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Work Sans ExtraLight"/>
      <p:regular r:id="rId28"/>
      <p:bold r:id="rId29"/>
      <p:italic r:id="rId30"/>
      <p:boldItalic r:id="rId31"/>
    </p:embeddedFont>
    <p:embeddedFont>
      <p:font typeface="Work Sans"/>
      <p:regular r:id="rId32"/>
      <p:bold r:id="rId33"/>
      <p:italic r:id="rId34"/>
      <p:boldItalic r:id="rId35"/>
    </p:embeddedFont>
    <p:embeddedFont>
      <p:font typeface="Work Sans SemiBold"/>
      <p:regular r:id="rId36"/>
      <p:bold r:id="rId37"/>
      <p:italic r:id="rId38"/>
      <p:boldItalic r:id="rId39"/>
    </p:embeddedFont>
    <p:embeddedFont>
      <p:font typeface="Work Sans Ligh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177B9E-40F8-442D-93AB-CF91C84C2B0A}">
  <a:tblStyle styleId="{CC177B9E-40F8-442D-93AB-CF91C84C2B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Light-regular.fntdata"/><Relationship Id="rId20" Type="http://schemas.openxmlformats.org/officeDocument/2006/relationships/slide" Target="slides/slide14.xml"/><Relationship Id="rId42" Type="http://schemas.openxmlformats.org/officeDocument/2006/relationships/font" Target="fonts/WorkSansLight-italic.fntdata"/><Relationship Id="rId41" Type="http://schemas.openxmlformats.org/officeDocument/2006/relationships/font" Target="fonts/WorkSansLight-bold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font" Target="fonts/WorkSansLight-bold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WorkSansExtraLight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WorkSansExtra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WorkSansExtraLight-boldItalic.fntdata"/><Relationship Id="rId30" Type="http://schemas.openxmlformats.org/officeDocument/2006/relationships/font" Target="fonts/WorkSansExtraLight-italic.fntdata"/><Relationship Id="rId11" Type="http://schemas.openxmlformats.org/officeDocument/2006/relationships/slide" Target="slides/slide5.xml"/><Relationship Id="rId33" Type="http://schemas.openxmlformats.org/officeDocument/2006/relationships/font" Target="fonts/WorkSans-bold.fntdata"/><Relationship Id="rId10" Type="http://schemas.openxmlformats.org/officeDocument/2006/relationships/slide" Target="slides/slide4.xml"/><Relationship Id="rId32" Type="http://schemas.openxmlformats.org/officeDocument/2006/relationships/font" Target="fonts/WorkSans-regular.fntdata"/><Relationship Id="rId13" Type="http://schemas.openxmlformats.org/officeDocument/2006/relationships/slide" Target="slides/slide7.xml"/><Relationship Id="rId35" Type="http://schemas.openxmlformats.org/officeDocument/2006/relationships/font" Target="fonts/WorkSans-boldItalic.fntdata"/><Relationship Id="rId12" Type="http://schemas.openxmlformats.org/officeDocument/2006/relationships/slide" Target="slides/slide6.xml"/><Relationship Id="rId34" Type="http://schemas.openxmlformats.org/officeDocument/2006/relationships/font" Target="fonts/WorkSans-italic.fntdata"/><Relationship Id="rId15" Type="http://schemas.openxmlformats.org/officeDocument/2006/relationships/slide" Target="slides/slide9.xml"/><Relationship Id="rId37" Type="http://schemas.openxmlformats.org/officeDocument/2006/relationships/font" Target="fonts/WorkSansSemiBold-bold.fntdata"/><Relationship Id="rId14" Type="http://schemas.openxmlformats.org/officeDocument/2006/relationships/slide" Target="slides/slide8.xml"/><Relationship Id="rId36" Type="http://schemas.openxmlformats.org/officeDocument/2006/relationships/font" Target="fonts/WorkSansSemiBold-regular.fntdata"/><Relationship Id="rId17" Type="http://schemas.openxmlformats.org/officeDocument/2006/relationships/slide" Target="slides/slide11.xml"/><Relationship Id="rId39" Type="http://schemas.openxmlformats.org/officeDocument/2006/relationships/font" Target="fonts/WorkSansSemiBold-boldItalic.fntdata"/><Relationship Id="rId16" Type="http://schemas.openxmlformats.org/officeDocument/2006/relationships/slide" Target="slides/slide10.xml"/><Relationship Id="rId38" Type="http://schemas.openxmlformats.org/officeDocument/2006/relationships/font" Target="fonts/WorkSansSemiBold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5c2ff92cb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05c2ff92c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cd117a29d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2dcd117a29d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cd117a29d_0_1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2dcd117a29d_0_1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cd117a29d_0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dcd117a29d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cd117a29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cd117a29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5c2ff92c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5c2ff92c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5c2ff92c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5c2ff92c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5c2ff92cb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5c2ff92cb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5c2ff92cb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05c2ff92cb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5c2ff92cb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5c2ff92c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5c2ff92c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5c2ff92c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cd117a29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cd117a29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5c2ff92c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5c2ff92c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5c2ff92cb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5c2ff92cb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cd117a29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cd117a29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cd117a29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cd117a29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cd117a29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cd117a29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cd117a29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cd117a29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cd117a29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cd117a29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cd117a29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cd117a29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cd117a29d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dcd117a29d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youtu.be/W8VhFor9zYU" TargetMode="External"/><Relationship Id="rId4" Type="http://schemas.openxmlformats.org/officeDocument/2006/relationships/image" Target="../media/image4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4294967295" type="ctr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OOP — Inheritance II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61022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en" sz="3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super()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7" name="Google Shape;117;p24"/>
          <p:cNvSpPr txBox="1"/>
          <p:nvPr>
            <p:ph idx="2" type="body"/>
          </p:nvPr>
        </p:nvSpPr>
        <p:spPr>
          <a:xfrm>
            <a:off x="452450" y="1169775"/>
            <a:ext cx="8239200" cy="33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bruges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typisk til at referere til superklassens metoder, felter eller konstruktører.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Den anvendes i tre situationer: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AutoNum type="arabicPeriod"/>
            </a:pP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→ k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alder superklasens konstruktør.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AutoNum type="arabicPeriod"/>
            </a:pP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super.metodeNavn()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→ kalder en metode fra superklassen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AutoNum type="arabicPeriod"/>
            </a:pP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super.variabelNavn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→ tilgår en variabel fra superklassen (kræver at variablen ikke er private)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109529" y="322950"/>
            <a:ext cx="41895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en" sz="3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Kalde superklassens contructor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3" name="Google Shape;123;p25"/>
          <p:cNvSpPr txBox="1"/>
          <p:nvPr>
            <p:ph idx="2" type="body"/>
          </p:nvPr>
        </p:nvSpPr>
        <p:spPr>
          <a:xfrm>
            <a:off x="141175" y="1789875"/>
            <a:ext cx="41262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subklasse </a:t>
            </a: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arver ikke superklassens constructor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men kan kalde på den ved hjælp af </a:t>
            </a: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4483075" y="170550"/>
            <a:ext cx="4623000" cy="45714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15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makeSound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"grynt pruh miau vuf øff muu!"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Penguin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Penguin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i="1" sz="1500">
              <a:solidFill>
                <a:srgbClr val="50FA7B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makeSound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"meepmeep!"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200">
              <a:solidFill>
                <a:schemeClr val="dk2"/>
              </a:solidFill>
            </a:endParaRPr>
          </a:p>
        </p:txBody>
      </p:sp>
      <p:sp>
        <p:nvSpPr>
          <p:cNvPr id="125" name="Google Shape;125;p25"/>
          <p:cNvSpPr/>
          <p:nvPr/>
        </p:nvSpPr>
        <p:spPr>
          <a:xfrm>
            <a:off x="5190475" y="2955425"/>
            <a:ext cx="1546500" cy="363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5"/>
          <p:cNvCxnSpPr/>
          <p:nvPr/>
        </p:nvCxnSpPr>
        <p:spPr>
          <a:xfrm>
            <a:off x="3423300" y="3034325"/>
            <a:ext cx="1475400" cy="141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109529" y="475350"/>
            <a:ext cx="4189500" cy="12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en" sz="3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Kalde superklassens metoder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2" name="Google Shape;132;p26"/>
          <p:cNvSpPr txBox="1"/>
          <p:nvPr>
            <p:ph idx="2" type="body"/>
          </p:nvPr>
        </p:nvSpPr>
        <p:spPr>
          <a:xfrm>
            <a:off x="141175" y="1789875"/>
            <a:ext cx="4126200" cy="26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Hvis e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 subklasse har en metode med samme navn som superklassen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kan vi bruge: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super.metodeNavn()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for at kalde superklassens version af metoden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3" name="Google Shape;133;p26"/>
          <p:cNvSpPr txBox="1"/>
          <p:nvPr/>
        </p:nvSpPr>
        <p:spPr>
          <a:xfrm>
            <a:off x="4451425" y="632250"/>
            <a:ext cx="4767600" cy="41097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" sz="15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" sz="1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makeSound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"muu!"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Cow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i="1" sz="1500">
              <a:solidFill>
                <a:srgbClr val="50FA7B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makeSound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5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"Koen siger"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makeSound</a:t>
            </a:r>
            <a:r>
              <a:rPr b="1" lang="en" sz="1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6"/>
          <p:cNvSpPr/>
          <p:nvPr/>
        </p:nvSpPr>
        <p:spPr>
          <a:xfrm>
            <a:off x="5095800" y="3894275"/>
            <a:ext cx="2272200" cy="363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5" name="Google Shape;135;p26"/>
          <p:cNvCxnSpPr/>
          <p:nvPr/>
        </p:nvCxnSpPr>
        <p:spPr>
          <a:xfrm>
            <a:off x="2934075" y="3562925"/>
            <a:ext cx="1878000" cy="433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27"/>
          <p:cNvGraphicFramePr/>
          <p:nvPr/>
        </p:nvGraphicFramePr>
        <p:xfrm>
          <a:off x="3593450" y="51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{CC177B9E-40F8-442D-93AB-CF91C84C2B0A}</a:tableStyleId>
              </a:tblPr>
              <a:tblGrid>
                <a:gridCol w="195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CYKEL</a:t>
                      </a:r>
                      <a:endParaRPr b="1" sz="1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String: farve,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Int: hjul,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Double: nypris,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Int: kilometerKoert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toString()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1" name="Google Shape;141;p27"/>
          <p:cNvGraphicFramePr/>
          <p:nvPr/>
        </p:nvGraphicFramePr>
        <p:xfrm>
          <a:off x="1860400" y="28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{CC177B9E-40F8-442D-93AB-CF91C84C2B0A}</a:tableStyleId>
              </a:tblPr>
              <a:tblGrid>
                <a:gridCol w="195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LADCYKEL</a:t>
                      </a:r>
                      <a:endParaRPr b="1" sz="1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String: farve,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Int: hjul = 3;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Double: nypris,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Int: kilometerKoert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toString()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Google Shape;142;p27"/>
          <p:cNvGraphicFramePr/>
          <p:nvPr/>
        </p:nvGraphicFramePr>
        <p:xfrm>
          <a:off x="5275725" y="289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{CC177B9E-40F8-442D-93AB-CF91C84C2B0A}</a:tableStyleId>
              </a:tblPr>
              <a:tblGrid>
                <a:gridCol w="1957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ETHJULET</a:t>
                      </a:r>
                      <a:endParaRPr b="1" sz="18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String: farve,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Int: hjul = 1;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Double: nypris,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Int: kilometerKoert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toString()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79C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3" name="Google Shape;143;p27"/>
          <p:cNvCxnSpPr/>
          <p:nvPr/>
        </p:nvCxnSpPr>
        <p:spPr>
          <a:xfrm flipH="1">
            <a:off x="2747700" y="2413675"/>
            <a:ext cx="853200" cy="482100"/>
          </a:xfrm>
          <a:prstGeom prst="straightConnector1">
            <a:avLst/>
          </a:prstGeom>
          <a:noFill/>
          <a:ln cap="flat" cmpd="sng" w="38100">
            <a:solidFill>
              <a:srgbClr val="FF79C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7"/>
          <p:cNvCxnSpPr/>
          <p:nvPr/>
        </p:nvCxnSpPr>
        <p:spPr>
          <a:xfrm>
            <a:off x="5554725" y="2407175"/>
            <a:ext cx="794400" cy="488400"/>
          </a:xfrm>
          <a:prstGeom prst="straightConnector1">
            <a:avLst/>
          </a:prstGeom>
          <a:noFill/>
          <a:ln cap="flat" cmpd="sng" w="38100">
            <a:solidFill>
              <a:srgbClr val="FF79C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latin typeface="Work Sans"/>
                <a:ea typeface="Work Sans"/>
                <a:cs typeface="Work Sans"/>
                <a:sym typeface="Work Sans"/>
              </a:rPr>
              <a:t>@Override</a:t>
            </a:r>
            <a:endParaRPr b="1" i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0" name="Google Shape;150;p28"/>
          <p:cNvSpPr txBox="1"/>
          <p:nvPr>
            <p:ph idx="2" type="body"/>
          </p:nvPr>
        </p:nvSpPr>
        <p:spPr>
          <a:xfrm>
            <a:off x="452450" y="1196500"/>
            <a:ext cx="6965700" cy="3492600"/>
          </a:xfrm>
          <a:prstGeom prst="rect">
            <a:avLst/>
          </a:prstGeom>
          <a:solidFill>
            <a:srgbClr val="282A36"/>
          </a:solidFill>
        </p:spPr>
        <p:txBody>
          <a:bodyPr anchorCtr="0" anchor="t" bIns="19050" lIns="19050" spcFirstLastPara="1" rIns="19050" wrap="square" tIns="19050">
            <a:normAutofit fontScale="92500" lnSpcReduction="20000"/>
          </a:bodyPr>
          <a:lstStyle/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 sz="2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Cat </a:t>
            </a:r>
            <a:r>
              <a:rPr b="1" lang="en" sz="2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lang="en" sz="2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Animal </a:t>
            </a:r>
            <a:r>
              <a:rPr b="1" lang="en" sz="2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2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i="1" sz="2200">
              <a:solidFill>
                <a:srgbClr val="50FA7B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i="1" lang="en" sz="2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b="1" lang="en" sz="2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makeSound</a:t>
            </a:r>
            <a:r>
              <a:rPr b="1" lang="en" sz="2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2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2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2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2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2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2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2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"Cat meows."</a:t>
            </a:r>
            <a:r>
              <a:rPr b="1" lang="en" sz="2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2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2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Problemløsning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6" name="Google Shape;156;p29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“If you can’t explain something in simple terms, you don’t understand it.”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— Richard Feynman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“If I had an hour to solve a problem I'd spend 55 minutes thinking about the problem and 5 minutes thinking about solutions.”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— Albert Einstein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At forstå problemet: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2" name="Google Shape;162;p30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74650" lvl="0" marL="457200" rtl="0" algn="l">
              <a:lnSpc>
                <a:spcPct val="20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ork Sans"/>
              <a:buChar char="●"/>
            </a:pPr>
            <a:r>
              <a:rPr lang="en" sz="2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Skriv problemet ned </a:t>
            </a:r>
            <a:endParaRPr sz="2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ork Sans"/>
              <a:buChar char="●"/>
            </a:pPr>
            <a:r>
              <a:rPr lang="en" sz="2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Tegn et diagram</a:t>
            </a:r>
            <a:endParaRPr sz="2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ork Sans"/>
              <a:buChar char="●"/>
            </a:pPr>
            <a:r>
              <a:rPr lang="en" sz="2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Fortæl nogen om dit problem</a:t>
            </a:r>
            <a:endParaRPr sz="2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Work Sans"/>
              <a:buChar char="●"/>
            </a:pPr>
            <a:r>
              <a:rPr lang="en" sz="23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Rubber Ducking</a:t>
            </a:r>
            <a:endParaRPr sz="23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452438" y="176213"/>
            <a:ext cx="8239200" cy="537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Pseudokode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8" name="Google Shape;168;p31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8239"/>
            <a:ext cx="9143998" cy="4439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Class Diagram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125" y="1245099"/>
            <a:ext cx="6989749" cy="339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3"/>
          <p:cNvPicPr preferRelativeResize="0"/>
          <p:nvPr/>
        </p:nvPicPr>
        <p:blipFill rotWithShape="1">
          <a:blip r:embed="rId3">
            <a:alphaModFix/>
          </a:blip>
          <a:srcRect b="13259" l="0" r="0" t="-13259"/>
          <a:stretch/>
        </p:blipFill>
        <p:spPr>
          <a:xfrm>
            <a:off x="381000" y="762000"/>
            <a:ext cx="8839204" cy="3444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Opsamling fra sidste klasse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17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Bonus link: </a:t>
            </a:r>
            <a:r>
              <a:rPr lang="en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https://youtu.be/W8VhFor9zYU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91" name="Google Shape;19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6975" y="2394625"/>
            <a:ext cx="285750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2400" y="1150050"/>
            <a:ext cx="8239200" cy="11169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Work Sans"/>
                <a:ea typeface="Work Sans"/>
                <a:cs typeface="Work Sans"/>
                <a:sym typeface="Work Sans"/>
              </a:rPr>
              <a:t>feedback:</a:t>
            </a:r>
            <a:endParaRPr sz="3500" u="sng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6" name="Google Shape;76;p17"/>
          <p:cNvSpPr txBox="1"/>
          <p:nvPr>
            <p:ph idx="2" type="body"/>
          </p:nvPr>
        </p:nvSpPr>
        <p:spPr>
          <a:xfrm>
            <a:off x="452400" y="2939475"/>
            <a:ext cx="8239200" cy="11754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 fontScale="92500"/>
          </a:bodyPr>
          <a:lstStyle/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ExtraLight"/>
              <a:buChar char="●"/>
            </a:pPr>
            <a:r>
              <a:rPr b="0" lang="en" sz="2000">
                <a:solidFill>
                  <a:schemeClr val="dk1"/>
                </a:solidFill>
                <a:latin typeface="Work Sans ExtraLight"/>
                <a:ea typeface="Work Sans ExtraLight"/>
                <a:cs typeface="Work Sans ExtraLight"/>
                <a:sym typeface="Work Sans ExtraLight"/>
              </a:rPr>
              <a:t>I er velkomne til at komme med feedback til mig i klassen eller på mail.</a:t>
            </a:r>
            <a:endParaRPr b="0" sz="2000">
              <a:solidFill>
                <a:schemeClr val="dk1"/>
              </a:solidFill>
              <a:latin typeface="Work Sans ExtraLight"/>
              <a:ea typeface="Work Sans ExtraLight"/>
              <a:cs typeface="Work Sans ExtraLight"/>
              <a:sym typeface="Work Sans Extra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Work Sans ExtraLight"/>
              <a:ea typeface="Work Sans ExtraLight"/>
              <a:cs typeface="Work Sans ExtraLight"/>
              <a:sym typeface="Work Sans ExtraLight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ork Sans ExtraLight"/>
              <a:buChar char="●"/>
            </a:pPr>
            <a:r>
              <a:rPr b="0" lang="en" sz="2000">
                <a:solidFill>
                  <a:schemeClr val="dk1"/>
                </a:solidFill>
                <a:latin typeface="Work Sans ExtraLight"/>
                <a:ea typeface="Work Sans ExtraLight"/>
                <a:cs typeface="Work Sans ExtraLight"/>
                <a:sym typeface="Work Sans ExtraLight"/>
              </a:rPr>
              <a:t>I kan også sende en skriftlig klage eller booke en snak med vores uddannelseschef, Bård.</a:t>
            </a:r>
            <a:endParaRPr b="0" sz="2000">
              <a:solidFill>
                <a:schemeClr val="dk1"/>
              </a:solidFill>
              <a:latin typeface="Work Sans ExtraLight"/>
              <a:ea typeface="Work Sans ExtraLight"/>
              <a:cs typeface="Work Sans ExtraLight"/>
              <a:sym typeface="Work Sans Extra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92D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92D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B92D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09050" y="194100"/>
            <a:ext cx="8239200" cy="11169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Work Sans"/>
                <a:ea typeface="Work Sans"/>
                <a:cs typeface="Work Sans"/>
                <a:sym typeface="Work Sans"/>
              </a:rPr>
              <a:t>Det er hårdt og svært at lære, </a:t>
            </a:r>
            <a:r>
              <a:rPr lang="en" sz="3500">
                <a:latin typeface="Work Sans SemiBold"/>
                <a:ea typeface="Work Sans SemiBold"/>
                <a:cs typeface="Work Sans SemiBold"/>
                <a:sym typeface="Work Sans SemiBold"/>
              </a:rPr>
              <a:t>især</a:t>
            </a:r>
            <a:r>
              <a:rPr lang="en" sz="350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3500" u="sng">
                <a:latin typeface="Work Sans"/>
                <a:ea typeface="Work Sans"/>
                <a:cs typeface="Work Sans"/>
                <a:sym typeface="Work Sans"/>
              </a:rPr>
              <a:t>programmering</a:t>
            </a:r>
            <a:endParaRPr sz="3500" u="sng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209053" y="1833371"/>
            <a:ext cx="8239200" cy="7143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000">
                <a:solidFill>
                  <a:schemeClr val="dk1"/>
                </a:solidFill>
                <a:latin typeface="Work Sans ExtraLight"/>
                <a:ea typeface="Work Sans ExtraLight"/>
                <a:cs typeface="Work Sans ExtraLight"/>
                <a:sym typeface="Work Sans ExtraLight"/>
              </a:rPr>
              <a:t>N</a:t>
            </a:r>
            <a:r>
              <a:rPr b="0" lang="en" sz="2000">
                <a:solidFill>
                  <a:schemeClr val="dk1"/>
                </a:solidFill>
                <a:latin typeface="Work Sans ExtraLight"/>
                <a:ea typeface="Work Sans ExtraLight"/>
                <a:cs typeface="Work Sans ExtraLight"/>
                <a:sym typeface="Work Sans ExtraLight"/>
              </a:rPr>
              <a:t>oget af det allervigtigste er faktisk at have et </a:t>
            </a:r>
            <a:r>
              <a:rPr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trygt</a:t>
            </a:r>
            <a:r>
              <a:rPr b="0" lang="en" sz="2000">
                <a:solidFill>
                  <a:schemeClr val="dk1"/>
                </a:solidFill>
                <a:latin typeface="Work Sans ExtraLight"/>
                <a:ea typeface="Work Sans ExtraLight"/>
                <a:cs typeface="Work Sans ExtraLight"/>
                <a:sym typeface="Work Sans ExtraLight"/>
              </a:rPr>
              <a:t> og </a:t>
            </a:r>
            <a:r>
              <a:rPr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rart</a:t>
            </a:r>
            <a:r>
              <a:rPr b="0" lang="en" sz="2000">
                <a:solidFill>
                  <a:schemeClr val="dk1"/>
                </a:solidFill>
                <a:latin typeface="Work Sans ExtraLight"/>
                <a:ea typeface="Work Sans ExtraLight"/>
                <a:cs typeface="Work Sans ExtraLight"/>
                <a:sym typeface="Work Sans ExtraLight"/>
              </a:rPr>
              <a:t> </a:t>
            </a:r>
            <a:r>
              <a:rPr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socialt rum</a:t>
            </a:r>
            <a:r>
              <a:rPr b="0" lang="en" sz="2000">
                <a:solidFill>
                  <a:schemeClr val="dk1"/>
                </a:solidFill>
                <a:latin typeface="Work Sans ExtraLight"/>
                <a:ea typeface="Work Sans ExtraLight"/>
                <a:cs typeface="Work Sans ExtraLight"/>
                <a:sym typeface="Work Sans ExtraLight"/>
              </a:rPr>
              <a:t> til det</a:t>
            </a:r>
            <a:endParaRPr b="0" sz="2000">
              <a:solidFill>
                <a:schemeClr val="dk1"/>
              </a:solidFill>
              <a:latin typeface="Work Sans ExtraLight"/>
              <a:ea typeface="Work Sans ExtraLight"/>
              <a:cs typeface="Work Sans ExtraLight"/>
              <a:sym typeface="Work Sans ExtraLight"/>
            </a:endParaRPr>
          </a:p>
        </p:txBody>
      </p:sp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6470" y="2695202"/>
            <a:ext cx="3417755" cy="23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9050" y="2724501"/>
            <a:ext cx="2606389" cy="234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4519" y="2695200"/>
            <a:ext cx="2368481" cy="23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452400" y="1103100"/>
            <a:ext cx="8239200" cy="29373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Hvad er den mest 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Objektorienterede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måde at blive</a:t>
            </a:r>
            <a:r>
              <a:rPr lang="en">
                <a:latin typeface="Work Sans"/>
                <a:ea typeface="Work Sans"/>
                <a:cs typeface="Work Sans"/>
                <a:sym typeface="Work Sans"/>
              </a:rPr>
              <a:t> rig </a:t>
            </a:r>
            <a:r>
              <a:rPr lang="en">
                <a:latin typeface="Work Sans Light"/>
                <a:ea typeface="Work Sans Light"/>
                <a:cs typeface="Work Sans Light"/>
                <a:sym typeface="Work Sans Light"/>
              </a:rPr>
              <a:t>på? </a:t>
            </a:r>
            <a:endParaRPr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22">
                <a:latin typeface="Work Sans Light"/>
                <a:ea typeface="Work Sans Light"/>
                <a:cs typeface="Work Sans Light"/>
                <a:sym typeface="Work Sans Light"/>
              </a:rPr>
              <a:t>🥁</a:t>
            </a:r>
            <a:endParaRPr sz="6422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4294967295" type="ctr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OOP — Inheritance II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61022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