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48" r:id="rId3"/>
    <p:sldId id="257" r:id="rId4"/>
    <p:sldId id="271" r:id="rId5"/>
    <p:sldId id="272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5" r:id="rId40"/>
    <p:sldId id="336" r:id="rId41"/>
    <p:sldId id="262" r:id="rId42"/>
    <p:sldId id="263" r:id="rId43"/>
    <p:sldId id="264" r:id="rId44"/>
    <p:sldId id="265" r:id="rId45"/>
    <p:sldId id="32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9b03f6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19b03f6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b32529f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b32529f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b32529f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1b32529f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47c7874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47c7874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47c7874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47c7874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47c7874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47c7874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47c7874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47c7874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247c7874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247c7874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247c7874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247c7874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47c787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247c787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47c7874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247c7874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19b03f60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19b03f60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47c7874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247c7874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47c7874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47c7874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47c7874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47c7874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247c7874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247c7874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47c7874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47c7874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247c7874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247c7874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247c7874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247c7874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47c7874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47c7874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bbfbc55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bbfbc55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bbfbc55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bbfbc55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b32529f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1b32529f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bbfbc55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bbfbc55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bbfbc55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bbfbc55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2bbfbc55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2bbfbc55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bbfbc55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bbfbc55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2bbfbc55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2bbfbc55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bbfbc55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bbfbc55a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bbfbc55a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bbfbc55a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bbfbc55a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bbfbc55a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7d0592e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7d0592e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7d0592e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7d0592e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b32529f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1b32529f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d0592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d0592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7d0592e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7d0592e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b32529f1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b32529f1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b32529f1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b32529f1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b32529f1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b32529f1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b32529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b32529f1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b32529f1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b32529f1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88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1" name="Google Shape;61;p1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36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b="1"/>
              <a:t>Mean:</a:t>
            </a:r>
            <a:r>
              <a:rPr lang="en"/>
              <a:t> Balance point of the histogram</a:t>
            </a:r>
            <a:endParaRPr/>
          </a:p>
          <a:p>
            <a:pPr>
              <a:spcBef>
                <a:spcPts val="2667"/>
              </a:spcBef>
            </a:pPr>
            <a:r>
              <a:rPr lang="en" b="1"/>
              <a:t>Median:</a:t>
            </a:r>
            <a:r>
              <a:rPr lang="en"/>
              <a:t> Half-way point of data; half the area of histogram is on either side of median</a:t>
            </a:r>
            <a:endParaRPr/>
          </a:p>
          <a:p>
            <a:pPr>
              <a:spcBef>
                <a:spcPts val="2667"/>
              </a:spcBef>
            </a:pPr>
            <a:r>
              <a:rPr lang="en"/>
              <a:t>If the distribution is symmetric about a value, then that value is both the average and the median.</a:t>
            </a:r>
            <a:endParaRPr/>
          </a:p>
          <a:p>
            <a:pPr>
              <a:spcBef>
                <a:spcPts val="2667"/>
              </a:spcBef>
              <a:spcAft>
                <a:spcPts val="2667"/>
              </a:spcAft>
            </a:pPr>
            <a:r>
              <a:rPr lang="en"/>
              <a:t>If the histogram is skewed, then the mean is pulled away from the median in the direction of the tail.</a:t>
            </a:r>
            <a:endParaRPr/>
          </a:p>
        </p:txBody>
      </p:sp>
      <p:sp>
        <p:nvSpPr>
          <p:cNvPr id="313" name="Google Shape;313;p6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385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Comparing Mean and Median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Standard Deviation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Defining Variability</a:t>
            </a:r>
            <a:endParaRPr/>
          </a:p>
        </p:txBody>
      </p:sp>
      <p:sp>
        <p:nvSpPr>
          <p:cNvPr id="332" name="Google Shape;332;p6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b="1"/>
              <a:t>Plan A:</a:t>
            </a:r>
            <a:r>
              <a:rPr lang="en"/>
              <a:t> “biggest value - smallest value”</a:t>
            </a:r>
            <a:endParaRPr/>
          </a:p>
          <a:p>
            <a:pPr>
              <a:spcBef>
                <a:spcPts val="640"/>
              </a:spcBef>
            </a:pPr>
            <a:r>
              <a:rPr lang="en"/>
              <a:t>Doesn’t tell us much about the shape of the distribution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 b="1"/>
              <a:t>Plan B</a:t>
            </a:r>
            <a:r>
              <a:rPr lang="en"/>
              <a:t>:</a:t>
            </a:r>
            <a:endParaRPr/>
          </a:p>
          <a:p>
            <a:pPr>
              <a:spcBef>
                <a:spcPts val="640"/>
              </a:spcBef>
            </a:pPr>
            <a:r>
              <a:rPr lang="en"/>
              <a:t>Measure variability around the mean</a:t>
            </a:r>
            <a:endParaRPr/>
          </a:p>
          <a:p>
            <a:r>
              <a:rPr lang="en"/>
              <a:t>Need to figure out a way to quantify this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</p:txBody>
      </p:sp>
      <p:sp>
        <p:nvSpPr>
          <p:cNvPr id="333" name="Google Shape;333;p63"/>
          <p:cNvSpPr txBox="1"/>
          <p:nvPr/>
        </p:nvSpPr>
        <p:spPr>
          <a:xfrm>
            <a:off x="4941600" y="5447767"/>
            <a:ext cx="2308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Far from the Average?</a:t>
            </a:r>
            <a:endParaRPr/>
          </a:p>
        </p:txBody>
      </p:sp>
      <p:sp>
        <p:nvSpPr>
          <p:cNvPr id="339" name="Google Shape;339;p6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Standard deviation (SD) measures roughly how far the data are from their average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SD = root mean square of deviations from average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                </a:t>
            </a: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SD has the same units as the data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Use the SD?</a:t>
            </a:r>
            <a:endParaRPr/>
          </a:p>
        </p:txBody>
      </p:sp>
      <p:sp>
        <p:nvSpPr>
          <p:cNvPr id="345" name="Google Shape;345;p65"/>
          <p:cNvSpPr txBox="1">
            <a:spLocks noGrp="1"/>
          </p:cNvSpPr>
          <p:nvPr>
            <p:ph type="body" idx="1"/>
          </p:nvPr>
        </p:nvSpPr>
        <p:spPr>
          <a:xfrm>
            <a:off x="609600" y="2429800"/>
            <a:ext cx="10972800" cy="199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The first reason:</a:t>
            </a:r>
            <a:endParaRPr b="1" dirty="0"/>
          </a:p>
          <a:p>
            <a:pPr marL="0" indent="0">
              <a:buNone/>
            </a:pPr>
            <a:r>
              <a:rPr lang="en" dirty="0"/>
              <a:t>No matter what the shape of the distribution,</a:t>
            </a:r>
            <a:endParaRPr dirty="0"/>
          </a:p>
          <a:p>
            <a:pPr marL="0" indent="0">
              <a:buNone/>
            </a:pPr>
            <a:r>
              <a:rPr lang="en" dirty="0"/>
              <a:t>the bulk of the data are in the range “average ± a few SDs”</a:t>
            </a:r>
            <a:endParaRPr dirty="0"/>
          </a:p>
        </p:txBody>
      </p:sp>
      <p:sp>
        <p:nvSpPr>
          <p:cNvPr id="346" name="Google Shape;346;p65"/>
          <p:cNvSpPr txBox="1"/>
          <p:nvPr/>
        </p:nvSpPr>
        <p:spPr>
          <a:xfrm>
            <a:off x="729667" y="1360333"/>
            <a:ext cx="8043600" cy="1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There are two main reasons.</a:t>
            </a:r>
            <a:endParaRPr sz="3200"/>
          </a:p>
        </p:txBody>
      </p:sp>
      <p:sp>
        <p:nvSpPr>
          <p:cNvPr id="347" name="Google Shape;347;p65"/>
          <p:cNvSpPr txBox="1"/>
          <p:nvPr/>
        </p:nvSpPr>
        <p:spPr>
          <a:xfrm>
            <a:off x="766167" y="4752833"/>
            <a:ext cx="9539200" cy="14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 b="1"/>
              <a:t>The second reason:</a:t>
            </a:r>
            <a:endParaRPr sz="3200" b="1"/>
          </a:p>
          <a:p>
            <a:r>
              <a:rPr lang="en" sz="3200"/>
              <a:t>Coming up in the next lecture.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Standard Units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Standard Units</a:t>
            </a:r>
            <a:endParaRPr/>
          </a:p>
        </p:txBody>
      </p:sp>
      <p:sp>
        <p:nvSpPr>
          <p:cNvPr id="195" name="Google Shape;195;p3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How many SDs above average?</a:t>
            </a:r>
            <a:endParaRPr sz="800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b="1" i="1" dirty="0">
                <a:solidFill>
                  <a:srgbClr val="0000FF"/>
                </a:solidFill>
              </a:rPr>
              <a:t>z = </a:t>
            </a:r>
            <a:r>
              <a:rPr lang="en" b="1" dirty="0">
                <a:solidFill>
                  <a:srgbClr val="0000FF"/>
                </a:solidFill>
              </a:rPr>
              <a:t>(value</a:t>
            </a:r>
            <a:r>
              <a:rPr lang="en" b="1" i="1" dirty="0">
                <a:solidFill>
                  <a:srgbClr val="0000FF"/>
                </a:solidFill>
              </a:rPr>
              <a:t> - </a:t>
            </a:r>
            <a:r>
              <a:rPr lang="en" b="1" dirty="0">
                <a:solidFill>
                  <a:srgbClr val="0000FF"/>
                </a:solidFill>
              </a:rPr>
              <a:t>average)/SD</a:t>
            </a:r>
            <a:endParaRPr b="1" dirty="0">
              <a:solidFill>
                <a:srgbClr val="0000FF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/>
              <a:t>Negative z: 	value below average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Positive z: 	value above average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z = 0: 			value equal to average</a:t>
            </a:r>
            <a:endParaRPr sz="800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dirty="0"/>
              <a:t>When values are in standard units: average = 0, SD = 1</a:t>
            </a:r>
            <a:endParaRPr sz="800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Chebyshev: At least 96% of the values of </a:t>
            </a:r>
            <a:r>
              <a:rPr lang="en" i="1" dirty="0"/>
              <a:t>z</a:t>
            </a:r>
            <a:r>
              <a:rPr lang="en" dirty="0"/>
              <a:t> are between -5 and 5 ( </a:t>
            </a:r>
            <a:r>
              <a:rPr lang="en-SG" dirty="0"/>
              <a:t>i.e.: </a:t>
            </a:r>
            <a:r>
              <a:rPr lang="en" dirty="0"/>
              <a:t>average – 5*SD , average + 5*SD)</a:t>
            </a:r>
            <a:endParaRPr dirty="0"/>
          </a:p>
        </p:txBody>
      </p:sp>
      <p:sp>
        <p:nvSpPr>
          <p:cNvPr id="196" name="Google Shape;196;p39"/>
          <p:cNvSpPr txBox="1"/>
          <p:nvPr/>
        </p:nvSpPr>
        <p:spPr>
          <a:xfrm>
            <a:off x="6096000" y="6068000"/>
            <a:ext cx="2410000" cy="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4273200" cy="41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Find whole numbers that are close to: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AutoNum type="alphaLcParenBoth"/>
            </a:pPr>
            <a:r>
              <a:rPr lang="en" dirty="0"/>
              <a:t>the average age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AutoNum type="alphaLcParenBoth"/>
            </a:pPr>
            <a:r>
              <a:rPr lang="en" dirty="0"/>
              <a:t>the SD of the ages</a:t>
            </a:r>
            <a:endParaRPr dirty="0"/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367" y="1175834"/>
            <a:ext cx="4912367" cy="513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 txBox="1"/>
          <p:nvPr/>
        </p:nvSpPr>
        <p:spPr>
          <a:xfrm>
            <a:off x="1895800" y="5442200"/>
            <a:ext cx="1700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3200" dirty="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SD and the Histogram</a:t>
            </a:r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body" idx="1"/>
          </p:nvPr>
        </p:nvSpPr>
        <p:spPr>
          <a:xfrm>
            <a:off x="690633" y="1657267"/>
            <a:ext cx="10972800" cy="26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Usually, it's not easy to estimate the SD by looking at a histogram.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But if the histogram has a bell shape, then you can.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58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SD and Bell-Shaped Curves</a:t>
            </a:r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1"/>
          </p:nvPr>
        </p:nvSpPr>
        <p:spPr>
          <a:xfrm>
            <a:off x="407067" y="1480633"/>
            <a:ext cx="109728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If a histogram is bell-shaped, then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the average is at the center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the SD is the distance between the average and the points of inflection on either side</a:t>
            </a:r>
            <a:endParaRPr/>
          </a:p>
        </p:txBody>
      </p:sp>
      <p:sp>
        <p:nvSpPr>
          <p:cNvPr id="217" name="Google Shape;217;p42"/>
          <p:cNvSpPr txBox="1"/>
          <p:nvPr/>
        </p:nvSpPr>
        <p:spPr>
          <a:xfrm>
            <a:off x="5000067" y="5389033"/>
            <a:ext cx="1786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A/B testing 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Significant level (also called alpha level)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command</a:t>
            </a:r>
          </a:p>
          <a:p>
            <a:r>
              <a:rPr lang="en-US" dirty="0"/>
              <a:t>Percentile</a:t>
            </a:r>
          </a:p>
        </p:txBody>
      </p:sp>
    </p:spTree>
    <p:extLst>
      <p:ext uri="{BB962C8B-B14F-4D97-AF65-F5344CB8AC3E}">
        <p14:creationId xmlns:p14="http://schemas.microsoft.com/office/powerpoint/2010/main" val="73336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Point of Inflection</a:t>
            </a:r>
            <a:endParaRPr/>
          </a:p>
        </p:txBody>
      </p:sp>
      <p:pic>
        <p:nvPicPr>
          <p:cNvPr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85" y="1335099"/>
            <a:ext cx="7493833" cy="47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3"/>
          <p:cNvSpPr/>
          <p:nvPr/>
        </p:nvSpPr>
        <p:spPr>
          <a:xfrm>
            <a:off x="5439733" y="1438867"/>
            <a:ext cx="2032024" cy="1988052"/>
          </a:xfrm>
          <a:custGeom>
            <a:avLst/>
            <a:gdLst/>
            <a:ahLst/>
            <a:cxnLst/>
            <a:rect l="l" t="t" r="r" b="b"/>
            <a:pathLst>
              <a:path w="64914" h="42507" extrusionOk="0">
                <a:moveTo>
                  <a:pt x="0" y="41848"/>
                </a:moveTo>
                <a:cubicBezTo>
                  <a:pt x="5217" y="34873"/>
                  <a:pt x="20484" y="-110"/>
                  <a:pt x="31303" y="0"/>
                </a:cubicBezTo>
                <a:cubicBezTo>
                  <a:pt x="42122" y="110"/>
                  <a:pt x="59312" y="35423"/>
                  <a:pt x="64914" y="4250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43"/>
          <p:cNvSpPr/>
          <p:nvPr/>
        </p:nvSpPr>
        <p:spPr>
          <a:xfrm rot="10800000">
            <a:off x="7425004" y="3325349"/>
            <a:ext cx="2405496" cy="1988052"/>
          </a:xfrm>
          <a:custGeom>
            <a:avLst/>
            <a:gdLst/>
            <a:ahLst/>
            <a:cxnLst/>
            <a:rect l="l" t="t" r="r" b="b"/>
            <a:pathLst>
              <a:path w="64914" h="42507" extrusionOk="0">
                <a:moveTo>
                  <a:pt x="0" y="41848"/>
                </a:moveTo>
                <a:cubicBezTo>
                  <a:pt x="5217" y="34873"/>
                  <a:pt x="20484" y="-110"/>
                  <a:pt x="31303" y="0"/>
                </a:cubicBezTo>
                <a:cubicBezTo>
                  <a:pt x="42122" y="110"/>
                  <a:pt x="59312" y="35423"/>
                  <a:pt x="64914" y="4250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Google Shape;226;p43"/>
          <p:cNvSpPr/>
          <p:nvPr/>
        </p:nvSpPr>
        <p:spPr>
          <a:xfrm rot="10800000">
            <a:off x="2869515" y="3325349"/>
            <a:ext cx="2589420" cy="1988052"/>
          </a:xfrm>
          <a:custGeom>
            <a:avLst/>
            <a:gdLst/>
            <a:ahLst/>
            <a:cxnLst/>
            <a:rect l="l" t="t" r="r" b="b"/>
            <a:pathLst>
              <a:path w="64914" h="42507" extrusionOk="0">
                <a:moveTo>
                  <a:pt x="0" y="41848"/>
                </a:moveTo>
                <a:cubicBezTo>
                  <a:pt x="5217" y="34873"/>
                  <a:pt x="20484" y="-110"/>
                  <a:pt x="31303" y="0"/>
                </a:cubicBezTo>
                <a:cubicBezTo>
                  <a:pt x="42122" y="110"/>
                  <a:pt x="59312" y="35423"/>
                  <a:pt x="64914" y="4250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27" name="Google Shape;227;p43"/>
          <p:cNvCxnSpPr/>
          <p:nvPr/>
        </p:nvCxnSpPr>
        <p:spPr>
          <a:xfrm>
            <a:off x="5491900" y="1724467"/>
            <a:ext cx="0" cy="3635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43"/>
          <p:cNvCxnSpPr/>
          <p:nvPr/>
        </p:nvCxnSpPr>
        <p:spPr>
          <a:xfrm>
            <a:off x="7306900" y="1724467"/>
            <a:ext cx="0" cy="3635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Normal Distribution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Standard Normal Curve</a:t>
            </a:r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beautiful formula that we won’t use at all:</a:t>
            </a:r>
            <a:endParaRPr/>
          </a:p>
        </p:txBody>
      </p:sp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34" y="2761585"/>
            <a:ext cx="97663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Bell Curve</a:t>
            </a:r>
            <a:endParaRPr/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01" y="1446516"/>
            <a:ext cx="6749900" cy="47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Normal Proportions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569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Big are Most of the Values?</a:t>
            </a:r>
            <a:endParaRPr/>
          </a:p>
        </p:txBody>
      </p:sp>
      <p:sp>
        <p:nvSpPr>
          <p:cNvPr id="257" name="Google Shape;257;p48"/>
          <p:cNvSpPr txBox="1">
            <a:spLocks noGrp="1"/>
          </p:cNvSpPr>
          <p:nvPr>
            <p:ph type="body" idx="1"/>
          </p:nvPr>
        </p:nvSpPr>
        <p:spPr>
          <a:xfrm>
            <a:off x="609600" y="1398367"/>
            <a:ext cx="10972800" cy="152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i="1"/>
              <a:t>No matter what the shape of the distribution,</a:t>
            </a:r>
            <a:endParaRPr b="1" i="1"/>
          </a:p>
          <a:p>
            <a:pPr marL="0" indent="0"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58" name="Google Shape;258;p48"/>
          <p:cNvSpPr txBox="1"/>
          <p:nvPr/>
        </p:nvSpPr>
        <p:spPr>
          <a:xfrm>
            <a:off x="649000" y="3146900"/>
            <a:ext cx="10894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i="1" dirty="0">
                <a:solidFill>
                  <a:schemeClr val="dk1"/>
                </a:solidFill>
              </a:rPr>
              <a:t>If a histogram is bell-shaped</a:t>
            </a:r>
            <a:r>
              <a:rPr lang="en" sz="3200" dirty="0">
                <a:solidFill>
                  <a:schemeClr val="dk1"/>
                </a:solidFill>
              </a:rPr>
              <a:t>, then</a:t>
            </a:r>
            <a:endParaRPr sz="3200" dirty="0">
              <a:solidFill>
                <a:schemeClr val="dk1"/>
              </a:solidFill>
            </a:endParaRPr>
          </a:p>
          <a:p>
            <a:pPr marL="609585" indent="-507987">
              <a:spcBef>
                <a:spcPts val="533"/>
              </a:spcBef>
              <a:buClr>
                <a:srgbClr val="C4820E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Almost all of the data are in the range </a:t>
            </a:r>
            <a:endParaRPr sz="3200" dirty="0">
              <a:solidFill>
                <a:schemeClr val="dk1"/>
              </a:solidFill>
            </a:endParaRPr>
          </a:p>
          <a:p>
            <a:pPr indent="609585">
              <a:spcBef>
                <a:spcPts val="533"/>
              </a:spcBef>
            </a:pPr>
            <a:r>
              <a:rPr lang="en" sz="3200" dirty="0">
                <a:solidFill>
                  <a:schemeClr val="dk1"/>
                </a:solidFill>
              </a:rPr>
              <a:t>“average ± 3 SDs”</a:t>
            </a:r>
            <a:endParaRPr sz="3200" dirty="0">
              <a:solidFill>
                <a:schemeClr val="dk1"/>
              </a:solidFill>
            </a:endParaRPr>
          </a:p>
          <a:p>
            <a:pPr>
              <a:spcBef>
                <a:spcPts val="533"/>
              </a:spcBef>
            </a:pPr>
            <a:endParaRPr sz="3200" dirty="0">
              <a:solidFill>
                <a:schemeClr val="dk1"/>
              </a:solidFill>
            </a:endParaRPr>
          </a:p>
          <a:p>
            <a:pPr>
              <a:spcBef>
                <a:spcPts val="533"/>
              </a:spcBef>
            </a:pPr>
            <a:endParaRPr sz="32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22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Bounds and Normal Approximations</a:t>
            </a:r>
            <a:endParaRPr/>
          </a:p>
        </p:txBody>
      </p:sp>
      <p:pic>
        <p:nvPicPr>
          <p:cNvPr id="264" name="Google Shape;2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67" y="1983800"/>
            <a:ext cx="111506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9"/>
          <p:cNvSpPr txBox="1"/>
          <p:nvPr/>
        </p:nvSpPr>
        <p:spPr>
          <a:xfrm>
            <a:off x="4393933" y="5578633"/>
            <a:ext cx="2189600" cy="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“Central” Area</a:t>
            </a:r>
            <a:endParaRPr/>
          </a:p>
        </p:txBody>
      </p:sp>
      <p:pic>
        <p:nvPicPr>
          <p:cNvPr id="271" name="Google Shape;2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18" y="1175834"/>
            <a:ext cx="6787767" cy="506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Central Limit Theorem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Sample Averages</a:t>
            </a:r>
            <a:endParaRPr/>
          </a:p>
        </p:txBody>
      </p:sp>
      <p:sp>
        <p:nvSpPr>
          <p:cNvPr id="282" name="Google Shape;282;p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The Central Limit Theorem describes how the normal distribution (a bell-shaped curve) is connected to random sample averages.</a:t>
            </a:r>
            <a:endParaRPr/>
          </a:p>
          <a:p>
            <a:pPr>
              <a:lnSpc>
                <a:spcPct val="115000"/>
              </a:lnSpc>
              <a:spcBef>
                <a:spcPts val="1333"/>
              </a:spcBef>
            </a:pPr>
            <a:r>
              <a:rPr lang="en"/>
              <a:t>We care about sample averages because they estimate population averages.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</a:t>
            </a:r>
            <a:r>
              <a:rPr lang="en-US"/>
              <a:t>and Spread</a:t>
            </a:r>
          </a:p>
          <a:p>
            <a:r>
              <a:rPr lang="en-US" dirty="0"/>
              <a:t>Central limit theorem</a:t>
            </a:r>
          </a:p>
          <a:p>
            <a:r>
              <a:rPr lang="en-US" dirty="0"/>
              <a:t>Correlation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14, 15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769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Central Limit Theorem</a:t>
            </a:r>
            <a:endParaRPr/>
          </a:p>
        </p:txBody>
      </p:sp>
      <p:sp>
        <p:nvSpPr>
          <p:cNvPr id="288" name="Google Shape;288;p5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If the sample is</a:t>
            </a:r>
            <a:endParaRPr/>
          </a:p>
          <a:p>
            <a:r>
              <a:rPr lang="en"/>
              <a:t>large, and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drawn at random with replacement,</a:t>
            </a:r>
            <a:endParaRPr/>
          </a:p>
          <a:p>
            <a:pPr marL="0" indent="0">
              <a:buNone/>
            </a:pPr>
            <a:endParaRPr sz="800"/>
          </a:p>
          <a:p>
            <a:pPr marL="0" indent="0">
              <a:buNone/>
            </a:pPr>
            <a:r>
              <a:rPr lang="en"/>
              <a:t>Then, </a:t>
            </a:r>
            <a:r>
              <a:rPr lang="en" i="1">
                <a:solidFill>
                  <a:srgbClr val="000000"/>
                </a:solidFill>
              </a:rPr>
              <a:t>regardless of the distribution of the population,</a:t>
            </a:r>
            <a:endParaRPr i="1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800"/>
          </a:p>
          <a:p>
            <a:pPr marL="0" indent="609585">
              <a:buNone/>
            </a:pPr>
            <a:r>
              <a:rPr lang="en" b="1">
                <a:solidFill>
                  <a:srgbClr val="0000FF"/>
                </a:solidFill>
              </a:rPr>
              <a:t>the probability distribution of the sample sum </a:t>
            </a:r>
            <a:endParaRPr b="1">
              <a:solidFill>
                <a:srgbClr val="0000FF"/>
              </a:solidFill>
            </a:endParaRPr>
          </a:p>
          <a:p>
            <a:pPr marL="0" indent="609585">
              <a:buNone/>
            </a:pPr>
            <a:r>
              <a:rPr lang="en" b="1">
                <a:solidFill>
                  <a:srgbClr val="0000FF"/>
                </a:solidFill>
              </a:rPr>
              <a:t>(or the sample average) </a:t>
            </a:r>
            <a:r>
              <a:rPr lang="en" b="1"/>
              <a:t>is roughly normal</a:t>
            </a:r>
            <a:endParaRPr b="1"/>
          </a:p>
          <a:p>
            <a:pPr marL="0" indent="0">
              <a:buNone/>
            </a:pPr>
            <a:endParaRPr/>
          </a:p>
        </p:txBody>
      </p:sp>
      <p:sp>
        <p:nvSpPr>
          <p:cNvPr id="289" name="Google Shape;289;p53"/>
          <p:cNvSpPr txBox="1"/>
          <p:nvPr/>
        </p:nvSpPr>
        <p:spPr>
          <a:xfrm>
            <a:off x="5141400" y="5236233"/>
            <a:ext cx="1769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Distribution of the </a:t>
            </a:r>
            <a:br>
              <a:rPr lang="en"/>
            </a:br>
            <a:r>
              <a:rPr lang="en"/>
              <a:t>Sample Average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is There a Distribution?</a:t>
            </a:r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609600" y="1279033"/>
            <a:ext cx="10972800" cy="49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dirty="0"/>
              <a:t>You have only one random sample, and it has only one average. 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lr>
                <a:srgbClr val="C4820E"/>
              </a:buClr>
            </a:pPr>
            <a:r>
              <a:rPr lang="en" dirty="0"/>
              <a:t>But </a:t>
            </a:r>
            <a:r>
              <a:rPr lang="en" b="1" dirty="0">
                <a:solidFill>
                  <a:srgbClr val="0000FF"/>
                </a:solidFill>
              </a:rPr>
              <a:t>the sample could have come out differently</a:t>
            </a:r>
            <a:r>
              <a:rPr lang="en" dirty="0"/>
              <a:t>.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And then the sample average might have been different.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So there are many possible sample averages.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483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Distribution of the Sample Average </a:t>
            </a:r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dirty="0"/>
              <a:t>Imagine all possible random samples of the same size as yours. There are lots of them.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lr>
                <a:srgbClr val="C4820E"/>
              </a:buClr>
            </a:pPr>
            <a:r>
              <a:rPr lang="en" dirty="0"/>
              <a:t>Each of these samples has an average.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b="1" dirty="0">
                <a:solidFill>
                  <a:srgbClr val="0000FF"/>
                </a:solidFill>
              </a:rPr>
              <a:t>distribution of the sample average</a:t>
            </a:r>
            <a:r>
              <a:rPr lang="en" dirty="0">
                <a:solidFill>
                  <a:srgbClr val="000000"/>
                </a:solidFill>
              </a:rPr>
              <a:t> is the distribution of the averages of all the possible samples.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210" name="Google Shape;210;p41"/>
          <p:cNvSpPr txBox="1"/>
          <p:nvPr/>
        </p:nvSpPr>
        <p:spPr>
          <a:xfrm>
            <a:off x="4477667" y="5293300"/>
            <a:ext cx="20640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Specifying the Distribution</a:t>
            </a:r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26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/>
              <a:t>Suppose the random sample is large.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We have seen that the distribution of the sample average is roughly bell shaped.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Important questions remain: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Where is the center of that bell curve?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How wide is that bell curve?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1256033" y="2978400"/>
            <a:ext cx="913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Center of the Distribution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Population Average</a:t>
            </a: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609600" y="2735000"/>
            <a:ext cx="10972800" cy="13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distribution of the sample average is roughly a bell curve centered at the population average.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1073367" y="2978400"/>
            <a:ext cx="10186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Variability of the Sample Average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Is This Important?</a:t>
            </a:r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Along with the center, the spread helps identify exactly which normal curve is the distribution of the sample average.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variability of the sample average helps us measure how accurate the sample average is as an estimate of the population average.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If we want a specified level of accuracy, understanding the variability of the sample average helps us work out how large our sample has to be.</a:t>
            </a:r>
            <a:endParaRPr/>
          </a:p>
        </p:txBody>
      </p:sp>
      <p:sp>
        <p:nvSpPr>
          <p:cNvPr id="239" name="Google Shape;239;p46"/>
          <p:cNvSpPr txBox="1"/>
          <p:nvPr/>
        </p:nvSpPr>
        <p:spPr>
          <a:xfrm>
            <a:off x="9586733" y="5504267"/>
            <a:ext cx="194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597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Variability of the Sample Average</a:t>
            </a:r>
            <a:endParaRPr/>
          </a:p>
        </p:txBody>
      </p:sp>
      <p:sp>
        <p:nvSpPr>
          <p:cNvPr id="262" name="Google Shape;262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The distribution of all possible sample averages of a given size is called the </a:t>
            </a:r>
            <a:r>
              <a:rPr lang="en" i="1" dirty="0"/>
              <a:t>distribution of the sample average.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We approximate it by an empirical distribution.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By the CLT, it’s roughly normal: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Center =  the population average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SD = (population SD) </a:t>
            </a:r>
            <a:r>
              <a:rPr lang="en" sz="4000" dirty="0"/>
              <a:t>/ </a:t>
            </a:r>
            <a:r>
              <a:rPr lang="en" dirty="0"/>
              <a:t>√sample size</a:t>
            </a:r>
            <a:endParaRPr dirty="0"/>
          </a:p>
        </p:txBody>
      </p:sp>
      <p:cxnSp>
        <p:nvCxnSpPr>
          <p:cNvPr id="263" name="Google Shape;263;p49"/>
          <p:cNvCxnSpPr/>
          <p:nvPr/>
        </p:nvCxnSpPr>
        <p:spPr>
          <a:xfrm>
            <a:off x="6407716" y="4884489"/>
            <a:ext cx="2178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49"/>
          <p:cNvSpPr txBox="1"/>
          <p:nvPr/>
        </p:nvSpPr>
        <p:spPr>
          <a:xfrm>
            <a:off x="9561167" y="5222767"/>
            <a:ext cx="1935600" cy="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title"/>
          </p:nvPr>
        </p:nvSpPr>
        <p:spPr>
          <a:xfrm>
            <a:off x="1219200" y="2978400"/>
            <a:ext cx="9768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Confidence Intervals For Testing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70" name="Google Shape;270;p50"/>
          <p:cNvSpPr txBox="1">
            <a:spLocks noGrp="1"/>
          </p:cNvSpPr>
          <p:nvPr>
            <p:ph type="body" idx="1"/>
          </p:nvPr>
        </p:nvSpPr>
        <p:spPr>
          <a:xfrm>
            <a:off x="609600" y="1368167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city has 500,000 households. The annual incomes of these households have an average of $65,000 and an SD of $45,000. The distribution of the incomes </a:t>
            </a:r>
            <a:r>
              <a:rPr lang="en">
                <a:solidFill>
                  <a:srgbClr val="0000FF"/>
                </a:solidFill>
              </a:rPr>
              <a:t>[pick one and explain]</a:t>
            </a:r>
            <a:r>
              <a:rPr lang="en"/>
              <a:t>:</a:t>
            </a:r>
            <a:endParaRPr/>
          </a:p>
          <a:p>
            <a:pPr>
              <a:buAutoNum type="alphaLcParenBoth"/>
            </a:pPr>
            <a:r>
              <a:rPr lang="en"/>
              <a:t>is roughly normal because the number of households is large.</a:t>
            </a:r>
            <a:endParaRPr/>
          </a:p>
          <a:p>
            <a:pPr>
              <a:spcBef>
                <a:spcPts val="0"/>
              </a:spcBef>
              <a:buAutoNum type="alphaLcParenBoth"/>
            </a:pPr>
            <a:r>
              <a:rPr lang="en"/>
              <a:t>is not close to normal.</a:t>
            </a:r>
            <a:endParaRPr/>
          </a:p>
          <a:p>
            <a:pPr>
              <a:spcBef>
                <a:spcPts val="0"/>
              </a:spcBef>
              <a:buAutoNum type="alphaLcParenBoth"/>
            </a:pPr>
            <a:r>
              <a:rPr lang="en"/>
              <a:t>may be close to normal, or not; we can’t tell from the information given.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Correlation Coefficient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63" name="Google Shape;163;p34"/>
          <p:cNvSpPr txBox="1"/>
          <p:nvPr/>
        </p:nvSpPr>
        <p:spPr>
          <a:xfrm>
            <a:off x="2207533" y="3685967"/>
            <a:ext cx="20400" cy="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aphicFrame>
        <p:nvGraphicFramePr>
          <p:cNvPr id="164" name="Google Shape;164;p34"/>
          <p:cNvGraphicFramePr/>
          <p:nvPr/>
        </p:nvGraphicFramePr>
        <p:xfrm>
          <a:off x="1270000" y="3175000"/>
          <a:ext cx="2101700" cy="1672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2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of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34"/>
          <p:cNvGraphicFramePr/>
          <p:nvPr/>
        </p:nvGraphicFramePr>
        <p:xfrm>
          <a:off x="3371700" y="3175000"/>
          <a:ext cx="2354000" cy="16817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7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product of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34"/>
          <p:cNvGraphicFramePr/>
          <p:nvPr/>
        </p:nvGraphicFramePr>
        <p:xfrm>
          <a:off x="5736000" y="3157633"/>
          <a:ext cx="2178833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x in standard units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34"/>
          <p:cNvGraphicFramePr/>
          <p:nvPr/>
        </p:nvGraphicFramePr>
        <p:xfrm>
          <a:off x="7914833" y="3175000"/>
          <a:ext cx="1039500" cy="16704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and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34"/>
          <p:cNvGraphicFramePr/>
          <p:nvPr/>
        </p:nvGraphicFramePr>
        <p:xfrm>
          <a:off x="8954300" y="3157633"/>
          <a:ext cx="2298467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y in standard units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Google Shape;169;p34"/>
          <p:cNvSpPr txBox="1"/>
          <p:nvPr/>
        </p:nvSpPr>
        <p:spPr>
          <a:xfrm>
            <a:off x="1179700" y="1980300"/>
            <a:ext cx="6260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Correlation Coefficient</a:t>
            </a:r>
            <a:r>
              <a:rPr lang="en" sz="3200"/>
              <a:t> (</a:t>
            </a:r>
            <a:r>
              <a:rPr lang="en" sz="3200" i="1"/>
              <a:t>r</a:t>
            </a:r>
            <a:r>
              <a:rPr lang="en" sz="3200"/>
              <a:t>)   = </a:t>
            </a:r>
            <a:endParaRPr sz="3200"/>
          </a:p>
        </p:txBody>
      </p:sp>
      <p:sp>
        <p:nvSpPr>
          <p:cNvPr id="170" name="Google Shape;170;p34"/>
          <p:cNvSpPr txBox="1"/>
          <p:nvPr/>
        </p:nvSpPr>
        <p:spPr>
          <a:xfrm>
            <a:off x="609600" y="5026233"/>
            <a:ext cx="11096800" cy="1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Measures how clustered the scatter is around a straight line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76" name="Google Shape;176;p35"/>
          <p:cNvSpPr txBox="1"/>
          <p:nvPr/>
        </p:nvSpPr>
        <p:spPr>
          <a:xfrm>
            <a:off x="5395800" y="5272200"/>
            <a:ext cx="2244800" cy="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2400"/>
          </a:p>
          <a:p>
            <a:endParaRPr sz="3200"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609600" y="1276867"/>
            <a:ext cx="10972800" cy="49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Measures </a:t>
            </a:r>
            <a:r>
              <a:rPr lang="en" b="1"/>
              <a:t>linear</a:t>
            </a:r>
            <a:r>
              <a:rPr lang="en"/>
              <a:t> association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Based on standard units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lvl="1">
              <a:lnSpc>
                <a:spcPct val="115000"/>
              </a:lnSpc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lvl="1">
              <a:lnSpc>
                <a:spcPct val="115000"/>
              </a:lnSpc>
              <a:spcBef>
                <a:spcPts val="533"/>
              </a:spcBef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>
              <a:lnSpc>
                <a:spcPct val="115000"/>
              </a:lnSpc>
              <a:spcBef>
                <a:spcPts val="533"/>
              </a:spcBef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Watch Out For ...</a:t>
            </a:r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Nonlinearity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Outliers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Correlation does not imply causations (</a:t>
            </a:r>
            <a:r>
              <a:rPr lang="en-US" dirty="0">
                <a:hlinkClick r:id="rId3"/>
              </a:rPr>
              <a:t>https://www.tylervigen.com/spurious-correlations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Lab </a:t>
            </a:r>
            <a:r>
              <a:rPr lang="en-US" altLang="zh-CN"/>
              <a:t>5</a:t>
            </a:r>
            <a:endParaRPr lang="en-US" dirty="0"/>
          </a:p>
          <a:p>
            <a:r>
              <a:rPr lang="en-US" dirty="0"/>
              <a:t>Assignment 5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21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Using a CI for Testing</a:t>
            </a:r>
            <a:endParaRPr/>
          </a:p>
        </p:txBody>
      </p:sp>
      <p:sp>
        <p:nvSpPr>
          <p:cNvPr id="276" name="Google Shape;276;p54"/>
          <p:cNvSpPr txBox="1">
            <a:spLocks noGrp="1"/>
          </p:cNvSpPr>
          <p:nvPr>
            <p:ph type="body" idx="1"/>
          </p:nvPr>
        </p:nvSpPr>
        <p:spPr>
          <a:xfrm>
            <a:off x="609600" y="1071733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i="1"/>
              <a:t>What if we want to do a hypothesis test, but we can’t simulate under the null?</a:t>
            </a:r>
            <a:endParaRPr i="1"/>
          </a:p>
          <a:p>
            <a:pPr>
              <a:spcBef>
                <a:spcPts val="640"/>
              </a:spcBef>
            </a:pPr>
            <a:r>
              <a:rPr lang="en"/>
              <a:t>Null hypothesis: </a:t>
            </a:r>
            <a:r>
              <a:rPr lang="en" b="1">
                <a:solidFill>
                  <a:srgbClr val="0000FF"/>
                </a:solidFill>
              </a:rPr>
              <a:t>Population average = </a:t>
            </a:r>
            <a:r>
              <a:rPr lang="en" b="1" i="1">
                <a:solidFill>
                  <a:srgbClr val="0000FF"/>
                </a:solidFill>
              </a:rPr>
              <a:t>x</a:t>
            </a:r>
            <a:endParaRPr b="1" i="1">
              <a:solidFill>
                <a:srgbClr val="0000FF"/>
              </a:solidFill>
            </a:endParaRPr>
          </a:p>
          <a:p>
            <a:r>
              <a:rPr lang="en"/>
              <a:t>Alternative hypothesis: </a:t>
            </a:r>
            <a:r>
              <a:rPr lang="en" b="1">
                <a:solidFill>
                  <a:srgbClr val="0000FF"/>
                </a:solidFill>
              </a:rPr>
              <a:t>Population average ≠ </a:t>
            </a:r>
            <a:r>
              <a:rPr lang="en" b="1" i="1">
                <a:solidFill>
                  <a:srgbClr val="0000FF"/>
                </a:solidFill>
              </a:rPr>
              <a:t>x</a:t>
            </a:r>
            <a:endParaRPr b="1">
              <a:solidFill>
                <a:srgbClr val="0000FF"/>
              </a:solidFill>
            </a:endParaRPr>
          </a:p>
          <a:p>
            <a:r>
              <a:rPr lang="en"/>
              <a:t>Cutoff for P-value: </a:t>
            </a:r>
            <a:r>
              <a:rPr lang="en" i="1"/>
              <a:t>p</a:t>
            </a:r>
            <a:r>
              <a:rPr lang="en"/>
              <a:t>%</a:t>
            </a:r>
            <a:endParaRPr/>
          </a:p>
          <a:p>
            <a:r>
              <a:rPr lang="en"/>
              <a:t>Method: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Construct a (100-</a:t>
            </a:r>
            <a:r>
              <a:rPr lang="en" i="1"/>
              <a:t>p</a:t>
            </a:r>
            <a:r>
              <a:rPr lang="en"/>
              <a:t>)% confidence interval for the population average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If </a:t>
            </a:r>
            <a:r>
              <a:rPr lang="en" i="1"/>
              <a:t>x</a:t>
            </a:r>
            <a:r>
              <a:rPr lang="en"/>
              <a:t> is not in the interval, reject the null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If </a:t>
            </a:r>
            <a:r>
              <a:rPr lang="en" i="1"/>
              <a:t>x</a:t>
            </a:r>
            <a:r>
              <a:rPr lang="en"/>
              <a:t> is in the interval, can’t reject the null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Center and Spread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Questions </a:t>
            </a:r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How can we quantify natural concepts like “center” and “variability”?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Why do many of the empirical distributions that we generate come out bell shaped?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How is sample size related to the accuracy of an estimate?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Average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Average (or Mean)</a:t>
            </a: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2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Data: 2, 3, 3, 9    </a:t>
            </a:r>
            <a:r>
              <a:rPr lang="en" b="1" dirty="0">
                <a:solidFill>
                  <a:srgbClr val="0000FF"/>
                </a:solidFill>
              </a:rPr>
              <a:t>Average = (2+3+3+9)/4 = 4.25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Need not be a value in the collection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Need not be an integer even if the data are integers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Somewhere between min and max, but not necessarily halfway in between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Same units as the data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Smoothing operator: collect all the contributions in one big pot, then split evenly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9" name="Google Shape;299;p58"/>
          <p:cNvSpPr txBox="1"/>
          <p:nvPr/>
        </p:nvSpPr>
        <p:spPr>
          <a:xfrm>
            <a:off x="5263600" y="5555400"/>
            <a:ext cx="166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1304</Words>
  <Application>Microsoft Macintosh PowerPoint</Application>
  <PresentationFormat>Widescreen</PresentationFormat>
  <Paragraphs>191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YSC2239 Lecture 10</vt:lpstr>
      <vt:lpstr>Recap</vt:lpstr>
      <vt:lpstr>Today’s class</vt:lpstr>
      <vt:lpstr>Confidence Intervals For Testing</vt:lpstr>
      <vt:lpstr>Using a CI for Testing</vt:lpstr>
      <vt:lpstr>Center and Spread</vt:lpstr>
      <vt:lpstr>Questions </vt:lpstr>
      <vt:lpstr>Average </vt:lpstr>
      <vt:lpstr>The Average (or Mean)</vt:lpstr>
      <vt:lpstr>Comparing Mean and Median </vt:lpstr>
      <vt:lpstr>Standard Deviation</vt:lpstr>
      <vt:lpstr>Defining Variability</vt:lpstr>
      <vt:lpstr>How Far from the Average?</vt:lpstr>
      <vt:lpstr>Why Use the SD?</vt:lpstr>
      <vt:lpstr>Standard Units</vt:lpstr>
      <vt:lpstr>Standard Units</vt:lpstr>
      <vt:lpstr>Discussion Question</vt:lpstr>
      <vt:lpstr>The SD and the Histogram</vt:lpstr>
      <vt:lpstr>The SD and Bell-Shaped Curves</vt:lpstr>
      <vt:lpstr>Point of Inflection</vt:lpstr>
      <vt:lpstr>The Normal Distribution</vt:lpstr>
      <vt:lpstr>The Standard Normal Curve</vt:lpstr>
      <vt:lpstr>Bell Curve</vt:lpstr>
      <vt:lpstr>Normal Proportions</vt:lpstr>
      <vt:lpstr>How Big are Most of the Values?</vt:lpstr>
      <vt:lpstr>Bounds and Normal Approximations</vt:lpstr>
      <vt:lpstr>A “Central” Area</vt:lpstr>
      <vt:lpstr>Central Limit Theorem</vt:lpstr>
      <vt:lpstr>Sample Averages</vt:lpstr>
      <vt:lpstr>Central Limit Theorem</vt:lpstr>
      <vt:lpstr>Distribution of the  Sample Average</vt:lpstr>
      <vt:lpstr>Why is There a Distribution?</vt:lpstr>
      <vt:lpstr>Distribution of the Sample Average </vt:lpstr>
      <vt:lpstr>Specifying the Distribution</vt:lpstr>
      <vt:lpstr>Center of the Distribution</vt:lpstr>
      <vt:lpstr>The Population Average</vt:lpstr>
      <vt:lpstr>Variability of the Sample Average</vt:lpstr>
      <vt:lpstr>Why Is This Important?</vt:lpstr>
      <vt:lpstr>Variability of the Sample Average</vt:lpstr>
      <vt:lpstr>Discussion Question</vt:lpstr>
      <vt:lpstr>Correlation Coefficient</vt:lpstr>
      <vt:lpstr>Definition of r</vt:lpstr>
      <vt:lpstr>The Correlation Coefficient r</vt:lpstr>
      <vt:lpstr>Watch Out For ...</vt:lpstr>
      <vt:lpstr>To-do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380</cp:revision>
  <dcterms:created xsi:type="dcterms:W3CDTF">2018-08-30T02:14:46Z</dcterms:created>
  <dcterms:modified xsi:type="dcterms:W3CDTF">2023-02-13T12:23:56Z</dcterms:modified>
</cp:coreProperties>
</file>