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343" r:id="rId3"/>
    <p:sldId id="344" r:id="rId4"/>
    <p:sldId id="345" r:id="rId5"/>
    <p:sldId id="346" r:id="rId6"/>
    <p:sldId id="347" r:id="rId7"/>
    <p:sldId id="348" r:id="rId8"/>
    <p:sldId id="352" r:id="rId9"/>
    <p:sldId id="353" r:id="rId10"/>
    <p:sldId id="355" r:id="rId11"/>
    <p:sldId id="356" r:id="rId12"/>
    <p:sldId id="358" r:id="rId13"/>
    <p:sldId id="278" r:id="rId14"/>
    <p:sldId id="359" r:id="rId15"/>
    <p:sldId id="360" r:id="rId16"/>
    <p:sldId id="361" r:id="rId17"/>
    <p:sldId id="36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2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9694D-A767-4B2C-A936-A325674F8B3A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E3B28-A849-469E-AD6F-97BC50C80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0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3a6a517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3a6a517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ae4121a16_0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ae4121a16_0_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4121a16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4121a16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ae4121a16_0_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ae4121a16_0_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min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ae4121a16_0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ae4121a16_0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ae4121a16_0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ae4121a16_0_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ae4121a16_0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8ae4121a16_0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ae4121a16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ae4121a16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ae4121a16_0_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ae4121a16_0_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e4121a16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e4121a16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min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ae4121a16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ae4121a16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ae4121a16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ae4121a16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ae4121a16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ae4121a16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ae4121a16_0_7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ae4121a16_0_7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ae4121a16_0_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ae4121a16_0_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8ae4121a16_0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8ae4121a16_0_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ae4121a16_0_7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ae4121a16_0_7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8ae4121a16_0_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8ae4121a16_0_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e4121a16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e4121a16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8ae4121a16_0_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8ae4121a16_0_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ae4121a16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ae4121a16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8ae4121a16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8ae4121a16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ae4121a16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ae4121a16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8ae4121a16_0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8ae4121a16_0_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8ae4121a16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8ae4121a16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8ae4121a16_0_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8ae4121a16_0_8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8ae4121a16_0_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8ae4121a16_0_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8ae4121a16_0_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8ae4121a16_0_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8ae4121a16_0_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8ae4121a16_0_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8ae4121a16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8ae4121a16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8ae4121a16_0_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8ae4121a16_0_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8ae4121a16_0_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8ae4121a16_0_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8ae4121a16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8ae4121a16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ae4121a16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ae4121a16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ae4121a16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ae4121a16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8ae4121a16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8ae4121a16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8a5b9458f2_0_1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8a5b9458f2_0_1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ae4121a16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ae4121a16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ae4121a16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ae4121a16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ae4121a16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ae4121a16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minutes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ae4121a16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ae4121a16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ae4121a16_0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ae4121a16_0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8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8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99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2" name="Google Shape;62;p15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5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1pPr>
            <a:lvl2pPr marL="1219170" lvl="1" indent="-507987" rtl="0">
              <a:spcBef>
                <a:spcPts val="533"/>
              </a:spcBef>
              <a:spcAft>
                <a:spcPts val="0"/>
              </a:spcAft>
              <a:buSzPts val="2400"/>
              <a:buChar char="○"/>
              <a:defRPr sz="3200"/>
            </a:lvl2pPr>
            <a:lvl3pPr marL="1828754" lvl="2" indent="-507987" rtl="0">
              <a:spcBef>
                <a:spcPts val="533"/>
              </a:spcBef>
              <a:spcAft>
                <a:spcPts val="0"/>
              </a:spcAft>
              <a:buSzPts val="2400"/>
              <a:buChar char="■"/>
              <a:defRPr sz="3200"/>
            </a:lvl3pPr>
            <a:lvl4pPr marL="2438339" lvl="3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5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533"/>
              </a:spcBef>
              <a:spcAft>
                <a:spcPts val="5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378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2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5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1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4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4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3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0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52734-52AC-4EAE-B3EB-562540065479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generated/pandas.DataFrame.loc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pandas.pydata.org/pandas-docs/stable/indexing.html#indexing-integer" TargetMode="External"/><Relationship Id="rId4" Type="http://schemas.openxmlformats.org/officeDocument/2006/relationships/hyperlink" Target="https://pandas.pydata.org/pandas-docs/stable/generated/pandas.DataFrame.iloc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0876"/>
            <a:ext cx="10515600" cy="1325563"/>
          </a:xfrm>
        </p:spPr>
        <p:txBody>
          <a:bodyPr/>
          <a:lstStyle/>
          <a:p>
            <a:r>
              <a:rPr lang="en-US" dirty="0"/>
              <a:t>Today’s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Get Started With Pandas In 5 mins | by Bhavani Ravi | bhavaniravi | Medium">
            <a:extLst>
              <a:ext uri="{FF2B5EF4-FFF2-40B4-BE49-F238E27FC236}">
                <a16:creationId xmlns:a16="http://schemas.microsoft.com/office/drawing/2014/main" id="{B7B59AD4-83EC-4713-8224-3B545A378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581" y="2460830"/>
            <a:ext cx="8767916" cy="330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242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3200" dirty="0"/>
              <a:t>Indexing by Row Slices Using [] Operator</a:t>
            </a:r>
            <a:endParaRPr sz="3200" dirty="0"/>
          </a:p>
        </p:txBody>
      </p:sp>
      <p:sp>
        <p:nvSpPr>
          <p:cNvPr id="264" name="Google Shape;264;p42"/>
          <p:cNvSpPr txBox="1">
            <a:spLocks noGrp="1"/>
          </p:cNvSpPr>
          <p:nvPr>
            <p:ph type="body" idx="1"/>
          </p:nvPr>
        </p:nvSpPr>
        <p:spPr>
          <a:xfrm>
            <a:off x="324000" y="742000"/>
            <a:ext cx="11258400" cy="553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dirty="0"/>
              <a:t>We can also index by row numbers using the [] operator. </a:t>
            </a:r>
            <a:endParaRPr dirty="0"/>
          </a:p>
          <a:p>
            <a:pPr indent="-474121">
              <a:spcBef>
                <a:spcPts val="800"/>
              </a:spcBef>
              <a:buSzPts val="2000"/>
            </a:pPr>
            <a:r>
              <a:rPr lang="en" dirty="0"/>
              <a:t>Numeric slice argument to [] yields rows.</a:t>
            </a:r>
            <a:endParaRPr dirty="0"/>
          </a:p>
          <a:p>
            <a:pPr indent="-474121">
              <a:buSzPts val="2000"/>
            </a:pPr>
            <a:r>
              <a:rPr lang="en" dirty="0"/>
              <a:t>Example: [0:3] yields rows 0 to 2.</a:t>
            </a:r>
            <a:endParaRPr dirty="0"/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201" y="3286433"/>
            <a:ext cx="2110308" cy="43066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6" name="Google Shape;26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2196" y="3728193"/>
            <a:ext cx="5953600" cy="270446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[] Summary</a:t>
            </a:r>
            <a:endParaRPr/>
          </a:p>
        </p:txBody>
      </p:sp>
      <p:sp>
        <p:nvSpPr>
          <p:cNvPr id="272" name="Google Shape;272;p43"/>
          <p:cNvSpPr/>
          <p:nvPr/>
        </p:nvSpPr>
        <p:spPr>
          <a:xfrm>
            <a:off x="2867033" y="3539500"/>
            <a:ext cx="636000" cy="5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[]</a:t>
            </a:r>
            <a:endParaRPr sz="2667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43"/>
          <p:cNvSpPr txBox="1"/>
          <p:nvPr/>
        </p:nvSpPr>
        <p:spPr>
          <a:xfrm>
            <a:off x="1704267" y="3529988"/>
            <a:ext cx="7484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List</a:t>
            </a:r>
            <a:endParaRPr sz="2400"/>
          </a:p>
        </p:txBody>
      </p:sp>
      <p:cxnSp>
        <p:nvCxnSpPr>
          <p:cNvPr id="274" name="Google Shape;274;p43"/>
          <p:cNvCxnSpPr>
            <a:endCxn id="272" idx="1"/>
          </p:cNvCxnSpPr>
          <p:nvPr/>
        </p:nvCxnSpPr>
        <p:spPr>
          <a:xfrm>
            <a:off x="2304233" y="3796700"/>
            <a:ext cx="56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5" name="Google Shape;275;p43"/>
          <p:cNvSpPr/>
          <p:nvPr/>
        </p:nvSpPr>
        <p:spPr>
          <a:xfrm>
            <a:off x="2867033" y="5571500"/>
            <a:ext cx="636000" cy="5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[]</a:t>
            </a:r>
            <a:endParaRPr sz="2667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43"/>
          <p:cNvSpPr txBox="1"/>
          <p:nvPr/>
        </p:nvSpPr>
        <p:spPr>
          <a:xfrm>
            <a:off x="638987" y="5562000"/>
            <a:ext cx="17108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Numeric Slice</a:t>
            </a:r>
            <a:endParaRPr sz="2400"/>
          </a:p>
        </p:txBody>
      </p:sp>
      <p:cxnSp>
        <p:nvCxnSpPr>
          <p:cNvPr id="277" name="Google Shape;277;p43"/>
          <p:cNvCxnSpPr>
            <a:endCxn id="275" idx="1"/>
          </p:cNvCxnSpPr>
          <p:nvPr/>
        </p:nvCxnSpPr>
        <p:spPr>
          <a:xfrm>
            <a:off x="2304233" y="5828700"/>
            <a:ext cx="56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8" name="Google Shape;278;p43"/>
          <p:cNvSpPr/>
          <p:nvPr/>
        </p:nvSpPr>
        <p:spPr>
          <a:xfrm>
            <a:off x="2867033" y="1295633"/>
            <a:ext cx="636000" cy="51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[]</a:t>
            </a:r>
            <a:endParaRPr sz="2667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43"/>
          <p:cNvSpPr txBox="1"/>
          <p:nvPr/>
        </p:nvSpPr>
        <p:spPr>
          <a:xfrm>
            <a:off x="1431633" y="1286133"/>
            <a:ext cx="11676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Name</a:t>
            </a:r>
            <a:endParaRPr sz="2400"/>
          </a:p>
        </p:txBody>
      </p:sp>
      <p:cxnSp>
        <p:nvCxnSpPr>
          <p:cNvPr id="280" name="Google Shape;280;p43"/>
          <p:cNvCxnSpPr>
            <a:endCxn id="278" idx="1"/>
          </p:cNvCxnSpPr>
          <p:nvPr/>
        </p:nvCxnSpPr>
        <p:spPr>
          <a:xfrm>
            <a:off x="2304233" y="1552833"/>
            <a:ext cx="56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81" name="Google Shape;28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7566" y="1216199"/>
            <a:ext cx="2705199" cy="1564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82" name="Google Shape;282;p43"/>
          <p:cNvCxnSpPr>
            <a:stCxn id="272" idx="3"/>
          </p:cNvCxnSpPr>
          <p:nvPr/>
        </p:nvCxnSpPr>
        <p:spPr>
          <a:xfrm>
            <a:off x="3503033" y="3796700"/>
            <a:ext cx="81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3" name="Google Shape;283;p43"/>
          <p:cNvSpPr txBox="1"/>
          <p:nvPr/>
        </p:nvSpPr>
        <p:spPr>
          <a:xfrm>
            <a:off x="4305033" y="3530000"/>
            <a:ext cx="14688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000" dirty="0"/>
              <a:t>DataFrame</a:t>
            </a:r>
            <a:endParaRPr sz="2000" dirty="0"/>
          </a:p>
        </p:txBody>
      </p:sp>
      <p:sp>
        <p:nvSpPr>
          <p:cNvPr id="284" name="Google Shape;284;p43"/>
          <p:cNvSpPr txBox="1"/>
          <p:nvPr/>
        </p:nvSpPr>
        <p:spPr>
          <a:xfrm>
            <a:off x="4305033" y="5580700"/>
            <a:ext cx="14688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000" dirty="0"/>
              <a:t>DataFrame</a:t>
            </a:r>
            <a:endParaRPr sz="2000" dirty="0"/>
          </a:p>
        </p:txBody>
      </p:sp>
      <p:cxnSp>
        <p:nvCxnSpPr>
          <p:cNvPr id="285" name="Google Shape;285;p43"/>
          <p:cNvCxnSpPr>
            <a:stCxn id="275" idx="3"/>
            <a:endCxn id="284" idx="1"/>
          </p:cNvCxnSpPr>
          <p:nvPr/>
        </p:nvCxnSpPr>
        <p:spPr>
          <a:xfrm>
            <a:off x="3503033" y="5828700"/>
            <a:ext cx="8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" name="Google Shape;286;p43"/>
          <p:cNvCxnSpPr>
            <a:stCxn id="278" idx="3"/>
          </p:cNvCxnSpPr>
          <p:nvPr/>
        </p:nvCxnSpPr>
        <p:spPr>
          <a:xfrm>
            <a:off x="3503033" y="1552833"/>
            <a:ext cx="81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7" name="Google Shape;287;p43"/>
          <p:cNvSpPr txBox="1"/>
          <p:nvPr/>
        </p:nvSpPr>
        <p:spPr>
          <a:xfrm>
            <a:off x="4305033" y="1304833"/>
            <a:ext cx="14688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Series</a:t>
            </a:r>
            <a:endParaRPr sz="2400"/>
          </a:p>
        </p:txBody>
      </p:sp>
      <p:sp>
        <p:nvSpPr>
          <p:cNvPr id="288" name="Google Shape;288;p43"/>
          <p:cNvSpPr txBox="1"/>
          <p:nvPr/>
        </p:nvSpPr>
        <p:spPr>
          <a:xfrm>
            <a:off x="1692833" y="1810033"/>
            <a:ext cx="2984400" cy="3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Single Column Selection</a:t>
            </a:r>
            <a:endParaRPr sz="2400"/>
          </a:p>
        </p:txBody>
      </p:sp>
      <p:sp>
        <p:nvSpPr>
          <p:cNvPr id="289" name="Google Shape;289;p43"/>
          <p:cNvSpPr txBox="1"/>
          <p:nvPr/>
        </p:nvSpPr>
        <p:spPr>
          <a:xfrm>
            <a:off x="1692833" y="4053900"/>
            <a:ext cx="2984400" cy="3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Multiple Column Selection</a:t>
            </a:r>
            <a:endParaRPr sz="2400"/>
          </a:p>
        </p:txBody>
      </p:sp>
      <p:pic>
        <p:nvPicPr>
          <p:cNvPr id="290" name="Google Shape;29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0567" y="5167908"/>
            <a:ext cx="1094556" cy="22337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1" name="Google Shape;29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7967" y="2971534"/>
            <a:ext cx="2579335" cy="23395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2" name="Google Shape;292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8701" y="979667"/>
            <a:ext cx="2401953" cy="22736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3" name="Google Shape;293;p43"/>
          <p:cNvSpPr txBox="1"/>
          <p:nvPr/>
        </p:nvSpPr>
        <p:spPr>
          <a:xfrm>
            <a:off x="1692833" y="6085900"/>
            <a:ext cx="2984400" cy="3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(Multiple) Row Selection</a:t>
            </a:r>
            <a:endParaRPr sz="2400"/>
          </a:p>
        </p:txBody>
      </p:sp>
      <p:pic>
        <p:nvPicPr>
          <p:cNvPr id="294" name="Google Shape;294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70668" y="3217711"/>
            <a:ext cx="1106633" cy="192495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5" name="Google Shape;295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60565" y="5393298"/>
            <a:ext cx="3198040" cy="145273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Question</a:t>
            </a:r>
            <a:endParaRPr/>
          </a:p>
        </p:txBody>
      </p:sp>
      <p:sp>
        <p:nvSpPr>
          <p:cNvPr id="307" name="Google Shape;307;p45"/>
          <p:cNvSpPr txBox="1">
            <a:spLocks noGrp="1"/>
          </p:cNvSpPr>
          <p:nvPr>
            <p:ph type="body" idx="1"/>
          </p:nvPr>
        </p:nvSpPr>
        <p:spPr>
          <a:xfrm>
            <a:off x="324000" y="742000"/>
            <a:ext cx="11258400" cy="553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endParaRPr dirty="0"/>
          </a:p>
          <a:p>
            <a:pPr marL="0" indent="0">
              <a:spcBef>
                <a:spcPts val="800"/>
              </a:spcBef>
              <a:buNone/>
            </a:pPr>
            <a:endParaRPr dirty="0"/>
          </a:p>
          <a:p>
            <a:pPr marL="0" indent="0">
              <a:spcBef>
                <a:spcPts val="800"/>
              </a:spcBef>
              <a:buNone/>
            </a:pPr>
            <a:endParaRPr dirty="0"/>
          </a:p>
          <a:p>
            <a:pPr marL="0" indent="0">
              <a:spcBef>
                <a:spcPts val="800"/>
              </a:spcBef>
              <a:buNone/>
            </a:pPr>
            <a:endParaRPr dirty="0"/>
          </a:p>
          <a:p>
            <a:pPr marL="0" indent="0">
              <a:spcBef>
                <a:spcPts val="800"/>
              </a:spcBef>
              <a:buNone/>
            </a:pPr>
            <a:endParaRPr dirty="0"/>
          </a:p>
          <a:p>
            <a:pPr marL="0" indent="0">
              <a:spcBef>
                <a:spcPts val="800"/>
              </a:spcBef>
              <a:buNone/>
            </a:pPr>
            <a:r>
              <a:rPr lang="en" dirty="0"/>
              <a:t>Try to predict the output of the following:</a:t>
            </a:r>
            <a:endParaRPr dirty="0"/>
          </a:p>
          <a:p>
            <a:pPr indent="-474121">
              <a:spcBef>
                <a:spcPts val="800"/>
              </a:spcBef>
              <a:buSzPts val="2000"/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weird[1]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indent="-474121">
              <a:buSzPts val="2000"/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weird[“1”]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indent="-474121">
              <a:buSzPts val="2000"/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weird[1:]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800"/>
              </a:spcBef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8" name="Google Shape;3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67" y="860802"/>
            <a:ext cx="11188867" cy="76473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9" name="Google Shape;30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067" y="1788174"/>
            <a:ext cx="2768600" cy="1536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0" name="Google Shape;310;p45"/>
          <p:cNvSpPr/>
          <p:nvPr/>
        </p:nvSpPr>
        <p:spPr>
          <a:xfrm>
            <a:off x="8878800" y="2046733"/>
            <a:ext cx="636000" cy="514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[]</a:t>
            </a:r>
            <a:endParaRPr sz="2667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Google Shape;311;p45"/>
          <p:cNvSpPr txBox="1"/>
          <p:nvPr/>
        </p:nvSpPr>
        <p:spPr>
          <a:xfrm>
            <a:off x="7443400" y="2037233"/>
            <a:ext cx="11676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Name</a:t>
            </a:r>
            <a:endParaRPr sz="2400"/>
          </a:p>
        </p:txBody>
      </p:sp>
      <p:cxnSp>
        <p:nvCxnSpPr>
          <p:cNvPr id="312" name="Google Shape;312;p45"/>
          <p:cNvCxnSpPr>
            <a:endCxn id="310" idx="1"/>
          </p:cNvCxnSpPr>
          <p:nvPr/>
        </p:nvCxnSpPr>
        <p:spPr>
          <a:xfrm>
            <a:off x="8316000" y="2303933"/>
            <a:ext cx="56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" name="Google Shape;313;p45"/>
          <p:cNvCxnSpPr>
            <a:stCxn id="310" idx="3"/>
          </p:cNvCxnSpPr>
          <p:nvPr/>
        </p:nvCxnSpPr>
        <p:spPr>
          <a:xfrm>
            <a:off x="9514800" y="2303933"/>
            <a:ext cx="81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4" name="Google Shape;314;p45"/>
          <p:cNvSpPr txBox="1"/>
          <p:nvPr/>
        </p:nvSpPr>
        <p:spPr>
          <a:xfrm>
            <a:off x="10316800" y="2055933"/>
            <a:ext cx="14688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Series</a:t>
            </a:r>
            <a:endParaRPr sz="2400"/>
          </a:p>
        </p:txBody>
      </p:sp>
      <p:sp>
        <p:nvSpPr>
          <p:cNvPr id="315" name="Google Shape;315;p45"/>
          <p:cNvSpPr txBox="1"/>
          <p:nvPr/>
        </p:nvSpPr>
        <p:spPr>
          <a:xfrm>
            <a:off x="7704600" y="2561133"/>
            <a:ext cx="2984400" cy="3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Single Column Selection</a:t>
            </a:r>
            <a:endParaRPr sz="2400"/>
          </a:p>
        </p:txBody>
      </p:sp>
      <p:sp>
        <p:nvSpPr>
          <p:cNvPr id="316" name="Google Shape;316;p45"/>
          <p:cNvSpPr/>
          <p:nvPr/>
        </p:nvSpPr>
        <p:spPr>
          <a:xfrm>
            <a:off x="8898000" y="3356333"/>
            <a:ext cx="636000" cy="514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[]</a:t>
            </a:r>
            <a:endParaRPr sz="2667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45"/>
          <p:cNvSpPr txBox="1"/>
          <p:nvPr/>
        </p:nvSpPr>
        <p:spPr>
          <a:xfrm>
            <a:off x="7735233" y="3346821"/>
            <a:ext cx="7484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List</a:t>
            </a:r>
            <a:endParaRPr sz="2400"/>
          </a:p>
        </p:txBody>
      </p:sp>
      <p:cxnSp>
        <p:nvCxnSpPr>
          <p:cNvPr id="318" name="Google Shape;318;p45"/>
          <p:cNvCxnSpPr>
            <a:endCxn id="316" idx="1"/>
          </p:cNvCxnSpPr>
          <p:nvPr/>
        </p:nvCxnSpPr>
        <p:spPr>
          <a:xfrm>
            <a:off x="8335200" y="3613533"/>
            <a:ext cx="56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" name="Google Shape;319;p45"/>
          <p:cNvCxnSpPr>
            <a:stCxn id="316" idx="3"/>
          </p:cNvCxnSpPr>
          <p:nvPr/>
        </p:nvCxnSpPr>
        <p:spPr>
          <a:xfrm>
            <a:off x="9534000" y="3613533"/>
            <a:ext cx="81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0" name="Google Shape;320;p45"/>
          <p:cNvSpPr txBox="1"/>
          <p:nvPr/>
        </p:nvSpPr>
        <p:spPr>
          <a:xfrm>
            <a:off x="10336000" y="3346833"/>
            <a:ext cx="14688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DataFrame</a:t>
            </a:r>
            <a:endParaRPr sz="2400"/>
          </a:p>
        </p:txBody>
      </p:sp>
      <p:sp>
        <p:nvSpPr>
          <p:cNvPr id="321" name="Google Shape;321;p45"/>
          <p:cNvSpPr txBox="1"/>
          <p:nvPr/>
        </p:nvSpPr>
        <p:spPr>
          <a:xfrm>
            <a:off x="7419000" y="3870733"/>
            <a:ext cx="3617200" cy="3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Multiple Column Selection</a:t>
            </a:r>
            <a:endParaRPr sz="2400"/>
          </a:p>
        </p:txBody>
      </p:sp>
      <p:sp>
        <p:nvSpPr>
          <p:cNvPr id="322" name="Google Shape;322;p45"/>
          <p:cNvSpPr/>
          <p:nvPr/>
        </p:nvSpPr>
        <p:spPr>
          <a:xfrm>
            <a:off x="8935333" y="4675433"/>
            <a:ext cx="636000" cy="514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[]</a:t>
            </a:r>
            <a:endParaRPr sz="2667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45"/>
          <p:cNvSpPr txBox="1"/>
          <p:nvPr/>
        </p:nvSpPr>
        <p:spPr>
          <a:xfrm>
            <a:off x="6707287" y="4665933"/>
            <a:ext cx="17108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Numeric Slice</a:t>
            </a:r>
            <a:endParaRPr sz="2400"/>
          </a:p>
        </p:txBody>
      </p:sp>
      <p:cxnSp>
        <p:nvCxnSpPr>
          <p:cNvPr id="324" name="Google Shape;324;p45"/>
          <p:cNvCxnSpPr>
            <a:endCxn id="322" idx="1"/>
          </p:cNvCxnSpPr>
          <p:nvPr/>
        </p:nvCxnSpPr>
        <p:spPr>
          <a:xfrm>
            <a:off x="8372533" y="4932633"/>
            <a:ext cx="56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5" name="Google Shape;325;p45"/>
          <p:cNvSpPr txBox="1"/>
          <p:nvPr/>
        </p:nvSpPr>
        <p:spPr>
          <a:xfrm>
            <a:off x="10373333" y="4684633"/>
            <a:ext cx="14688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DataFrame</a:t>
            </a:r>
            <a:endParaRPr sz="2400"/>
          </a:p>
        </p:txBody>
      </p:sp>
      <p:cxnSp>
        <p:nvCxnSpPr>
          <p:cNvPr id="326" name="Google Shape;326;p45"/>
          <p:cNvCxnSpPr>
            <a:stCxn id="322" idx="3"/>
            <a:endCxn id="325" idx="1"/>
          </p:cNvCxnSpPr>
          <p:nvPr/>
        </p:nvCxnSpPr>
        <p:spPr>
          <a:xfrm>
            <a:off x="9571333" y="4932633"/>
            <a:ext cx="8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7" name="Google Shape;327;p45"/>
          <p:cNvSpPr txBox="1"/>
          <p:nvPr/>
        </p:nvSpPr>
        <p:spPr>
          <a:xfrm>
            <a:off x="7761133" y="5189833"/>
            <a:ext cx="2984400" cy="3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(Multiple) Row Selection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>
            <a:spLocks noGrp="1"/>
          </p:cNvSpPr>
          <p:nvPr>
            <p:ph type="title"/>
          </p:nvPr>
        </p:nvSpPr>
        <p:spPr>
          <a:xfrm>
            <a:off x="412200" y="2581000"/>
            <a:ext cx="11367600" cy="169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6400"/>
              <a:t>Boolean Array Selection </a:t>
            </a:r>
            <a:endParaRPr sz="6400"/>
          </a:p>
          <a:p>
            <a:pPr algn="ctr">
              <a:spcBef>
                <a:spcPts val="0"/>
              </a:spcBef>
            </a:pPr>
            <a:r>
              <a:rPr lang="en" sz="6400"/>
              <a:t>and Querying</a:t>
            </a:r>
            <a:endParaRPr sz="6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Boolean Array Input</a:t>
            </a:r>
            <a:endParaRPr/>
          </a:p>
        </p:txBody>
      </p:sp>
      <p:sp>
        <p:nvSpPr>
          <p:cNvPr id="338" name="Google Shape;338;p47"/>
          <p:cNvSpPr txBox="1">
            <a:spLocks noGrp="1"/>
          </p:cNvSpPr>
          <p:nvPr>
            <p:ph type="body" idx="1"/>
          </p:nvPr>
        </p:nvSpPr>
        <p:spPr>
          <a:xfrm>
            <a:off x="324000" y="742000"/>
            <a:ext cx="11258400" cy="553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"/>
              <a:t>Yet another input type supported by [] is the boolean array.</a:t>
            </a:r>
            <a:endParaRPr/>
          </a:p>
        </p:txBody>
      </p:sp>
      <p:pic>
        <p:nvPicPr>
          <p:cNvPr id="339" name="Google Shape;33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85" y="1820300"/>
            <a:ext cx="7785100" cy="1955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40" name="Google Shape;34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1701" y="1902467"/>
            <a:ext cx="3477932" cy="22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985" y="3790645"/>
            <a:ext cx="6616700" cy="2717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342" name="Google Shape;342;p47"/>
          <p:cNvCxnSpPr/>
          <p:nvPr/>
        </p:nvCxnSpPr>
        <p:spPr>
          <a:xfrm flipH="1">
            <a:off x="5424000" y="1631267"/>
            <a:ext cx="1045600" cy="6908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3" name="Google Shape;343;p47"/>
          <p:cNvSpPr txBox="1"/>
          <p:nvPr/>
        </p:nvSpPr>
        <p:spPr>
          <a:xfrm>
            <a:off x="6569467" y="1309467"/>
            <a:ext cx="3406800" cy="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BE0712"/>
                </a:solidFill>
              </a:rPr>
              <a:t>Entry number 7</a:t>
            </a:r>
            <a:endParaRPr sz="2400">
              <a:solidFill>
                <a:srgbClr val="BE071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Boolean Array Input</a:t>
            </a:r>
            <a:endParaRPr/>
          </a:p>
        </p:txBody>
      </p:sp>
      <p:sp>
        <p:nvSpPr>
          <p:cNvPr id="349" name="Google Shape;349;p48"/>
          <p:cNvSpPr txBox="1">
            <a:spLocks noGrp="1"/>
          </p:cNvSpPr>
          <p:nvPr>
            <p:ph type="body" idx="1"/>
          </p:nvPr>
        </p:nvSpPr>
        <p:spPr>
          <a:xfrm>
            <a:off x="324000" y="742000"/>
            <a:ext cx="11258400" cy="133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/>
              <a:t>Yet another input type supported by [] is the boolean array. Useful because boolean arrays can be generated by using logical operators on Series.</a:t>
            </a:r>
            <a:endParaRPr/>
          </a:p>
        </p:txBody>
      </p:sp>
      <p:pic>
        <p:nvPicPr>
          <p:cNvPr id="350" name="Google Shape;35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133" y="3604834"/>
            <a:ext cx="7721568" cy="51723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51" name="Google Shape;35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133" y="4131423"/>
            <a:ext cx="6807200" cy="231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2" name="Google Shape;352;p48"/>
          <p:cNvSpPr/>
          <p:nvPr/>
        </p:nvSpPr>
        <p:spPr>
          <a:xfrm rot="-5400000">
            <a:off x="4888933" y="2044743"/>
            <a:ext cx="336800" cy="3008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53" name="Google Shape;353;p48"/>
          <p:cNvCxnSpPr/>
          <p:nvPr/>
        </p:nvCxnSpPr>
        <p:spPr>
          <a:xfrm rot="10800000">
            <a:off x="2716200" y="3087633"/>
            <a:ext cx="776400" cy="4024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4" name="Google Shape;354;p48"/>
          <p:cNvSpPr txBox="1"/>
          <p:nvPr/>
        </p:nvSpPr>
        <p:spPr>
          <a:xfrm>
            <a:off x="743233" y="2139900"/>
            <a:ext cx="3751600" cy="10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BE0712"/>
                </a:solidFill>
              </a:rPr>
              <a:t>Length 23 Series where every entry is “Republican”, “Democrat” or “Independent.”</a:t>
            </a:r>
            <a:endParaRPr sz="2400">
              <a:solidFill>
                <a:srgbClr val="BE0712"/>
              </a:solidFill>
            </a:endParaRPr>
          </a:p>
        </p:txBody>
      </p:sp>
      <p:sp>
        <p:nvSpPr>
          <p:cNvPr id="355" name="Google Shape;355;p48"/>
          <p:cNvSpPr/>
          <p:nvPr/>
        </p:nvSpPr>
        <p:spPr>
          <a:xfrm rot="-5400000">
            <a:off x="6403265" y="265789"/>
            <a:ext cx="336800" cy="5999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6" name="Google Shape;356;p48"/>
          <p:cNvSpPr txBox="1"/>
          <p:nvPr/>
        </p:nvSpPr>
        <p:spPr>
          <a:xfrm>
            <a:off x="8440400" y="1737500"/>
            <a:ext cx="3751600" cy="10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BE0712"/>
                </a:solidFill>
              </a:rPr>
              <a:t>Length 23 Series where every entry is either “True” or “False”, where “True” occurs for every independent candidate.</a:t>
            </a:r>
            <a:endParaRPr sz="2400">
              <a:solidFill>
                <a:srgbClr val="BE0712"/>
              </a:solidFill>
            </a:endParaRPr>
          </a:p>
        </p:txBody>
      </p:sp>
      <p:cxnSp>
        <p:nvCxnSpPr>
          <p:cNvPr id="357" name="Google Shape;357;p48"/>
          <p:cNvCxnSpPr/>
          <p:nvPr/>
        </p:nvCxnSpPr>
        <p:spPr>
          <a:xfrm rot="10800000" flipH="1">
            <a:off x="7300300" y="2522217"/>
            <a:ext cx="1017200" cy="6376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Boolean Array Input</a:t>
            </a: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324000" y="742000"/>
            <a:ext cx="11258400" cy="133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/>
              <a:t>Boolean Series can be combined using the &amp; operator, allowing filtering of results by multiple criteria. </a:t>
            </a:r>
            <a:endParaRPr/>
          </a:p>
        </p:txBody>
      </p:sp>
      <p:pic>
        <p:nvPicPr>
          <p:cNvPr id="364" name="Google Shape;36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367" y="2492967"/>
            <a:ext cx="6972300" cy="8636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65" name="Google Shape;36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9367" y="3375279"/>
            <a:ext cx="6705600" cy="28829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0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isin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1" name="Google Shape;371;p50"/>
          <p:cNvSpPr txBox="1">
            <a:spLocks noGrp="1"/>
          </p:cNvSpPr>
          <p:nvPr>
            <p:ph type="body" idx="1"/>
          </p:nvPr>
        </p:nvSpPr>
        <p:spPr>
          <a:xfrm>
            <a:off x="324000" y="742000"/>
            <a:ext cx="11258400" cy="396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isin</a:t>
            </a:r>
            <a:r>
              <a:rPr lang="en"/>
              <a:t> function makes it more convenient to find rows that match one of many possible values.</a:t>
            </a:r>
            <a:endParaRPr/>
          </a:p>
          <a:p>
            <a:pPr marL="0" indent="0">
              <a:spcBef>
                <a:spcPts val="800"/>
              </a:spcBef>
              <a:buNone/>
            </a:pPr>
            <a:endParaRPr/>
          </a:p>
          <a:p>
            <a:pPr marL="0" indent="0">
              <a:spcBef>
                <a:spcPts val="800"/>
              </a:spcBef>
              <a:buNone/>
            </a:pPr>
            <a:r>
              <a:rPr lang="en"/>
              <a:t>Example: Suppose we want to find “Republican” or “Democratic” candidates. Could use the | operator (| means or), or we can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isin</a:t>
            </a:r>
            <a:r>
              <a:rPr lang="en"/>
              <a:t>.</a:t>
            </a:r>
            <a:endParaRPr/>
          </a:p>
          <a:p>
            <a:pPr indent="-474121">
              <a:spcBef>
                <a:spcPts val="800"/>
              </a:spcBef>
              <a:buSzPts val="2000"/>
            </a:pPr>
            <a:r>
              <a:rPr lang="en"/>
              <a:t>Ugly:</a:t>
            </a:r>
            <a:endParaRPr/>
          </a:p>
          <a:p>
            <a:pPr indent="-474121">
              <a:buSzPts val="2000"/>
            </a:pPr>
            <a:r>
              <a:rPr lang="en"/>
              <a:t>Better:</a:t>
            </a:r>
            <a:endParaRPr/>
          </a:p>
        </p:txBody>
      </p:sp>
      <p:pic>
        <p:nvPicPr>
          <p:cNvPr id="372" name="Google Shape;37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277" y="3887250"/>
            <a:ext cx="9840799" cy="47366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3" name="Google Shape;37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2069" y="4433416"/>
            <a:ext cx="7926635" cy="54596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1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The Query Command</a:t>
            </a:r>
            <a:endParaRPr/>
          </a:p>
        </p:txBody>
      </p:sp>
      <p:sp>
        <p:nvSpPr>
          <p:cNvPr id="379" name="Google Shape;379;p51"/>
          <p:cNvSpPr txBox="1">
            <a:spLocks noGrp="1"/>
          </p:cNvSpPr>
          <p:nvPr>
            <p:ph type="body" idx="1"/>
          </p:nvPr>
        </p:nvSpPr>
        <p:spPr>
          <a:xfrm>
            <a:off x="324000" y="742000"/>
            <a:ext cx="11258400" cy="133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/>
              <a:t>The query command provides an alternate way to combine multiple conditions.</a:t>
            </a:r>
            <a:endParaRPr/>
          </a:p>
        </p:txBody>
      </p:sp>
      <p:pic>
        <p:nvPicPr>
          <p:cNvPr id="380" name="Google Shape;38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367" y="2820034"/>
            <a:ext cx="8843635" cy="55523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1" name="Google Shape;38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9367" y="3386382"/>
            <a:ext cx="5774429" cy="307633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2"/>
          <p:cNvSpPr txBox="1">
            <a:spLocks noGrp="1"/>
          </p:cNvSpPr>
          <p:nvPr>
            <p:ph type="title"/>
          </p:nvPr>
        </p:nvSpPr>
        <p:spPr>
          <a:xfrm>
            <a:off x="412200" y="2581000"/>
            <a:ext cx="11367600" cy="169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6400"/>
              <a:t>Indexing with .loc and .iloc</a:t>
            </a:r>
            <a:endParaRPr sz="6400"/>
          </a:p>
          <a:p>
            <a:pPr algn="ctr">
              <a:spcBef>
                <a:spcPts val="0"/>
              </a:spcBef>
            </a:pPr>
            <a:r>
              <a:rPr lang="en" sz="6400"/>
              <a:t>Sampling with .sample</a:t>
            </a:r>
            <a:endParaRPr sz="6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412200" y="1849800"/>
            <a:ext cx="11367600" cy="315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6400"/>
              <a:t>Pandas Data Structures:</a:t>
            </a:r>
            <a:br>
              <a:rPr lang="en" sz="6400"/>
            </a:br>
            <a:r>
              <a:rPr lang="en" sz="6400"/>
              <a:t>Data Frames, Series, and Indices</a:t>
            </a:r>
            <a:endParaRPr sz="6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Loc and iloc</a:t>
            </a:r>
            <a:endParaRPr/>
          </a:p>
        </p:txBody>
      </p:sp>
      <p:sp>
        <p:nvSpPr>
          <p:cNvPr id="392" name="Google Shape;392;p53"/>
          <p:cNvSpPr txBox="1">
            <a:spLocks noGrp="1"/>
          </p:cNvSpPr>
          <p:nvPr>
            <p:ph type="body" idx="1"/>
          </p:nvPr>
        </p:nvSpPr>
        <p:spPr>
          <a:xfrm>
            <a:off x="324000" y="742000"/>
            <a:ext cx="11728400" cy="553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2533" dirty="0"/>
              <a:t>Loc and </a:t>
            </a:r>
            <a:r>
              <a:rPr lang="en" sz="2533" dirty="0" err="1"/>
              <a:t>iloc</a:t>
            </a:r>
            <a:r>
              <a:rPr lang="en" sz="2533" dirty="0"/>
              <a:t> are alternate ways to index into a </a:t>
            </a:r>
            <a:r>
              <a:rPr lang="en" sz="2533" dirty="0" err="1"/>
              <a:t>DataFrame</a:t>
            </a:r>
            <a:r>
              <a:rPr lang="en" sz="2533" dirty="0"/>
              <a:t>.</a:t>
            </a:r>
            <a:endParaRPr sz="2533" dirty="0"/>
          </a:p>
          <a:p>
            <a:pPr indent="-465655">
              <a:spcBef>
                <a:spcPts val="800"/>
              </a:spcBef>
              <a:buSzPts val="1900"/>
            </a:pPr>
            <a:r>
              <a:rPr lang="en" sz="2533" dirty="0"/>
              <a:t>They take a lot of getting used to! Documentation and ideas behind them are </a:t>
            </a:r>
            <a:br>
              <a:rPr lang="en" sz="2533" dirty="0"/>
            </a:br>
            <a:r>
              <a:rPr lang="en" sz="2533" dirty="0"/>
              <a:t>quite complex.</a:t>
            </a:r>
            <a:endParaRPr sz="2533" dirty="0"/>
          </a:p>
          <a:p>
            <a:pPr indent="-465655">
              <a:buSzPts val="1900"/>
            </a:pPr>
            <a:r>
              <a:rPr lang="en" sz="2533" dirty="0"/>
              <a:t>I’ll go over common usages (see docs for weirder ones).</a:t>
            </a:r>
            <a:endParaRPr sz="2533" dirty="0"/>
          </a:p>
          <a:p>
            <a:pPr marL="0" indent="0">
              <a:spcBef>
                <a:spcPts val="800"/>
              </a:spcBef>
              <a:buNone/>
            </a:pPr>
            <a:endParaRPr sz="2533" dirty="0"/>
          </a:p>
          <a:p>
            <a:pPr marL="0" indent="0">
              <a:spcBef>
                <a:spcPts val="800"/>
              </a:spcBef>
              <a:buNone/>
            </a:pPr>
            <a:r>
              <a:rPr lang="en" sz="2533" dirty="0"/>
              <a:t>Documentation:</a:t>
            </a:r>
            <a:endParaRPr sz="2533" dirty="0"/>
          </a:p>
          <a:p>
            <a:pPr indent="-448722">
              <a:spcBef>
                <a:spcPts val="800"/>
              </a:spcBef>
              <a:buSzPts val="1700"/>
            </a:pPr>
            <a:r>
              <a:rPr lang="en" sz="2267" dirty="0"/>
              <a:t>loc: </a:t>
            </a:r>
            <a:r>
              <a:rPr lang="en" sz="2267" u="sng" dirty="0">
                <a:solidFill>
                  <a:schemeClr val="hlink"/>
                </a:solidFill>
                <a:hlinkClick r:id="rId3"/>
              </a:rPr>
              <a:t>https://pandas.pydata.org/pandas-docs/stable/generated/pandas.DataFrame.loc.html</a:t>
            </a:r>
            <a:endParaRPr sz="2267" dirty="0"/>
          </a:p>
          <a:p>
            <a:pPr indent="-448722">
              <a:buSzPts val="1700"/>
            </a:pPr>
            <a:r>
              <a:rPr lang="en" sz="2267" dirty="0" err="1"/>
              <a:t>iloc</a:t>
            </a:r>
            <a:r>
              <a:rPr lang="en" sz="2267" dirty="0"/>
              <a:t>:  </a:t>
            </a:r>
            <a:r>
              <a:rPr lang="en" sz="2267" u="sng" dirty="0">
                <a:solidFill>
                  <a:schemeClr val="hlink"/>
                </a:solidFill>
                <a:hlinkClick r:id="rId4"/>
              </a:rPr>
              <a:t>https://pandas.pydata.org/pandas-docs/stable/generated/pandas.DataFrame.iloc.html</a:t>
            </a:r>
            <a:endParaRPr sz="2267" dirty="0"/>
          </a:p>
          <a:p>
            <a:pPr indent="-465655">
              <a:buSzPts val="1900"/>
            </a:pPr>
            <a:r>
              <a:rPr lang="en" sz="2533" dirty="0"/>
              <a:t>More general docs on indexing and selecting: </a:t>
            </a:r>
            <a:r>
              <a:rPr lang="en" sz="2533" u="sng" dirty="0">
                <a:solidFill>
                  <a:schemeClr val="hlink"/>
                </a:solidFill>
                <a:hlinkClick r:id="rId5"/>
              </a:rPr>
              <a:t>Link</a:t>
            </a:r>
            <a:endParaRPr sz="2533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4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Loc</a:t>
            </a:r>
            <a:endParaRPr/>
          </a:p>
        </p:txBody>
      </p:sp>
      <p:sp>
        <p:nvSpPr>
          <p:cNvPr id="398" name="Google Shape;398;p54"/>
          <p:cNvSpPr txBox="1">
            <a:spLocks noGrp="1"/>
          </p:cNvSpPr>
          <p:nvPr>
            <p:ph type="body" idx="1"/>
          </p:nvPr>
        </p:nvSpPr>
        <p:spPr>
          <a:xfrm>
            <a:off x="324000" y="742000"/>
            <a:ext cx="11258400" cy="553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/>
              <a:t>Loc does two things:</a:t>
            </a:r>
            <a:endParaRPr/>
          </a:p>
          <a:p>
            <a:pPr indent="-474121">
              <a:spcBef>
                <a:spcPts val="800"/>
              </a:spcBef>
              <a:buSzPts val="2000"/>
            </a:pPr>
            <a:r>
              <a:rPr lang="en"/>
              <a:t>Access values by labels.</a:t>
            </a:r>
            <a:endParaRPr/>
          </a:p>
          <a:p>
            <a:pPr indent="-474121">
              <a:buSzPts val="2000"/>
            </a:pPr>
            <a:r>
              <a:rPr lang="en"/>
              <a:t>Access values using a boolean array (a la Boolean Array Selection).</a:t>
            </a:r>
            <a:endParaRPr/>
          </a:p>
          <a:p>
            <a:pPr marL="0" indent="0">
              <a:spcBef>
                <a:spcPts val="800"/>
              </a:spcBef>
              <a:buNone/>
            </a:pPr>
            <a:endParaRPr/>
          </a:p>
          <a:p>
            <a:pPr marL="0" indent="0">
              <a:spcBef>
                <a:spcPts val="800"/>
              </a:spcBef>
              <a:buNone/>
            </a:pPr>
            <a:endParaRPr/>
          </a:p>
          <a:p>
            <a:pPr marL="0" indent="0">
              <a:spcBef>
                <a:spcPts val="800"/>
              </a:spcBef>
              <a:buNone/>
            </a:pPr>
            <a:endParaRPr/>
          </a:p>
          <a:p>
            <a:pPr marL="0" indent="0">
              <a:spcBef>
                <a:spcPts val="800"/>
              </a:spcBef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5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Loc with Lists</a:t>
            </a:r>
            <a:endParaRPr/>
          </a:p>
        </p:txBody>
      </p:sp>
      <p:sp>
        <p:nvSpPr>
          <p:cNvPr id="404" name="Google Shape;404;p55"/>
          <p:cNvSpPr txBox="1">
            <a:spLocks noGrp="1"/>
          </p:cNvSpPr>
          <p:nvPr>
            <p:ph type="body" idx="1"/>
          </p:nvPr>
        </p:nvSpPr>
        <p:spPr>
          <a:xfrm>
            <a:off x="324000" y="742000"/>
            <a:ext cx="11258400" cy="553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/>
              <a:t>The most basic use of loc is to provide a list of row and column labels, which returns a DataFrame.</a:t>
            </a:r>
            <a:endParaRPr/>
          </a:p>
        </p:txBody>
      </p:sp>
      <p:pic>
        <p:nvPicPr>
          <p:cNvPr id="405" name="Google Shape;40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63" y="2485757"/>
            <a:ext cx="10705933" cy="53657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6" name="Google Shape;40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67" y="3041053"/>
            <a:ext cx="4953000" cy="3467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Loc with Lists</a:t>
            </a:r>
            <a:endParaRPr/>
          </a:p>
        </p:txBody>
      </p:sp>
      <p:sp>
        <p:nvSpPr>
          <p:cNvPr id="412" name="Google Shape;412;p56"/>
          <p:cNvSpPr txBox="1">
            <a:spLocks noGrp="1"/>
          </p:cNvSpPr>
          <p:nvPr>
            <p:ph type="body" idx="1"/>
          </p:nvPr>
        </p:nvSpPr>
        <p:spPr>
          <a:xfrm>
            <a:off x="324000" y="742000"/>
            <a:ext cx="11258400" cy="553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/>
              <a:t>The most basic use of loc is to provide a list of row and column labels, which returns a DataFrame.</a:t>
            </a:r>
            <a:endParaRPr/>
          </a:p>
        </p:txBody>
      </p:sp>
      <p:pic>
        <p:nvPicPr>
          <p:cNvPr id="413" name="Google Shape;41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51" y="2512942"/>
            <a:ext cx="11258399" cy="5150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14" name="Google Shape;41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867" y="3041060"/>
            <a:ext cx="3914067" cy="360203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Loc with Slices</a:t>
            </a:r>
            <a:endParaRPr/>
          </a:p>
        </p:txBody>
      </p:sp>
      <p:sp>
        <p:nvSpPr>
          <p:cNvPr id="420" name="Google Shape;420;p57"/>
          <p:cNvSpPr txBox="1">
            <a:spLocks noGrp="1"/>
          </p:cNvSpPr>
          <p:nvPr>
            <p:ph type="body" idx="1"/>
          </p:nvPr>
        </p:nvSpPr>
        <p:spPr>
          <a:xfrm>
            <a:off x="324000" y="742000"/>
            <a:ext cx="11258400" cy="553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/>
              <a:t>Loc is also commonly used with slices. </a:t>
            </a:r>
            <a:endParaRPr/>
          </a:p>
          <a:p>
            <a:pPr indent="-474121">
              <a:spcBef>
                <a:spcPts val="800"/>
              </a:spcBef>
              <a:buSzPts val="2000"/>
            </a:pPr>
            <a:r>
              <a:rPr lang="en"/>
              <a:t>Slicing works with all label types, not just numeric labels.</a:t>
            </a:r>
            <a:endParaRPr/>
          </a:p>
          <a:p>
            <a:pPr indent="-474121">
              <a:buSzPts val="2000"/>
            </a:pPr>
            <a:r>
              <a:rPr lang="en"/>
              <a:t>Slices with loc are </a:t>
            </a:r>
            <a:r>
              <a:rPr lang="en" b="1"/>
              <a:t>inclusive</a:t>
            </a:r>
            <a:r>
              <a:rPr lang="en"/>
              <a:t>, not </a:t>
            </a:r>
            <a:r>
              <a:rPr lang="en" b="1"/>
              <a:t>exclusive.</a:t>
            </a:r>
            <a:endParaRPr b="1"/>
          </a:p>
          <a:p>
            <a:pPr marL="0" indent="0">
              <a:spcBef>
                <a:spcPts val="800"/>
              </a:spcBef>
              <a:buNone/>
            </a:pPr>
            <a:endParaRPr b="1"/>
          </a:p>
          <a:p>
            <a:pPr marL="0" indent="0">
              <a:spcBef>
                <a:spcPts val="800"/>
              </a:spcBef>
              <a:buNone/>
            </a:pPr>
            <a:endParaRPr b="1"/>
          </a:p>
        </p:txBody>
      </p:sp>
      <p:pic>
        <p:nvPicPr>
          <p:cNvPr id="421" name="Google Shape;42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67" y="2534088"/>
            <a:ext cx="6160768" cy="48913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22" name="Google Shape;42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67" y="3041053"/>
            <a:ext cx="4953000" cy="3467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Loc with Slices</a:t>
            </a:r>
            <a:endParaRPr/>
          </a:p>
        </p:txBody>
      </p:sp>
      <p:sp>
        <p:nvSpPr>
          <p:cNvPr id="428" name="Google Shape;428;p58"/>
          <p:cNvSpPr txBox="1">
            <a:spLocks noGrp="1"/>
          </p:cNvSpPr>
          <p:nvPr>
            <p:ph type="body" idx="1"/>
          </p:nvPr>
        </p:nvSpPr>
        <p:spPr>
          <a:xfrm>
            <a:off x="324000" y="742000"/>
            <a:ext cx="11258400" cy="553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/>
              <a:t>Loc is also commonly used with slices. </a:t>
            </a:r>
            <a:endParaRPr/>
          </a:p>
          <a:p>
            <a:pPr indent="-474121">
              <a:spcBef>
                <a:spcPts val="800"/>
              </a:spcBef>
              <a:buSzPts val="2000"/>
            </a:pPr>
            <a:r>
              <a:rPr lang="en"/>
              <a:t>Slicing works with all label types, not just numeric labels.</a:t>
            </a:r>
            <a:endParaRPr/>
          </a:p>
          <a:p>
            <a:pPr indent="-474121">
              <a:buSzPts val="2000"/>
            </a:pPr>
            <a:r>
              <a:rPr lang="en"/>
              <a:t>Slices with loc are </a:t>
            </a:r>
            <a:r>
              <a:rPr lang="en" b="1"/>
              <a:t>inclusive</a:t>
            </a:r>
            <a:r>
              <a:rPr lang="en"/>
              <a:t>, not </a:t>
            </a:r>
            <a:r>
              <a:rPr lang="en" b="1"/>
              <a:t>exclusive.</a:t>
            </a:r>
            <a:endParaRPr b="1"/>
          </a:p>
          <a:p>
            <a:pPr marL="0" indent="0">
              <a:spcBef>
                <a:spcPts val="800"/>
              </a:spcBef>
              <a:buNone/>
            </a:pPr>
            <a:endParaRPr b="1"/>
          </a:p>
          <a:p>
            <a:pPr marL="0" indent="0">
              <a:spcBef>
                <a:spcPts val="800"/>
              </a:spcBef>
              <a:buNone/>
            </a:pPr>
            <a:endParaRPr b="1"/>
          </a:p>
        </p:txBody>
      </p:sp>
      <p:pic>
        <p:nvPicPr>
          <p:cNvPr id="429" name="Google Shape;42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67" y="2551934"/>
            <a:ext cx="10047479" cy="48913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0" name="Google Shape;43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62" y="3041062"/>
            <a:ext cx="3858567" cy="355976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9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3200" dirty="0"/>
              <a:t>Loc with Single Values for Column Label</a:t>
            </a:r>
            <a:endParaRPr sz="3200" dirty="0"/>
          </a:p>
        </p:txBody>
      </p:sp>
      <p:sp>
        <p:nvSpPr>
          <p:cNvPr id="436" name="Google Shape;436;p59"/>
          <p:cNvSpPr txBox="1">
            <a:spLocks noGrp="1"/>
          </p:cNvSpPr>
          <p:nvPr>
            <p:ph type="body" idx="1"/>
          </p:nvPr>
        </p:nvSpPr>
        <p:spPr>
          <a:xfrm>
            <a:off x="324000" y="742000"/>
            <a:ext cx="11258400" cy="553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/>
              <a:t>If we provide only a single label as column argument, we get a Series.</a:t>
            </a:r>
            <a:endParaRPr b="1"/>
          </a:p>
          <a:p>
            <a:pPr marL="0" indent="0">
              <a:spcBef>
                <a:spcPts val="800"/>
              </a:spcBef>
              <a:buNone/>
            </a:pPr>
            <a:endParaRPr b="1"/>
          </a:p>
          <a:p>
            <a:pPr marL="0" indent="0">
              <a:spcBef>
                <a:spcPts val="800"/>
              </a:spcBef>
              <a:buNone/>
            </a:pPr>
            <a:endParaRPr b="1"/>
          </a:p>
        </p:txBody>
      </p:sp>
      <p:pic>
        <p:nvPicPr>
          <p:cNvPr id="437" name="Google Shape;43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02" y="1964801"/>
            <a:ext cx="5156900" cy="486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8" name="Google Shape;43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685" y="2451285"/>
            <a:ext cx="5346700" cy="229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0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3200" dirty="0"/>
              <a:t>Loc with Single Values for Column Label</a:t>
            </a:r>
            <a:endParaRPr sz="3200" dirty="0"/>
          </a:p>
        </p:txBody>
      </p:sp>
      <p:sp>
        <p:nvSpPr>
          <p:cNvPr id="444" name="Google Shape;444;p60"/>
          <p:cNvSpPr txBox="1">
            <a:spLocks noGrp="1"/>
          </p:cNvSpPr>
          <p:nvPr>
            <p:ph type="body" idx="1"/>
          </p:nvPr>
        </p:nvSpPr>
        <p:spPr>
          <a:xfrm>
            <a:off x="324000" y="742000"/>
            <a:ext cx="11258400" cy="553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/>
              <a:t>As before with the [] operator, if we provide a list of only one label as an argument, we get back a dataframe.</a:t>
            </a:r>
            <a:endParaRPr b="1"/>
          </a:p>
          <a:p>
            <a:pPr marL="0" indent="0">
              <a:spcBef>
                <a:spcPts val="800"/>
              </a:spcBef>
              <a:buNone/>
            </a:pPr>
            <a:endParaRPr b="1"/>
          </a:p>
          <a:p>
            <a:pPr marL="0" indent="0">
              <a:spcBef>
                <a:spcPts val="800"/>
              </a:spcBef>
              <a:buNone/>
            </a:pPr>
            <a:endParaRPr b="1"/>
          </a:p>
        </p:txBody>
      </p:sp>
      <p:pic>
        <p:nvPicPr>
          <p:cNvPr id="445" name="Google Shape;44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02" y="1964801"/>
            <a:ext cx="5156900" cy="486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46" name="Google Shape;44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685" y="2451285"/>
            <a:ext cx="5346700" cy="229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47" name="Google Shape;447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3067" y="1964801"/>
            <a:ext cx="4994724" cy="486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48" name="Google Shape;448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3051" y="2460656"/>
            <a:ext cx="2247900" cy="340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1"/>
          <p:cNvSpPr txBox="1">
            <a:spLocks noGrp="1"/>
          </p:cNvSpPr>
          <p:nvPr>
            <p:ph type="title"/>
          </p:nvPr>
        </p:nvSpPr>
        <p:spPr>
          <a:xfrm>
            <a:off x="222400" y="117584"/>
            <a:ext cx="10972800" cy="6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3200" dirty="0"/>
              <a:t>Loc with Single Values for Row Label</a:t>
            </a:r>
            <a:endParaRPr sz="3200" dirty="0"/>
          </a:p>
        </p:txBody>
      </p:sp>
      <p:sp>
        <p:nvSpPr>
          <p:cNvPr id="454" name="Google Shape;454;p61"/>
          <p:cNvSpPr txBox="1">
            <a:spLocks noGrp="1"/>
          </p:cNvSpPr>
          <p:nvPr>
            <p:ph type="body" idx="1"/>
          </p:nvPr>
        </p:nvSpPr>
        <p:spPr>
          <a:xfrm>
            <a:off x="324000" y="742000"/>
            <a:ext cx="11258400" cy="553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/>
              <a:t>If we provide only a single row label, we get a Series.</a:t>
            </a:r>
            <a:endParaRPr/>
          </a:p>
          <a:p>
            <a:pPr indent="-474121">
              <a:spcBef>
                <a:spcPts val="800"/>
              </a:spcBef>
              <a:buSzPts val="2000"/>
            </a:pPr>
            <a:r>
              <a:rPr lang="en"/>
              <a:t>Such a series represents a ROW not a column!</a:t>
            </a:r>
            <a:endParaRPr/>
          </a:p>
          <a:p>
            <a:pPr indent="-474121">
              <a:buSzPts val="2000"/>
            </a:pPr>
            <a:r>
              <a:rPr lang="en"/>
              <a:t>The index of this Series is the names of the columns from the data frame.</a:t>
            </a:r>
            <a:endParaRPr/>
          </a:p>
          <a:p>
            <a:pPr indent="-474121">
              <a:buSzPts val="2000"/>
            </a:pPr>
            <a:r>
              <a:rPr lang="en"/>
              <a:t>Putting the single row label in a list yields a dataframe version.</a:t>
            </a:r>
            <a:endParaRPr/>
          </a:p>
          <a:p>
            <a:pPr marL="0" indent="0">
              <a:spcBef>
                <a:spcPts val="800"/>
              </a:spcBef>
              <a:buNone/>
            </a:pPr>
            <a:endParaRPr b="1"/>
          </a:p>
        </p:txBody>
      </p:sp>
      <p:pic>
        <p:nvPicPr>
          <p:cNvPr id="455" name="Google Shape;45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01" y="3187667"/>
            <a:ext cx="5152668" cy="38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56" name="Google Shape;45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00" y="3580623"/>
            <a:ext cx="4114800" cy="190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57" name="Google Shape;457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5099" y="3233134"/>
            <a:ext cx="5372099" cy="40774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58" name="Google Shape;458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5085" y="3640867"/>
            <a:ext cx="5372100" cy="1079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2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Loc Supports Boolean Arrays</a:t>
            </a:r>
            <a:endParaRPr/>
          </a:p>
        </p:txBody>
      </p:sp>
      <p:sp>
        <p:nvSpPr>
          <p:cNvPr id="464" name="Google Shape;464;p62"/>
          <p:cNvSpPr txBox="1">
            <a:spLocks noGrp="1"/>
          </p:cNvSpPr>
          <p:nvPr>
            <p:ph type="body" idx="1"/>
          </p:nvPr>
        </p:nvSpPr>
        <p:spPr>
          <a:xfrm>
            <a:off x="324000" y="742000"/>
            <a:ext cx="11258400" cy="553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/>
              <a:t>Loc supports Boolean Arrays exactly as you’d expect.</a:t>
            </a:r>
            <a:endParaRPr/>
          </a:p>
        </p:txBody>
      </p:sp>
      <p:pic>
        <p:nvPicPr>
          <p:cNvPr id="465" name="Google Shape;46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34" y="2007468"/>
            <a:ext cx="11258399" cy="4127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66" name="Google Shape;46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333" y="2438863"/>
            <a:ext cx="4749800" cy="2730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Pandas Data Structures</a:t>
            </a:r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body" idx="1"/>
          </p:nvPr>
        </p:nvSpPr>
        <p:spPr>
          <a:xfrm>
            <a:off x="324000" y="742000"/>
            <a:ext cx="11258400" cy="553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2000" dirty="0"/>
              <a:t>There are three fundamental data structures in pandas:</a:t>
            </a:r>
            <a:endParaRPr sz="2000" dirty="0"/>
          </a:p>
          <a:p>
            <a:pPr indent="-474121">
              <a:spcBef>
                <a:spcPts val="800"/>
              </a:spcBef>
              <a:buSzPts val="2000"/>
            </a:pPr>
            <a:r>
              <a:rPr lang="en" sz="2000" dirty="0"/>
              <a:t>Data Frame: 2D data tabular data.</a:t>
            </a:r>
            <a:endParaRPr sz="2000" dirty="0"/>
          </a:p>
          <a:p>
            <a:pPr indent="-474121">
              <a:buSzPts val="2000"/>
            </a:pPr>
            <a:r>
              <a:rPr lang="en" sz="2000" dirty="0"/>
              <a:t>Series: 1D data. I usually think of it as columnar data.</a:t>
            </a:r>
            <a:endParaRPr sz="2000" dirty="0"/>
          </a:p>
          <a:p>
            <a:pPr indent="-474121">
              <a:buSzPts val="2000"/>
            </a:pPr>
            <a:r>
              <a:rPr lang="en" sz="2000" dirty="0"/>
              <a:t>Index: A sequence of row labels.</a:t>
            </a:r>
            <a:endParaRPr sz="2000" dirty="0"/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29" y="3140498"/>
            <a:ext cx="5441732" cy="3241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4" name="Google Shape;16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0767" y="3123653"/>
            <a:ext cx="5218100" cy="2630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5" name="Google Shape;165;p31"/>
          <p:cNvSpPr txBox="1"/>
          <p:nvPr/>
        </p:nvSpPr>
        <p:spPr>
          <a:xfrm>
            <a:off x="2463000" y="2655275"/>
            <a:ext cx="2327536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/>
              <a:t>Data Frame</a:t>
            </a:r>
            <a:endParaRPr sz="2400" b="1" dirty="0"/>
          </a:p>
        </p:txBody>
      </p:sp>
      <p:sp>
        <p:nvSpPr>
          <p:cNvPr id="166" name="Google Shape;166;p31"/>
          <p:cNvSpPr/>
          <p:nvPr/>
        </p:nvSpPr>
        <p:spPr>
          <a:xfrm>
            <a:off x="645565" y="3542009"/>
            <a:ext cx="458400" cy="2803200"/>
          </a:xfrm>
          <a:prstGeom prst="rect">
            <a:avLst/>
          </a:prstGeom>
          <a:noFill/>
          <a:ln w="28575" cap="flat" cmpd="sng">
            <a:solidFill>
              <a:srgbClr val="BE07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7" name="Google Shape;167;p31"/>
          <p:cNvSpPr txBox="1"/>
          <p:nvPr/>
        </p:nvSpPr>
        <p:spPr>
          <a:xfrm>
            <a:off x="8795031" y="2515947"/>
            <a:ext cx="1094400" cy="5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/>
              <a:t>Series</a:t>
            </a:r>
            <a:endParaRPr sz="2400" b="1" dirty="0"/>
          </a:p>
        </p:txBody>
      </p:sp>
      <p:sp>
        <p:nvSpPr>
          <p:cNvPr id="168" name="Google Shape;168;p31"/>
          <p:cNvSpPr/>
          <p:nvPr/>
        </p:nvSpPr>
        <p:spPr>
          <a:xfrm>
            <a:off x="6671068" y="3100173"/>
            <a:ext cx="458400" cy="2385600"/>
          </a:xfrm>
          <a:prstGeom prst="rect">
            <a:avLst/>
          </a:prstGeom>
          <a:noFill/>
          <a:ln w="28575" cap="flat" cmpd="sng">
            <a:solidFill>
              <a:srgbClr val="BE07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69" name="Google Shape;169;p31"/>
          <p:cNvCxnSpPr/>
          <p:nvPr/>
        </p:nvCxnSpPr>
        <p:spPr>
          <a:xfrm>
            <a:off x="1178867" y="6287267"/>
            <a:ext cx="5164400" cy="22440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31"/>
          <p:cNvCxnSpPr>
            <a:cxnSpLocks/>
            <a:stCxn id="168" idx="2"/>
          </p:cNvCxnSpPr>
          <p:nvPr/>
        </p:nvCxnSpPr>
        <p:spPr>
          <a:xfrm flipH="1">
            <a:off x="6780767" y="5485773"/>
            <a:ext cx="119501" cy="801494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31"/>
          <p:cNvSpPr txBox="1"/>
          <p:nvPr/>
        </p:nvSpPr>
        <p:spPr>
          <a:xfrm>
            <a:off x="6380833" y="6287267"/>
            <a:ext cx="4210400" cy="5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/>
              <a:t>Index</a:t>
            </a:r>
            <a:endParaRPr sz="2400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3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3200" dirty="0"/>
              <a:t>iloc: Integer-Based Indexing for Selection by Position</a:t>
            </a:r>
            <a:endParaRPr sz="3200" dirty="0"/>
          </a:p>
        </p:txBody>
      </p:sp>
      <p:sp>
        <p:nvSpPr>
          <p:cNvPr id="472" name="Google Shape;472;p63"/>
          <p:cNvSpPr txBox="1">
            <a:spLocks noGrp="1"/>
          </p:cNvSpPr>
          <p:nvPr>
            <p:ph type="body" idx="1"/>
          </p:nvPr>
        </p:nvSpPr>
        <p:spPr>
          <a:xfrm>
            <a:off x="286600" y="783733"/>
            <a:ext cx="11258400" cy="380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/>
              <a:t>In contrast to loc, iloc doesn’t think about labels at all. Instead, it returns the items that appear in the numerical positions specified.</a:t>
            </a:r>
            <a:endParaRPr/>
          </a:p>
        </p:txBody>
      </p:sp>
      <p:pic>
        <p:nvPicPr>
          <p:cNvPr id="473" name="Google Shape;47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00" y="1946251"/>
            <a:ext cx="4292600" cy="546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4" name="Google Shape;47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2001" y="1946267"/>
            <a:ext cx="4200801" cy="546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5" name="Google Shape;475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600" y="2511079"/>
            <a:ext cx="3872000" cy="182213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6" name="Google Shape;476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2001" y="2492366"/>
            <a:ext cx="6361700" cy="175253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77" name="Google Shape;477;p63"/>
          <p:cNvSpPr txBox="1">
            <a:spLocks noGrp="1"/>
          </p:cNvSpPr>
          <p:nvPr>
            <p:ph type="body" idx="1"/>
          </p:nvPr>
        </p:nvSpPr>
        <p:spPr>
          <a:xfrm>
            <a:off x="382600" y="4247631"/>
            <a:ext cx="11258400" cy="233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2267"/>
              <a:t>Advantages of loc:</a:t>
            </a:r>
            <a:endParaRPr sz="2267"/>
          </a:p>
          <a:p>
            <a:pPr indent="-448722">
              <a:spcBef>
                <a:spcPts val="800"/>
              </a:spcBef>
              <a:buSzPts val="1700"/>
            </a:pPr>
            <a:r>
              <a:rPr lang="en" sz="2267"/>
              <a:t>Harder to make mistakes.</a:t>
            </a:r>
            <a:endParaRPr sz="2267"/>
          </a:p>
          <a:p>
            <a:pPr indent="-448722">
              <a:buSzPts val="1700"/>
            </a:pPr>
            <a:r>
              <a:rPr lang="en" sz="2267"/>
              <a:t>Easier to read code.</a:t>
            </a:r>
            <a:endParaRPr sz="2267"/>
          </a:p>
          <a:p>
            <a:pPr indent="-448722">
              <a:buSzPts val="1700"/>
            </a:pPr>
            <a:r>
              <a:rPr lang="en" sz="2267"/>
              <a:t>Not vulnerable to changes to the ordering of rows/cols in raw data files.</a:t>
            </a:r>
            <a:endParaRPr sz="2267"/>
          </a:p>
          <a:p>
            <a:pPr marL="0" indent="0">
              <a:spcBef>
                <a:spcPts val="800"/>
              </a:spcBef>
              <a:buNone/>
            </a:pPr>
            <a:r>
              <a:rPr lang="en" sz="2267"/>
              <a:t>Nonetheless, iloc can be more convenient. </a:t>
            </a:r>
            <a:r>
              <a:rPr lang="en" sz="2267" i="1">
                <a:solidFill>
                  <a:schemeClr val="accent6"/>
                </a:solidFill>
              </a:rPr>
              <a:t>Use iloc judiciously</a:t>
            </a:r>
            <a:r>
              <a:rPr lang="en" sz="2267"/>
              <a:t>. </a:t>
            </a:r>
            <a:br>
              <a:rPr lang="en" sz="2267"/>
            </a:br>
            <a:endParaRPr sz="2267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4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Annoying Question Challenge</a:t>
            </a:r>
            <a:r>
              <a:rPr lang="en">
                <a:solidFill>
                  <a:srgbClr val="9900FF"/>
                </a:solidFill>
              </a:rPr>
              <a:t> 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483" name="Google Shape;483;p64"/>
          <p:cNvSpPr txBox="1">
            <a:spLocks noGrp="1"/>
          </p:cNvSpPr>
          <p:nvPr>
            <p:ph type="body" idx="1"/>
          </p:nvPr>
        </p:nvSpPr>
        <p:spPr>
          <a:xfrm>
            <a:off x="324000" y="742000"/>
            <a:ext cx="11739200" cy="553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/>
              <a:t>Which of the following pandas statements returns a DataFrame of the first 3 Candidate names only for candidates that won with more than 50% of the vote.</a:t>
            </a:r>
            <a:endParaRPr/>
          </a:p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" sz="2267">
                <a:latin typeface="Consolas"/>
                <a:ea typeface="Consolas"/>
                <a:cs typeface="Consolas"/>
                <a:sym typeface="Consolas"/>
              </a:rPr>
              <a:t>elections.iloc[[0, 3, 5], [0, 3]]</a:t>
            </a:r>
            <a:endParaRPr sz="2267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" sz="2267">
                <a:latin typeface="Consolas"/>
                <a:ea typeface="Consolas"/>
                <a:cs typeface="Consolas"/>
                <a:sym typeface="Consolas"/>
              </a:rPr>
              <a:t>elections.loc[[0, 3, 5], ["Candidate":"Year"]</a:t>
            </a:r>
            <a:endParaRPr sz="2267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" sz="2267">
                <a:latin typeface="Consolas"/>
                <a:ea typeface="Consolas"/>
                <a:cs typeface="Consolas"/>
                <a:sym typeface="Consolas"/>
              </a:rPr>
              <a:t>elections.loc[elections["%"] &gt; 50, ["Candidate", "Year"]].head(3)</a:t>
            </a:r>
            <a:endParaRPr sz="2267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" sz="2267">
                <a:latin typeface="Consolas"/>
                <a:ea typeface="Consolas"/>
                <a:cs typeface="Consolas"/>
                <a:sym typeface="Consolas"/>
              </a:rPr>
              <a:t>elections.loc[elections["%"] &gt; 50, ["Candidate", "Year"]].iloc[0:2, :]</a:t>
            </a:r>
            <a:endParaRPr sz="2267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84" name="Google Shape;48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7831" y="4256898"/>
            <a:ext cx="3177300" cy="2390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85" name="Google Shape;485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999" y="4079931"/>
            <a:ext cx="3898599" cy="256766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486" name="Google Shape;486;p64"/>
          <p:cNvCxnSpPr/>
          <p:nvPr/>
        </p:nvCxnSpPr>
        <p:spPr>
          <a:xfrm>
            <a:off x="4477968" y="5452251"/>
            <a:ext cx="1021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5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Annoying Question Challenge</a:t>
            </a:r>
            <a:endParaRPr/>
          </a:p>
        </p:txBody>
      </p:sp>
      <p:sp>
        <p:nvSpPr>
          <p:cNvPr id="492" name="Google Shape;492;p65"/>
          <p:cNvSpPr txBox="1">
            <a:spLocks noGrp="1"/>
          </p:cNvSpPr>
          <p:nvPr>
            <p:ph type="body" idx="1"/>
          </p:nvPr>
        </p:nvSpPr>
        <p:spPr>
          <a:xfrm>
            <a:off x="324000" y="742000"/>
            <a:ext cx="11739200" cy="553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/>
              <a:t>Which of the following pandas statements returns a DataFrame of the first 3 Candidate names only for candidates that won with more than 50% of the vote.</a:t>
            </a:r>
            <a:endParaRPr/>
          </a:p>
          <a:p>
            <a:pPr marL="0" indent="0">
              <a:spcBef>
                <a:spcPts val="800"/>
              </a:spcBef>
              <a:buNone/>
            </a:pPr>
            <a:r>
              <a:rPr lang="en" sz="2267" b="1">
                <a:latin typeface="Consolas"/>
                <a:ea typeface="Consolas"/>
                <a:cs typeface="Consolas"/>
                <a:sym typeface="Consolas"/>
              </a:rPr>
              <a:t>elections.iloc[[0, 3, 5], [0, 3]]</a:t>
            </a:r>
            <a:endParaRPr sz="2267" b="1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" sz="2267">
                <a:latin typeface="Consolas"/>
                <a:ea typeface="Consolas"/>
                <a:cs typeface="Consolas"/>
                <a:sym typeface="Consolas"/>
              </a:rPr>
              <a:t>elections.loc[[0, 3, 5], ["Candidate":"Year"]</a:t>
            </a:r>
            <a:endParaRPr sz="2267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" sz="2267" b="1">
                <a:latin typeface="Consolas"/>
                <a:ea typeface="Consolas"/>
                <a:cs typeface="Consolas"/>
                <a:sym typeface="Consolas"/>
              </a:rPr>
              <a:t>elections.loc[elections["%"] &gt; 50, ["Candidate", "Year"]].head(3)</a:t>
            </a:r>
            <a:endParaRPr sz="2267" b="1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" sz="2267">
                <a:latin typeface="Consolas"/>
                <a:ea typeface="Consolas"/>
                <a:cs typeface="Consolas"/>
                <a:sym typeface="Consolas"/>
              </a:rPr>
              <a:t>elections.loc[elections["%"] &gt; 50, ["Candidate", "Year"]].iloc[0:2, :]</a:t>
            </a:r>
            <a:endParaRPr sz="2267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93" name="Google Shape;49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7831" y="4256898"/>
            <a:ext cx="3177300" cy="2390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94" name="Google Shape;494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999" y="4079931"/>
            <a:ext cx="3898599" cy="256766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95" name="Google Shape;495;p65"/>
          <p:cNvSpPr txBox="1"/>
          <p:nvPr/>
        </p:nvSpPr>
        <p:spPr>
          <a:xfrm>
            <a:off x="9160800" y="4256900"/>
            <a:ext cx="29024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0000FF"/>
                </a:solidFill>
              </a:rPr>
              <a:t>See notebook for why!</a:t>
            </a:r>
            <a:endParaRPr sz="2400">
              <a:solidFill>
                <a:srgbClr val="0000FF"/>
              </a:solidFill>
            </a:endParaRPr>
          </a:p>
        </p:txBody>
      </p:sp>
      <p:cxnSp>
        <p:nvCxnSpPr>
          <p:cNvPr id="496" name="Google Shape;496;p65"/>
          <p:cNvCxnSpPr/>
          <p:nvPr/>
        </p:nvCxnSpPr>
        <p:spPr>
          <a:xfrm>
            <a:off x="4477968" y="5452251"/>
            <a:ext cx="1021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7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Sample</a:t>
            </a:r>
            <a:endParaRPr/>
          </a:p>
        </p:txBody>
      </p:sp>
      <p:sp>
        <p:nvSpPr>
          <p:cNvPr id="513" name="Google Shape;513;p67"/>
          <p:cNvSpPr txBox="1">
            <a:spLocks noGrp="1"/>
          </p:cNvSpPr>
          <p:nvPr>
            <p:ph type="body" idx="1"/>
          </p:nvPr>
        </p:nvSpPr>
        <p:spPr>
          <a:xfrm>
            <a:off x="324000" y="742000"/>
            <a:ext cx="11258400" cy="553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2400" dirty="0"/>
              <a:t>If you want a DataFrame consisting of a random selection of rows, you can use the sample method.</a:t>
            </a:r>
            <a:endParaRPr sz="2400" dirty="0"/>
          </a:p>
          <a:p>
            <a:pPr indent="-474121">
              <a:spcBef>
                <a:spcPts val="800"/>
              </a:spcBef>
              <a:buSzPts val="2000"/>
            </a:pPr>
            <a:r>
              <a:rPr lang="en" sz="2400" dirty="0"/>
              <a:t>By default, </a:t>
            </a:r>
            <a:r>
              <a:rPr lang="en" sz="2400" i="1" dirty="0">
                <a:solidFill>
                  <a:schemeClr val="accent6"/>
                </a:solidFill>
              </a:rPr>
              <a:t>it is without replacement</a:t>
            </a:r>
            <a:r>
              <a:rPr lang="en" sz="2400" dirty="0"/>
              <a:t>. Use 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replace=true</a:t>
            </a:r>
            <a:r>
              <a:rPr lang="en" sz="2400" dirty="0"/>
              <a:t> for replacement.</a:t>
            </a:r>
            <a:endParaRPr sz="2400" dirty="0"/>
          </a:p>
          <a:p>
            <a:pPr indent="-474121">
              <a:buSzPts val="2000"/>
            </a:pPr>
            <a:r>
              <a:rPr lang="en" sz="2400" dirty="0"/>
              <a:t>Naturally, can be chained with our selection operators [], loc, iloc.</a:t>
            </a:r>
            <a:endParaRPr sz="2400" dirty="0"/>
          </a:p>
        </p:txBody>
      </p:sp>
      <p:pic>
        <p:nvPicPr>
          <p:cNvPr id="514" name="Google Shape;51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00" y="2877901"/>
            <a:ext cx="3074667" cy="42703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15" name="Google Shape;515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100" y="3304934"/>
            <a:ext cx="3651232" cy="336300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16" name="Google Shape;516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5967" y="2917034"/>
            <a:ext cx="7431235" cy="34676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17" name="Google Shape;517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5961" y="3276411"/>
            <a:ext cx="5192967" cy="225436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8"/>
          <p:cNvSpPr txBox="1">
            <a:spLocks noGrp="1"/>
          </p:cNvSpPr>
          <p:nvPr>
            <p:ph type="title"/>
          </p:nvPr>
        </p:nvSpPr>
        <p:spPr>
          <a:xfrm>
            <a:off x="412200" y="2581000"/>
            <a:ext cx="11367600" cy="169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6400"/>
              <a:t>Handy Properties and Utility Functions for Series and DataFrames</a:t>
            </a:r>
            <a:endParaRPr sz="6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9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Numpy Operations</a:t>
            </a:r>
            <a:endParaRPr/>
          </a:p>
        </p:txBody>
      </p:sp>
      <p:sp>
        <p:nvSpPr>
          <p:cNvPr id="528" name="Google Shape;528;p69"/>
          <p:cNvSpPr txBox="1">
            <a:spLocks noGrp="1"/>
          </p:cNvSpPr>
          <p:nvPr>
            <p:ph type="body" idx="1"/>
          </p:nvPr>
        </p:nvSpPr>
        <p:spPr>
          <a:xfrm>
            <a:off x="324000" y="742000"/>
            <a:ext cx="11258400" cy="553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2000" dirty="0"/>
              <a:t>Pandas Series and DataFrames support a large number of operations, including mathematical operations so long as the data is numerical.</a:t>
            </a:r>
            <a:endParaRPr sz="2000" dirty="0"/>
          </a:p>
          <a:p>
            <a:pPr marL="0" indent="0">
              <a:spcBef>
                <a:spcPts val="800"/>
              </a:spcBef>
              <a:buNone/>
            </a:pPr>
            <a:endParaRPr sz="2000" dirty="0"/>
          </a:p>
          <a:p>
            <a:pPr marL="0" indent="0">
              <a:spcBef>
                <a:spcPts val="800"/>
              </a:spcBef>
              <a:buNone/>
            </a:pPr>
            <a:endParaRPr sz="2000" dirty="0"/>
          </a:p>
        </p:txBody>
      </p:sp>
      <p:pic>
        <p:nvPicPr>
          <p:cNvPr id="529" name="Google Shape;52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94" y="2060227"/>
            <a:ext cx="7426132" cy="690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30" name="Google Shape;530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695" y="3296251"/>
            <a:ext cx="2599700" cy="43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31" name="Google Shape;531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01" y="2763453"/>
            <a:ext cx="3232100" cy="32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0705" y="3740803"/>
            <a:ext cx="859500" cy="399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0701" y="4460534"/>
            <a:ext cx="1820700" cy="345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34" name="Google Shape;534;p6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10700" y="4818853"/>
            <a:ext cx="757275" cy="3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0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/>
              <a:t>,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describe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p70"/>
          <p:cNvSpPr txBox="1">
            <a:spLocks noGrp="1"/>
          </p:cNvSpPr>
          <p:nvPr>
            <p:ph type="body" idx="1"/>
          </p:nvPr>
        </p:nvSpPr>
        <p:spPr>
          <a:xfrm>
            <a:off x="286600" y="783733"/>
            <a:ext cx="11258400" cy="22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/>
              <a:t>: Displays only the top few rows.</a:t>
            </a:r>
            <a:endParaRPr/>
          </a:p>
          <a:p>
            <a:pPr marL="0" indent="0">
              <a:spcBef>
                <a:spcPts val="80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/>
              <a:t>: Gives the total number of data points.</a:t>
            </a:r>
            <a:endParaRPr/>
          </a:p>
          <a:p>
            <a:pPr marL="0" indent="0">
              <a:spcBef>
                <a:spcPts val="80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/>
              <a:t>: Gives the size of the data in rows and columns.</a:t>
            </a:r>
            <a:endParaRPr/>
          </a:p>
          <a:p>
            <a:pPr marL="0" indent="0">
              <a:spcBef>
                <a:spcPts val="80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describe</a:t>
            </a:r>
            <a:r>
              <a:rPr lang="en"/>
              <a:t>: Provides a summary of the data.</a:t>
            </a:r>
            <a:endParaRPr/>
          </a:p>
          <a:p>
            <a:pPr marL="0" indent="0">
              <a:spcBef>
                <a:spcPts val="800"/>
              </a:spcBef>
              <a:buNone/>
            </a:pPr>
            <a:endParaRPr/>
          </a:p>
          <a:p>
            <a:pPr marL="0" indent="0">
              <a:spcBef>
                <a:spcPts val="800"/>
              </a:spcBef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1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columns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6" name="Google Shape;546;p71"/>
          <p:cNvSpPr txBox="1">
            <a:spLocks noGrp="1"/>
          </p:cNvSpPr>
          <p:nvPr>
            <p:ph type="body" idx="1"/>
          </p:nvPr>
        </p:nvSpPr>
        <p:spPr>
          <a:xfrm>
            <a:off x="286600" y="783733"/>
            <a:ext cx="11258400" cy="22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"/>
              <a:t>: Returns the index (a.k.a. row labels).</a:t>
            </a:r>
            <a:endParaRPr/>
          </a:p>
          <a:p>
            <a:pPr marL="0" indent="0">
              <a:spcBef>
                <a:spcPts val="80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columns</a:t>
            </a:r>
            <a:r>
              <a:rPr lang="en"/>
              <a:t>: Returns the labels for the columns.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2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sort_values</a:t>
            </a:r>
            <a:r>
              <a:rPr lang="en"/>
              <a:t> Method</a:t>
            </a:r>
            <a:endParaRPr/>
          </a:p>
        </p:txBody>
      </p:sp>
      <p:sp>
        <p:nvSpPr>
          <p:cNvPr id="552" name="Google Shape;552;p72"/>
          <p:cNvSpPr txBox="1">
            <a:spLocks noGrp="1"/>
          </p:cNvSpPr>
          <p:nvPr>
            <p:ph type="body" idx="1"/>
          </p:nvPr>
        </p:nvSpPr>
        <p:spPr>
          <a:xfrm>
            <a:off x="286600" y="783733"/>
            <a:ext cx="11258400" cy="119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/>
              <a:t>One incredibly useful method for DataFrames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sort_values</a:t>
            </a:r>
            <a:r>
              <a:rPr lang="en"/>
              <a:t>, which creates a copy of a DataFrame sorted by a specific column.</a:t>
            </a:r>
            <a:endParaRPr/>
          </a:p>
        </p:txBody>
      </p:sp>
      <p:pic>
        <p:nvPicPr>
          <p:cNvPr id="553" name="Google Shape;55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01" y="2186700"/>
            <a:ext cx="7480300" cy="53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54" name="Google Shape;554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901" y="2734853"/>
            <a:ext cx="6718300" cy="337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3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sort_values</a:t>
            </a:r>
            <a:r>
              <a:rPr lang="en"/>
              <a:t> Method</a:t>
            </a:r>
            <a:endParaRPr/>
          </a:p>
        </p:txBody>
      </p:sp>
      <p:sp>
        <p:nvSpPr>
          <p:cNvPr id="560" name="Google Shape;560;p73"/>
          <p:cNvSpPr txBox="1">
            <a:spLocks noGrp="1"/>
          </p:cNvSpPr>
          <p:nvPr>
            <p:ph type="body" idx="1"/>
          </p:nvPr>
        </p:nvSpPr>
        <p:spPr>
          <a:xfrm>
            <a:off x="286600" y="783733"/>
            <a:ext cx="11258400" cy="119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/>
              <a:t>We can also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sort_values</a:t>
            </a:r>
            <a:r>
              <a:rPr lang="en"/>
              <a:t> on a Series, which returns a copy with with the values in order.</a:t>
            </a:r>
            <a:endParaRPr/>
          </a:p>
        </p:txBody>
      </p:sp>
      <p:pic>
        <p:nvPicPr>
          <p:cNvPr id="561" name="Google Shape;56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00" y="2185233"/>
            <a:ext cx="7693301" cy="50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62" name="Google Shape;562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901" y="2699989"/>
            <a:ext cx="5549900" cy="266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2800" dirty="0"/>
              <a:t>The Relationship Between Data Frames, Series, and Indices</a:t>
            </a:r>
            <a:endParaRPr sz="2800" dirty="0"/>
          </a:p>
        </p:txBody>
      </p:sp>
      <p:sp>
        <p:nvSpPr>
          <p:cNvPr id="177" name="Google Shape;177;p32"/>
          <p:cNvSpPr txBox="1">
            <a:spLocks noGrp="1"/>
          </p:cNvSpPr>
          <p:nvPr>
            <p:ph type="body" idx="1"/>
          </p:nvPr>
        </p:nvSpPr>
        <p:spPr>
          <a:xfrm>
            <a:off x="361100" y="723433"/>
            <a:ext cx="11258400" cy="553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2000" dirty="0"/>
              <a:t>We can think of a Data Frame as a collection of Series that all share the same Index.</a:t>
            </a:r>
            <a:endParaRPr sz="2000" dirty="0"/>
          </a:p>
          <a:p>
            <a:pPr indent="-474121">
              <a:spcBef>
                <a:spcPts val="800"/>
              </a:spcBef>
              <a:buSzPts val="2000"/>
            </a:pPr>
            <a:r>
              <a:rPr lang="en" sz="2000" dirty="0"/>
              <a:t>Candidate, Party, %, Year, and Result Series all share an index from  0 to 5</a:t>
            </a:r>
            <a:r>
              <a:rPr lang="en" dirty="0"/>
              <a:t>.</a:t>
            </a:r>
            <a:endParaRPr dirty="0"/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129" y="3382565"/>
            <a:ext cx="5441732" cy="3241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9" name="Google Shape;179;p32"/>
          <p:cNvSpPr txBox="1"/>
          <p:nvPr/>
        </p:nvSpPr>
        <p:spPr>
          <a:xfrm>
            <a:off x="2375133" y="2439233"/>
            <a:ext cx="20676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Candidate Series</a:t>
            </a:r>
            <a:endParaRPr sz="2400"/>
          </a:p>
        </p:txBody>
      </p:sp>
      <p:cxnSp>
        <p:nvCxnSpPr>
          <p:cNvPr id="180" name="Google Shape;180;p32"/>
          <p:cNvCxnSpPr/>
          <p:nvPr/>
        </p:nvCxnSpPr>
        <p:spPr>
          <a:xfrm>
            <a:off x="5651067" y="2947167"/>
            <a:ext cx="207200" cy="33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" name="Google Shape;181;p32"/>
          <p:cNvSpPr txBox="1"/>
          <p:nvPr/>
        </p:nvSpPr>
        <p:spPr>
          <a:xfrm>
            <a:off x="4510800" y="2439233"/>
            <a:ext cx="1572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Party Series</a:t>
            </a:r>
            <a:endParaRPr sz="2400"/>
          </a:p>
        </p:txBody>
      </p:sp>
      <p:cxnSp>
        <p:nvCxnSpPr>
          <p:cNvPr id="182" name="Google Shape;182;p32"/>
          <p:cNvCxnSpPr/>
          <p:nvPr/>
        </p:nvCxnSpPr>
        <p:spPr>
          <a:xfrm>
            <a:off x="4035200" y="2935300"/>
            <a:ext cx="299200" cy="34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" name="Google Shape;183;p32"/>
          <p:cNvCxnSpPr/>
          <p:nvPr/>
        </p:nvCxnSpPr>
        <p:spPr>
          <a:xfrm>
            <a:off x="6614733" y="2900367"/>
            <a:ext cx="158000" cy="38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4" name="Google Shape;184;p32"/>
          <p:cNvSpPr txBox="1"/>
          <p:nvPr/>
        </p:nvSpPr>
        <p:spPr>
          <a:xfrm>
            <a:off x="6034800" y="2439233"/>
            <a:ext cx="1572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% Series</a:t>
            </a:r>
            <a:endParaRPr sz="2400"/>
          </a:p>
        </p:txBody>
      </p:sp>
      <p:cxnSp>
        <p:nvCxnSpPr>
          <p:cNvPr id="185" name="Google Shape;185;p32"/>
          <p:cNvCxnSpPr/>
          <p:nvPr/>
        </p:nvCxnSpPr>
        <p:spPr>
          <a:xfrm flipH="1">
            <a:off x="7483900" y="2891033"/>
            <a:ext cx="160000" cy="39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6" name="Google Shape;186;p32"/>
          <p:cNvSpPr txBox="1"/>
          <p:nvPr/>
        </p:nvSpPr>
        <p:spPr>
          <a:xfrm>
            <a:off x="7253999" y="2439233"/>
            <a:ext cx="1642709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Year Series</a:t>
            </a:r>
            <a:endParaRPr sz="2400" dirty="0"/>
          </a:p>
        </p:txBody>
      </p:sp>
      <p:cxnSp>
        <p:nvCxnSpPr>
          <p:cNvPr id="187" name="Google Shape;187;p32"/>
          <p:cNvCxnSpPr/>
          <p:nvPr/>
        </p:nvCxnSpPr>
        <p:spPr>
          <a:xfrm flipH="1">
            <a:off x="8499767" y="2891033"/>
            <a:ext cx="622400" cy="39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8" name="Google Shape;188;p32"/>
          <p:cNvSpPr txBox="1"/>
          <p:nvPr/>
        </p:nvSpPr>
        <p:spPr>
          <a:xfrm>
            <a:off x="9175033" y="2439233"/>
            <a:ext cx="18276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Result Series</a:t>
            </a:r>
            <a:endParaRPr sz="2400"/>
          </a:p>
        </p:txBody>
      </p:sp>
      <p:sp>
        <p:nvSpPr>
          <p:cNvPr id="189" name="Google Shape;189;p32"/>
          <p:cNvSpPr txBox="1"/>
          <p:nvPr/>
        </p:nvSpPr>
        <p:spPr>
          <a:xfrm>
            <a:off x="351567" y="5028167"/>
            <a:ext cx="2535600" cy="1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 dirty="0"/>
          </a:p>
        </p:txBody>
      </p:sp>
      <p:sp>
        <p:nvSpPr>
          <p:cNvPr id="190" name="Google Shape;190;p32"/>
          <p:cNvSpPr/>
          <p:nvPr/>
        </p:nvSpPr>
        <p:spPr>
          <a:xfrm>
            <a:off x="3461755" y="3757197"/>
            <a:ext cx="458400" cy="2803200"/>
          </a:xfrm>
          <a:prstGeom prst="rect">
            <a:avLst/>
          </a:prstGeom>
          <a:noFill/>
          <a:ln w="28575" cap="flat" cmpd="sng">
            <a:solidFill>
              <a:srgbClr val="BE07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4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value_counts</a:t>
            </a:r>
            <a:r>
              <a:rPr lang="en"/>
              <a:t> Method</a:t>
            </a:r>
            <a:endParaRPr/>
          </a:p>
        </p:txBody>
      </p:sp>
      <p:sp>
        <p:nvSpPr>
          <p:cNvPr id="568" name="Google Shape;568;p74"/>
          <p:cNvSpPr txBox="1">
            <a:spLocks noGrp="1"/>
          </p:cNvSpPr>
          <p:nvPr>
            <p:ph type="body" idx="1"/>
          </p:nvPr>
        </p:nvSpPr>
        <p:spPr>
          <a:xfrm>
            <a:off x="286600" y="783733"/>
            <a:ext cx="11258400" cy="119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/>
              <a:t>Series also has the function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value_counts</a:t>
            </a:r>
            <a:r>
              <a:rPr lang="en"/>
              <a:t>, which creates a new Series showing the counts of every value.</a:t>
            </a:r>
            <a:endParaRPr/>
          </a:p>
        </p:txBody>
      </p:sp>
      <p:pic>
        <p:nvPicPr>
          <p:cNvPr id="569" name="Google Shape;56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01" y="2395167"/>
            <a:ext cx="4840399" cy="42366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70" name="Google Shape;570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01" y="2837545"/>
            <a:ext cx="4660900" cy="16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5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unique</a:t>
            </a:r>
            <a:r>
              <a:rPr lang="en"/>
              <a:t> Method</a:t>
            </a:r>
            <a:endParaRPr/>
          </a:p>
        </p:txBody>
      </p:sp>
      <p:sp>
        <p:nvSpPr>
          <p:cNvPr id="576" name="Google Shape;576;p75"/>
          <p:cNvSpPr txBox="1">
            <a:spLocks noGrp="1"/>
          </p:cNvSpPr>
          <p:nvPr>
            <p:ph type="body" idx="1"/>
          </p:nvPr>
        </p:nvSpPr>
        <p:spPr>
          <a:xfrm>
            <a:off x="286600" y="783733"/>
            <a:ext cx="11258400" cy="119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/>
              <a:t>Another handy method for Series 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unique</a:t>
            </a:r>
            <a:r>
              <a:rPr lang="en"/>
              <a:t>, which returns all unique values as an array.</a:t>
            </a:r>
            <a:endParaRPr/>
          </a:p>
        </p:txBody>
      </p:sp>
      <p:pic>
        <p:nvPicPr>
          <p:cNvPr id="577" name="Google Shape;577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43" y="2304133"/>
            <a:ext cx="4749800" cy="53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78" name="Google Shape;578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834" y="2837534"/>
            <a:ext cx="11548001" cy="76073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6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The Things We Just Saw</a:t>
            </a:r>
            <a:endParaRPr/>
          </a:p>
        </p:txBody>
      </p:sp>
      <p:sp>
        <p:nvSpPr>
          <p:cNvPr id="584" name="Google Shape;584;p76"/>
          <p:cNvSpPr txBox="1">
            <a:spLocks noGrp="1"/>
          </p:cNvSpPr>
          <p:nvPr>
            <p:ph type="body" idx="1"/>
          </p:nvPr>
        </p:nvSpPr>
        <p:spPr>
          <a:xfrm>
            <a:off x="324000" y="742000"/>
            <a:ext cx="11258400" cy="553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74121">
              <a:spcBef>
                <a:spcPts val="800"/>
              </a:spcBef>
              <a:buSzPts val="2000"/>
            </a:pPr>
            <a:r>
              <a:rPr lang="en"/>
              <a:t>sort_values</a:t>
            </a:r>
            <a:endParaRPr/>
          </a:p>
          <a:p>
            <a:pPr indent="-474121">
              <a:buSzPts val="2000"/>
            </a:pPr>
            <a:r>
              <a:rPr lang="en"/>
              <a:t>value_counts</a:t>
            </a:r>
            <a:endParaRPr/>
          </a:p>
          <a:p>
            <a:pPr indent="-474121">
              <a:buSzPts val="2000"/>
            </a:pPr>
            <a:r>
              <a:rPr lang="en"/>
              <a:t>unique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88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Summary</a:t>
            </a:r>
            <a:endParaRPr dirty="0"/>
          </a:p>
        </p:txBody>
      </p:sp>
      <p:sp>
        <p:nvSpPr>
          <p:cNvPr id="1045" name="Google Shape;1045;p88"/>
          <p:cNvSpPr txBox="1">
            <a:spLocks noGrp="1"/>
          </p:cNvSpPr>
          <p:nvPr>
            <p:ph type="body" idx="1"/>
          </p:nvPr>
        </p:nvSpPr>
        <p:spPr>
          <a:xfrm>
            <a:off x="324000" y="742000"/>
            <a:ext cx="11258400" cy="553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74121">
              <a:spcBef>
                <a:spcPts val="800"/>
              </a:spcBef>
              <a:buSzPts val="2000"/>
            </a:pPr>
            <a:r>
              <a:rPr lang="en" sz="2800" dirty="0"/>
              <a:t>Operations on String series, e.g. babynames[“Name”].str.startswith()</a:t>
            </a:r>
            <a:endParaRPr sz="2800" dirty="0"/>
          </a:p>
          <a:p>
            <a:pPr indent="-474121">
              <a:buSzPts val="2000"/>
            </a:pPr>
            <a:r>
              <a:rPr lang="en" sz="2800" dirty="0"/>
              <a:t>Creating and dropping columns.</a:t>
            </a:r>
            <a:endParaRPr sz="2800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800" dirty="0"/>
              <a:t>Creating temporary columns is often convenient for sorting.</a:t>
            </a:r>
            <a:endParaRPr sz="2800" dirty="0"/>
          </a:p>
          <a:p>
            <a:pPr indent="-474121">
              <a:buSzPts val="2000"/>
            </a:pPr>
            <a:r>
              <a:rPr lang="en" sz="2800" dirty="0"/>
              <a:t>Passing an index as an argument to loc.</a:t>
            </a:r>
            <a:endParaRPr sz="2800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800" dirty="0"/>
              <a:t>Useful as an alternate way to sort a dataframe.</a:t>
            </a:r>
            <a:endParaRPr sz="2800" dirty="0"/>
          </a:p>
          <a:p>
            <a:pPr marL="0" indent="0">
              <a:spcBef>
                <a:spcPts val="800"/>
              </a:spcBef>
              <a:buNone/>
            </a:pPr>
            <a:endParaRPr sz="2800" dirty="0"/>
          </a:p>
          <a:p>
            <a:pPr marL="0" indent="0">
              <a:spcBef>
                <a:spcPts val="800"/>
              </a:spcBef>
              <a:buNone/>
            </a:pPr>
            <a:endParaRPr sz="2800" dirty="0"/>
          </a:p>
          <a:p>
            <a:pPr marL="0" indent="0">
              <a:spcBef>
                <a:spcPts val="800"/>
              </a:spcBef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867" y="1721334"/>
            <a:ext cx="11179435" cy="387433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3200" dirty="0"/>
              <a:t>Indices Are Not Necessarily Row Numbers</a:t>
            </a:r>
            <a:endParaRPr sz="3200" dirty="0"/>
          </a:p>
        </p:txBody>
      </p:sp>
      <p:sp>
        <p:nvSpPr>
          <p:cNvPr id="197" name="Google Shape;197;p33"/>
          <p:cNvSpPr txBox="1">
            <a:spLocks noGrp="1"/>
          </p:cNvSpPr>
          <p:nvPr>
            <p:ph type="body" idx="1"/>
          </p:nvPr>
        </p:nvSpPr>
        <p:spPr>
          <a:xfrm>
            <a:off x="361100" y="723433"/>
            <a:ext cx="11258400" cy="553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2533"/>
              <a:t>Indices (a.k.a. row labels) can also:</a:t>
            </a:r>
            <a:endParaRPr sz="2533"/>
          </a:p>
          <a:p>
            <a:pPr indent="-465655">
              <a:spcBef>
                <a:spcPts val="800"/>
              </a:spcBef>
              <a:buSzPts val="1900"/>
            </a:pPr>
            <a:r>
              <a:rPr lang="en" sz="2533"/>
              <a:t>Be non-numeric.</a:t>
            </a:r>
            <a:endParaRPr sz="2533"/>
          </a:p>
          <a:p>
            <a:pPr indent="-465655">
              <a:buSzPts val="1900"/>
            </a:pPr>
            <a:r>
              <a:rPr lang="en" sz="2533"/>
              <a:t>Have a name, e.g. “State”. </a:t>
            </a:r>
            <a:endParaRPr sz="2533"/>
          </a:p>
          <a:p>
            <a:pPr marL="0" indent="0">
              <a:spcBef>
                <a:spcPts val="800"/>
              </a:spcBef>
              <a:buNone/>
            </a:pPr>
            <a:endParaRPr sz="2533"/>
          </a:p>
        </p:txBody>
      </p:sp>
      <p:sp>
        <p:nvSpPr>
          <p:cNvPr id="198" name="Google Shape;198;p33"/>
          <p:cNvSpPr/>
          <p:nvPr/>
        </p:nvSpPr>
        <p:spPr>
          <a:xfrm>
            <a:off x="1255167" y="2348233"/>
            <a:ext cx="1674800" cy="3285600"/>
          </a:xfrm>
          <a:prstGeom prst="rect">
            <a:avLst/>
          </a:prstGeom>
          <a:noFill/>
          <a:ln w="28575" cap="flat" cmpd="sng">
            <a:solidFill>
              <a:srgbClr val="BE07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Indices</a:t>
            </a:r>
            <a:endParaRPr dirty="0"/>
          </a:p>
        </p:txBody>
      </p:sp>
      <p:sp>
        <p:nvSpPr>
          <p:cNvPr id="204" name="Google Shape;204;p34"/>
          <p:cNvSpPr txBox="1">
            <a:spLocks noGrp="1"/>
          </p:cNvSpPr>
          <p:nvPr>
            <p:ph type="body" idx="1"/>
          </p:nvPr>
        </p:nvSpPr>
        <p:spPr>
          <a:xfrm>
            <a:off x="361100" y="723433"/>
            <a:ext cx="11258400" cy="553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2000" dirty="0"/>
              <a:t>The row labels that constitute an index do not have to be unique.</a:t>
            </a:r>
            <a:endParaRPr sz="2000" dirty="0"/>
          </a:p>
          <a:p>
            <a:pPr indent="-474121">
              <a:spcBef>
                <a:spcPts val="800"/>
              </a:spcBef>
              <a:buSzPts val="2000"/>
            </a:pPr>
            <a:r>
              <a:rPr lang="en" sz="2000" dirty="0"/>
              <a:t>Left: The index values are all unique and numeric, acting as a row number.</a:t>
            </a:r>
            <a:endParaRPr sz="2000" dirty="0"/>
          </a:p>
          <a:p>
            <a:pPr indent="-474121">
              <a:buSzPts val="2000"/>
            </a:pPr>
            <a:r>
              <a:rPr lang="en" sz="2000" dirty="0"/>
              <a:t>Right: The index values are named and non-unique.</a:t>
            </a:r>
            <a:endParaRPr sz="2000" dirty="0"/>
          </a:p>
          <a:p>
            <a:pPr marL="0" indent="0">
              <a:spcBef>
                <a:spcPts val="800"/>
              </a:spcBef>
              <a:buNone/>
            </a:pPr>
            <a:endParaRPr sz="2000" dirty="0"/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834" y="2212897"/>
            <a:ext cx="4837300" cy="352596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6" name="Google Shape;20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995" y="2388031"/>
            <a:ext cx="5441732" cy="3241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7" name="Google Shape;207;p34"/>
          <p:cNvSpPr/>
          <p:nvPr/>
        </p:nvSpPr>
        <p:spPr>
          <a:xfrm>
            <a:off x="811333" y="2754633"/>
            <a:ext cx="562800" cy="2820000"/>
          </a:xfrm>
          <a:prstGeom prst="rect">
            <a:avLst/>
          </a:prstGeom>
          <a:noFill/>
          <a:ln w="28575" cap="flat" cmpd="sng">
            <a:solidFill>
              <a:srgbClr val="BE07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8" name="Google Shape;208;p34"/>
          <p:cNvSpPr/>
          <p:nvPr/>
        </p:nvSpPr>
        <p:spPr>
          <a:xfrm>
            <a:off x="7142779" y="2742669"/>
            <a:ext cx="613600" cy="2965600"/>
          </a:xfrm>
          <a:prstGeom prst="rect">
            <a:avLst/>
          </a:prstGeom>
          <a:noFill/>
          <a:ln w="28575" cap="flat" cmpd="sng">
            <a:solidFill>
              <a:srgbClr val="BE07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Column Names Are Usually Unique!</a:t>
            </a:r>
            <a:endParaRPr/>
          </a:p>
        </p:txBody>
      </p:sp>
      <p:sp>
        <p:nvSpPr>
          <p:cNvPr id="214" name="Google Shape;214;p35"/>
          <p:cNvSpPr txBox="1">
            <a:spLocks noGrp="1"/>
          </p:cNvSpPr>
          <p:nvPr>
            <p:ph type="body" idx="1"/>
          </p:nvPr>
        </p:nvSpPr>
        <p:spPr>
          <a:xfrm>
            <a:off x="324000" y="742000"/>
            <a:ext cx="11258400" cy="553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/>
              <a:t>Column names in Pandas are almost always unique!</a:t>
            </a:r>
            <a:endParaRPr/>
          </a:p>
          <a:p>
            <a:pPr indent="-474121">
              <a:spcBef>
                <a:spcPts val="800"/>
              </a:spcBef>
              <a:buSzPts val="2000"/>
            </a:pPr>
            <a:r>
              <a:rPr lang="en"/>
              <a:t>Example: Really shouldn’t have two columns named “Candidate”. </a:t>
            </a:r>
            <a:endParaRPr/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429" y="2448398"/>
            <a:ext cx="5441732" cy="3241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>
            <a:spLocks noGrp="1"/>
          </p:cNvSpPr>
          <p:nvPr>
            <p:ph type="title"/>
          </p:nvPr>
        </p:nvSpPr>
        <p:spPr>
          <a:xfrm>
            <a:off x="412200" y="2581000"/>
            <a:ext cx="11367600" cy="169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6400"/>
              <a:t>Indexing with The [] Operator</a:t>
            </a:r>
            <a:endParaRPr sz="6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3200" dirty="0"/>
              <a:t>Indexing by Column Names Using [] Operator</a:t>
            </a:r>
            <a:endParaRPr sz="3200" dirty="0"/>
          </a:p>
        </p:txBody>
      </p:sp>
      <p:sp>
        <p:nvSpPr>
          <p:cNvPr id="244" name="Google Shape;244;p40"/>
          <p:cNvSpPr txBox="1">
            <a:spLocks noGrp="1"/>
          </p:cNvSpPr>
          <p:nvPr>
            <p:ph type="body" idx="1"/>
          </p:nvPr>
        </p:nvSpPr>
        <p:spPr>
          <a:xfrm>
            <a:off x="324000" y="742000"/>
            <a:ext cx="11258400" cy="553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2000" dirty="0"/>
              <a:t>Given a dataframe, it is common to extract a Series or a collection of Series. This process is also known as “Column Selection” or sometimes “indexing by column”. </a:t>
            </a:r>
            <a:endParaRPr sz="2000" dirty="0"/>
          </a:p>
          <a:p>
            <a:pPr indent="-474121">
              <a:spcBef>
                <a:spcPts val="800"/>
              </a:spcBef>
              <a:buSzPts val="2000"/>
            </a:pPr>
            <a:r>
              <a:rPr lang="en" sz="2000" dirty="0"/>
              <a:t>Column name argument to [] yields Series.</a:t>
            </a:r>
            <a:endParaRPr sz="2000" dirty="0"/>
          </a:p>
          <a:p>
            <a:pPr indent="-474121">
              <a:buSzPts val="2000"/>
            </a:pPr>
            <a:r>
              <a:rPr lang="en" sz="2000" dirty="0"/>
              <a:t>List argument to [] yields a Data Frame.</a:t>
            </a:r>
            <a:endParaRPr sz="2000" dirty="0"/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214" y="3286447"/>
            <a:ext cx="4549700" cy="43066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6" name="Google Shape;24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7357" y="2792763"/>
            <a:ext cx="5159625" cy="48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7" name="Google Shape;24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2201" y="3728198"/>
            <a:ext cx="4899367" cy="283273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8" name="Google Shape;248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39100" y="3299364"/>
            <a:ext cx="3155900" cy="326156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7054</TotalTime>
  <Words>1570</Words>
  <Application>Microsoft Macintosh PowerPoint</Application>
  <PresentationFormat>Widescreen</PresentationFormat>
  <Paragraphs>194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Office Theme</vt:lpstr>
      <vt:lpstr>Today’s class</vt:lpstr>
      <vt:lpstr>Pandas Data Structures: Data Frames, Series, and Indices</vt:lpstr>
      <vt:lpstr>Pandas Data Structures</vt:lpstr>
      <vt:lpstr>The Relationship Between Data Frames, Series, and Indices</vt:lpstr>
      <vt:lpstr>Indices Are Not Necessarily Row Numbers</vt:lpstr>
      <vt:lpstr>Indices</vt:lpstr>
      <vt:lpstr>Column Names Are Usually Unique!</vt:lpstr>
      <vt:lpstr>Indexing with The [] Operator</vt:lpstr>
      <vt:lpstr>Indexing by Column Names Using [] Operator</vt:lpstr>
      <vt:lpstr>Indexing by Row Slices Using [] Operator</vt:lpstr>
      <vt:lpstr>[] Summary</vt:lpstr>
      <vt:lpstr>Question</vt:lpstr>
      <vt:lpstr>Boolean Array Selection  and Querying</vt:lpstr>
      <vt:lpstr>Boolean Array Input</vt:lpstr>
      <vt:lpstr>Boolean Array Input</vt:lpstr>
      <vt:lpstr>Boolean Array Input</vt:lpstr>
      <vt:lpstr>isin</vt:lpstr>
      <vt:lpstr>The Query Command</vt:lpstr>
      <vt:lpstr>Indexing with .loc and .iloc Sampling with .sample</vt:lpstr>
      <vt:lpstr>Loc and iloc</vt:lpstr>
      <vt:lpstr>Loc</vt:lpstr>
      <vt:lpstr>Loc with Lists</vt:lpstr>
      <vt:lpstr>Loc with Lists</vt:lpstr>
      <vt:lpstr>Loc with Slices</vt:lpstr>
      <vt:lpstr>Loc with Slices</vt:lpstr>
      <vt:lpstr>Loc with Single Values for Column Label</vt:lpstr>
      <vt:lpstr>Loc with Single Values for Column Label</vt:lpstr>
      <vt:lpstr>Loc with Single Values for Row Label</vt:lpstr>
      <vt:lpstr>Loc Supports Boolean Arrays</vt:lpstr>
      <vt:lpstr>iloc: Integer-Based Indexing for Selection by Position</vt:lpstr>
      <vt:lpstr>Annoying Question Challenge </vt:lpstr>
      <vt:lpstr>Annoying Question Challenge</vt:lpstr>
      <vt:lpstr>Sample</vt:lpstr>
      <vt:lpstr>Handy Properties and Utility Functions for Series and DataFrames</vt:lpstr>
      <vt:lpstr>Numpy Operations</vt:lpstr>
      <vt:lpstr>head, size, shape, and describe </vt:lpstr>
      <vt:lpstr>index and columns</vt:lpstr>
      <vt:lpstr>The sort_values Method</vt:lpstr>
      <vt:lpstr>The sort_values Method</vt:lpstr>
      <vt:lpstr>The value_counts Method</vt:lpstr>
      <vt:lpstr>The unique Method</vt:lpstr>
      <vt:lpstr>The Things We Just Saw</vt:lpstr>
      <vt:lpstr>Summary</vt:lpstr>
    </vt:vector>
  </TitlesOfParts>
  <Company>College of William and Mary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STA2002!</dc:title>
  <dc:creator>Anke</dc:creator>
  <cp:lastModifiedBy>Hu Hengnan</cp:lastModifiedBy>
  <cp:revision>434</cp:revision>
  <dcterms:created xsi:type="dcterms:W3CDTF">2018-08-30T02:14:46Z</dcterms:created>
  <dcterms:modified xsi:type="dcterms:W3CDTF">2023-03-13T15:45:52Z</dcterms:modified>
</cp:coreProperties>
</file>