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11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309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5a713a8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75a713a8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af661fb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af661fb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af661f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af661f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af661f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af661f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daf661fb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daf661fb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daf661fb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daf661fb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af661fb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af661fb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af661fb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af661fb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daf661fb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daf661fb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daf661fb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daf661fb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daf661fb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daf661fb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af661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af661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af661fb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af661fb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daf661fb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daf661fb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af661fb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af661fb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daf661fb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daf661fb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af661fb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af661fb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daf661fb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daf661fb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af661fb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daf661fb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daf661fb3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daf661fb3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daf661fb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daf661fb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daf661fb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daf661fb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af661f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af661f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daf661fb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daf661fb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daf661fb3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daf661fb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af661fb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af661fb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daf661fb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daf661fb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daf661fb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daf661fb3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af661fb3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af661fb3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daf661fb3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daf661fb3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daf661fb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daf661fb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daf661fb3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daf661fb3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af661fb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af661fb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af661f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af661f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af661fb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af661fb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af661fb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af661fb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af661fb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af661fb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af661fb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af661fb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48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852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2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19-20</a:t>
            </a:r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 not use Ordinary Least Squares?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16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We already have a model that can predict any quantitative response. Why not use it here?</a:t>
            </a:r>
            <a:endParaRPr/>
          </a:p>
          <a:p>
            <a:pPr>
              <a:spcBef>
                <a:spcPts val="1067"/>
              </a:spcBef>
            </a:pPr>
            <a:r>
              <a:rPr lang="en"/>
              <a:t>The output can be outside of the range [0, 1]. What does a predicted WON value of -2 mean?</a:t>
            </a:r>
            <a:endParaRPr/>
          </a:p>
          <a:p>
            <a:r>
              <a:rPr lang="en"/>
              <a:t>Very sensitive to outliers.</a:t>
            </a:r>
            <a:endParaRPr/>
          </a:p>
          <a:p>
            <a:r>
              <a:rPr lang="en"/>
              <a:t>Many other statistical reasons.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Not the point of our class.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873" y="1536634"/>
            <a:ext cx="4560532" cy="44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Graph of averages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94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defining the simple linear regression model, we binned the x-axis, and took the average y-value for each bin, and tried to model that.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Doing so here yields a curve that resembles an s.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Since our true y is either 0 or 1, this curve models the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probability that WON = 1</a:t>
            </a:r>
            <a:r>
              <a:rPr lang="en" sz="2400" dirty="0"/>
              <a:t>, given FG_PCT_DIFF.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dirty="0"/>
              <a:t>WON = 1 means “belong to class 1”.</a:t>
            </a:r>
            <a:endParaRPr dirty="0"/>
          </a:p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Our goal is to model this red curve as best as possible</a:t>
            </a:r>
            <a:r>
              <a:rPr lang="en" sz="2400" dirty="0"/>
              <a:t>.</a:t>
            </a:r>
            <a:endParaRPr sz="2400" dirty="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000" y="1422134"/>
            <a:ext cx="4837405" cy="466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Log-odds of probability is roughly linear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In the demo, we noticed that the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log-odds of the probability of belonging to class 1 was linear</a:t>
            </a:r>
            <a:r>
              <a:rPr lang="en" sz="2400" dirty="0"/>
              <a:t>.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This is the assumption that logistic regression is based on</a:t>
            </a:r>
            <a:r>
              <a:rPr lang="en" sz="2400" dirty="0"/>
              <a:t>. 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For now, let’s let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2400" dirty="0"/>
              <a:t> denote our linear function (since log-odds is linear). Solving for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2400" dirty="0"/>
              <a:t>: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sz="2400" dirty="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999" y="2437574"/>
            <a:ext cx="1857093" cy="71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r="44619"/>
          <a:stretch/>
        </p:blipFill>
        <p:spPr>
          <a:xfrm>
            <a:off x="6553999" y="2403650"/>
            <a:ext cx="2731401" cy="76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409" y="3908926"/>
            <a:ext cx="1976395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867" y="4660434"/>
            <a:ext cx="2910268" cy="20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486363" y="4539951"/>
            <a:ext cx="34468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With logistic regression, we are always referring to log base e (“ln”).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4DBE65B1-F9FD-4C6F-8696-707B15F933A7}"/>
              </a:ext>
            </a:extLst>
          </p:cNvPr>
          <p:cNvSpPr/>
          <p:nvPr/>
        </p:nvSpPr>
        <p:spPr>
          <a:xfrm>
            <a:off x="8662433" y="4454770"/>
            <a:ext cx="2902000" cy="1123200"/>
          </a:xfrm>
          <a:prstGeom prst="wedgeRoundRectCallout">
            <a:avLst>
              <a:gd name="adj1" fmla="val -87462"/>
              <a:gd name="adj2" fmla="val 11238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This is called the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logistic function</a:t>
            </a:r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, 𝜎(t).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Arriving at the logistic regression model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819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We know how to model linear functions quite well. 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We can substitute                     , since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2400" dirty="0"/>
              <a:t> was just a placeholder.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2400" dirty="0"/>
              <a:t> represents the probability of belonging to class 1.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We are modeling                          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sz="2400" dirty="0"/>
              <a:t>Putting this all together:</a:t>
            </a:r>
            <a:endParaRPr sz="2400" dirty="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29" y="2269016"/>
            <a:ext cx="1288100" cy="47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r="44876"/>
          <a:stretch/>
        </p:blipFill>
        <p:spPr>
          <a:xfrm>
            <a:off x="3602339" y="3903985"/>
            <a:ext cx="1607233" cy="42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200" y="3021451"/>
            <a:ext cx="2482647" cy="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1488" y="5363470"/>
            <a:ext cx="6350801" cy="13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8837067" y="4129133"/>
            <a:ext cx="3160400" cy="2299600"/>
          </a:xfrm>
          <a:prstGeom prst="wedgeRoundRectCallout">
            <a:avLst>
              <a:gd name="adj1" fmla="val -70125"/>
              <a:gd name="adj2" fmla="val 1766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Looks just like the linear regression model, with a 𝞼( ) wrapped around it.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We call logistic regression a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generalized linear model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, since it is a non-linear transformation of a linear model.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Arriving at the logistic regression model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895" y="2310784"/>
            <a:ext cx="4506199" cy="300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1067" y="5927964"/>
            <a:ext cx="3503232" cy="42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rot="-7422156">
            <a:off x="6642910" y="3915724"/>
            <a:ext cx="3043529" cy="1747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28"/>
          <p:cNvSpPr txBox="1"/>
          <p:nvPr/>
        </p:nvSpPr>
        <p:spPr>
          <a:xfrm>
            <a:off x="8349100" y="5520900"/>
            <a:ext cx="1770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In black: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15600" y="5520900"/>
            <a:ext cx="3378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 red:</a:t>
            </a:r>
            <a:endParaRPr sz="24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Empirical graph of averages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Logistic regression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Linear vs. logistic regression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In a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linear regression </a:t>
            </a:r>
            <a:r>
              <a:rPr lang="en" sz="2400" dirty="0"/>
              <a:t>model, we predict a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quantitative </a:t>
            </a:r>
            <a:r>
              <a:rPr lang="en" sz="2400" dirty="0"/>
              <a:t>variable (i.e., some real number) as a linear function of features.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Our output, or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response</a:t>
            </a:r>
            <a:r>
              <a:rPr lang="en" sz="2400" dirty="0"/>
              <a:t>, y, could be any real number.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In a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logistic regression </a:t>
            </a:r>
            <a:r>
              <a:rPr lang="en" sz="2400" dirty="0"/>
              <a:t>model, our goal is to predict a binary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 sz="2400" dirty="0"/>
              <a:t>variable (class 0 or class 1) as a linear function of features, passed through the logistic function.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Our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response </a:t>
            </a:r>
            <a:r>
              <a:rPr lang="en" sz="2400" dirty="0"/>
              <a:t>is the probability that our observation belongs to class 1.</a:t>
            </a:r>
            <a:endParaRPr sz="2400" dirty="0"/>
          </a:p>
          <a:p>
            <a:r>
              <a:rPr lang="en" sz="2400" dirty="0"/>
              <a:t>Haven’t yet done classification!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sz="2400" dirty="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27" y="3014233"/>
            <a:ext cx="2651333" cy="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151" y="5870067"/>
            <a:ext cx="5197692" cy="6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calculation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/>
              <a:t>Suppose I want to predict the probability that LeBron’s shot goes in, given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shot distance</a:t>
            </a:r>
            <a:r>
              <a:rPr lang="en" sz="2400" dirty="0"/>
              <a:t> (first feature) and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# of seconds left on the shot clock</a:t>
            </a:r>
            <a:r>
              <a:rPr lang="en" sz="2400" dirty="0"/>
              <a:t> (second feature).</a:t>
            </a: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/>
              <a:t>I fit a logistic regression model using my training data, and somehow compute</a:t>
            </a: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/>
              <a:t>Under the logistic model, compute the probability his shot goes in, given that</a:t>
            </a:r>
            <a:endParaRPr sz="2400" dirty="0"/>
          </a:p>
          <a:p>
            <a:pPr>
              <a:lnSpc>
                <a:spcPct val="100000"/>
              </a:lnSpc>
              <a:spcBef>
                <a:spcPts val="800"/>
              </a:spcBef>
              <a:buFont typeface="Calibri"/>
              <a:buChar char="-"/>
            </a:pPr>
            <a:r>
              <a:rPr lang="en" sz="2400" dirty="0"/>
              <a:t>He shoots it from 15 feet.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-"/>
            </a:pPr>
            <a:r>
              <a:rPr lang="en" sz="2400" dirty="0"/>
              <a:t>There is 1 second left on the shot clock.</a:t>
            </a:r>
            <a:endParaRPr sz="2400" dirty="0"/>
          </a:p>
          <a:p>
            <a:pPr marL="0" indent="0">
              <a:spcAft>
                <a:spcPts val="1067"/>
              </a:spcAft>
              <a:buNone/>
            </a:pPr>
            <a:endParaRPr sz="2400" dirty="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278" y="3525634"/>
            <a:ext cx="4142200" cy="9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9267" y="3525634"/>
            <a:ext cx="2132733" cy="31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calculation (solution)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17" y="2740132"/>
            <a:ext cx="9518032" cy="3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34" y="1472460"/>
            <a:ext cx="5642001" cy="70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9267" y="3525634"/>
            <a:ext cx="2132733" cy="31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/>
          <p:nvPr/>
        </p:nvSpPr>
        <p:spPr>
          <a:xfrm>
            <a:off x="6575367" y="4317467"/>
            <a:ext cx="3174400" cy="1104800"/>
          </a:xfrm>
          <a:prstGeom prst="wedgeRoundRectCallout">
            <a:avLst>
              <a:gd name="adj1" fmla="val -41715"/>
              <a:gd name="adj2" fmla="val -72646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An explicit expression representing our model.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Properties of the logistic function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3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The logistic function is a type of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sigmoid</a:t>
            </a:r>
            <a:r>
              <a:rPr lang="en" sz="2400" dirty="0"/>
              <a:t>, a class of functions that share certain properties.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Its output is bounded between 0 and 1, no matter how large t is.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dirty="0"/>
              <a:t>Fixes an issue with using linear regression to predict probabilities.</a:t>
            </a:r>
            <a:endParaRPr dirty="0"/>
          </a:p>
          <a:p>
            <a:r>
              <a:rPr lang="en" sz="2400" dirty="0"/>
              <a:t>We can interpret it as mapping real numbers to probabilities.</a:t>
            </a: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sz="2400" dirty="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834" y="2420567"/>
            <a:ext cx="4772365" cy="269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838" y="2770667"/>
            <a:ext cx="2110796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418" y="3009218"/>
            <a:ext cx="1464367" cy="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76"/>
            <a:ext cx="10515600" cy="1325563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– Part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Properties of the logistic function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995934"/>
            <a:ext cx="10439731" cy="27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Shape of the logistic function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359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Consider the plot of             , for several different values of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𝜃1</a:t>
            </a:r>
            <a:r>
              <a:rPr lang="en" sz="2400" dirty="0"/>
              <a:t>. 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If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𝜃1</a:t>
            </a:r>
            <a:r>
              <a:rPr lang="en" sz="2400" dirty="0"/>
              <a:t> is positive, the curve increases to the right.</a:t>
            </a:r>
            <a:endParaRPr sz="2400" dirty="0"/>
          </a:p>
          <a:p>
            <a:r>
              <a:rPr lang="en" sz="2400" dirty="0"/>
              <a:t>The further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𝜃1</a:t>
            </a:r>
            <a:r>
              <a:rPr lang="en" sz="2400" dirty="0"/>
              <a:t> is from 0, the steeper the curve.</a:t>
            </a: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sz="2400" dirty="0"/>
              <a:t>In the notebook, we explore more sophisticated logistic curves.</a:t>
            </a:r>
            <a:endParaRPr sz="2400" dirty="0"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l="3605"/>
          <a:stretch/>
        </p:blipFill>
        <p:spPr>
          <a:xfrm>
            <a:off x="4242367" y="1460767"/>
            <a:ext cx="7855767" cy="488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291" y="1690233"/>
            <a:ext cx="694000" cy="2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Parameter interpretation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Recall, we arrived at the model by assuming that the log-odds of the probability of belonging to class 1 was linear.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l="37394"/>
          <a:stretch/>
        </p:blipFill>
        <p:spPr>
          <a:xfrm>
            <a:off x="647467" y="2723501"/>
            <a:ext cx="2961632" cy="5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86" y="2538966"/>
            <a:ext cx="3254645" cy="9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9434" y="2497567"/>
            <a:ext cx="2900735" cy="10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/>
          <p:nvPr/>
        </p:nvSpPr>
        <p:spPr>
          <a:xfrm>
            <a:off x="3836300" y="2842217"/>
            <a:ext cx="405200" cy="313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36"/>
          <p:cNvSpPr/>
          <p:nvPr/>
        </p:nvSpPr>
        <p:spPr>
          <a:xfrm>
            <a:off x="7898784" y="2842200"/>
            <a:ext cx="405200" cy="313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4951" y="5288334"/>
            <a:ext cx="3363567" cy="3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6567577" y="4618007"/>
            <a:ext cx="5910733" cy="231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This is the same as               , because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r>
              <a:rPr lang="en" sz="2400" dirty="0">
                <a:latin typeface="Roboto Light"/>
                <a:ea typeface="Roboto Light"/>
                <a:cs typeface="Roboto Light"/>
                <a:sym typeface="Roboto Light"/>
              </a:rPr>
              <a:t>(Remember, we are dealing with binary classification – we are predicting 1 or 0.)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7">
            <a:alphaModFix/>
          </a:blip>
          <a:srcRect r="60233"/>
          <a:stretch/>
        </p:blipFill>
        <p:spPr>
          <a:xfrm>
            <a:off x="9464652" y="4679367"/>
            <a:ext cx="737753" cy="6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 rot="4133898">
            <a:off x="9048442" y="3899802"/>
            <a:ext cx="1076593" cy="1913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Parameter interpretation</a:t>
            </a:r>
            <a:endParaRPr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Let’s suppose our linear component has just a single feature, along with an intercept term.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What happens if you increase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400" dirty="0"/>
              <a:t> by one unit?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Odds is multiplied by           .</a:t>
            </a:r>
            <a:endParaRPr sz="2400" dirty="0"/>
          </a:p>
          <a:p>
            <a:r>
              <a:rPr lang="en" sz="2400" dirty="0"/>
              <a:t>If               , the odds increase.</a:t>
            </a:r>
            <a:endParaRPr sz="2400" dirty="0"/>
          </a:p>
          <a:p>
            <a:r>
              <a:rPr lang="en" sz="2400" dirty="0"/>
              <a:t>If               , the odds decrease.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What happens if                                 ?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This means class 1 and class 0 are equally likely.</a:t>
            </a:r>
            <a:endParaRPr sz="2400" dirty="0"/>
          </a:p>
          <a:p>
            <a:r>
              <a:rPr lang="en" sz="2400" dirty="0"/>
              <a:t>                                                                                   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sz="2400" dirty="0"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53" y="2197967"/>
            <a:ext cx="243451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293" y="3728798"/>
            <a:ext cx="556133" cy="4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767" y="4107120"/>
            <a:ext cx="821600" cy="34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2767" y="4509033"/>
            <a:ext cx="821600" cy="30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2832" y="5000048"/>
            <a:ext cx="1995921" cy="30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9567" y="5770899"/>
            <a:ext cx="5289300" cy="633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8486400" y="3252833"/>
            <a:ext cx="3290000" cy="15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The odds ratio can be interpreted as the “number of successes for each failure.”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76"/>
            <a:ext cx="10515600" cy="1325563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– Part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Logistic regression with squared loss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Logistic regression with squared loss</a:t>
            </a:r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find      so that we can make predictions, we need to choose a loss function. </a:t>
            </a:r>
            <a:endParaRPr dirty="0"/>
          </a:p>
          <a:p>
            <a:pPr>
              <a:spcBef>
                <a:spcPts val="1067"/>
              </a:spcBef>
            </a:pPr>
            <a:r>
              <a:rPr lang="en" dirty="0"/>
              <a:t>We can start with our old friend, squared loss.</a:t>
            </a:r>
            <a:endParaRPr dirty="0"/>
          </a:p>
          <a:p>
            <a:r>
              <a:rPr lang="en" dirty="0"/>
              <a:t>Doing so yields the following MSE: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Sometimes, this works fine (and it is actually still used in some applications). Other times...</a:t>
            </a:r>
            <a:endParaRPr dirty="0"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68" y="3579531"/>
            <a:ext cx="4240899" cy="97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056" y="1614599"/>
            <a:ext cx="200100" cy="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Pitfalls of squared loss with logistic regression</a:t>
            </a: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loss surface of MSE for a logistic regression model with a single slope plus an intercept often looks something like this.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501" y="1838471"/>
            <a:ext cx="4381433" cy="39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Pitfalls of squared loss with logistic regression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/>
              <a:t>On the </a:t>
            </a:r>
            <a:r>
              <a:rPr lang="en" sz="2400" dirty="0">
                <a:solidFill>
                  <a:srgbClr val="93C47D"/>
                </a:solidFill>
              </a:rPr>
              <a:t>left</a:t>
            </a:r>
            <a:r>
              <a:rPr lang="en" sz="2400" dirty="0"/>
              <a:t>, we have a toy dataset (i.e. we’ve plotted the </a:t>
            </a:r>
            <a:r>
              <a:rPr lang="en" sz="2400" dirty="0">
                <a:solidFill>
                  <a:srgbClr val="93C47D"/>
                </a:solidFill>
              </a:rPr>
              <a:t>original data</a:t>
            </a:r>
            <a:r>
              <a:rPr lang="en" sz="2400" dirty="0"/>
              <a:t>, y vs. x).</a:t>
            </a:r>
            <a:br>
              <a:rPr lang="en" sz="2400" dirty="0"/>
            </a:br>
            <a:r>
              <a:rPr lang="en" sz="2400" dirty="0"/>
              <a:t>On the </a:t>
            </a:r>
            <a:r>
              <a:rPr lang="en" sz="2400" dirty="0">
                <a:solidFill>
                  <a:srgbClr val="4A86E8"/>
                </a:solidFill>
              </a:rPr>
              <a:t>right</a:t>
            </a:r>
            <a:r>
              <a:rPr lang="en" sz="2400" dirty="0"/>
              <a:t>, we have a plot of the </a:t>
            </a:r>
            <a:r>
              <a:rPr lang="en" sz="2400" dirty="0">
                <a:solidFill>
                  <a:srgbClr val="4A86E8"/>
                </a:solidFill>
              </a:rPr>
              <a:t>mean squared error</a:t>
            </a:r>
            <a:r>
              <a:rPr lang="en" sz="2400" dirty="0"/>
              <a:t> of this dataset when fitting a single-feature logistic regression model, for different values of      (i.e. the </a:t>
            </a:r>
            <a:r>
              <a:rPr lang="en" sz="2400" dirty="0">
                <a:solidFill>
                  <a:srgbClr val="4A86E8"/>
                </a:solidFill>
              </a:rPr>
              <a:t>loss surface</a:t>
            </a:r>
            <a:r>
              <a:rPr lang="en" sz="2400" dirty="0"/>
              <a:t>).</a:t>
            </a:r>
            <a:endParaRPr sz="24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sz="24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97" y="3275030"/>
            <a:ext cx="5038165" cy="335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6217" y="2507280"/>
            <a:ext cx="263100" cy="3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458" y="3200400"/>
            <a:ext cx="5486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7767" y="3359631"/>
            <a:ext cx="2953032" cy="650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Pitfalls of squared loss with logistic regression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03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For this particular loss surface, different initial guesses for </a:t>
            </a:r>
            <a:r>
              <a:rPr lang="en" dirty="0" err="1"/>
              <a:t>thetahat</a:t>
            </a:r>
            <a:r>
              <a:rPr lang="en" dirty="0"/>
              <a:t> yield different “optimal values”, as per </a:t>
            </a:r>
            <a:r>
              <a:rPr lang="en" dirty="0" err="1"/>
              <a:t>scipy.optimize.minimize</a:t>
            </a:r>
            <a:r>
              <a:rPr lang="en" dirty="0"/>
              <a:t>: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dirty="0"/>
              <a:t>This loss surface is not convex. We’d like it to </a:t>
            </a:r>
            <a:r>
              <a:rPr lang="en"/>
              <a:t>be convex.</a:t>
            </a:r>
            <a:endParaRPr dirty="0"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00" y="2078717"/>
            <a:ext cx="5486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3163496"/>
            <a:ext cx="6716031" cy="194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Regression vs. Classification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Pitfalls of squared loss with logistic regression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415600" y="1432033"/>
            <a:ext cx="11969600" cy="4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133" dirty="0">
                <a:latin typeface="Roboto Light"/>
                <a:ea typeface="Roboto Light"/>
                <a:cs typeface="Roboto Light"/>
                <a:sym typeface="Roboto Light"/>
              </a:rPr>
              <a:t>Another issue: since       is either 0 or 1, and       is between 0 and 1,                      is also bounded between 0 and 1.</a:t>
            </a:r>
            <a:endParaRPr sz="2133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09585" indent="-440256">
              <a:lnSpc>
                <a:spcPct val="115000"/>
              </a:lnSpc>
              <a:buSzPts val="1600"/>
              <a:buFont typeface="Roboto Light"/>
              <a:buChar char="●"/>
            </a:pPr>
            <a:r>
              <a:rPr lang="en" sz="2133" dirty="0">
                <a:latin typeface="Roboto Light"/>
                <a:ea typeface="Roboto Light"/>
                <a:cs typeface="Roboto Light"/>
                <a:sym typeface="Roboto Light"/>
              </a:rPr>
              <a:t>Even if our probability is nowhere close, the loss isn’t that large in magnitude.</a:t>
            </a:r>
            <a:endParaRPr sz="2133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219170" lvl="1" indent="-440256">
              <a:lnSpc>
                <a:spcPct val="115000"/>
              </a:lnSpc>
              <a:buSzPts val="1600"/>
              <a:buFont typeface="Roboto Light"/>
              <a:buChar char="○"/>
            </a:pPr>
            <a:r>
              <a:rPr lang="en" sz="2133" dirty="0">
                <a:latin typeface="Roboto Light"/>
                <a:ea typeface="Roboto Light"/>
                <a:cs typeface="Roboto Light"/>
                <a:sym typeface="Roboto Light"/>
              </a:rPr>
              <a:t>If we say the probability is 10^-6, but it happens anyway, error should be large.</a:t>
            </a:r>
            <a:endParaRPr sz="2133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09585" indent="-440256">
              <a:lnSpc>
                <a:spcPct val="115000"/>
              </a:lnSpc>
              <a:buSzPts val="1600"/>
              <a:buFont typeface="Roboto Light"/>
              <a:buChar char="●"/>
            </a:pPr>
            <a:r>
              <a:rPr lang="en" sz="2133" dirty="0">
                <a:latin typeface="Roboto Light"/>
                <a:ea typeface="Roboto Light"/>
                <a:cs typeface="Roboto Light"/>
                <a:sym typeface="Roboto Light"/>
              </a:rPr>
              <a:t>We want to penalize wrong answers significantly.</a:t>
            </a:r>
            <a:endParaRPr sz="2133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891" y="1550258"/>
            <a:ext cx="401267" cy="33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443" y="1535654"/>
            <a:ext cx="421557" cy="3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1856" y="1550258"/>
            <a:ext cx="1326467" cy="36823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 txBox="1"/>
          <p:nvPr/>
        </p:nvSpPr>
        <p:spPr>
          <a:xfrm>
            <a:off x="415600" y="3897917"/>
            <a:ext cx="6065600" cy="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Summary of issues with squared loss and logistic regression</a:t>
            </a:r>
            <a:endParaRPr sz="3600" dirty="0"/>
          </a:p>
        </p:txBody>
      </p:sp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While it can work, squared loss is not the best choice of loss function for logistic regression.</a:t>
            </a:r>
            <a:endParaRPr dirty="0"/>
          </a:p>
          <a:p>
            <a:pPr>
              <a:spcBef>
                <a:spcPts val="1067"/>
              </a:spcBef>
            </a:pPr>
            <a:r>
              <a:rPr lang="en" dirty="0"/>
              <a:t>Average squared loss is not nice (non-convex).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Numerical methods will struggle to find a solution.</a:t>
            </a:r>
            <a:endParaRPr dirty="0"/>
          </a:p>
          <a:p>
            <a:r>
              <a:rPr lang="en" dirty="0"/>
              <a:t>Wrong predictions aren’t penalized significantly enough.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Squared loss (and hence, average squared loss) are bounded between 0 and 1.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dirty="0"/>
              <a:t>Fortunately, there’s a solution.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Cross-entropy loss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 loss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299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Consider this new loss, called the (negative)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log loss</a:t>
            </a:r>
            <a:r>
              <a:rPr lang="en"/>
              <a:t>, for a single observation when the true y is equal to 1.</a:t>
            </a:r>
            <a:endParaRPr/>
          </a:p>
          <a:p>
            <a:pPr marL="0" indent="0">
              <a:spcBef>
                <a:spcPts val="1067"/>
              </a:spcBef>
              <a:buNone/>
            </a:pPr>
            <a:endParaRPr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/>
              <a:t>We can see that as our prediction gets further and further from 1, the loss approaches infinity (unlike squared loss, which maxed out at 1).</a:t>
            </a: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400" y="1560167"/>
            <a:ext cx="6070400" cy="447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 loss</a:t>
            </a:r>
            <a:endParaRPr/>
          </a:p>
        </p:txBody>
      </p:sp>
      <p:graphicFrame>
        <p:nvGraphicFramePr>
          <p:cNvPr id="353" name="Google Shape;353;p48"/>
          <p:cNvGraphicFramePr/>
          <p:nvPr/>
        </p:nvGraphicFramePr>
        <p:xfrm>
          <a:off x="1007034" y="2474733"/>
          <a:ext cx="4116734" cy="3657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2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2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BAB4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0.8</a:t>
                      </a:r>
                      <a:endParaRPr sz="2400">
                        <a:solidFill>
                          <a:srgbClr val="8BAB4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BAB4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0.25</a:t>
                      </a:r>
                      <a:endParaRPr sz="2400">
                        <a:solidFill>
                          <a:srgbClr val="8BAB4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D89F39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0.4</a:t>
                      </a:r>
                      <a:endParaRPr sz="2400">
                        <a:solidFill>
                          <a:srgbClr val="D89F39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D89F39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2400">
                        <a:solidFill>
                          <a:srgbClr val="D89F39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A81BA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0.05</a:t>
                      </a:r>
                      <a:endParaRPr sz="2400">
                        <a:solidFill>
                          <a:srgbClr val="3A81BA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3A81BA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</a:t>
                      </a:r>
                      <a:endParaRPr sz="2400">
                        <a:solidFill>
                          <a:srgbClr val="3A81BA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963334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 sz="2400">
                        <a:solidFill>
                          <a:srgbClr val="963334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963334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infinity!</a:t>
                      </a:r>
                      <a:endParaRPr sz="2400">
                        <a:solidFill>
                          <a:srgbClr val="963334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4" name="Google Shape;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01" y="2543785"/>
            <a:ext cx="261004" cy="3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701" y="2532433"/>
            <a:ext cx="1146167" cy="38406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/>
        </p:nvSpPr>
        <p:spPr>
          <a:xfrm>
            <a:off x="415600" y="6016700"/>
            <a:ext cx="5218800" cy="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The logistic function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never outputs 0 or 1 exactly, so there’s never actually 0 loss or infinite loss.</a:t>
            </a:r>
            <a:endParaRPr sz="1600"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299600" cy="54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n"/>
              <a:t>Let’s look at some losses in particular:</a:t>
            </a:r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400" y="1560167"/>
            <a:ext cx="6070400" cy="447457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>
            <a:off x="10563684" y="4842184"/>
            <a:ext cx="260800" cy="253600"/>
          </a:xfrm>
          <a:prstGeom prst="flowChart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0" name="Google Shape;360;p48"/>
          <p:cNvSpPr/>
          <p:nvPr/>
        </p:nvSpPr>
        <p:spPr>
          <a:xfrm>
            <a:off x="8670317" y="4572584"/>
            <a:ext cx="260800" cy="253600"/>
          </a:xfrm>
          <a:prstGeom prst="flowChartConnector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1" name="Google Shape;361;p48"/>
          <p:cNvSpPr/>
          <p:nvPr/>
        </p:nvSpPr>
        <p:spPr>
          <a:xfrm>
            <a:off x="6993451" y="3670651"/>
            <a:ext cx="260800" cy="253600"/>
          </a:xfrm>
          <a:prstGeom prst="flowChartConnector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2" name="Google Shape;362;p48"/>
          <p:cNvSpPr/>
          <p:nvPr/>
        </p:nvSpPr>
        <p:spPr>
          <a:xfrm>
            <a:off x="6732651" y="1916433"/>
            <a:ext cx="260800" cy="253600"/>
          </a:xfrm>
          <a:prstGeom prst="flowChartConnector">
            <a:avLst/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3" name="Google Shape;363;p48"/>
          <p:cNvSpPr/>
          <p:nvPr/>
        </p:nvSpPr>
        <p:spPr>
          <a:xfrm>
            <a:off x="11515584" y="4956833"/>
            <a:ext cx="260800" cy="2536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 loss</a:t>
            </a:r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So far, we’ve only looked at log loss when the correct class was 1. </a:t>
            </a:r>
            <a:endParaRPr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What if our correct class is 0?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33" y="2578000"/>
            <a:ext cx="4187467" cy="308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634" y="2578001"/>
            <a:ext cx="4325620" cy="308663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 txBox="1"/>
          <p:nvPr/>
        </p:nvSpPr>
        <p:spPr>
          <a:xfrm>
            <a:off x="415600" y="5764733"/>
            <a:ext cx="1162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If the correct class is 0, we want to have low loss for values of      close to 0, and high loss for values of      close to 1. </a:t>
            </a:r>
            <a:r>
              <a:rPr lang="en" sz="2133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achieved by just “flipping” the plot on the left!</a:t>
            </a:r>
            <a:endParaRPr sz="2133">
              <a:solidFill>
                <a:srgbClr val="4A86E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3" name="Google Shape;3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089" y="5866986"/>
            <a:ext cx="235921" cy="3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 rotWithShape="1">
          <a:blip r:embed="rId5">
            <a:alphaModFix/>
          </a:blip>
          <a:srcRect l="226560" t="25580" r="-226560" b="-25580"/>
          <a:stretch/>
        </p:blipFill>
        <p:spPr>
          <a:xfrm>
            <a:off x="2178789" y="6304553"/>
            <a:ext cx="235921" cy="3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656" y="6224220"/>
            <a:ext cx="235921" cy="31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Cross-entropy loss</a:t>
            </a:r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415600" y="1439733"/>
            <a:ext cx="11258400" cy="5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sz="2133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combine the two cases from the previous slide into a single loss function:</a:t>
            </a: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00"/>
              </a:spcBef>
            </a:pPr>
            <a:endParaRPr sz="2133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1959800" y="3953817"/>
            <a:ext cx="8272400" cy="98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70" y="4088250"/>
            <a:ext cx="809486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418" y="2082967"/>
            <a:ext cx="4333159" cy="121946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415600" y="3126000"/>
            <a:ext cx="8950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000000"/>
              </a:buClr>
              <a:buSzPts val="1100"/>
            </a:pPr>
            <a:r>
              <a:rPr lang="en" sz="2133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often written unconditionally as: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324000" y="4981967"/>
            <a:ext cx="11668400" cy="1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2133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Note: Since y = 0 or 1, one of these two terms is always equal to 0, which reduces this equation to the piecewise one above.</a:t>
            </a:r>
            <a:endParaRPr sz="2133"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Clr>
                <a:srgbClr val="000000"/>
              </a:buClr>
              <a:buSzPts val="1100"/>
            </a:pPr>
            <a:endParaRPr sz="2133"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2133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We call this loss function </a:t>
            </a:r>
            <a:r>
              <a:rPr lang="en" sz="21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cross</a:t>
            </a:r>
            <a:r>
              <a:rPr lang="en" sz="2133" b="1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21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entropy</a:t>
            </a:r>
            <a:r>
              <a:rPr lang="en" sz="2133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loss (or “log loss”).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Mean cross-entropy loss</a:t>
            </a:r>
            <a:endParaRPr/>
          </a:p>
        </p:txBody>
      </p:sp>
      <p:sp>
        <p:nvSpPr>
          <p:cNvPr id="392" name="Google Shape;392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empirical risk for the logistic regression model when using cross-entropy loss is then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Benefits over mean squared error for logistic regression:</a:t>
            </a:r>
            <a:endParaRPr dirty="0"/>
          </a:p>
          <a:p>
            <a:pPr>
              <a:spcBef>
                <a:spcPts val="1067"/>
              </a:spcBef>
            </a:pPr>
            <a:r>
              <a:rPr lang="en" dirty="0"/>
              <a:t>Loss surface is guaranteed to be nice (convex).</a:t>
            </a:r>
            <a:endParaRPr dirty="0"/>
          </a:p>
          <a:p>
            <a:r>
              <a:rPr lang="en" dirty="0"/>
              <a:t>More strongly penalizes bad predictions.</a:t>
            </a:r>
            <a:endParaRPr dirty="0"/>
          </a:p>
          <a:p>
            <a:r>
              <a:rPr lang="en" dirty="0"/>
              <a:t>Has roots in probability and information theory</a:t>
            </a:r>
            <a:endParaRPr dirty="0"/>
          </a:p>
        </p:txBody>
      </p:sp>
      <p:pic>
        <p:nvPicPr>
          <p:cNvPr id="393" name="Google Shape;3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51" y="2463969"/>
            <a:ext cx="8007100" cy="96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Comparing loss surfaces</a:t>
            </a:r>
            <a:endParaRPr/>
          </a:p>
        </p:txBody>
      </p:sp>
      <p:sp>
        <p:nvSpPr>
          <p:cNvPr id="399" name="Google Shape;399;p52"/>
          <p:cNvSpPr txBox="1">
            <a:spLocks noGrp="1"/>
          </p:cNvSpPr>
          <p:nvPr>
            <p:ph type="body" idx="1"/>
          </p:nvPr>
        </p:nvSpPr>
        <p:spPr>
          <a:xfrm>
            <a:off x="415600" y="1440933"/>
            <a:ext cx="11124800" cy="7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000" dirty="0"/>
              <a:t>On the </a:t>
            </a:r>
            <a:r>
              <a:rPr lang="en" sz="2000" dirty="0">
                <a:solidFill>
                  <a:srgbClr val="4A86E8"/>
                </a:solidFill>
              </a:rPr>
              <a:t>left</a:t>
            </a:r>
            <a:r>
              <a:rPr lang="en" sz="2000" dirty="0"/>
              <a:t>, we have a plot of the MSE loss surface on our toy dataset from before.                                                                        On the </a:t>
            </a:r>
            <a:r>
              <a:rPr lang="en" sz="2000" dirty="0">
                <a:solidFill>
                  <a:srgbClr val="93C47D"/>
                </a:solidFill>
              </a:rPr>
              <a:t>right</a:t>
            </a:r>
            <a:r>
              <a:rPr lang="en" sz="2000" dirty="0"/>
              <a:t>, we have a plot of the mean cross-entropy loss surface on the same dataset. </a:t>
            </a:r>
            <a:endParaRPr sz="2000" dirty="0"/>
          </a:p>
          <a:p>
            <a:pPr marL="0" indent="0">
              <a:spcAft>
                <a:spcPts val="1067"/>
              </a:spcAft>
              <a:buNone/>
            </a:pPr>
            <a:endParaRPr sz="2000" dirty="0"/>
          </a:p>
        </p:txBody>
      </p:sp>
      <p:pic>
        <p:nvPicPr>
          <p:cNvPr id="400" name="Google Shape;400;p52"/>
          <p:cNvPicPr preferRelativeResize="0"/>
          <p:nvPr/>
        </p:nvPicPr>
        <p:blipFill rotWithShape="1">
          <a:blip r:embed="rId3">
            <a:alphaModFix/>
          </a:blip>
          <a:srcRect t="8130"/>
          <a:stretch/>
        </p:blipFill>
        <p:spPr>
          <a:xfrm>
            <a:off x="225367" y="2504233"/>
            <a:ext cx="6239559" cy="38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934" y="2622034"/>
            <a:ext cx="5970799" cy="382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Comparing loss surfaces</a:t>
            </a:r>
            <a:endParaRPr/>
          </a:p>
        </p:txBody>
      </p:sp>
      <p:pic>
        <p:nvPicPr>
          <p:cNvPr id="416" name="Google Shape;4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33" y="1373536"/>
            <a:ext cx="5169467" cy="46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568" y="1373533"/>
            <a:ext cx="5782601" cy="44160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4"/>
          <p:cNvSpPr/>
          <p:nvPr/>
        </p:nvSpPr>
        <p:spPr>
          <a:xfrm>
            <a:off x="3390567" y="3294167"/>
            <a:ext cx="2523600" cy="1165200"/>
          </a:xfrm>
          <a:prstGeom prst="wedgeRoundRectCallout">
            <a:avLst>
              <a:gd name="adj1" fmla="val -46560"/>
              <a:gd name="adj2" fmla="val -117908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We might get stuck in this “plateau”.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6954833" y="5499500"/>
            <a:ext cx="2523600" cy="1165200"/>
          </a:xfrm>
          <a:prstGeom prst="wedgeRoundRectCallout">
            <a:avLst>
              <a:gd name="adj1" fmla="val 33698"/>
              <a:gd name="adj2" fmla="val -156339"/>
              <a:gd name="adj3" fmla="val 0"/>
            </a:avLst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We will always end up in this “valley”.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Linear Regression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In a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linear regression </a:t>
            </a:r>
            <a:r>
              <a:rPr lang="en" dirty="0"/>
              <a:t>model, our goal is to predict a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quantitative </a:t>
            </a:r>
            <a:r>
              <a:rPr lang="en" dirty="0"/>
              <a:t>variable (i.e., some real number) from a set of features.</a:t>
            </a:r>
            <a:endParaRPr dirty="0"/>
          </a:p>
          <a:p>
            <a:pPr>
              <a:spcBef>
                <a:spcPts val="1067"/>
              </a:spcBef>
            </a:pPr>
            <a:r>
              <a:rPr lang="en" dirty="0"/>
              <a:t>Our output,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response</a:t>
            </a:r>
            <a:r>
              <a:rPr lang="en" dirty="0"/>
              <a:t>, y, could be any real number.</a:t>
            </a:r>
            <a:endParaRPr dirty="0"/>
          </a:p>
          <a:p>
            <a:r>
              <a:rPr lang="en" dirty="0"/>
              <a:t>We determined optimal model parameters by minimizing some average loss, and (sometimes) an added regularization penalty.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Remember, 							            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51" y="3832900"/>
            <a:ext cx="4517900" cy="103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485" y="5847533"/>
            <a:ext cx="4692165" cy="4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Logistic regression</a:t>
            </a:r>
            <a:endParaRPr/>
          </a:p>
        </p:txBody>
      </p:sp>
      <p:sp>
        <p:nvSpPr>
          <p:cNvPr id="533" name="Google Shape;533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 a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logistic regression </a:t>
            </a:r>
            <a:r>
              <a:rPr lang="en" dirty="0"/>
              <a:t>model, our goal is to predict a binary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 dirty="0"/>
              <a:t>variable (class 0 or class 1) as a linear function of features, passed through the logistic function.</a:t>
            </a:r>
            <a:endParaRPr dirty="0"/>
          </a:p>
          <a:p>
            <a:pPr lvl="1"/>
            <a:r>
              <a:rPr lang="en" dirty="0"/>
              <a:t>Our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response </a:t>
            </a:r>
            <a:r>
              <a:rPr lang="en" dirty="0"/>
              <a:t>is the probability that our observation belongs to class 1.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>
              <a:spcBef>
                <a:spcPts val="1067"/>
              </a:spcBef>
            </a:pPr>
            <a:r>
              <a:rPr lang="en" dirty="0"/>
              <a:t>We arrived at this model by assuming that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log-odds of the probability of belonging to class 1 is linear.</a:t>
            </a:r>
            <a:endParaRPr dirty="0"/>
          </a:p>
          <a:p>
            <a:r>
              <a:rPr lang="en" dirty="0"/>
              <a:t>To find    , we can choose squared loss or cross-entropy loss.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Squared loss works, but is generally not a good idea.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Cross-entropy loss is much better (convex, better suited for modeling probabilities).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534" name="Google Shape;5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619" y="3349849"/>
            <a:ext cx="5197692" cy="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971" y="5262267"/>
            <a:ext cx="200100" cy="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Classification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7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n"/>
              <a:t>When performing classification, we are instead interested in predicting some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/>
              <a:t>variable.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44300" y="3112480"/>
            <a:ext cx="2169600" cy="12612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win or lose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891392" y="4310000"/>
            <a:ext cx="2169600" cy="1261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disease or no disease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8076699" y="2748836"/>
            <a:ext cx="2169600" cy="1261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spam or ham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Classification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Binary </a:t>
            </a:r>
            <a:r>
              <a:rPr lang="en" dirty="0"/>
              <a:t>classification: two classes.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Examples: spam / not spam.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responses </a:t>
            </a:r>
            <a:r>
              <a:rPr lang="en" dirty="0"/>
              <a:t>are either 0 or 1.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Our focus today.</a:t>
            </a:r>
            <a:endParaRPr dirty="0"/>
          </a:p>
          <a:p>
            <a:pPr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Multiclass </a:t>
            </a:r>
            <a:r>
              <a:rPr lang="en" dirty="0"/>
              <a:t>classification: many classes.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Examples: Image labeling (cat, dog, car), next word in a sentence, etc.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This is not the first time you are seeing classification!</a:t>
            </a:r>
            <a:endParaRPr dirty="0"/>
          </a:p>
          <a:p>
            <a:pPr>
              <a:spcBef>
                <a:spcPts val="1067"/>
              </a:spcBef>
            </a:pPr>
            <a:r>
              <a:rPr lang="en" dirty="0"/>
              <a:t>k-Nearest Neighbors was a classification technique </a:t>
            </a:r>
            <a:r>
              <a:rPr lang="en-US" dirty="0"/>
              <a:t>we have learned earlier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Machine learning taxonomy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3767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Regression and Classification are both forms of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supervised learning</a:t>
            </a:r>
            <a:r>
              <a:rPr lang="en" dirty="0"/>
              <a:t>. 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" dirty="0"/>
              <a:t>, the topic of this lecture, is mostly used for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classification</a:t>
            </a:r>
            <a:r>
              <a:rPr lang="en" dirty="0"/>
              <a:t>, even though it has “regression” in the name. 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400" y="1560167"/>
            <a:ext cx="8018400" cy="4458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9304400" y="6091833"/>
            <a:ext cx="2472000" cy="50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1067"/>
              </a:spcAft>
              <a:buNone/>
            </a:pPr>
            <a:r>
              <a:rPr lang="en" sz="1600"/>
              <a:t>from Joseph Gonzalez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Deriving the logistic regression model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570600" y="4120833"/>
            <a:ext cx="7050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In this section, we will mostly work out of the lecture notebook.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dataset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489955" cy="2512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In this lecture, we will primarily use data from the 2017-18 NBA season.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 sz="2400" dirty="0"/>
              <a:t>Predict whether or not a team will win, given their FG_PCT_DIFF.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This is the difference in field goal percentage between the two teams.</a:t>
            </a:r>
            <a:endParaRPr sz="2400" dirty="0"/>
          </a:p>
          <a:p>
            <a:r>
              <a:rPr lang="en" sz="2400" dirty="0"/>
              <a:t>Positive FG_PCT_DIFF: team made more shots than the opposing team.</a:t>
            </a:r>
            <a:endParaRPr sz="2400"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367" y="1948733"/>
            <a:ext cx="6024933" cy="3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7131100" y="5420600"/>
            <a:ext cx="2956000" cy="1196000"/>
          </a:xfrm>
          <a:prstGeom prst="wedgeRoundRectCallout">
            <a:avLst>
              <a:gd name="adj1" fmla="val 39824"/>
              <a:gd name="adj2" fmla="val -8654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1s represent wins, 0s represent losses.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1937</Words>
  <Application>Microsoft Macintosh PowerPoint</Application>
  <PresentationFormat>Widescreen</PresentationFormat>
  <Paragraphs>256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Roboto</vt:lpstr>
      <vt:lpstr>Roboto Light</vt:lpstr>
      <vt:lpstr>Office Theme</vt:lpstr>
      <vt:lpstr>YSC2239 Lecture 19-20</vt:lpstr>
      <vt:lpstr>Today’s class</vt:lpstr>
      <vt:lpstr>Regression vs. Classification</vt:lpstr>
      <vt:lpstr>Linear Regression</vt:lpstr>
      <vt:lpstr>Classification</vt:lpstr>
      <vt:lpstr>Classification</vt:lpstr>
      <vt:lpstr>Machine learning taxonomy</vt:lpstr>
      <vt:lpstr>Deriving the logistic regression model</vt:lpstr>
      <vt:lpstr>Example dataset</vt:lpstr>
      <vt:lpstr>Why not use Ordinary Least Squares?</vt:lpstr>
      <vt:lpstr>Graph of averages</vt:lpstr>
      <vt:lpstr>Log-odds of probability is roughly linear</vt:lpstr>
      <vt:lpstr>Arriving at the logistic regression model</vt:lpstr>
      <vt:lpstr>Arriving at the logistic regression model</vt:lpstr>
      <vt:lpstr>Logistic regression</vt:lpstr>
      <vt:lpstr>Linear vs. logistic regression</vt:lpstr>
      <vt:lpstr>Example calculation</vt:lpstr>
      <vt:lpstr>Example calculation (solution)</vt:lpstr>
      <vt:lpstr>Properties of the logistic function</vt:lpstr>
      <vt:lpstr>Properties of the logistic function</vt:lpstr>
      <vt:lpstr>Shape of the logistic function</vt:lpstr>
      <vt:lpstr>Parameter interpretation</vt:lpstr>
      <vt:lpstr>Parameter interpretation</vt:lpstr>
      <vt:lpstr>Today’s class</vt:lpstr>
      <vt:lpstr>Logistic regression with squared loss</vt:lpstr>
      <vt:lpstr>Logistic regression with squared loss</vt:lpstr>
      <vt:lpstr>Pitfalls of squared loss with logistic regression</vt:lpstr>
      <vt:lpstr>Pitfalls of squared loss with logistic regression</vt:lpstr>
      <vt:lpstr>Pitfalls of squared loss with logistic regression</vt:lpstr>
      <vt:lpstr>Pitfalls of squared loss with logistic regression</vt:lpstr>
      <vt:lpstr>Summary of issues with squared loss and logistic regression</vt:lpstr>
      <vt:lpstr>Cross-entropy loss</vt:lpstr>
      <vt:lpstr>Log loss</vt:lpstr>
      <vt:lpstr>Log loss</vt:lpstr>
      <vt:lpstr>Log loss</vt:lpstr>
      <vt:lpstr>Cross-entropy loss</vt:lpstr>
      <vt:lpstr>Mean cross-entropy loss</vt:lpstr>
      <vt:lpstr>Comparing loss surfaces</vt:lpstr>
      <vt:lpstr>Comparing loss surfaces</vt:lpstr>
      <vt:lpstr>Summary</vt:lpstr>
      <vt:lpstr>Logistic regression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509</cp:revision>
  <dcterms:created xsi:type="dcterms:W3CDTF">2018-08-30T02:14:46Z</dcterms:created>
  <dcterms:modified xsi:type="dcterms:W3CDTF">2023-03-25T14:14:07Z</dcterms:modified>
</cp:coreProperties>
</file>