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6" r:id="rId26"/>
    <p:sldId id="288" r:id="rId27"/>
    <p:sldId id="287" r:id="rId28"/>
    <p:sldId id="290" r:id="rId29"/>
    <p:sldId id="291" r:id="rId30"/>
    <p:sldId id="292" r:id="rId31"/>
    <p:sldId id="293" r:id="rId32"/>
    <p:sldId id="294" r:id="rId33"/>
    <p:sldId id="303" r:id="rId34"/>
    <p:sldId id="304" r:id="rId35"/>
    <p:sldId id="305" r:id="rId36"/>
    <p:sldId id="306" r:id="rId37"/>
    <p:sldId id="307" r:id="rId38"/>
    <p:sldId id="308" r:id="rId39"/>
    <p:sldId id="309" r:id="rId40"/>
    <p:sldId id="311" r:id="rId41"/>
    <p:sldId id="313" r:id="rId42"/>
    <p:sldId id="317" r:id="rId43"/>
    <p:sldId id="322" r:id="rId44"/>
    <p:sldId id="323" r:id="rId45"/>
    <p:sldId id="324" r:id="rId46"/>
    <p:sldId id="325" r:id="rId47"/>
    <p:sldId id="326" r:id="rId48"/>
    <p:sldId id="33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58" autoAdjust="0"/>
    <p:restoredTop sz="94660"/>
  </p:normalViewPr>
  <p:slideViewPr>
    <p:cSldViewPr snapToGrid="0">
      <p:cViewPr>
        <p:scale>
          <a:sx n="50" d="100"/>
          <a:sy n="50" d="100"/>
        </p:scale>
        <p:origin x="400" y="1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9694D-A767-4B2C-A936-A325674F8B3A}" type="datetimeFigureOut">
              <a:rPr lang="en-US" smtClean="0"/>
              <a:t>3/26/23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E3B28-A849-469E-AD6F-97BC50C80C1E}" type="slidenum">
              <a:rPr lang="en-US" smtClean="0"/>
              <a:t>‹#›</a:t>
            </a:fld>
            <a:endParaRPr lang="en-US"/>
          </a:p>
        </p:txBody>
      </p:sp>
    </p:spTree>
    <p:extLst>
      <p:ext uri="{BB962C8B-B14F-4D97-AF65-F5344CB8AC3E}">
        <p14:creationId xmlns:p14="http://schemas.microsoft.com/office/powerpoint/2010/main" val="645400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eb0f2a567_0_95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8eb0f2a567_0_9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eb0f2a567_0_107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8eb0f2a567_0_10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eb0f2a567_0_10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8eb0f2a567_0_10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8eb0f2a567_0_112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8eb0f2a567_0_1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eb0f2a567_0_11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8eb0f2a567_0_1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eb0f2a567_0_117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8eb0f2a567_0_11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eb0f2a567_0_12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g8eb0f2a567_0_12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8eb0f2a567_0_125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g8eb0f2a567_0_12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8eb0f2a567_0_127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g8eb0f2a567_0_12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eb0f2a567_0_128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g8eb0f2a567_0_12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8eb0f2a567_0_128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g8eb0f2a567_0_12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eb0f2a567_0_98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8eb0f2a567_0_9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8eb0f2a567_0_129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g8eb0f2a567_0_12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8eb0f2a567_0_130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g8eb0f2a567_0_13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8eb0f2a567_0_13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g8eb0f2a567_0_13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251489bdb2_1_107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Luckily there is an even better Library called export graphviz, which uses the AT&amp;T graphviz Library make a much nicer layout. Code for doing so Is shown on the screen.</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We noticed this visualization has a lot of annotations in each box.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For rules which represent yes/no questions, the first thing in the box is the question. For example at the root note we have a question is the pedal length less than or equal to 2.45?</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 Looking at all of the boxes, you'll see that they only ever use one of the features. Unlike the decision tree that we manually created earlier, which had rules that had conditions like “is petal_length &lt; 3 and petal_width &gt; 2”, scikit-learn decision trees only ever consider a single feature at a time.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The next box is the entropy, which we’ll discuss in a later video.</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 Next let's consider the line that says samples. In the root samples is equal to 150. This means that when the decision tree was trained, there were 150 total samples.  In the node to the left of the root,  we see there only 50 samples left. these are the 50 samples for which the rule above was true.  By contrast the right child of the root node has 100 samples, these are the samples whose petal length was not less than or equal to 2.45.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below the samples line is a list called value. This provides the number of samples in each class that remain after applying all of the rules above the current node.  for example, for the node with 50 samples that we just considered,  all 50 samples belong to the left class,  and 0 samples belong to the middle and right class.  by contrast, in the 100 sample node that we just considered, 0 samples are in the left class, 50 samples are in the middle class and 50 samples are in the right class.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That last label in each node “class”, represents the most likely class given the knowledge that is available to us by the time we reach this note in the decision tree. For example consider this node which has 54 samples, 49 in the middle class, and five nodes in the right class. The most likely class is the middle class, after all 49 out of 54 samples belong to this class. And what class is that? it is the versicolor class,  thus this node is labeled versicolor.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next consider the color of each node.  The color reflects the most likely class for each node.  the darker the color,  the more confident the model is in that classification. Note that two of the nodes have absolutely no color whatsoever, this is because there is no majority class, in other words there is a tie.</a:t>
            </a:r>
            <a:endParaRPr sz="1800"/>
          </a:p>
        </p:txBody>
      </p:sp>
      <p:sp>
        <p:nvSpPr>
          <p:cNvPr id="630" name="Google Shape;630;g1251489bdb2_1_10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251489bdb2_1_107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let's compare the decision boundaries of a scikit-learn logistic regression model with a decision tree model. We observe that unlike the logistic regression model boundaries,  the decision trees boundaries are nonlinear.  Furthermore we have observed that we seem to be getting 100% accuracy. In the next video we will actually compute the accuracy rather than  looking at it by eye.</a:t>
            </a:r>
            <a:endParaRPr sz="1800"/>
          </a:p>
        </p:txBody>
      </p:sp>
      <p:sp>
        <p:nvSpPr>
          <p:cNvPr id="640" name="Google Shape;640;g1251489bdb2_1_10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8eb0f2a567_0_133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g8eb0f2a567_0_13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251489bdb2_1_118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understand why our tree does not have 100% accuracy, let's look carefully at the visualization of our decision tree. There is one terminal decision point in the tree where there is more than one possible right answer. Pause the video and try to find it.</a:t>
            </a:r>
            <a:endParaRPr/>
          </a:p>
        </p:txBody>
      </p:sp>
      <p:sp>
        <p:nvSpPr>
          <p:cNvPr id="665" name="Google Shape;665;g1251489bdb2_1_1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251489bdb2_1_119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observe that there is one three sample node at the end of the tree which is “impure”. That is, it has samples from more than one class. For some reason  scikit-learn gave up, and didn't create a rule to differentiate the samples.</a:t>
            </a:r>
            <a:endParaRPr/>
          </a:p>
        </p:txBody>
      </p:sp>
      <p:sp>
        <p:nvSpPr>
          <p:cNvPr id="673" name="Google Shape;673;g1251489bdb2_1_11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251489bdb2_1_120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call dot query,  echoing each of our decision tree rules in turn.  hey dataframe, give me all your data points where the petal length is &gt; 2.45, and where the petal width is &gt; 1.75, and where the petal length is &lt; 4.85.  when we do this we get back three data points.  and if we look closely, we see that all three of these have the exact same petal length and petal width, 4.8 and 1.8 respectively.  however not all three of these flowers are of the same species.  Given just these two features, it is impossible to differentiate these flowers.</a:t>
            </a:r>
            <a:endParaRPr/>
          </a:p>
        </p:txBody>
      </p:sp>
      <p:sp>
        <p:nvSpPr>
          <p:cNvPr id="682" name="Google Shape;682;g1251489bdb2_1_1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eb0f2a567_0_128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g8eb0f2a567_0_12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43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eb0f2a567_0_100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8eb0f2a567_0_10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251489bdb2_1_120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we can generalize what we've observed with the following statement. scikit learn decision trees always have perfect accuracy on the training data, except when there are samples from different classes with the exact same features. If the versicolor in our table above had a petal length of  4.8001, we have 100% training accuracy. </a:t>
            </a:r>
            <a:endParaRPr/>
          </a:p>
          <a:p>
            <a:pPr marL="0" lvl="0" indent="0" algn="l" rtl="0">
              <a:spcBef>
                <a:spcPts val="0"/>
              </a:spcBef>
              <a:spcAft>
                <a:spcPts val="0"/>
              </a:spcAft>
              <a:buNone/>
            </a:pPr>
            <a:endParaRPr/>
          </a:p>
          <a:p>
            <a:pPr marL="0" lvl="0" indent="0" algn="l" rtl="0">
              <a:spcBef>
                <a:spcPts val="0"/>
              </a:spcBef>
              <a:spcAft>
                <a:spcPts val="0"/>
              </a:spcAft>
              <a:buNone/>
            </a:pPr>
            <a:r>
              <a:rPr lang="en"/>
              <a:t>This tendency for these type of models have perfect training accuracy should give us grave concern about overfitting.</a:t>
            </a:r>
            <a:endParaRPr/>
          </a:p>
        </p:txBody>
      </p:sp>
      <p:sp>
        <p:nvSpPr>
          <p:cNvPr id="693" name="Google Shape;693;g1251489bdb2_1_1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251489bdb2_1_14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The traditional decision tree generation algorithm is as follows. All of the data starts in the root note. We repeat until every note is either Pure or unsplittable.  First we pick the best feature X, and the best split value beta,  for example x = petal_length, beta = 2.  We then split the data into two notes, one where x &lt; beta, and one where x &gt;= beta. </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a:t>A pure node is defined as a node that only has samples from one class. We define an unsplittable node as a node that has </a:t>
            </a:r>
            <a:r>
              <a:rPr lang="en" sz="2000">
                <a:solidFill>
                  <a:schemeClr val="dk1"/>
                </a:solidFill>
                <a:latin typeface="Calibri"/>
                <a:ea typeface="Calibri"/>
                <a:cs typeface="Calibri"/>
                <a:sym typeface="Calibri"/>
              </a:rPr>
              <a:t>overlapping data points from different classes and thus that cannot be split.</a:t>
            </a: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 sz="2000">
                <a:solidFill>
                  <a:schemeClr val="dk1"/>
                </a:solidFill>
                <a:latin typeface="Calibri"/>
                <a:ea typeface="Calibri"/>
                <a:cs typeface="Calibri"/>
                <a:sym typeface="Calibri"/>
              </a:rPr>
              <a:t>Here, we have not yet defined what we mean when we say best.</a:t>
            </a:r>
            <a:endParaRPr sz="2000">
              <a:solidFill>
                <a:schemeClr val="dk1"/>
              </a:solidFill>
              <a:latin typeface="Calibri"/>
              <a:ea typeface="Calibri"/>
              <a:cs typeface="Calibri"/>
              <a:sym typeface="Calibri"/>
            </a:endParaRPr>
          </a:p>
        </p:txBody>
      </p:sp>
      <p:sp>
        <p:nvSpPr>
          <p:cNvPr id="772" name="Google Shape;772;g1251489bdb2_1_14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251489bdb2_1_14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explore the notion of a best split intuitively. When we start, all of the samples are in the root node, 50 from each class. There are many potential splitting lines we could draw.</a:t>
            </a:r>
            <a:endParaRPr/>
          </a:p>
        </p:txBody>
      </p:sp>
      <p:sp>
        <p:nvSpPr>
          <p:cNvPr id="779" name="Google Shape;779;g1251489bdb2_1_14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1251489bdb2_1_142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example we could draw the line separating petal_width &lt; 1.5 and petal_width &gt;= 1.5. This yields, on the yes side, </a:t>
            </a:r>
            <a:r>
              <a:rPr lang="en">
                <a:solidFill>
                  <a:schemeClr val="dk1"/>
                </a:solidFill>
              </a:rPr>
              <a:t> 0 setosas , </a:t>
            </a:r>
            <a:r>
              <a:rPr lang="en"/>
              <a:t>15 versiciolors, 49 virginicas, and the remaining 86 samples on the no side. Note that if you try to count the number of flowers of each type from this figure, you won’t arrive at these numbers because there are many overlapping data points. For example, there are multiple versicolors with the exact same length and width as each other.</a:t>
            </a:r>
            <a:endParaRPr/>
          </a:p>
        </p:txBody>
      </p:sp>
      <p:sp>
        <p:nvSpPr>
          <p:cNvPr id="794" name="Google Shape;794;g1251489bdb2_1_14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251489bdb2_1_144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this a good split?  well it is at least a little useful. For example, it sticks most of the virginicas in a single class. </a:t>
            </a:r>
            <a:endParaRPr/>
          </a:p>
        </p:txBody>
      </p:sp>
      <p:sp>
        <p:nvSpPr>
          <p:cNvPr id="813" name="Google Shape;813;g1251489bdb2_1_14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251489bdb2_1_146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could also try a different choice. For example, this vertical line separating points with petal lengths greater than or equal to 4. Arguably this line is better than our previous choice of line. It feels intuitively better to me because all of the virginicas are in one node.</a:t>
            </a:r>
            <a:endParaRPr/>
          </a:p>
        </p:txBody>
      </p:sp>
      <p:sp>
        <p:nvSpPr>
          <p:cNvPr id="832" name="Google Shape;832;g1251489bdb2_1_14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251489bdb2_1_147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split we might try is whether the width is greater than or equal to 0.5 or not.  this split seems intuitively even better. It keeps 48 of the setosas together, and the remaining 102 samples are on the other side.</a:t>
            </a:r>
            <a:endParaRPr/>
          </a:p>
        </p:txBody>
      </p:sp>
      <p:sp>
        <p:nvSpPr>
          <p:cNvPr id="849" name="Google Shape;849;g1251489bdb2_1_14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251489bdb2_1_149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of course, we can choose a horizontal or vertical line the totally separates the setosas, for example, width &gt;= 0.8. </a:t>
            </a:r>
            <a:endParaRPr/>
          </a:p>
          <a:p>
            <a:pPr marL="0" lvl="0" indent="0" algn="l" rtl="0">
              <a:spcBef>
                <a:spcPts val="0"/>
              </a:spcBef>
              <a:spcAft>
                <a:spcPts val="0"/>
              </a:spcAft>
              <a:buNone/>
            </a:pPr>
            <a:endParaRPr/>
          </a:p>
          <a:p>
            <a:pPr marL="0" lvl="0" indent="0" algn="l" rtl="0">
              <a:spcBef>
                <a:spcPts val="0"/>
              </a:spcBef>
              <a:spcAft>
                <a:spcPts val="0"/>
              </a:spcAft>
              <a:buNone/>
            </a:pPr>
            <a:r>
              <a:rPr lang="en"/>
              <a:t>Intuitively, this Choice seems like the best one. </a:t>
            </a:r>
            <a:endParaRPr/>
          </a:p>
          <a:p>
            <a:pPr marL="0" lvl="0" indent="0" algn="l" rtl="0">
              <a:spcBef>
                <a:spcPts val="0"/>
              </a:spcBef>
              <a:spcAft>
                <a:spcPts val="0"/>
              </a:spcAft>
              <a:buNone/>
            </a:pPr>
            <a:endParaRPr/>
          </a:p>
          <a:p>
            <a:pPr marL="0" lvl="0" indent="0" algn="l" rtl="0">
              <a:spcBef>
                <a:spcPts val="0"/>
              </a:spcBef>
              <a:spcAft>
                <a:spcPts val="0"/>
              </a:spcAft>
              <a:buNone/>
            </a:pPr>
            <a:r>
              <a:rPr lang="en"/>
              <a:t>We’d like an algorithm that can automatically conduct this process of considering different splits. Beforee we can do that, we need some sort of rigorous definition for a good split.</a:t>
            </a:r>
            <a:endParaRPr/>
          </a:p>
        </p:txBody>
      </p:sp>
      <p:sp>
        <p:nvSpPr>
          <p:cNvPr id="866" name="Google Shape;866;g1251489bdb2_1_14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1251489bdb2_1_155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introduce the notion of node entropy. This is going to feel really arbitrary and confusing at first, but after a few examples, it’ll become clear. </a:t>
            </a:r>
            <a:endParaRPr/>
          </a:p>
          <a:p>
            <a:pPr marL="0" lvl="0" indent="0" algn="l" rtl="0">
              <a:spcBef>
                <a:spcPts val="0"/>
              </a:spcBef>
              <a:spcAft>
                <a:spcPts val="0"/>
              </a:spcAft>
              <a:buNone/>
            </a:pPr>
            <a:endParaRPr/>
          </a:p>
          <a:p>
            <a:pPr marL="0" lvl="0" indent="0" algn="l" rtl="0">
              <a:spcBef>
                <a:spcPts val="0"/>
              </a:spcBef>
              <a:spcAft>
                <a:spcPts val="0"/>
              </a:spcAft>
              <a:buNone/>
            </a:pPr>
            <a:r>
              <a:rPr lang="en"/>
              <a:t>First we define p sub c to be the proportion of data points in a node that have label C. For example, for the node at the top of the decision tree, 𝑝0 = 34/110 = 0.31,𝑝1 = 36/110 = 0.33, and 𝑝2 = 40/110 = 0.36. </a:t>
            </a:r>
            <a:endParaRPr/>
          </a:p>
          <a:p>
            <a:pPr marL="0" lvl="0" indent="0" algn="l" rtl="0">
              <a:spcBef>
                <a:spcPts val="0"/>
              </a:spcBef>
              <a:spcAft>
                <a:spcPts val="0"/>
              </a:spcAft>
              <a:buNone/>
            </a:pPr>
            <a:endParaRPr/>
          </a:p>
          <a:p>
            <a:pPr marL="0" lvl="0" indent="0" algn="l" rtl="0">
              <a:spcBef>
                <a:spcPts val="0"/>
              </a:spcBef>
              <a:spcAft>
                <a:spcPts val="0"/>
              </a:spcAft>
              <a:buNone/>
            </a:pPr>
            <a:r>
              <a:rPr lang="en"/>
              <a:t>Next we define the entropy S of a node with this equation: S equals the negative of the sum of p sub c times log base 2 of p sub c, summed over all classes C. So for example, S for the top node is: −0.31 log ⁡0.31 − 0.33 log ⁡0.33 − 0.36 log ⁡0.36. Computing these logs and multiplying out these values, we get 0.52 + 0.53 + 0.53 = 1.58</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91" name="Google Shape;891;g1251489bdb2_1_15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251489bdb2_1_157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see the answers to this question. P sub 0  is 0.86, p sub 1 is 0.11, and p sub 2 is 0.028. Applying our formula for entropy to these three values as shown on the screen,  we compute an entropy value of 0.68 for this node.</a:t>
            </a:r>
            <a:endParaRPr/>
          </a:p>
          <a:p>
            <a:pPr marL="0" lvl="0" indent="0" algn="l" rtl="0">
              <a:spcBef>
                <a:spcPts val="0"/>
              </a:spcBef>
              <a:spcAft>
                <a:spcPts val="0"/>
              </a:spcAft>
              <a:buNone/>
            </a:pPr>
            <a:endParaRPr/>
          </a:p>
          <a:p>
            <a:pPr marL="0" lvl="0" indent="0" algn="l" rtl="0">
              <a:spcBef>
                <a:spcPts val="0"/>
              </a:spcBef>
              <a:spcAft>
                <a:spcPts val="0"/>
              </a:spcAft>
              <a:buNone/>
            </a:pPr>
            <a:r>
              <a:rPr lang="en"/>
              <a:t> we can think of entropy as how unpredictable a node is. low entropy means more predictable.  High entropy means less predictable.</a:t>
            </a:r>
            <a:endParaRPr/>
          </a:p>
          <a:p>
            <a:pPr marL="0" lvl="0" indent="0" algn="l" rtl="0">
              <a:spcBef>
                <a:spcPts val="0"/>
              </a:spcBef>
              <a:spcAft>
                <a:spcPts val="0"/>
              </a:spcAft>
              <a:buNone/>
            </a:pPr>
            <a:endParaRPr/>
          </a:p>
          <a:p>
            <a:pPr marL="0" lvl="0" indent="0" algn="l" rtl="0">
              <a:spcBef>
                <a:spcPts val="0"/>
              </a:spcBef>
              <a:spcAft>
                <a:spcPts val="0"/>
              </a:spcAft>
              <a:buNone/>
            </a:pPr>
            <a:r>
              <a:rPr lang="en"/>
              <a:t>So for example, if we are working our way through a decision tree, at the root node shown, we have very little idea what class the sample belongs to, and thus the entropy is relatively high. By contrast, by the time we reach the left node, we know that it is very likely a setosa, and thus the entropy is lower.</a:t>
            </a:r>
            <a:endParaRPr/>
          </a:p>
        </p:txBody>
      </p:sp>
      <p:sp>
        <p:nvSpPr>
          <p:cNvPr id="914" name="Google Shape;914;g1251489bdb2_1_15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eb0f2a567_0_10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8eb0f2a567_0_10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251489bdb2_1_268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saw earlier that any given point in the decision tree generation algorithm, we have choices we can make, e.g. do we want to split based on the question “ is petal length &gt;= 4?” or “is sepal_length &gt;= 0.5?” or whatever else. How do we decide which splitting rule is better?</a:t>
            </a:r>
            <a:endParaRPr/>
          </a:p>
          <a:p>
            <a:pPr marL="0" lvl="0" indent="0" algn="l" rtl="0">
              <a:spcBef>
                <a:spcPts val="0"/>
              </a:spcBef>
              <a:spcAft>
                <a:spcPts val="0"/>
              </a:spcAft>
              <a:buNone/>
            </a:pPr>
            <a:endParaRPr/>
          </a:p>
          <a:p>
            <a:pPr marL="0" lvl="0" indent="0" algn="l" rtl="0">
              <a:spcBef>
                <a:spcPts val="0"/>
              </a:spcBef>
              <a:spcAft>
                <a:spcPts val="0"/>
              </a:spcAft>
              <a:buNone/>
            </a:pPr>
            <a:r>
              <a:rPr lang="en"/>
              <a:t>Sklearn uses a concept known as the “weighted entropy”  as part of its decision making process. The weighted entropy of a node is simply its entropy times the fraction of the samples that in that node. We use the symbol WS to represent the weighted entropy. </a:t>
            </a:r>
            <a:endParaRPr/>
          </a:p>
          <a:p>
            <a:pPr marL="0" lvl="0" indent="0" algn="l" rtl="0">
              <a:spcBef>
                <a:spcPts val="0"/>
              </a:spcBef>
              <a:spcAft>
                <a:spcPts val="0"/>
              </a:spcAft>
              <a:buNone/>
            </a:pPr>
            <a:endParaRPr/>
          </a:p>
          <a:p>
            <a:pPr marL="0" lvl="0" indent="0" algn="l" rtl="0">
              <a:spcBef>
                <a:spcPts val="0"/>
              </a:spcBef>
              <a:spcAft>
                <a:spcPts val="0"/>
              </a:spcAft>
              <a:buNone/>
            </a:pPr>
            <a:r>
              <a:rPr lang="en"/>
              <a:t>As an example, the entropy S of the node with 54 samples is 0.445. However, the weighted entropy, WS, of the node with 54 samples is 54/150 * 0.445 = 0.16. </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As another example, the weighted entropy WS of this terminal node with 3 samples is 3/150 * 0.918 = 0.018,</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Note that the weighted entropy of the root is just the entropy, i.e. 1.585 * 150 / 150. In other words, WS and S are the same for the root since the root contains all of the samples.</a:t>
            </a:r>
            <a:endParaRPr>
              <a:solidFill>
                <a:schemeClr val="dk1"/>
              </a:solidFill>
            </a:endParaRPr>
          </a:p>
        </p:txBody>
      </p:sp>
      <p:sp>
        <p:nvSpPr>
          <p:cNvPr id="958" name="Google Shape;958;g1251489bdb2_1_26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1251489bdb2_1_278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use this idea to evaluate the quality of the four possible splits we discussed earlier.  Our first possible split was “Is the petal width greater than or equal to 1.5”. Since the left node has 50 samples in class 0, 35 samples in class 1, and 1 sample in class 2, the resulting entropy can be computed as 1.06 using the same formula that we saw in the previous video. Scaling by the number of samples, we get a weighted entropy of WS = 0.61 for this possible left child. We then compute the entropy of the right child, and get 0.79, which yields a weighted entropy WS of 0.344. Computing delta WS, we get 1.58 - 0.61 - 0.34 = 0.63. This is the quality of this possible split, i.e. it reduces entropy by 0.63.</a:t>
            </a: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
        <p:nvSpPr>
          <p:cNvPr id="1067" name="Google Shape;1067;g1251489bdb2_1_27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251489bdb2_1_280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next split that we considered was “Is the petal length greater than or equal to 4”. Here, the potential left child has entropy 0.68, which yields a weighted entropy of 0.28, and the right child has entropy 0.99, which yields a weighted entropy of 0.59. I won’t read off the rest of the math here to avoid being boring, but the ultimate result is that this split has a delta WS of 0.71, i.e. the entropy is reduced by 0.71.</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None/>
            </a:pPr>
            <a:endParaRPr/>
          </a:p>
        </p:txBody>
      </p:sp>
      <p:sp>
        <p:nvSpPr>
          <p:cNvPr id="1088" name="Google Shape;1088;g1251489bdb2_1_28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251489bdb2_1_282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third split that we considered was “Is the petal width greater than or equal to 0.5”. Here, the potential left child has entropy 1.12, with weighted entropy 0.76, and the right child has entropy 0, since all samples belong to one class. For this choice of split, the delta WS is 0.82, which is even better than our second split choice.</a:t>
            </a:r>
            <a:endParaRPr/>
          </a:p>
        </p:txBody>
      </p:sp>
      <p:sp>
        <p:nvSpPr>
          <p:cNvPr id="1109" name="Google Shape;1109;g1251489bdb2_1_28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251489bdb2_1_283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Our fourth and final split under consideration was “Is the petal width greater than or equal to 0.8”. Here, the potential left child has entropy 1, and the right child has entropy 0, since again all samples belong to one class. The weighted entropy of the left child is 0.67 since it contains 100 out of 150 of the samples and 100/150 * 1 is 0.67. This results in a delta WS value of 1.58 - 0.68 or 0.91. This is the highest delta WS of any split we tried. And in fact it is the lowest possible delta WS for a single rule. Thus, if faced with just these four choices, our greedy decision tree algorithm will select this rule.</a:t>
            </a:r>
            <a:endParaRPr>
              <a:solidFill>
                <a:schemeClr val="dk1"/>
              </a:solidFill>
            </a:endParaRPr>
          </a:p>
          <a:p>
            <a:pPr marL="0" lvl="0" indent="0" algn="l" rtl="0">
              <a:spcBef>
                <a:spcPts val="0"/>
              </a:spcBef>
              <a:spcAft>
                <a:spcPts val="0"/>
              </a:spcAft>
              <a:buNone/>
            </a:pPr>
            <a:endParaRPr/>
          </a:p>
        </p:txBody>
      </p:sp>
      <p:sp>
        <p:nvSpPr>
          <p:cNvPr id="1130" name="Google Shape;1130;g1251489bdb2_1_28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1251489bdb2_1_28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returning to our description of the traditional decision tree generation algorithm, we've now resolved the one remaining mystery, namely: how did we decide that one split is better than another?  And the answer we just saw is that we will pick the split with the largest delta WS. </a:t>
            </a:r>
            <a:endParaRPr/>
          </a:p>
          <a:p>
            <a:pPr marL="0" lvl="0" indent="0" algn="l" rtl="0">
              <a:spcBef>
                <a:spcPts val="0"/>
              </a:spcBef>
              <a:spcAft>
                <a:spcPts val="0"/>
              </a:spcAft>
              <a:buNone/>
            </a:pPr>
            <a:endParaRPr/>
          </a:p>
          <a:p>
            <a:pPr marL="0" lvl="0" indent="0" algn="l" rtl="0">
              <a:spcBef>
                <a:spcPts val="0"/>
              </a:spcBef>
              <a:spcAft>
                <a:spcPts val="0"/>
              </a:spcAft>
              <a:buNone/>
            </a:pPr>
            <a:r>
              <a:rPr lang="en"/>
              <a:t>We still have to decide which parameters and which values to consider. For small models, it’s feasible to iterate over all possibilities. If there are too many, we can choose randomly. We won’t go through the exact details of these various approaches, though you’ll get a chance to think about them on this week’s homework. </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it doesn’t really matter if we pick rules based on greater than or equal to or less than or equal to. In fact, whereas our algorithm used greater than or equal, sklearn uses less than or equal.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51" name="Google Shape;1151;g1251489bdb2_1_28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1251489bdb2_1_298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tremendous numbers of ways that have been proposed and explored for controlling decision tree growth.  the bottom line is that all you don't need to know about all of them, but… knowing about some of them will help you in the future if you're building decision trees.  I should note that there's a totally different Approach to avoiding overfitting with decision trees called a random Forest. We won't talk about these today but we will discuss them in a later module.</a:t>
            </a:r>
            <a:endParaRPr/>
          </a:p>
        </p:txBody>
      </p:sp>
      <p:sp>
        <p:nvSpPr>
          <p:cNvPr id="1247" name="Google Shape;1247;g1251489bdb2_1_29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eb0f2a567_0_10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8eb0f2a567_0_10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eb0f2a567_0_10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8eb0f2a567_0_10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eb0f2a567_0_103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8eb0f2a567_0_10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eb0f2a567_0_104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8eb0f2a567_0_10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eb0f2a567_0_105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8eb0f2a567_0_10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852734-52AC-4EAE-B3EB-562540065479}" type="datetimeFigureOut">
              <a:rPr lang="en-US" smtClean="0"/>
              <a:t>3/26/23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2064387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852734-52AC-4EAE-B3EB-562540065479}" type="datetimeFigureOut">
              <a:rPr lang="en-US" smtClean="0"/>
              <a:t>3/26/23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47038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852734-52AC-4EAE-B3EB-562540065479}" type="datetimeFigureOut">
              <a:rPr lang="en-US" smtClean="0"/>
              <a:t>3/26/23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3879699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2400" y="123335"/>
            <a:ext cx="10972800" cy="660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rgbClr val="BE0712"/>
              </a:buClr>
              <a:buSzPts val="2400"/>
              <a:buFont typeface="Calibri"/>
              <a:buNone/>
              <a:defRPr sz="32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4800" b="1">
                <a:solidFill>
                  <a:schemeClr val="dk1"/>
                </a:solidFill>
                <a:latin typeface="Arial"/>
                <a:ea typeface="Arial"/>
                <a:cs typeface="Arial"/>
                <a:sym typeface="Arial"/>
              </a:defRPr>
            </a:lvl2pPr>
            <a:lvl3pPr lvl="2" algn="l" rtl="0">
              <a:spcBef>
                <a:spcPts val="0"/>
              </a:spcBef>
              <a:spcAft>
                <a:spcPts val="0"/>
              </a:spcAft>
              <a:buSzPts val="3600"/>
              <a:buFont typeface="Arial"/>
              <a:buNone/>
              <a:defRPr sz="4800" b="1">
                <a:solidFill>
                  <a:schemeClr val="dk1"/>
                </a:solidFill>
                <a:latin typeface="Arial"/>
                <a:ea typeface="Arial"/>
                <a:cs typeface="Arial"/>
                <a:sym typeface="Arial"/>
              </a:defRPr>
            </a:lvl3pPr>
            <a:lvl4pPr lvl="3" algn="l" rtl="0">
              <a:spcBef>
                <a:spcPts val="0"/>
              </a:spcBef>
              <a:spcAft>
                <a:spcPts val="0"/>
              </a:spcAft>
              <a:buSzPts val="3600"/>
              <a:buFont typeface="Arial"/>
              <a:buNone/>
              <a:defRPr sz="4800" b="1">
                <a:solidFill>
                  <a:schemeClr val="dk1"/>
                </a:solidFill>
                <a:latin typeface="Arial"/>
                <a:ea typeface="Arial"/>
                <a:cs typeface="Arial"/>
                <a:sym typeface="Arial"/>
              </a:defRPr>
            </a:lvl4pPr>
            <a:lvl5pPr lvl="4" algn="l" rtl="0">
              <a:spcBef>
                <a:spcPts val="0"/>
              </a:spcBef>
              <a:spcAft>
                <a:spcPts val="0"/>
              </a:spcAft>
              <a:buSzPts val="3600"/>
              <a:buFont typeface="Arial"/>
              <a:buNone/>
              <a:defRPr sz="4800" b="1">
                <a:solidFill>
                  <a:schemeClr val="dk1"/>
                </a:solidFill>
                <a:latin typeface="Arial"/>
                <a:ea typeface="Arial"/>
                <a:cs typeface="Arial"/>
                <a:sym typeface="Arial"/>
              </a:defRPr>
            </a:lvl5pPr>
            <a:lvl6pPr lvl="5" algn="l" rtl="0">
              <a:spcBef>
                <a:spcPts val="0"/>
              </a:spcBef>
              <a:spcAft>
                <a:spcPts val="0"/>
              </a:spcAft>
              <a:buSzPts val="3600"/>
              <a:buFont typeface="Arial"/>
              <a:buNone/>
              <a:defRPr sz="4800" b="1">
                <a:solidFill>
                  <a:schemeClr val="dk1"/>
                </a:solidFill>
                <a:latin typeface="Arial"/>
                <a:ea typeface="Arial"/>
                <a:cs typeface="Arial"/>
                <a:sym typeface="Arial"/>
              </a:defRPr>
            </a:lvl6pPr>
            <a:lvl7pPr lvl="6" algn="l" rtl="0">
              <a:spcBef>
                <a:spcPts val="0"/>
              </a:spcBef>
              <a:spcAft>
                <a:spcPts val="0"/>
              </a:spcAft>
              <a:buSzPts val="3600"/>
              <a:buFont typeface="Arial"/>
              <a:buNone/>
              <a:defRPr sz="4800" b="1">
                <a:solidFill>
                  <a:schemeClr val="dk1"/>
                </a:solidFill>
                <a:latin typeface="Arial"/>
                <a:ea typeface="Arial"/>
                <a:cs typeface="Arial"/>
                <a:sym typeface="Arial"/>
              </a:defRPr>
            </a:lvl7pPr>
            <a:lvl8pPr lvl="7" algn="l" rtl="0">
              <a:spcBef>
                <a:spcPts val="0"/>
              </a:spcBef>
              <a:spcAft>
                <a:spcPts val="0"/>
              </a:spcAft>
              <a:buSzPts val="3600"/>
              <a:buFont typeface="Arial"/>
              <a:buNone/>
              <a:defRPr sz="4800" b="1">
                <a:solidFill>
                  <a:schemeClr val="dk1"/>
                </a:solidFill>
                <a:latin typeface="Arial"/>
                <a:ea typeface="Arial"/>
                <a:cs typeface="Arial"/>
                <a:sym typeface="Arial"/>
              </a:defRPr>
            </a:lvl8pPr>
            <a:lvl9pPr lvl="8" algn="l" rtl="0">
              <a:spcBef>
                <a:spcPts val="0"/>
              </a:spcBef>
              <a:spcAft>
                <a:spcPts val="0"/>
              </a:spcAft>
              <a:buSzPts val="3600"/>
              <a:buFont typeface="Arial"/>
              <a:buNone/>
              <a:defRPr sz="4800" b="1">
                <a:solidFill>
                  <a:schemeClr val="dk1"/>
                </a:solidFill>
                <a:latin typeface="Arial"/>
                <a:ea typeface="Arial"/>
                <a:cs typeface="Arial"/>
                <a:sym typeface="Arial"/>
              </a:defRPr>
            </a:lvl9pPr>
          </a:lstStyle>
          <a:p>
            <a:endParaRPr/>
          </a:p>
        </p:txBody>
      </p:sp>
      <p:cxnSp>
        <p:nvCxnSpPr>
          <p:cNvPr id="68" name="Google Shape;68;p16"/>
          <p:cNvCxnSpPr/>
          <p:nvPr/>
        </p:nvCxnSpPr>
        <p:spPr>
          <a:xfrm>
            <a:off x="324000" y="783733"/>
            <a:ext cx="11258400" cy="0"/>
          </a:xfrm>
          <a:prstGeom prst="straightConnector1">
            <a:avLst/>
          </a:prstGeom>
          <a:noFill/>
          <a:ln w="19050" cap="flat" cmpd="sng">
            <a:solidFill>
              <a:srgbClr val="1072BD"/>
            </a:solidFill>
            <a:prstDash val="dot"/>
            <a:round/>
            <a:headEnd type="none" w="med" len="med"/>
            <a:tailEnd type="none" w="med" len="med"/>
          </a:ln>
        </p:spPr>
      </p:cxnSp>
      <p:sp>
        <p:nvSpPr>
          <p:cNvPr id="69" name="Google Shape;69;p16"/>
          <p:cNvSpPr txBox="1">
            <a:spLocks noGrp="1"/>
          </p:cNvSpPr>
          <p:nvPr>
            <p:ph type="body" idx="1"/>
          </p:nvPr>
        </p:nvSpPr>
        <p:spPr>
          <a:xfrm>
            <a:off x="324000" y="742000"/>
            <a:ext cx="11258400" cy="5538400"/>
          </a:xfrm>
          <a:prstGeom prst="rect">
            <a:avLst/>
          </a:prstGeom>
          <a:noFill/>
          <a:ln>
            <a:noFill/>
          </a:ln>
        </p:spPr>
        <p:txBody>
          <a:bodyPr spcFirstLastPara="1" wrap="square" lIns="91425" tIns="91425" rIns="91425" bIns="91425" anchor="t" anchorCtr="0">
            <a:noAutofit/>
          </a:bodyPr>
          <a:lstStyle>
            <a:lvl1pPr marL="609585" lvl="0" indent="-474121" rtl="0">
              <a:spcBef>
                <a:spcPts val="800"/>
              </a:spcBef>
              <a:spcAft>
                <a:spcPts val="0"/>
              </a:spcAft>
              <a:buSzPts val="2000"/>
              <a:buFont typeface="Calibri"/>
              <a:buChar char="●"/>
              <a:defRPr sz="2667">
                <a:latin typeface="Calibri"/>
                <a:ea typeface="Calibri"/>
                <a:cs typeface="Calibri"/>
                <a:sym typeface="Calibri"/>
              </a:defRPr>
            </a:lvl1pPr>
            <a:lvl2pPr marL="1219170" lvl="1" indent="-474121" rtl="0">
              <a:spcBef>
                <a:spcPts val="0"/>
              </a:spcBef>
              <a:spcAft>
                <a:spcPts val="0"/>
              </a:spcAft>
              <a:buSzPts val="2000"/>
              <a:buFont typeface="Calibri"/>
              <a:buChar char="○"/>
              <a:defRPr sz="2667">
                <a:latin typeface="Calibri"/>
                <a:ea typeface="Calibri"/>
                <a:cs typeface="Calibri"/>
                <a:sym typeface="Calibri"/>
              </a:defRPr>
            </a:lvl2pPr>
            <a:lvl3pPr marL="1828754" lvl="2" indent="-457189" rtl="0">
              <a:spcBef>
                <a:spcPts val="0"/>
              </a:spcBef>
              <a:spcAft>
                <a:spcPts val="0"/>
              </a:spcAft>
              <a:buSzPts val="1800"/>
              <a:buFont typeface="Calibri"/>
              <a:buChar char="■"/>
              <a:defRPr sz="2400">
                <a:latin typeface="Calibri"/>
                <a:ea typeface="Calibri"/>
                <a:cs typeface="Calibri"/>
                <a:sym typeface="Calibri"/>
              </a:defRPr>
            </a:lvl3pPr>
            <a:lvl4pPr marL="2438339" lvl="3" indent="-457189" rtl="0">
              <a:spcBef>
                <a:spcPts val="0"/>
              </a:spcBef>
              <a:spcAft>
                <a:spcPts val="0"/>
              </a:spcAft>
              <a:buSzPts val="1800"/>
              <a:buFont typeface="Calibri"/>
              <a:buChar char="●"/>
              <a:defRPr>
                <a:latin typeface="Calibri"/>
                <a:ea typeface="Calibri"/>
                <a:cs typeface="Calibri"/>
                <a:sym typeface="Calibri"/>
              </a:defRPr>
            </a:lvl4pPr>
            <a:lvl5pPr marL="3047924" lvl="4" indent="-457189" rtl="0">
              <a:spcBef>
                <a:spcPts val="0"/>
              </a:spcBef>
              <a:spcAft>
                <a:spcPts val="0"/>
              </a:spcAft>
              <a:buSzPts val="1800"/>
              <a:buFont typeface="Calibri"/>
              <a:buChar char="○"/>
              <a:defRPr sz="2400">
                <a:latin typeface="Calibri"/>
                <a:ea typeface="Calibri"/>
                <a:cs typeface="Calibri"/>
                <a:sym typeface="Calibri"/>
              </a:defRPr>
            </a:lvl5pPr>
            <a:lvl6pPr marL="3657509" lvl="5" indent="-457189" rtl="0">
              <a:spcBef>
                <a:spcPts val="0"/>
              </a:spcBef>
              <a:spcAft>
                <a:spcPts val="0"/>
              </a:spcAft>
              <a:buSzPts val="1800"/>
              <a:buFont typeface="Calibri"/>
              <a:buChar char="■"/>
              <a:defRPr sz="2400">
                <a:latin typeface="Calibri"/>
                <a:ea typeface="Calibri"/>
                <a:cs typeface="Calibri"/>
                <a:sym typeface="Calibri"/>
              </a:defRPr>
            </a:lvl6pPr>
            <a:lvl7pPr marL="4267093" lvl="6" indent="-457189" rtl="0">
              <a:spcBef>
                <a:spcPts val="0"/>
              </a:spcBef>
              <a:spcAft>
                <a:spcPts val="0"/>
              </a:spcAft>
              <a:buSzPts val="1800"/>
              <a:buFont typeface="Calibri"/>
              <a:buChar char="●"/>
              <a:defRPr sz="2400">
                <a:latin typeface="Calibri"/>
                <a:ea typeface="Calibri"/>
                <a:cs typeface="Calibri"/>
                <a:sym typeface="Calibri"/>
              </a:defRPr>
            </a:lvl7pPr>
            <a:lvl8pPr marL="4876678" lvl="7" indent="-457189" rtl="0">
              <a:spcBef>
                <a:spcPts val="0"/>
              </a:spcBef>
              <a:spcAft>
                <a:spcPts val="0"/>
              </a:spcAft>
              <a:buSzPts val="1800"/>
              <a:buFont typeface="Calibri"/>
              <a:buChar char="○"/>
              <a:defRPr sz="2400">
                <a:latin typeface="Calibri"/>
                <a:ea typeface="Calibri"/>
                <a:cs typeface="Calibri"/>
                <a:sym typeface="Calibri"/>
              </a:defRPr>
            </a:lvl8pPr>
            <a:lvl9pPr marL="5486263" lvl="8" indent="-457189" rtl="0">
              <a:spcBef>
                <a:spcPts val="0"/>
              </a:spcBef>
              <a:spcAft>
                <a:spcPts val="0"/>
              </a:spcAft>
              <a:buSzPts val="1800"/>
              <a:buFont typeface="Calibri"/>
              <a:buChar char="■"/>
              <a:defRPr sz="2400">
                <a:latin typeface="Calibri"/>
                <a:ea typeface="Calibri"/>
                <a:cs typeface="Calibri"/>
                <a:sym typeface="Calibri"/>
              </a:defRPr>
            </a:lvl9pPr>
          </a:lstStyle>
          <a:p>
            <a:endParaRPr/>
          </a:p>
        </p:txBody>
      </p:sp>
    </p:spTree>
    <p:extLst>
      <p:ext uri="{BB962C8B-B14F-4D97-AF65-F5344CB8AC3E}">
        <p14:creationId xmlns:p14="http://schemas.microsoft.com/office/powerpoint/2010/main" val="134941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852734-52AC-4EAE-B3EB-562540065479}" type="datetimeFigureOut">
              <a:rPr lang="en-US" smtClean="0"/>
              <a:t>3/26/23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336562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52734-52AC-4EAE-B3EB-562540065479}" type="datetimeFigureOut">
              <a:rPr lang="en-US" smtClean="0"/>
              <a:t>3/26/23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40781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852734-52AC-4EAE-B3EB-562540065479}" type="datetimeFigureOut">
              <a:rPr lang="en-US" smtClean="0"/>
              <a:t>3/26/23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290681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852734-52AC-4EAE-B3EB-562540065479}" type="datetimeFigureOut">
              <a:rPr lang="en-US" smtClean="0"/>
              <a:t>3/26/23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113294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852734-52AC-4EAE-B3EB-562540065479}" type="datetimeFigureOut">
              <a:rPr lang="en-US" smtClean="0"/>
              <a:t>3/26/23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421964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52734-52AC-4EAE-B3EB-562540065479}" type="datetimeFigureOut">
              <a:rPr lang="en-US" smtClean="0"/>
              <a:t>3/26/23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133643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852734-52AC-4EAE-B3EB-562540065479}" type="datetimeFigureOut">
              <a:rPr lang="en-US" smtClean="0"/>
              <a:t>3/26/23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3104601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852734-52AC-4EAE-B3EB-562540065479}" type="datetimeFigureOut">
              <a:rPr lang="en-US" smtClean="0"/>
              <a:t>3/26/23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2D287-B203-48B7-8159-58DBC0915655}" type="slidenum">
              <a:rPr lang="en-US" smtClean="0"/>
              <a:t>‹#›</a:t>
            </a:fld>
            <a:endParaRPr lang="en-US"/>
          </a:p>
        </p:txBody>
      </p:sp>
    </p:spTree>
    <p:extLst>
      <p:ext uri="{BB962C8B-B14F-4D97-AF65-F5344CB8AC3E}">
        <p14:creationId xmlns:p14="http://schemas.microsoft.com/office/powerpoint/2010/main" val="1569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52734-52AC-4EAE-B3EB-562540065479}" type="datetimeFigureOut">
              <a:rPr lang="en-US" smtClean="0"/>
              <a:t>3/26/23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2D287-B203-48B7-8159-58DBC0915655}" type="slidenum">
              <a:rPr lang="en-US" smtClean="0"/>
              <a:t>‹#›</a:t>
            </a:fld>
            <a:endParaRPr lang="en-US"/>
          </a:p>
        </p:txBody>
      </p:sp>
    </p:spTree>
    <p:extLst>
      <p:ext uri="{BB962C8B-B14F-4D97-AF65-F5344CB8AC3E}">
        <p14:creationId xmlns:p14="http://schemas.microsoft.com/office/powerpoint/2010/main" val="3429479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hyperlink" Target="https://scikit-learn.org/stable/modules/generated/sklearn.metrics.accuracy_score.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en.wikipedia.org/wiki/Iris_flower_data_set" TargetMode="External"/><Relationship Id="rId5" Type="http://schemas.openxmlformats.org/officeDocument/2006/relationships/hyperlink" Target="https://en.wikipedia.org/wiki/Sepal" TargetMode="Externa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57194"/>
            <a:ext cx="9144000" cy="2387600"/>
          </a:xfrm>
        </p:spPr>
        <p:txBody>
          <a:bodyPr/>
          <a:lstStyle/>
          <a:p>
            <a:r>
              <a:rPr lang="en-US" dirty="0"/>
              <a:t>YSC2239 Lecture 21</a:t>
            </a:r>
          </a:p>
        </p:txBody>
      </p:sp>
      <p:sp>
        <p:nvSpPr>
          <p:cNvPr id="3" name="Subtitle 2"/>
          <p:cNvSpPr>
            <a:spLocks noGrp="1"/>
          </p:cNvSpPr>
          <p:nvPr>
            <p:ph type="subTitle" idx="1"/>
          </p:nvPr>
        </p:nvSpPr>
        <p:spPr>
          <a:xfrm>
            <a:off x="1524000" y="4805545"/>
            <a:ext cx="9144000" cy="1655762"/>
          </a:xfrm>
        </p:spPr>
        <p:txBody>
          <a:bodyPr/>
          <a:lstStyle/>
          <a:p>
            <a:endParaRPr lang="en-US" dirty="0"/>
          </a:p>
        </p:txBody>
      </p:sp>
      <p:pic>
        <p:nvPicPr>
          <p:cNvPr id="1026" name="Picture 4" descr="YaleNUS_Header.tif">
            <a:extLst>
              <a:ext uri="{FF2B5EF4-FFF2-40B4-BE49-F238E27FC236}">
                <a16:creationId xmlns:a16="http://schemas.microsoft.com/office/drawing/2014/main" id="{0830E64C-D6D6-4375-96EA-8A4771F6D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506" y="680356"/>
            <a:ext cx="12797156" cy="323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81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5"/>
          <p:cNvPicPr preferRelativeResize="0"/>
          <p:nvPr/>
        </p:nvPicPr>
        <p:blipFill rotWithShape="1">
          <a:blip r:embed="rId3">
            <a:alphaModFix/>
          </a:blip>
          <a:srcRect/>
          <a:stretch/>
        </p:blipFill>
        <p:spPr>
          <a:xfrm>
            <a:off x="6742497" y="845959"/>
            <a:ext cx="5184660" cy="3566168"/>
          </a:xfrm>
          <a:prstGeom prst="rect">
            <a:avLst/>
          </a:prstGeom>
          <a:noFill/>
          <a:ln>
            <a:noFill/>
          </a:ln>
        </p:spPr>
      </p:pic>
      <p:sp>
        <p:nvSpPr>
          <p:cNvPr id="215" name="Google Shape;215;p35"/>
          <p:cNvSpPr/>
          <p:nvPr/>
        </p:nvSpPr>
        <p:spPr>
          <a:xfrm>
            <a:off x="1654343" y="1022067"/>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0.75 and petal_length &lt; 2?</a:t>
            </a:r>
            <a:endParaRPr sz="1467"/>
          </a:p>
        </p:txBody>
      </p:sp>
      <p:sp>
        <p:nvSpPr>
          <p:cNvPr id="216" name="Google Shape;216;p35"/>
          <p:cNvSpPr/>
          <p:nvPr/>
        </p:nvSpPr>
        <p:spPr>
          <a:xfrm>
            <a:off x="4165217" y="1998628"/>
            <a:ext cx="834000" cy="335600"/>
          </a:xfrm>
          <a:prstGeom prst="rect">
            <a:avLst/>
          </a:prstGeom>
          <a:solidFill>
            <a:srgbClr val="9CC2E5"/>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setosa</a:t>
            </a:r>
            <a:endParaRPr sz="1867">
              <a:solidFill>
                <a:schemeClr val="dk1"/>
              </a:solidFill>
              <a:latin typeface="Calibri"/>
              <a:ea typeface="Calibri"/>
              <a:cs typeface="Calibri"/>
              <a:sym typeface="Calibri"/>
            </a:endParaRPr>
          </a:p>
        </p:txBody>
      </p:sp>
      <p:cxnSp>
        <p:nvCxnSpPr>
          <p:cNvPr id="217" name="Google Shape;217;p35"/>
          <p:cNvCxnSpPr>
            <a:stCxn id="215" idx="2"/>
            <a:endCxn id="216" idx="0"/>
          </p:cNvCxnSpPr>
          <p:nvPr/>
        </p:nvCxnSpPr>
        <p:spPr>
          <a:xfrm>
            <a:off x="3179343" y="1683667"/>
            <a:ext cx="1402800" cy="314800"/>
          </a:xfrm>
          <a:prstGeom prst="straightConnector1">
            <a:avLst/>
          </a:prstGeom>
          <a:noFill/>
          <a:ln w="9525" cap="flat" cmpd="sng">
            <a:solidFill>
              <a:schemeClr val="dk1"/>
            </a:solidFill>
            <a:prstDash val="solid"/>
            <a:miter lim="800000"/>
            <a:headEnd type="none" w="sm" len="sm"/>
            <a:tailEnd type="none" w="sm" len="sm"/>
          </a:ln>
        </p:spPr>
      </p:cxnSp>
      <p:sp>
        <p:nvSpPr>
          <p:cNvPr id="218" name="Google Shape;218;p35"/>
          <p:cNvSpPr txBox="1"/>
          <p:nvPr/>
        </p:nvSpPr>
        <p:spPr>
          <a:xfrm>
            <a:off x="4141872" y="16092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219" name="Google Shape;219;p35"/>
          <p:cNvSpPr/>
          <p:nvPr/>
        </p:nvSpPr>
        <p:spPr>
          <a:xfrm>
            <a:off x="7567861" y="2870200"/>
            <a:ext cx="842400" cy="812000"/>
          </a:xfrm>
          <a:prstGeom prst="rect">
            <a:avLst/>
          </a:prstGeom>
          <a:solidFill>
            <a:srgbClr val="9CC2E5">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220" name="Google Shape;220;p35"/>
          <p:cNvCxnSpPr>
            <a:stCxn id="215" idx="2"/>
            <a:endCxn id="221" idx="0"/>
          </p:cNvCxnSpPr>
          <p:nvPr/>
        </p:nvCxnSpPr>
        <p:spPr>
          <a:xfrm flipH="1">
            <a:off x="2052143" y="1683667"/>
            <a:ext cx="1127200" cy="384800"/>
          </a:xfrm>
          <a:prstGeom prst="straightConnector1">
            <a:avLst/>
          </a:prstGeom>
          <a:noFill/>
          <a:ln w="9525" cap="flat" cmpd="sng">
            <a:solidFill>
              <a:schemeClr val="dk1"/>
            </a:solidFill>
            <a:prstDash val="solid"/>
            <a:miter lim="800000"/>
            <a:headEnd type="none" w="sm" len="sm"/>
            <a:tailEnd type="none" w="sm" len="sm"/>
          </a:ln>
        </p:spPr>
      </p:cxnSp>
      <p:sp>
        <p:nvSpPr>
          <p:cNvPr id="222" name="Google Shape;222;p35"/>
          <p:cNvSpPr txBox="1"/>
          <p:nvPr/>
        </p:nvSpPr>
        <p:spPr>
          <a:xfrm>
            <a:off x="1995739" y="162653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221" name="Google Shape;221;p35"/>
          <p:cNvSpPr/>
          <p:nvPr/>
        </p:nvSpPr>
        <p:spPr>
          <a:xfrm>
            <a:off x="527317" y="2068328"/>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&gt;= 1.75</a:t>
            </a:r>
            <a:endParaRPr sz="1467"/>
          </a:p>
        </p:txBody>
      </p:sp>
      <p:sp>
        <p:nvSpPr>
          <p:cNvPr id="223" name="Google Shape;223;p35"/>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spcBef>
                <a:spcPts val="0"/>
              </a:spcBef>
              <a:buClr>
                <a:srgbClr val="BE070C"/>
              </a:buClr>
              <a:buSzPts val="3300"/>
            </a:pPr>
            <a:r>
              <a:rPr lang="en" sz="3200" b="1"/>
              <a:t>Example: Using Petal Data Only</a:t>
            </a:r>
            <a:endParaRPr sz="32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36"/>
          <p:cNvPicPr preferRelativeResize="0"/>
          <p:nvPr/>
        </p:nvPicPr>
        <p:blipFill rotWithShape="1">
          <a:blip r:embed="rId3">
            <a:alphaModFix/>
          </a:blip>
          <a:srcRect/>
          <a:stretch/>
        </p:blipFill>
        <p:spPr>
          <a:xfrm>
            <a:off x="6742497" y="845959"/>
            <a:ext cx="5184660" cy="3566168"/>
          </a:xfrm>
          <a:prstGeom prst="rect">
            <a:avLst/>
          </a:prstGeom>
          <a:noFill/>
          <a:ln>
            <a:noFill/>
          </a:ln>
        </p:spPr>
      </p:pic>
      <p:sp>
        <p:nvSpPr>
          <p:cNvPr id="229" name="Google Shape;229;p36"/>
          <p:cNvSpPr/>
          <p:nvPr/>
        </p:nvSpPr>
        <p:spPr>
          <a:xfrm>
            <a:off x="1654343" y="1022067"/>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0.75 and petal_length &lt; 2?</a:t>
            </a:r>
            <a:endParaRPr sz="1467"/>
          </a:p>
        </p:txBody>
      </p:sp>
      <p:sp>
        <p:nvSpPr>
          <p:cNvPr id="230" name="Google Shape;230;p36"/>
          <p:cNvSpPr/>
          <p:nvPr/>
        </p:nvSpPr>
        <p:spPr>
          <a:xfrm>
            <a:off x="4165217" y="1998628"/>
            <a:ext cx="834000" cy="335600"/>
          </a:xfrm>
          <a:prstGeom prst="rect">
            <a:avLst/>
          </a:prstGeom>
          <a:solidFill>
            <a:srgbClr val="9CC2E5"/>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setosa</a:t>
            </a:r>
            <a:endParaRPr sz="1867">
              <a:solidFill>
                <a:schemeClr val="dk1"/>
              </a:solidFill>
              <a:latin typeface="Calibri"/>
              <a:ea typeface="Calibri"/>
              <a:cs typeface="Calibri"/>
              <a:sym typeface="Calibri"/>
            </a:endParaRPr>
          </a:p>
        </p:txBody>
      </p:sp>
      <p:cxnSp>
        <p:nvCxnSpPr>
          <p:cNvPr id="231" name="Google Shape;231;p36"/>
          <p:cNvCxnSpPr>
            <a:stCxn id="229" idx="2"/>
            <a:endCxn id="230" idx="0"/>
          </p:cNvCxnSpPr>
          <p:nvPr/>
        </p:nvCxnSpPr>
        <p:spPr>
          <a:xfrm>
            <a:off x="3179343" y="1683667"/>
            <a:ext cx="1402800" cy="314800"/>
          </a:xfrm>
          <a:prstGeom prst="straightConnector1">
            <a:avLst/>
          </a:prstGeom>
          <a:noFill/>
          <a:ln w="9525" cap="flat" cmpd="sng">
            <a:solidFill>
              <a:schemeClr val="dk1"/>
            </a:solidFill>
            <a:prstDash val="solid"/>
            <a:miter lim="800000"/>
            <a:headEnd type="none" w="sm" len="sm"/>
            <a:tailEnd type="none" w="sm" len="sm"/>
          </a:ln>
        </p:spPr>
      </p:cxnSp>
      <p:sp>
        <p:nvSpPr>
          <p:cNvPr id="232" name="Google Shape;232;p36"/>
          <p:cNvSpPr txBox="1"/>
          <p:nvPr/>
        </p:nvSpPr>
        <p:spPr>
          <a:xfrm>
            <a:off x="4141872" y="16092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233" name="Google Shape;233;p36"/>
          <p:cNvSpPr/>
          <p:nvPr/>
        </p:nvSpPr>
        <p:spPr>
          <a:xfrm>
            <a:off x="7567861" y="2870200"/>
            <a:ext cx="842400" cy="812000"/>
          </a:xfrm>
          <a:prstGeom prst="rect">
            <a:avLst/>
          </a:prstGeom>
          <a:solidFill>
            <a:srgbClr val="9CC2E5">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234" name="Google Shape;234;p36"/>
          <p:cNvCxnSpPr>
            <a:stCxn id="229" idx="2"/>
            <a:endCxn id="235" idx="0"/>
          </p:cNvCxnSpPr>
          <p:nvPr/>
        </p:nvCxnSpPr>
        <p:spPr>
          <a:xfrm flipH="1">
            <a:off x="2052143" y="1683667"/>
            <a:ext cx="1127200" cy="384800"/>
          </a:xfrm>
          <a:prstGeom prst="straightConnector1">
            <a:avLst/>
          </a:prstGeom>
          <a:noFill/>
          <a:ln w="9525" cap="flat" cmpd="sng">
            <a:solidFill>
              <a:schemeClr val="dk1"/>
            </a:solidFill>
            <a:prstDash val="solid"/>
            <a:miter lim="800000"/>
            <a:headEnd type="none" w="sm" len="sm"/>
            <a:tailEnd type="none" w="sm" len="sm"/>
          </a:ln>
        </p:spPr>
      </p:cxnSp>
      <p:sp>
        <p:nvSpPr>
          <p:cNvPr id="236" name="Google Shape;236;p36"/>
          <p:cNvSpPr txBox="1"/>
          <p:nvPr/>
        </p:nvSpPr>
        <p:spPr>
          <a:xfrm>
            <a:off x="1995739" y="162653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235" name="Google Shape;235;p36"/>
          <p:cNvSpPr/>
          <p:nvPr/>
        </p:nvSpPr>
        <p:spPr>
          <a:xfrm>
            <a:off x="527317" y="2068328"/>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&gt;= 1.75</a:t>
            </a:r>
            <a:endParaRPr sz="1467"/>
          </a:p>
        </p:txBody>
      </p:sp>
      <p:sp>
        <p:nvSpPr>
          <p:cNvPr id="237" name="Google Shape;237;p36"/>
          <p:cNvSpPr/>
          <p:nvPr/>
        </p:nvSpPr>
        <p:spPr>
          <a:xfrm>
            <a:off x="120775" y="3230661"/>
            <a:ext cx="1037600" cy="335600"/>
          </a:xfrm>
          <a:prstGeom prst="rect">
            <a:avLst/>
          </a:prstGeom>
          <a:solidFill>
            <a:srgbClr val="A8D08C"/>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virginica</a:t>
            </a:r>
            <a:endParaRPr sz="1467"/>
          </a:p>
        </p:txBody>
      </p:sp>
      <p:sp>
        <p:nvSpPr>
          <p:cNvPr id="238" name="Google Shape;238;p36"/>
          <p:cNvSpPr/>
          <p:nvPr/>
        </p:nvSpPr>
        <p:spPr>
          <a:xfrm>
            <a:off x="7567863" y="979869"/>
            <a:ext cx="4217600" cy="8624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239" name="Google Shape;239;p36"/>
          <p:cNvCxnSpPr>
            <a:stCxn id="235" idx="2"/>
            <a:endCxn id="237" idx="0"/>
          </p:cNvCxnSpPr>
          <p:nvPr/>
        </p:nvCxnSpPr>
        <p:spPr>
          <a:xfrm flipH="1">
            <a:off x="639517" y="2729928"/>
            <a:ext cx="1412800" cy="500800"/>
          </a:xfrm>
          <a:prstGeom prst="straightConnector1">
            <a:avLst/>
          </a:prstGeom>
          <a:noFill/>
          <a:ln w="9525" cap="flat" cmpd="sng">
            <a:solidFill>
              <a:schemeClr val="dk1"/>
            </a:solidFill>
            <a:prstDash val="solid"/>
            <a:miter lim="800000"/>
            <a:headEnd type="none" w="sm" len="sm"/>
            <a:tailEnd type="none" w="sm" len="sm"/>
          </a:ln>
        </p:spPr>
      </p:cxnSp>
      <p:sp>
        <p:nvSpPr>
          <p:cNvPr id="240" name="Google Shape;240;p36"/>
          <p:cNvSpPr txBox="1"/>
          <p:nvPr/>
        </p:nvSpPr>
        <p:spPr>
          <a:xfrm>
            <a:off x="722745" y="27104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241" name="Google Shape;241;p36"/>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spcBef>
                <a:spcPts val="0"/>
              </a:spcBef>
              <a:buClr>
                <a:srgbClr val="BE070C"/>
              </a:buClr>
              <a:buSzPts val="3300"/>
            </a:pPr>
            <a:r>
              <a:rPr lang="en" sz="3200" b="1"/>
              <a:t>Example: Using Petal Data Only</a:t>
            </a:r>
            <a:endParaRPr sz="32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7"/>
          <p:cNvPicPr preferRelativeResize="0"/>
          <p:nvPr/>
        </p:nvPicPr>
        <p:blipFill rotWithShape="1">
          <a:blip r:embed="rId3">
            <a:alphaModFix/>
          </a:blip>
          <a:srcRect/>
          <a:stretch/>
        </p:blipFill>
        <p:spPr>
          <a:xfrm>
            <a:off x="6742497" y="845959"/>
            <a:ext cx="5184660" cy="3566168"/>
          </a:xfrm>
          <a:prstGeom prst="rect">
            <a:avLst/>
          </a:prstGeom>
          <a:noFill/>
          <a:ln>
            <a:noFill/>
          </a:ln>
        </p:spPr>
      </p:pic>
      <p:sp>
        <p:nvSpPr>
          <p:cNvPr id="247" name="Google Shape;247;p37"/>
          <p:cNvSpPr/>
          <p:nvPr/>
        </p:nvSpPr>
        <p:spPr>
          <a:xfrm>
            <a:off x="1654343" y="1022067"/>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0.75 and petal_length &lt; 2?</a:t>
            </a:r>
            <a:endParaRPr sz="1467"/>
          </a:p>
        </p:txBody>
      </p:sp>
      <p:sp>
        <p:nvSpPr>
          <p:cNvPr id="248" name="Google Shape;248;p37"/>
          <p:cNvSpPr/>
          <p:nvPr/>
        </p:nvSpPr>
        <p:spPr>
          <a:xfrm>
            <a:off x="4165217" y="1998628"/>
            <a:ext cx="834000" cy="335600"/>
          </a:xfrm>
          <a:prstGeom prst="rect">
            <a:avLst/>
          </a:prstGeom>
          <a:solidFill>
            <a:srgbClr val="9CC2E5"/>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setosa</a:t>
            </a:r>
            <a:endParaRPr sz="1867">
              <a:solidFill>
                <a:schemeClr val="dk1"/>
              </a:solidFill>
              <a:latin typeface="Calibri"/>
              <a:ea typeface="Calibri"/>
              <a:cs typeface="Calibri"/>
              <a:sym typeface="Calibri"/>
            </a:endParaRPr>
          </a:p>
        </p:txBody>
      </p:sp>
      <p:cxnSp>
        <p:nvCxnSpPr>
          <p:cNvPr id="249" name="Google Shape;249;p37"/>
          <p:cNvCxnSpPr>
            <a:stCxn id="247" idx="2"/>
            <a:endCxn id="248" idx="0"/>
          </p:cNvCxnSpPr>
          <p:nvPr/>
        </p:nvCxnSpPr>
        <p:spPr>
          <a:xfrm>
            <a:off x="3179343" y="1683667"/>
            <a:ext cx="1402800" cy="314800"/>
          </a:xfrm>
          <a:prstGeom prst="straightConnector1">
            <a:avLst/>
          </a:prstGeom>
          <a:noFill/>
          <a:ln w="9525" cap="flat" cmpd="sng">
            <a:solidFill>
              <a:schemeClr val="dk1"/>
            </a:solidFill>
            <a:prstDash val="solid"/>
            <a:miter lim="800000"/>
            <a:headEnd type="none" w="sm" len="sm"/>
            <a:tailEnd type="none" w="sm" len="sm"/>
          </a:ln>
        </p:spPr>
      </p:cxnSp>
      <p:sp>
        <p:nvSpPr>
          <p:cNvPr id="250" name="Google Shape;250;p37"/>
          <p:cNvSpPr txBox="1"/>
          <p:nvPr/>
        </p:nvSpPr>
        <p:spPr>
          <a:xfrm>
            <a:off x="4141872" y="16092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251" name="Google Shape;251;p37"/>
          <p:cNvSpPr/>
          <p:nvPr/>
        </p:nvSpPr>
        <p:spPr>
          <a:xfrm>
            <a:off x="7567861" y="2870200"/>
            <a:ext cx="842400" cy="812000"/>
          </a:xfrm>
          <a:prstGeom prst="rect">
            <a:avLst/>
          </a:prstGeom>
          <a:solidFill>
            <a:srgbClr val="9CC2E5">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252" name="Google Shape;252;p37"/>
          <p:cNvCxnSpPr>
            <a:stCxn id="247" idx="2"/>
            <a:endCxn id="253" idx="0"/>
          </p:cNvCxnSpPr>
          <p:nvPr/>
        </p:nvCxnSpPr>
        <p:spPr>
          <a:xfrm flipH="1">
            <a:off x="2052143" y="1683667"/>
            <a:ext cx="1127200" cy="384800"/>
          </a:xfrm>
          <a:prstGeom prst="straightConnector1">
            <a:avLst/>
          </a:prstGeom>
          <a:noFill/>
          <a:ln w="9525" cap="flat" cmpd="sng">
            <a:solidFill>
              <a:schemeClr val="dk1"/>
            </a:solidFill>
            <a:prstDash val="solid"/>
            <a:miter lim="800000"/>
            <a:headEnd type="none" w="sm" len="sm"/>
            <a:tailEnd type="none" w="sm" len="sm"/>
          </a:ln>
        </p:spPr>
      </p:cxnSp>
      <p:sp>
        <p:nvSpPr>
          <p:cNvPr id="254" name="Google Shape;254;p37"/>
          <p:cNvSpPr txBox="1"/>
          <p:nvPr/>
        </p:nvSpPr>
        <p:spPr>
          <a:xfrm>
            <a:off x="1995739" y="162653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253" name="Google Shape;253;p37"/>
          <p:cNvSpPr/>
          <p:nvPr/>
        </p:nvSpPr>
        <p:spPr>
          <a:xfrm>
            <a:off x="527317" y="2068328"/>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&gt;= 1.75</a:t>
            </a:r>
            <a:endParaRPr sz="1467"/>
          </a:p>
        </p:txBody>
      </p:sp>
      <p:sp>
        <p:nvSpPr>
          <p:cNvPr id="255" name="Google Shape;255;p37"/>
          <p:cNvSpPr/>
          <p:nvPr/>
        </p:nvSpPr>
        <p:spPr>
          <a:xfrm>
            <a:off x="120775" y="3230661"/>
            <a:ext cx="1037600" cy="335600"/>
          </a:xfrm>
          <a:prstGeom prst="rect">
            <a:avLst/>
          </a:prstGeom>
          <a:solidFill>
            <a:srgbClr val="A8D08C"/>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virginica</a:t>
            </a:r>
            <a:endParaRPr sz="1467"/>
          </a:p>
        </p:txBody>
      </p:sp>
      <p:sp>
        <p:nvSpPr>
          <p:cNvPr id="256" name="Google Shape;256;p37"/>
          <p:cNvSpPr/>
          <p:nvPr/>
        </p:nvSpPr>
        <p:spPr>
          <a:xfrm>
            <a:off x="7567863" y="979869"/>
            <a:ext cx="4217600" cy="8624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257" name="Google Shape;257;p37"/>
          <p:cNvCxnSpPr>
            <a:stCxn id="253" idx="2"/>
            <a:endCxn id="255" idx="0"/>
          </p:cNvCxnSpPr>
          <p:nvPr/>
        </p:nvCxnSpPr>
        <p:spPr>
          <a:xfrm flipH="1">
            <a:off x="639517" y="2729928"/>
            <a:ext cx="1412800" cy="500800"/>
          </a:xfrm>
          <a:prstGeom prst="straightConnector1">
            <a:avLst/>
          </a:prstGeom>
          <a:noFill/>
          <a:ln w="9525" cap="flat" cmpd="sng">
            <a:solidFill>
              <a:schemeClr val="dk1"/>
            </a:solidFill>
            <a:prstDash val="solid"/>
            <a:miter lim="800000"/>
            <a:headEnd type="none" w="sm" len="sm"/>
            <a:tailEnd type="none" w="sm" len="sm"/>
          </a:ln>
        </p:spPr>
      </p:cxnSp>
      <p:sp>
        <p:nvSpPr>
          <p:cNvPr id="258" name="Google Shape;258;p37"/>
          <p:cNvSpPr txBox="1"/>
          <p:nvPr/>
        </p:nvSpPr>
        <p:spPr>
          <a:xfrm>
            <a:off x="722745" y="27104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259" name="Google Shape;259;p37"/>
          <p:cNvCxnSpPr>
            <a:stCxn id="253" idx="2"/>
            <a:endCxn id="260" idx="0"/>
          </p:cNvCxnSpPr>
          <p:nvPr/>
        </p:nvCxnSpPr>
        <p:spPr>
          <a:xfrm>
            <a:off x="2052317" y="2729928"/>
            <a:ext cx="1256800" cy="497600"/>
          </a:xfrm>
          <a:prstGeom prst="straightConnector1">
            <a:avLst/>
          </a:prstGeom>
          <a:noFill/>
          <a:ln w="9525" cap="flat" cmpd="sng">
            <a:solidFill>
              <a:schemeClr val="dk1"/>
            </a:solidFill>
            <a:prstDash val="solid"/>
            <a:miter lim="800000"/>
            <a:headEnd type="none" w="sm" len="sm"/>
            <a:tailEnd type="none" w="sm" len="sm"/>
          </a:ln>
        </p:spPr>
      </p:cxnSp>
      <p:sp>
        <p:nvSpPr>
          <p:cNvPr id="260" name="Google Shape;260;p37"/>
          <p:cNvSpPr/>
          <p:nvPr/>
        </p:nvSpPr>
        <p:spPr>
          <a:xfrm>
            <a:off x="1783975" y="3227676"/>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pedal_width &lt;= 1.55 and pedal_length &lt;= 4.95</a:t>
            </a:r>
            <a:endParaRPr sz="1467"/>
          </a:p>
        </p:txBody>
      </p:sp>
      <p:sp>
        <p:nvSpPr>
          <p:cNvPr id="261" name="Google Shape;261;p37"/>
          <p:cNvSpPr txBox="1"/>
          <p:nvPr/>
        </p:nvSpPr>
        <p:spPr>
          <a:xfrm>
            <a:off x="2780316" y="272707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262" name="Google Shape;262;p37"/>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spcBef>
                <a:spcPts val="0"/>
              </a:spcBef>
              <a:buClr>
                <a:srgbClr val="BE070C"/>
              </a:buClr>
              <a:buSzPts val="3300"/>
            </a:pPr>
            <a:r>
              <a:rPr lang="en" sz="3200" b="1"/>
              <a:t>Example: Using Petal Data Only</a:t>
            </a:r>
            <a:endParaRPr sz="32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38"/>
          <p:cNvPicPr preferRelativeResize="0"/>
          <p:nvPr/>
        </p:nvPicPr>
        <p:blipFill rotWithShape="1">
          <a:blip r:embed="rId3">
            <a:alphaModFix/>
          </a:blip>
          <a:srcRect/>
          <a:stretch/>
        </p:blipFill>
        <p:spPr>
          <a:xfrm>
            <a:off x="6742497" y="845959"/>
            <a:ext cx="5184660" cy="3566168"/>
          </a:xfrm>
          <a:prstGeom prst="rect">
            <a:avLst/>
          </a:prstGeom>
          <a:noFill/>
          <a:ln>
            <a:noFill/>
          </a:ln>
        </p:spPr>
      </p:pic>
      <p:sp>
        <p:nvSpPr>
          <p:cNvPr id="268" name="Google Shape;268;p38"/>
          <p:cNvSpPr/>
          <p:nvPr/>
        </p:nvSpPr>
        <p:spPr>
          <a:xfrm>
            <a:off x="1654343" y="1022067"/>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0.75 and petal_length &lt; 2?</a:t>
            </a:r>
            <a:endParaRPr sz="1467"/>
          </a:p>
        </p:txBody>
      </p:sp>
      <p:sp>
        <p:nvSpPr>
          <p:cNvPr id="269" name="Google Shape;269;p38"/>
          <p:cNvSpPr/>
          <p:nvPr/>
        </p:nvSpPr>
        <p:spPr>
          <a:xfrm>
            <a:off x="4165217" y="1998628"/>
            <a:ext cx="834000" cy="335600"/>
          </a:xfrm>
          <a:prstGeom prst="rect">
            <a:avLst/>
          </a:prstGeom>
          <a:solidFill>
            <a:srgbClr val="9CC2E5"/>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setosa</a:t>
            </a:r>
            <a:endParaRPr sz="1867">
              <a:solidFill>
                <a:schemeClr val="dk1"/>
              </a:solidFill>
              <a:latin typeface="Calibri"/>
              <a:ea typeface="Calibri"/>
              <a:cs typeface="Calibri"/>
              <a:sym typeface="Calibri"/>
            </a:endParaRPr>
          </a:p>
        </p:txBody>
      </p:sp>
      <p:cxnSp>
        <p:nvCxnSpPr>
          <p:cNvPr id="270" name="Google Shape;270;p38"/>
          <p:cNvCxnSpPr>
            <a:stCxn id="268" idx="2"/>
            <a:endCxn id="269" idx="0"/>
          </p:cNvCxnSpPr>
          <p:nvPr/>
        </p:nvCxnSpPr>
        <p:spPr>
          <a:xfrm>
            <a:off x="3179343" y="1683667"/>
            <a:ext cx="1402800" cy="314800"/>
          </a:xfrm>
          <a:prstGeom prst="straightConnector1">
            <a:avLst/>
          </a:prstGeom>
          <a:noFill/>
          <a:ln w="9525" cap="flat" cmpd="sng">
            <a:solidFill>
              <a:schemeClr val="dk1"/>
            </a:solidFill>
            <a:prstDash val="solid"/>
            <a:miter lim="800000"/>
            <a:headEnd type="none" w="sm" len="sm"/>
            <a:tailEnd type="none" w="sm" len="sm"/>
          </a:ln>
        </p:spPr>
      </p:cxnSp>
      <p:sp>
        <p:nvSpPr>
          <p:cNvPr id="271" name="Google Shape;271;p38"/>
          <p:cNvSpPr txBox="1"/>
          <p:nvPr/>
        </p:nvSpPr>
        <p:spPr>
          <a:xfrm>
            <a:off x="4141872" y="16092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272" name="Google Shape;272;p38"/>
          <p:cNvSpPr/>
          <p:nvPr/>
        </p:nvSpPr>
        <p:spPr>
          <a:xfrm>
            <a:off x="7567861" y="2870200"/>
            <a:ext cx="842400" cy="812000"/>
          </a:xfrm>
          <a:prstGeom prst="rect">
            <a:avLst/>
          </a:prstGeom>
          <a:solidFill>
            <a:srgbClr val="9CC2E5">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273" name="Google Shape;273;p38"/>
          <p:cNvCxnSpPr>
            <a:stCxn id="268" idx="2"/>
            <a:endCxn id="274" idx="0"/>
          </p:cNvCxnSpPr>
          <p:nvPr/>
        </p:nvCxnSpPr>
        <p:spPr>
          <a:xfrm flipH="1">
            <a:off x="2052143" y="1683667"/>
            <a:ext cx="1127200" cy="384800"/>
          </a:xfrm>
          <a:prstGeom prst="straightConnector1">
            <a:avLst/>
          </a:prstGeom>
          <a:noFill/>
          <a:ln w="9525" cap="flat" cmpd="sng">
            <a:solidFill>
              <a:schemeClr val="dk1"/>
            </a:solidFill>
            <a:prstDash val="solid"/>
            <a:miter lim="800000"/>
            <a:headEnd type="none" w="sm" len="sm"/>
            <a:tailEnd type="none" w="sm" len="sm"/>
          </a:ln>
        </p:spPr>
      </p:cxnSp>
      <p:sp>
        <p:nvSpPr>
          <p:cNvPr id="275" name="Google Shape;275;p38"/>
          <p:cNvSpPr txBox="1"/>
          <p:nvPr/>
        </p:nvSpPr>
        <p:spPr>
          <a:xfrm>
            <a:off x="1995739" y="162653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274" name="Google Shape;274;p38"/>
          <p:cNvSpPr/>
          <p:nvPr/>
        </p:nvSpPr>
        <p:spPr>
          <a:xfrm>
            <a:off x="527317" y="2068328"/>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&gt;= 1.75</a:t>
            </a:r>
            <a:endParaRPr sz="1467"/>
          </a:p>
        </p:txBody>
      </p:sp>
      <p:sp>
        <p:nvSpPr>
          <p:cNvPr id="276" name="Google Shape;276;p38"/>
          <p:cNvSpPr/>
          <p:nvPr/>
        </p:nvSpPr>
        <p:spPr>
          <a:xfrm>
            <a:off x="120775" y="3230661"/>
            <a:ext cx="1037600" cy="335600"/>
          </a:xfrm>
          <a:prstGeom prst="rect">
            <a:avLst/>
          </a:prstGeom>
          <a:solidFill>
            <a:srgbClr val="A8D08C"/>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virginica</a:t>
            </a:r>
            <a:endParaRPr sz="1467"/>
          </a:p>
        </p:txBody>
      </p:sp>
      <p:sp>
        <p:nvSpPr>
          <p:cNvPr id="277" name="Google Shape;277;p38"/>
          <p:cNvSpPr/>
          <p:nvPr/>
        </p:nvSpPr>
        <p:spPr>
          <a:xfrm>
            <a:off x="7567863" y="979869"/>
            <a:ext cx="4217600" cy="8624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278" name="Google Shape;278;p38"/>
          <p:cNvCxnSpPr>
            <a:stCxn id="274" idx="2"/>
            <a:endCxn id="276" idx="0"/>
          </p:cNvCxnSpPr>
          <p:nvPr/>
        </p:nvCxnSpPr>
        <p:spPr>
          <a:xfrm flipH="1">
            <a:off x="639517" y="2729928"/>
            <a:ext cx="1412800" cy="500800"/>
          </a:xfrm>
          <a:prstGeom prst="straightConnector1">
            <a:avLst/>
          </a:prstGeom>
          <a:noFill/>
          <a:ln w="9525" cap="flat" cmpd="sng">
            <a:solidFill>
              <a:schemeClr val="dk1"/>
            </a:solidFill>
            <a:prstDash val="solid"/>
            <a:miter lim="800000"/>
            <a:headEnd type="none" w="sm" len="sm"/>
            <a:tailEnd type="none" w="sm" len="sm"/>
          </a:ln>
        </p:spPr>
      </p:cxnSp>
      <p:sp>
        <p:nvSpPr>
          <p:cNvPr id="279" name="Google Shape;279;p38"/>
          <p:cNvSpPr txBox="1"/>
          <p:nvPr/>
        </p:nvSpPr>
        <p:spPr>
          <a:xfrm>
            <a:off x="722745" y="27104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280" name="Google Shape;280;p38"/>
          <p:cNvCxnSpPr>
            <a:stCxn id="274" idx="2"/>
            <a:endCxn id="281" idx="0"/>
          </p:cNvCxnSpPr>
          <p:nvPr/>
        </p:nvCxnSpPr>
        <p:spPr>
          <a:xfrm>
            <a:off x="2052317" y="2729928"/>
            <a:ext cx="1256800" cy="497600"/>
          </a:xfrm>
          <a:prstGeom prst="straightConnector1">
            <a:avLst/>
          </a:prstGeom>
          <a:noFill/>
          <a:ln w="9525" cap="flat" cmpd="sng">
            <a:solidFill>
              <a:schemeClr val="dk1"/>
            </a:solidFill>
            <a:prstDash val="solid"/>
            <a:miter lim="800000"/>
            <a:headEnd type="none" w="sm" len="sm"/>
            <a:tailEnd type="none" w="sm" len="sm"/>
          </a:ln>
        </p:spPr>
      </p:cxnSp>
      <p:sp>
        <p:nvSpPr>
          <p:cNvPr id="281" name="Google Shape;281;p38"/>
          <p:cNvSpPr/>
          <p:nvPr/>
        </p:nvSpPr>
        <p:spPr>
          <a:xfrm>
            <a:off x="1783975" y="3227676"/>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pedal_width &lt;= 1.55 and pedal_length &lt;= 4.95</a:t>
            </a:r>
            <a:endParaRPr sz="1467"/>
          </a:p>
        </p:txBody>
      </p:sp>
      <p:cxnSp>
        <p:nvCxnSpPr>
          <p:cNvPr id="282" name="Google Shape;282;p38"/>
          <p:cNvCxnSpPr>
            <a:stCxn id="281" idx="2"/>
            <a:endCxn id="283" idx="0"/>
          </p:cNvCxnSpPr>
          <p:nvPr/>
        </p:nvCxnSpPr>
        <p:spPr>
          <a:xfrm>
            <a:off x="3308975" y="3889276"/>
            <a:ext cx="832800" cy="402800"/>
          </a:xfrm>
          <a:prstGeom prst="straightConnector1">
            <a:avLst/>
          </a:prstGeom>
          <a:noFill/>
          <a:ln w="9525" cap="flat" cmpd="sng">
            <a:solidFill>
              <a:schemeClr val="dk1"/>
            </a:solidFill>
            <a:prstDash val="solid"/>
            <a:miter lim="800000"/>
            <a:headEnd type="none" w="sm" len="sm"/>
            <a:tailEnd type="none" w="sm" len="sm"/>
          </a:ln>
        </p:spPr>
      </p:cxnSp>
      <p:sp>
        <p:nvSpPr>
          <p:cNvPr id="283" name="Google Shape;283;p38"/>
          <p:cNvSpPr/>
          <p:nvPr/>
        </p:nvSpPr>
        <p:spPr>
          <a:xfrm>
            <a:off x="3570489" y="4292267"/>
            <a:ext cx="1142800" cy="335600"/>
          </a:xfrm>
          <a:prstGeom prst="rect">
            <a:avLst/>
          </a:prstGeom>
          <a:solidFill>
            <a:srgbClr val="F4B08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versicolor</a:t>
            </a:r>
            <a:endParaRPr sz="1467"/>
          </a:p>
        </p:txBody>
      </p:sp>
      <p:sp>
        <p:nvSpPr>
          <p:cNvPr id="284" name="Google Shape;284;p38"/>
          <p:cNvSpPr txBox="1"/>
          <p:nvPr/>
        </p:nvSpPr>
        <p:spPr>
          <a:xfrm>
            <a:off x="3769303" y="3827532"/>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285" name="Google Shape;285;p38"/>
          <p:cNvSpPr txBox="1"/>
          <p:nvPr/>
        </p:nvSpPr>
        <p:spPr>
          <a:xfrm>
            <a:off x="2780316" y="272707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286" name="Google Shape;286;p38"/>
          <p:cNvSpPr/>
          <p:nvPr/>
        </p:nvSpPr>
        <p:spPr>
          <a:xfrm>
            <a:off x="7569200" y="1955801"/>
            <a:ext cx="2762251" cy="1730375"/>
          </a:xfrm>
          <a:custGeom>
            <a:avLst/>
            <a:gdLst/>
            <a:ahLst/>
            <a:cxnLst/>
            <a:rect l="l" t="t" r="r" b="b"/>
            <a:pathLst>
              <a:path w="2762250" h="1730375" extrusionOk="0">
                <a:moveTo>
                  <a:pt x="0" y="0"/>
                </a:moveTo>
                <a:lnTo>
                  <a:pt x="0" y="908050"/>
                </a:lnTo>
                <a:lnTo>
                  <a:pt x="838200" y="908050"/>
                </a:lnTo>
                <a:lnTo>
                  <a:pt x="838200" y="1730375"/>
                </a:lnTo>
                <a:lnTo>
                  <a:pt x="2762250" y="1730375"/>
                </a:lnTo>
                <a:lnTo>
                  <a:pt x="2762250" y="6350"/>
                </a:lnTo>
                <a:lnTo>
                  <a:pt x="0" y="0"/>
                </a:lnTo>
                <a:close/>
              </a:path>
            </a:pathLst>
          </a:custGeom>
          <a:solidFill>
            <a:srgbClr val="F4B081">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287" name="Google Shape;287;p38"/>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spcBef>
                <a:spcPts val="0"/>
              </a:spcBef>
              <a:buClr>
                <a:srgbClr val="BE070C"/>
              </a:buClr>
              <a:buSzPts val="3300"/>
            </a:pPr>
            <a:r>
              <a:rPr lang="en" sz="3200" b="1"/>
              <a:t>Example: Using Petal Data Only</a:t>
            </a:r>
            <a:endParaRPr sz="32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9"/>
          <p:cNvPicPr preferRelativeResize="0"/>
          <p:nvPr/>
        </p:nvPicPr>
        <p:blipFill rotWithShape="1">
          <a:blip r:embed="rId3">
            <a:alphaModFix/>
          </a:blip>
          <a:srcRect/>
          <a:stretch/>
        </p:blipFill>
        <p:spPr>
          <a:xfrm>
            <a:off x="6742497" y="845959"/>
            <a:ext cx="5184660" cy="3566168"/>
          </a:xfrm>
          <a:prstGeom prst="rect">
            <a:avLst/>
          </a:prstGeom>
          <a:noFill/>
          <a:ln>
            <a:noFill/>
          </a:ln>
        </p:spPr>
      </p:pic>
      <p:sp>
        <p:nvSpPr>
          <p:cNvPr id="293" name="Google Shape;293;p39"/>
          <p:cNvSpPr/>
          <p:nvPr/>
        </p:nvSpPr>
        <p:spPr>
          <a:xfrm>
            <a:off x="1654343" y="1022067"/>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0.75 and petal_length &lt; 2?</a:t>
            </a:r>
            <a:endParaRPr sz="1467"/>
          </a:p>
        </p:txBody>
      </p:sp>
      <p:sp>
        <p:nvSpPr>
          <p:cNvPr id="294" name="Google Shape;294;p39"/>
          <p:cNvSpPr/>
          <p:nvPr/>
        </p:nvSpPr>
        <p:spPr>
          <a:xfrm>
            <a:off x="4165217" y="1998628"/>
            <a:ext cx="834000" cy="335600"/>
          </a:xfrm>
          <a:prstGeom prst="rect">
            <a:avLst/>
          </a:prstGeom>
          <a:solidFill>
            <a:srgbClr val="9CC2E5"/>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setosa</a:t>
            </a:r>
            <a:endParaRPr sz="1867">
              <a:solidFill>
                <a:schemeClr val="dk1"/>
              </a:solidFill>
              <a:latin typeface="Calibri"/>
              <a:ea typeface="Calibri"/>
              <a:cs typeface="Calibri"/>
              <a:sym typeface="Calibri"/>
            </a:endParaRPr>
          </a:p>
        </p:txBody>
      </p:sp>
      <p:cxnSp>
        <p:nvCxnSpPr>
          <p:cNvPr id="295" name="Google Shape;295;p39"/>
          <p:cNvCxnSpPr>
            <a:stCxn id="293" idx="2"/>
            <a:endCxn id="294" idx="0"/>
          </p:cNvCxnSpPr>
          <p:nvPr/>
        </p:nvCxnSpPr>
        <p:spPr>
          <a:xfrm>
            <a:off x="3179343" y="1683667"/>
            <a:ext cx="1402800" cy="314800"/>
          </a:xfrm>
          <a:prstGeom prst="straightConnector1">
            <a:avLst/>
          </a:prstGeom>
          <a:noFill/>
          <a:ln w="9525" cap="flat" cmpd="sng">
            <a:solidFill>
              <a:schemeClr val="dk1"/>
            </a:solidFill>
            <a:prstDash val="solid"/>
            <a:miter lim="800000"/>
            <a:headEnd type="none" w="sm" len="sm"/>
            <a:tailEnd type="none" w="sm" len="sm"/>
          </a:ln>
        </p:spPr>
      </p:cxnSp>
      <p:sp>
        <p:nvSpPr>
          <p:cNvPr id="296" name="Google Shape;296;p39"/>
          <p:cNvSpPr txBox="1"/>
          <p:nvPr/>
        </p:nvSpPr>
        <p:spPr>
          <a:xfrm>
            <a:off x="4141872" y="16092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297" name="Google Shape;297;p39"/>
          <p:cNvSpPr/>
          <p:nvPr/>
        </p:nvSpPr>
        <p:spPr>
          <a:xfrm>
            <a:off x="7567861" y="2870200"/>
            <a:ext cx="842400" cy="812000"/>
          </a:xfrm>
          <a:prstGeom prst="rect">
            <a:avLst/>
          </a:prstGeom>
          <a:solidFill>
            <a:srgbClr val="9CC2E5">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298" name="Google Shape;298;p39"/>
          <p:cNvCxnSpPr>
            <a:stCxn id="293" idx="2"/>
            <a:endCxn id="299" idx="0"/>
          </p:cNvCxnSpPr>
          <p:nvPr/>
        </p:nvCxnSpPr>
        <p:spPr>
          <a:xfrm flipH="1">
            <a:off x="2052143" y="1683667"/>
            <a:ext cx="1127200" cy="384800"/>
          </a:xfrm>
          <a:prstGeom prst="straightConnector1">
            <a:avLst/>
          </a:prstGeom>
          <a:noFill/>
          <a:ln w="9525" cap="flat" cmpd="sng">
            <a:solidFill>
              <a:schemeClr val="dk1"/>
            </a:solidFill>
            <a:prstDash val="solid"/>
            <a:miter lim="800000"/>
            <a:headEnd type="none" w="sm" len="sm"/>
            <a:tailEnd type="none" w="sm" len="sm"/>
          </a:ln>
        </p:spPr>
      </p:cxnSp>
      <p:sp>
        <p:nvSpPr>
          <p:cNvPr id="300" name="Google Shape;300;p39"/>
          <p:cNvSpPr txBox="1"/>
          <p:nvPr/>
        </p:nvSpPr>
        <p:spPr>
          <a:xfrm>
            <a:off x="1995739" y="162653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299" name="Google Shape;299;p39"/>
          <p:cNvSpPr/>
          <p:nvPr/>
        </p:nvSpPr>
        <p:spPr>
          <a:xfrm>
            <a:off x="527317" y="2068328"/>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&gt;= 1.75</a:t>
            </a:r>
            <a:endParaRPr sz="1467"/>
          </a:p>
        </p:txBody>
      </p:sp>
      <p:sp>
        <p:nvSpPr>
          <p:cNvPr id="301" name="Google Shape;301;p39"/>
          <p:cNvSpPr/>
          <p:nvPr/>
        </p:nvSpPr>
        <p:spPr>
          <a:xfrm>
            <a:off x="120775" y="3230661"/>
            <a:ext cx="1037600" cy="335600"/>
          </a:xfrm>
          <a:prstGeom prst="rect">
            <a:avLst/>
          </a:prstGeom>
          <a:solidFill>
            <a:srgbClr val="A8D08C"/>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virginica</a:t>
            </a:r>
            <a:endParaRPr sz="1467"/>
          </a:p>
        </p:txBody>
      </p:sp>
      <p:sp>
        <p:nvSpPr>
          <p:cNvPr id="302" name="Google Shape;302;p39"/>
          <p:cNvSpPr/>
          <p:nvPr/>
        </p:nvSpPr>
        <p:spPr>
          <a:xfrm>
            <a:off x="7567863" y="979869"/>
            <a:ext cx="4217600" cy="8624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303" name="Google Shape;303;p39"/>
          <p:cNvCxnSpPr>
            <a:stCxn id="299" idx="2"/>
            <a:endCxn id="301" idx="0"/>
          </p:cNvCxnSpPr>
          <p:nvPr/>
        </p:nvCxnSpPr>
        <p:spPr>
          <a:xfrm flipH="1">
            <a:off x="639517" y="2729928"/>
            <a:ext cx="1412800" cy="500800"/>
          </a:xfrm>
          <a:prstGeom prst="straightConnector1">
            <a:avLst/>
          </a:prstGeom>
          <a:noFill/>
          <a:ln w="9525" cap="flat" cmpd="sng">
            <a:solidFill>
              <a:schemeClr val="dk1"/>
            </a:solidFill>
            <a:prstDash val="solid"/>
            <a:miter lim="800000"/>
            <a:headEnd type="none" w="sm" len="sm"/>
            <a:tailEnd type="none" w="sm" len="sm"/>
          </a:ln>
        </p:spPr>
      </p:cxnSp>
      <p:sp>
        <p:nvSpPr>
          <p:cNvPr id="304" name="Google Shape;304;p39"/>
          <p:cNvSpPr txBox="1"/>
          <p:nvPr/>
        </p:nvSpPr>
        <p:spPr>
          <a:xfrm>
            <a:off x="722745" y="27104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305" name="Google Shape;305;p39"/>
          <p:cNvCxnSpPr>
            <a:stCxn id="299" idx="2"/>
            <a:endCxn id="306" idx="0"/>
          </p:cNvCxnSpPr>
          <p:nvPr/>
        </p:nvCxnSpPr>
        <p:spPr>
          <a:xfrm>
            <a:off x="2052317" y="2729928"/>
            <a:ext cx="1256800" cy="497600"/>
          </a:xfrm>
          <a:prstGeom prst="straightConnector1">
            <a:avLst/>
          </a:prstGeom>
          <a:noFill/>
          <a:ln w="9525" cap="flat" cmpd="sng">
            <a:solidFill>
              <a:schemeClr val="dk1"/>
            </a:solidFill>
            <a:prstDash val="solid"/>
            <a:miter lim="800000"/>
            <a:headEnd type="none" w="sm" len="sm"/>
            <a:tailEnd type="none" w="sm" len="sm"/>
          </a:ln>
        </p:spPr>
      </p:cxnSp>
      <p:sp>
        <p:nvSpPr>
          <p:cNvPr id="306" name="Google Shape;306;p39"/>
          <p:cNvSpPr/>
          <p:nvPr/>
        </p:nvSpPr>
        <p:spPr>
          <a:xfrm>
            <a:off x="1783975" y="3227676"/>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pedal_width &lt;= 1.55 and pedal_length &lt;= 4.95</a:t>
            </a:r>
            <a:endParaRPr sz="1467"/>
          </a:p>
        </p:txBody>
      </p:sp>
      <p:cxnSp>
        <p:nvCxnSpPr>
          <p:cNvPr id="307" name="Google Shape;307;p39"/>
          <p:cNvCxnSpPr>
            <a:stCxn id="306" idx="2"/>
            <a:endCxn id="308" idx="0"/>
          </p:cNvCxnSpPr>
          <p:nvPr/>
        </p:nvCxnSpPr>
        <p:spPr>
          <a:xfrm>
            <a:off x="3308975" y="3889276"/>
            <a:ext cx="832800" cy="402800"/>
          </a:xfrm>
          <a:prstGeom prst="straightConnector1">
            <a:avLst/>
          </a:prstGeom>
          <a:noFill/>
          <a:ln w="9525" cap="flat" cmpd="sng">
            <a:solidFill>
              <a:schemeClr val="dk1"/>
            </a:solidFill>
            <a:prstDash val="solid"/>
            <a:miter lim="800000"/>
            <a:headEnd type="none" w="sm" len="sm"/>
            <a:tailEnd type="none" w="sm" len="sm"/>
          </a:ln>
        </p:spPr>
      </p:cxnSp>
      <p:sp>
        <p:nvSpPr>
          <p:cNvPr id="308" name="Google Shape;308;p39"/>
          <p:cNvSpPr/>
          <p:nvPr/>
        </p:nvSpPr>
        <p:spPr>
          <a:xfrm>
            <a:off x="3570489" y="4292267"/>
            <a:ext cx="1142800" cy="335600"/>
          </a:xfrm>
          <a:prstGeom prst="rect">
            <a:avLst/>
          </a:prstGeom>
          <a:solidFill>
            <a:srgbClr val="F4B08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versicolor</a:t>
            </a:r>
            <a:endParaRPr sz="1467"/>
          </a:p>
        </p:txBody>
      </p:sp>
      <p:sp>
        <p:nvSpPr>
          <p:cNvPr id="309" name="Google Shape;309;p39"/>
          <p:cNvSpPr txBox="1"/>
          <p:nvPr/>
        </p:nvSpPr>
        <p:spPr>
          <a:xfrm>
            <a:off x="3769303" y="3827532"/>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310" name="Google Shape;310;p39"/>
          <p:cNvSpPr txBox="1"/>
          <p:nvPr/>
        </p:nvSpPr>
        <p:spPr>
          <a:xfrm>
            <a:off x="2780316" y="272707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311" name="Google Shape;311;p39"/>
          <p:cNvSpPr/>
          <p:nvPr/>
        </p:nvSpPr>
        <p:spPr>
          <a:xfrm>
            <a:off x="72011" y="4288989"/>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1.65 or petal_length &gt;= 4.95</a:t>
            </a:r>
            <a:endParaRPr sz="1467"/>
          </a:p>
        </p:txBody>
      </p:sp>
      <p:cxnSp>
        <p:nvCxnSpPr>
          <p:cNvPr id="312" name="Google Shape;312;p39"/>
          <p:cNvCxnSpPr>
            <a:stCxn id="306" idx="2"/>
            <a:endCxn id="311" idx="0"/>
          </p:cNvCxnSpPr>
          <p:nvPr/>
        </p:nvCxnSpPr>
        <p:spPr>
          <a:xfrm flipH="1">
            <a:off x="1596975" y="3889276"/>
            <a:ext cx="1712000" cy="399600"/>
          </a:xfrm>
          <a:prstGeom prst="straightConnector1">
            <a:avLst/>
          </a:prstGeom>
          <a:noFill/>
          <a:ln w="9525" cap="flat" cmpd="sng">
            <a:solidFill>
              <a:schemeClr val="dk1"/>
            </a:solidFill>
            <a:prstDash val="solid"/>
            <a:miter lim="800000"/>
            <a:headEnd type="none" w="sm" len="sm"/>
            <a:tailEnd type="none" w="sm" len="sm"/>
          </a:ln>
        </p:spPr>
      </p:cxnSp>
      <p:sp>
        <p:nvSpPr>
          <p:cNvPr id="313" name="Google Shape;313;p39"/>
          <p:cNvSpPr txBox="1"/>
          <p:nvPr/>
        </p:nvSpPr>
        <p:spPr>
          <a:xfrm>
            <a:off x="1693651" y="3886135"/>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314" name="Google Shape;314;p39"/>
          <p:cNvSpPr/>
          <p:nvPr/>
        </p:nvSpPr>
        <p:spPr>
          <a:xfrm>
            <a:off x="7569200" y="1955801"/>
            <a:ext cx="2762251" cy="1730375"/>
          </a:xfrm>
          <a:custGeom>
            <a:avLst/>
            <a:gdLst/>
            <a:ahLst/>
            <a:cxnLst/>
            <a:rect l="l" t="t" r="r" b="b"/>
            <a:pathLst>
              <a:path w="2762250" h="1730375" extrusionOk="0">
                <a:moveTo>
                  <a:pt x="0" y="0"/>
                </a:moveTo>
                <a:lnTo>
                  <a:pt x="0" y="908050"/>
                </a:lnTo>
                <a:lnTo>
                  <a:pt x="838200" y="908050"/>
                </a:lnTo>
                <a:lnTo>
                  <a:pt x="838200" y="1730375"/>
                </a:lnTo>
                <a:lnTo>
                  <a:pt x="2762250" y="1730375"/>
                </a:lnTo>
                <a:lnTo>
                  <a:pt x="2762250" y="6350"/>
                </a:lnTo>
                <a:lnTo>
                  <a:pt x="0" y="0"/>
                </a:lnTo>
                <a:close/>
              </a:path>
            </a:pathLst>
          </a:custGeom>
          <a:solidFill>
            <a:srgbClr val="F4B081">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15" name="Google Shape;315;p39"/>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spcBef>
                <a:spcPts val="0"/>
              </a:spcBef>
              <a:buClr>
                <a:srgbClr val="BE070C"/>
              </a:buClr>
              <a:buSzPts val="3300"/>
            </a:pPr>
            <a:r>
              <a:rPr lang="en" sz="3200" b="1"/>
              <a:t>Example: Using Petal Data Only</a:t>
            </a:r>
            <a:endParaRPr sz="32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40"/>
          <p:cNvPicPr preferRelativeResize="0"/>
          <p:nvPr/>
        </p:nvPicPr>
        <p:blipFill rotWithShape="1">
          <a:blip r:embed="rId3">
            <a:alphaModFix/>
          </a:blip>
          <a:srcRect/>
          <a:stretch/>
        </p:blipFill>
        <p:spPr>
          <a:xfrm>
            <a:off x="6742497" y="845959"/>
            <a:ext cx="5184660" cy="3566168"/>
          </a:xfrm>
          <a:prstGeom prst="rect">
            <a:avLst/>
          </a:prstGeom>
          <a:noFill/>
          <a:ln>
            <a:noFill/>
          </a:ln>
        </p:spPr>
      </p:pic>
      <p:sp>
        <p:nvSpPr>
          <p:cNvPr id="321" name="Google Shape;321;p40"/>
          <p:cNvSpPr/>
          <p:nvPr/>
        </p:nvSpPr>
        <p:spPr>
          <a:xfrm>
            <a:off x="1654343" y="1022067"/>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0.75 and petal_length &lt; 2?</a:t>
            </a:r>
            <a:endParaRPr sz="1467"/>
          </a:p>
        </p:txBody>
      </p:sp>
      <p:sp>
        <p:nvSpPr>
          <p:cNvPr id="322" name="Google Shape;322;p40"/>
          <p:cNvSpPr/>
          <p:nvPr/>
        </p:nvSpPr>
        <p:spPr>
          <a:xfrm>
            <a:off x="4165217" y="1998628"/>
            <a:ext cx="834000" cy="335600"/>
          </a:xfrm>
          <a:prstGeom prst="rect">
            <a:avLst/>
          </a:prstGeom>
          <a:solidFill>
            <a:srgbClr val="9CC2E5"/>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setosa</a:t>
            </a:r>
            <a:endParaRPr sz="1867">
              <a:solidFill>
                <a:schemeClr val="dk1"/>
              </a:solidFill>
              <a:latin typeface="Calibri"/>
              <a:ea typeface="Calibri"/>
              <a:cs typeface="Calibri"/>
              <a:sym typeface="Calibri"/>
            </a:endParaRPr>
          </a:p>
        </p:txBody>
      </p:sp>
      <p:cxnSp>
        <p:nvCxnSpPr>
          <p:cNvPr id="323" name="Google Shape;323;p40"/>
          <p:cNvCxnSpPr>
            <a:stCxn id="321" idx="2"/>
            <a:endCxn id="322" idx="0"/>
          </p:cNvCxnSpPr>
          <p:nvPr/>
        </p:nvCxnSpPr>
        <p:spPr>
          <a:xfrm>
            <a:off x="3179343" y="1683667"/>
            <a:ext cx="1402800" cy="314800"/>
          </a:xfrm>
          <a:prstGeom prst="straightConnector1">
            <a:avLst/>
          </a:prstGeom>
          <a:noFill/>
          <a:ln w="9525" cap="flat" cmpd="sng">
            <a:solidFill>
              <a:schemeClr val="dk1"/>
            </a:solidFill>
            <a:prstDash val="solid"/>
            <a:miter lim="800000"/>
            <a:headEnd type="none" w="sm" len="sm"/>
            <a:tailEnd type="none" w="sm" len="sm"/>
          </a:ln>
        </p:spPr>
      </p:cxnSp>
      <p:sp>
        <p:nvSpPr>
          <p:cNvPr id="324" name="Google Shape;324;p40"/>
          <p:cNvSpPr txBox="1"/>
          <p:nvPr/>
        </p:nvSpPr>
        <p:spPr>
          <a:xfrm>
            <a:off x="4141872" y="16092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325" name="Google Shape;325;p40"/>
          <p:cNvSpPr/>
          <p:nvPr/>
        </p:nvSpPr>
        <p:spPr>
          <a:xfrm>
            <a:off x="7567861" y="2870200"/>
            <a:ext cx="842400" cy="812000"/>
          </a:xfrm>
          <a:prstGeom prst="rect">
            <a:avLst/>
          </a:prstGeom>
          <a:solidFill>
            <a:srgbClr val="9CC2E5">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326" name="Google Shape;326;p40"/>
          <p:cNvCxnSpPr>
            <a:stCxn id="321" idx="2"/>
            <a:endCxn id="327" idx="0"/>
          </p:cNvCxnSpPr>
          <p:nvPr/>
        </p:nvCxnSpPr>
        <p:spPr>
          <a:xfrm flipH="1">
            <a:off x="2052143" y="1683667"/>
            <a:ext cx="1127200" cy="384800"/>
          </a:xfrm>
          <a:prstGeom prst="straightConnector1">
            <a:avLst/>
          </a:prstGeom>
          <a:noFill/>
          <a:ln w="9525" cap="flat" cmpd="sng">
            <a:solidFill>
              <a:schemeClr val="dk1"/>
            </a:solidFill>
            <a:prstDash val="solid"/>
            <a:miter lim="800000"/>
            <a:headEnd type="none" w="sm" len="sm"/>
            <a:tailEnd type="none" w="sm" len="sm"/>
          </a:ln>
        </p:spPr>
      </p:cxnSp>
      <p:sp>
        <p:nvSpPr>
          <p:cNvPr id="328" name="Google Shape;328;p40"/>
          <p:cNvSpPr txBox="1"/>
          <p:nvPr/>
        </p:nvSpPr>
        <p:spPr>
          <a:xfrm>
            <a:off x="1995739" y="162653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327" name="Google Shape;327;p40"/>
          <p:cNvSpPr/>
          <p:nvPr/>
        </p:nvSpPr>
        <p:spPr>
          <a:xfrm>
            <a:off x="527317" y="2068328"/>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&gt;= 1.75</a:t>
            </a:r>
            <a:endParaRPr sz="1467"/>
          </a:p>
        </p:txBody>
      </p:sp>
      <p:sp>
        <p:nvSpPr>
          <p:cNvPr id="329" name="Google Shape;329;p40"/>
          <p:cNvSpPr/>
          <p:nvPr/>
        </p:nvSpPr>
        <p:spPr>
          <a:xfrm>
            <a:off x="120775" y="3230661"/>
            <a:ext cx="1037600" cy="335600"/>
          </a:xfrm>
          <a:prstGeom prst="rect">
            <a:avLst/>
          </a:prstGeom>
          <a:solidFill>
            <a:srgbClr val="A8D08C"/>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virginica</a:t>
            </a:r>
            <a:endParaRPr sz="1467"/>
          </a:p>
        </p:txBody>
      </p:sp>
      <p:sp>
        <p:nvSpPr>
          <p:cNvPr id="330" name="Google Shape;330;p40"/>
          <p:cNvSpPr/>
          <p:nvPr/>
        </p:nvSpPr>
        <p:spPr>
          <a:xfrm>
            <a:off x="7567863" y="979869"/>
            <a:ext cx="4217600" cy="8624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331" name="Google Shape;331;p40"/>
          <p:cNvCxnSpPr>
            <a:stCxn id="327" idx="2"/>
            <a:endCxn id="329" idx="0"/>
          </p:cNvCxnSpPr>
          <p:nvPr/>
        </p:nvCxnSpPr>
        <p:spPr>
          <a:xfrm flipH="1">
            <a:off x="639517" y="2729928"/>
            <a:ext cx="1412800" cy="500800"/>
          </a:xfrm>
          <a:prstGeom prst="straightConnector1">
            <a:avLst/>
          </a:prstGeom>
          <a:noFill/>
          <a:ln w="9525" cap="flat" cmpd="sng">
            <a:solidFill>
              <a:schemeClr val="dk1"/>
            </a:solidFill>
            <a:prstDash val="solid"/>
            <a:miter lim="800000"/>
            <a:headEnd type="none" w="sm" len="sm"/>
            <a:tailEnd type="none" w="sm" len="sm"/>
          </a:ln>
        </p:spPr>
      </p:cxnSp>
      <p:sp>
        <p:nvSpPr>
          <p:cNvPr id="332" name="Google Shape;332;p40"/>
          <p:cNvSpPr txBox="1"/>
          <p:nvPr/>
        </p:nvSpPr>
        <p:spPr>
          <a:xfrm>
            <a:off x="722745" y="27104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333" name="Google Shape;333;p40"/>
          <p:cNvCxnSpPr>
            <a:stCxn id="327" idx="2"/>
            <a:endCxn id="334" idx="0"/>
          </p:cNvCxnSpPr>
          <p:nvPr/>
        </p:nvCxnSpPr>
        <p:spPr>
          <a:xfrm>
            <a:off x="2052317" y="2729928"/>
            <a:ext cx="1256800" cy="497600"/>
          </a:xfrm>
          <a:prstGeom prst="straightConnector1">
            <a:avLst/>
          </a:prstGeom>
          <a:noFill/>
          <a:ln w="9525" cap="flat" cmpd="sng">
            <a:solidFill>
              <a:schemeClr val="dk1"/>
            </a:solidFill>
            <a:prstDash val="solid"/>
            <a:miter lim="800000"/>
            <a:headEnd type="none" w="sm" len="sm"/>
            <a:tailEnd type="none" w="sm" len="sm"/>
          </a:ln>
        </p:spPr>
      </p:cxnSp>
      <p:sp>
        <p:nvSpPr>
          <p:cNvPr id="334" name="Google Shape;334;p40"/>
          <p:cNvSpPr/>
          <p:nvPr/>
        </p:nvSpPr>
        <p:spPr>
          <a:xfrm>
            <a:off x="1783975" y="3227676"/>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pedal_width &lt;= 1.55 and pedal_length &lt;= 4.95</a:t>
            </a:r>
            <a:endParaRPr sz="1467"/>
          </a:p>
        </p:txBody>
      </p:sp>
      <p:cxnSp>
        <p:nvCxnSpPr>
          <p:cNvPr id="335" name="Google Shape;335;p40"/>
          <p:cNvCxnSpPr>
            <a:stCxn id="334" idx="2"/>
            <a:endCxn id="336" idx="0"/>
          </p:cNvCxnSpPr>
          <p:nvPr/>
        </p:nvCxnSpPr>
        <p:spPr>
          <a:xfrm>
            <a:off x="3308975" y="3889276"/>
            <a:ext cx="832800" cy="402800"/>
          </a:xfrm>
          <a:prstGeom prst="straightConnector1">
            <a:avLst/>
          </a:prstGeom>
          <a:noFill/>
          <a:ln w="9525" cap="flat" cmpd="sng">
            <a:solidFill>
              <a:schemeClr val="dk1"/>
            </a:solidFill>
            <a:prstDash val="solid"/>
            <a:miter lim="800000"/>
            <a:headEnd type="none" w="sm" len="sm"/>
            <a:tailEnd type="none" w="sm" len="sm"/>
          </a:ln>
        </p:spPr>
      </p:cxnSp>
      <p:sp>
        <p:nvSpPr>
          <p:cNvPr id="336" name="Google Shape;336;p40"/>
          <p:cNvSpPr/>
          <p:nvPr/>
        </p:nvSpPr>
        <p:spPr>
          <a:xfrm>
            <a:off x="3570489" y="4292267"/>
            <a:ext cx="1142800" cy="335600"/>
          </a:xfrm>
          <a:prstGeom prst="rect">
            <a:avLst/>
          </a:prstGeom>
          <a:solidFill>
            <a:srgbClr val="F4B08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versicolor</a:t>
            </a:r>
            <a:endParaRPr sz="1467"/>
          </a:p>
        </p:txBody>
      </p:sp>
      <p:sp>
        <p:nvSpPr>
          <p:cNvPr id="337" name="Google Shape;337;p40"/>
          <p:cNvSpPr txBox="1"/>
          <p:nvPr/>
        </p:nvSpPr>
        <p:spPr>
          <a:xfrm>
            <a:off x="3769303" y="3827532"/>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338" name="Google Shape;338;p40"/>
          <p:cNvSpPr txBox="1"/>
          <p:nvPr/>
        </p:nvSpPr>
        <p:spPr>
          <a:xfrm>
            <a:off x="2780316" y="272707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339" name="Google Shape;339;p40"/>
          <p:cNvSpPr/>
          <p:nvPr/>
        </p:nvSpPr>
        <p:spPr>
          <a:xfrm>
            <a:off x="72011" y="4288989"/>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1.65 or petal_length &gt;= 4.95</a:t>
            </a:r>
            <a:endParaRPr sz="1467"/>
          </a:p>
        </p:txBody>
      </p:sp>
      <p:cxnSp>
        <p:nvCxnSpPr>
          <p:cNvPr id="340" name="Google Shape;340;p40"/>
          <p:cNvCxnSpPr>
            <a:stCxn id="334" idx="2"/>
            <a:endCxn id="339" idx="0"/>
          </p:cNvCxnSpPr>
          <p:nvPr/>
        </p:nvCxnSpPr>
        <p:spPr>
          <a:xfrm flipH="1">
            <a:off x="1596975" y="3889276"/>
            <a:ext cx="1712000" cy="399600"/>
          </a:xfrm>
          <a:prstGeom prst="straightConnector1">
            <a:avLst/>
          </a:prstGeom>
          <a:noFill/>
          <a:ln w="9525" cap="flat" cmpd="sng">
            <a:solidFill>
              <a:schemeClr val="dk1"/>
            </a:solidFill>
            <a:prstDash val="solid"/>
            <a:miter lim="800000"/>
            <a:headEnd type="none" w="sm" len="sm"/>
            <a:tailEnd type="none" w="sm" len="sm"/>
          </a:ln>
        </p:spPr>
      </p:cxnSp>
      <p:sp>
        <p:nvSpPr>
          <p:cNvPr id="341" name="Google Shape;341;p40"/>
          <p:cNvSpPr txBox="1"/>
          <p:nvPr/>
        </p:nvSpPr>
        <p:spPr>
          <a:xfrm>
            <a:off x="1693651" y="3886135"/>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342" name="Google Shape;342;p40"/>
          <p:cNvSpPr txBox="1"/>
          <p:nvPr/>
        </p:nvSpPr>
        <p:spPr>
          <a:xfrm>
            <a:off x="2615833" y="4930520"/>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343" name="Google Shape;343;p40"/>
          <p:cNvCxnSpPr>
            <a:stCxn id="339" idx="2"/>
            <a:endCxn id="344" idx="0"/>
          </p:cNvCxnSpPr>
          <p:nvPr/>
        </p:nvCxnSpPr>
        <p:spPr>
          <a:xfrm>
            <a:off x="1597011" y="4950589"/>
            <a:ext cx="1516000" cy="396800"/>
          </a:xfrm>
          <a:prstGeom prst="straightConnector1">
            <a:avLst/>
          </a:prstGeom>
          <a:noFill/>
          <a:ln w="9525" cap="flat" cmpd="sng">
            <a:solidFill>
              <a:schemeClr val="dk1"/>
            </a:solidFill>
            <a:prstDash val="solid"/>
            <a:miter lim="800000"/>
            <a:headEnd type="none" w="sm" len="sm"/>
            <a:tailEnd type="none" w="sm" len="sm"/>
          </a:ln>
        </p:spPr>
      </p:cxnSp>
      <p:sp>
        <p:nvSpPr>
          <p:cNvPr id="344" name="Google Shape;344;p40"/>
          <p:cNvSpPr/>
          <p:nvPr/>
        </p:nvSpPr>
        <p:spPr>
          <a:xfrm>
            <a:off x="2594135" y="5347316"/>
            <a:ext cx="1037600" cy="335600"/>
          </a:xfrm>
          <a:prstGeom prst="rect">
            <a:avLst/>
          </a:prstGeom>
          <a:solidFill>
            <a:srgbClr val="A8D08C"/>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virginica</a:t>
            </a:r>
            <a:endParaRPr sz="1467"/>
          </a:p>
        </p:txBody>
      </p:sp>
      <p:sp>
        <p:nvSpPr>
          <p:cNvPr id="345" name="Google Shape;345;p40"/>
          <p:cNvSpPr/>
          <p:nvPr/>
        </p:nvSpPr>
        <p:spPr>
          <a:xfrm>
            <a:off x="10337007" y="2080409"/>
            <a:ext cx="1446400" cy="16112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46" name="Google Shape;346;p40"/>
          <p:cNvSpPr/>
          <p:nvPr/>
        </p:nvSpPr>
        <p:spPr>
          <a:xfrm>
            <a:off x="7579360" y="1838175"/>
            <a:ext cx="2746000" cy="1128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47" name="Google Shape;347;p40"/>
          <p:cNvSpPr/>
          <p:nvPr/>
        </p:nvSpPr>
        <p:spPr>
          <a:xfrm>
            <a:off x="7569200" y="1955801"/>
            <a:ext cx="2762251" cy="1730375"/>
          </a:xfrm>
          <a:custGeom>
            <a:avLst/>
            <a:gdLst/>
            <a:ahLst/>
            <a:cxnLst/>
            <a:rect l="l" t="t" r="r" b="b"/>
            <a:pathLst>
              <a:path w="2762250" h="1730375" extrusionOk="0">
                <a:moveTo>
                  <a:pt x="0" y="0"/>
                </a:moveTo>
                <a:lnTo>
                  <a:pt x="0" y="908050"/>
                </a:lnTo>
                <a:lnTo>
                  <a:pt x="838200" y="908050"/>
                </a:lnTo>
                <a:lnTo>
                  <a:pt x="838200" y="1730375"/>
                </a:lnTo>
                <a:lnTo>
                  <a:pt x="2762250" y="1730375"/>
                </a:lnTo>
                <a:lnTo>
                  <a:pt x="2762250" y="6350"/>
                </a:lnTo>
                <a:lnTo>
                  <a:pt x="0" y="0"/>
                </a:lnTo>
                <a:close/>
              </a:path>
            </a:pathLst>
          </a:custGeom>
          <a:solidFill>
            <a:srgbClr val="F4B081">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48" name="Google Shape;348;p40"/>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spcBef>
                <a:spcPts val="0"/>
              </a:spcBef>
              <a:buClr>
                <a:srgbClr val="BE070C"/>
              </a:buClr>
              <a:buSzPts val="3300"/>
            </a:pPr>
            <a:r>
              <a:rPr lang="en" sz="3200" b="1"/>
              <a:t>Example: Using Petal Data Only</a:t>
            </a:r>
            <a:endParaRPr sz="32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41"/>
          <p:cNvPicPr preferRelativeResize="0"/>
          <p:nvPr/>
        </p:nvPicPr>
        <p:blipFill rotWithShape="1">
          <a:blip r:embed="rId3">
            <a:alphaModFix/>
          </a:blip>
          <a:srcRect/>
          <a:stretch/>
        </p:blipFill>
        <p:spPr>
          <a:xfrm>
            <a:off x="6742497" y="845959"/>
            <a:ext cx="5184660" cy="3566168"/>
          </a:xfrm>
          <a:prstGeom prst="rect">
            <a:avLst/>
          </a:prstGeom>
          <a:noFill/>
          <a:ln>
            <a:noFill/>
          </a:ln>
        </p:spPr>
      </p:pic>
      <p:sp>
        <p:nvSpPr>
          <p:cNvPr id="354" name="Google Shape;354;p41"/>
          <p:cNvSpPr/>
          <p:nvPr/>
        </p:nvSpPr>
        <p:spPr>
          <a:xfrm>
            <a:off x="1654343" y="1022067"/>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0.75 and petal_length &lt; 2?</a:t>
            </a:r>
            <a:endParaRPr sz="1467"/>
          </a:p>
        </p:txBody>
      </p:sp>
      <p:sp>
        <p:nvSpPr>
          <p:cNvPr id="355" name="Google Shape;355;p41"/>
          <p:cNvSpPr/>
          <p:nvPr/>
        </p:nvSpPr>
        <p:spPr>
          <a:xfrm>
            <a:off x="4165217" y="1998628"/>
            <a:ext cx="834000" cy="335600"/>
          </a:xfrm>
          <a:prstGeom prst="rect">
            <a:avLst/>
          </a:prstGeom>
          <a:solidFill>
            <a:srgbClr val="9CC2E5"/>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setosa</a:t>
            </a:r>
            <a:endParaRPr sz="1867">
              <a:solidFill>
                <a:schemeClr val="dk1"/>
              </a:solidFill>
              <a:latin typeface="Calibri"/>
              <a:ea typeface="Calibri"/>
              <a:cs typeface="Calibri"/>
              <a:sym typeface="Calibri"/>
            </a:endParaRPr>
          </a:p>
        </p:txBody>
      </p:sp>
      <p:cxnSp>
        <p:nvCxnSpPr>
          <p:cNvPr id="356" name="Google Shape;356;p41"/>
          <p:cNvCxnSpPr>
            <a:stCxn id="354" idx="2"/>
            <a:endCxn id="355" idx="0"/>
          </p:cNvCxnSpPr>
          <p:nvPr/>
        </p:nvCxnSpPr>
        <p:spPr>
          <a:xfrm>
            <a:off x="3179343" y="1683667"/>
            <a:ext cx="1402800" cy="314800"/>
          </a:xfrm>
          <a:prstGeom prst="straightConnector1">
            <a:avLst/>
          </a:prstGeom>
          <a:noFill/>
          <a:ln w="9525" cap="flat" cmpd="sng">
            <a:solidFill>
              <a:schemeClr val="dk1"/>
            </a:solidFill>
            <a:prstDash val="solid"/>
            <a:miter lim="800000"/>
            <a:headEnd type="none" w="sm" len="sm"/>
            <a:tailEnd type="none" w="sm" len="sm"/>
          </a:ln>
        </p:spPr>
      </p:cxnSp>
      <p:sp>
        <p:nvSpPr>
          <p:cNvPr id="357" name="Google Shape;357;p41"/>
          <p:cNvSpPr txBox="1"/>
          <p:nvPr/>
        </p:nvSpPr>
        <p:spPr>
          <a:xfrm>
            <a:off x="4141872" y="16092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358" name="Google Shape;358;p41"/>
          <p:cNvSpPr/>
          <p:nvPr/>
        </p:nvSpPr>
        <p:spPr>
          <a:xfrm>
            <a:off x="7567861" y="2870200"/>
            <a:ext cx="842400" cy="812000"/>
          </a:xfrm>
          <a:prstGeom prst="rect">
            <a:avLst/>
          </a:prstGeom>
          <a:solidFill>
            <a:srgbClr val="9CC2E5">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359" name="Google Shape;359;p41"/>
          <p:cNvCxnSpPr>
            <a:stCxn id="354" idx="2"/>
            <a:endCxn id="360" idx="0"/>
          </p:cNvCxnSpPr>
          <p:nvPr/>
        </p:nvCxnSpPr>
        <p:spPr>
          <a:xfrm flipH="1">
            <a:off x="2052143" y="1683667"/>
            <a:ext cx="1127200" cy="384800"/>
          </a:xfrm>
          <a:prstGeom prst="straightConnector1">
            <a:avLst/>
          </a:prstGeom>
          <a:noFill/>
          <a:ln w="9525" cap="flat" cmpd="sng">
            <a:solidFill>
              <a:schemeClr val="dk1"/>
            </a:solidFill>
            <a:prstDash val="solid"/>
            <a:miter lim="800000"/>
            <a:headEnd type="none" w="sm" len="sm"/>
            <a:tailEnd type="none" w="sm" len="sm"/>
          </a:ln>
        </p:spPr>
      </p:cxnSp>
      <p:sp>
        <p:nvSpPr>
          <p:cNvPr id="361" name="Google Shape;361;p41"/>
          <p:cNvSpPr txBox="1"/>
          <p:nvPr/>
        </p:nvSpPr>
        <p:spPr>
          <a:xfrm>
            <a:off x="1995739" y="162653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360" name="Google Shape;360;p41"/>
          <p:cNvSpPr/>
          <p:nvPr/>
        </p:nvSpPr>
        <p:spPr>
          <a:xfrm>
            <a:off x="527317" y="2068328"/>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&gt;= 1.75</a:t>
            </a:r>
            <a:endParaRPr sz="1467"/>
          </a:p>
        </p:txBody>
      </p:sp>
      <p:sp>
        <p:nvSpPr>
          <p:cNvPr id="362" name="Google Shape;362;p41"/>
          <p:cNvSpPr/>
          <p:nvPr/>
        </p:nvSpPr>
        <p:spPr>
          <a:xfrm>
            <a:off x="120775" y="3230661"/>
            <a:ext cx="1037600" cy="335600"/>
          </a:xfrm>
          <a:prstGeom prst="rect">
            <a:avLst/>
          </a:prstGeom>
          <a:solidFill>
            <a:srgbClr val="A8D08C"/>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virginica</a:t>
            </a:r>
            <a:endParaRPr sz="1467"/>
          </a:p>
        </p:txBody>
      </p:sp>
      <p:sp>
        <p:nvSpPr>
          <p:cNvPr id="363" name="Google Shape;363;p41"/>
          <p:cNvSpPr/>
          <p:nvPr/>
        </p:nvSpPr>
        <p:spPr>
          <a:xfrm>
            <a:off x="7567863" y="979869"/>
            <a:ext cx="4217600" cy="8624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364" name="Google Shape;364;p41"/>
          <p:cNvCxnSpPr>
            <a:stCxn id="360" idx="2"/>
            <a:endCxn id="362" idx="0"/>
          </p:cNvCxnSpPr>
          <p:nvPr/>
        </p:nvCxnSpPr>
        <p:spPr>
          <a:xfrm flipH="1">
            <a:off x="639517" y="2729928"/>
            <a:ext cx="1412800" cy="500800"/>
          </a:xfrm>
          <a:prstGeom prst="straightConnector1">
            <a:avLst/>
          </a:prstGeom>
          <a:noFill/>
          <a:ln w="9525" cap="flat" cmpd="sng">
            <a:solidFill>
              <a:schemeClr val="dk1"/>
            </a:solidFill>
            <a:prstDash val="solid"/>
            <a:miter lim="800000"/>
            <a:headEnd type="none" w="sm" len="sm"/>
            <a:tailEnd type="none" w="sm" len="sm"/>
          </a:ln>
        </p:spPr>
      </p:cxnSp>
      <p:sp>
        <p:nvSpPr>
          <p:cNvPr id="365" name="Google Shape;365;p41"/>
          <p:cNvSpPr txBox="1"/>
          <p:nvPr/>
        </p:nvSpPr>
        <p:spPr>
          <a:xfrm>
            <a:off x="722745" y="27104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366" name="Google Shape;366;p41"/>
          <p:cNvCxnSpPr>
            <a:stCxn id="360" idx="2"/>
            <a:endCxn id="367" idx="0"/>
          </p:cNvCxnSpPr>
          <p:nvPr/>
        </p:nvCxnSpPr>
        <p:spPr>
          <a:xfrm>
            <a:off x="2052317" y="2729928"/>
            <a:ext cx="1256800" cy="497600"/>
          </a:xfrm>
          <a:prstGeom prst="straightConnector1">
            <a:avLst/>
          </a:prstGeom>
          <a:noFill/>
          <a:ln w="9525" cap="flat" cmpd="sng">
            <a:solidFill>
              <a:schemeClr val="dk1"/>
            </a:solidFill>
            <a:prstDash val="solid"/>
            <a:miter lim="800000"/>
            <a:headEnd type="none" w="sm" len="sm"/>
            <a:tailEnd type="none" w="sm" len="sm"/>
          </a:ln>
        </p:spPr>
      </p:cxnSp>
      <p:sp>
        <p:nvSpPr>
          <p:cNvPr id="367" name="Google Shape;367;p41"/>
          <p:cNvSpPr/>
          <p:nvPr/>
        </p:nvSpPr>
        <p:spPr>
          <a:xfrm>
            <a:off x="1783975" y="3227676"/>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pedal_width &lt;= 1.55 and pedal_length &lt;= 4.95</a:t>
            </a:r>
            <a:endParaRPr sz="1467"/>
          </a:p>
        </p:txBody>
      </p:sp>
      <p:cxnSp>
        <p:nvCxnSpPr>
          <p:cNvPr id="368" name="Google Shape;368;p41"/>
          <p:cNvCxnSpPr>
            <a:stCxn id="367" idx="2"/>
            <a:endCxn id="369" idx="0"/>
          </p:cNvCxnSpPr>
          <p:nvPr/>
        </p:nvCxnSpPr>
        <p:spPr>
          <a:xfrm>
            <a:off x="3308975" y="3889276"/>
            <a:ext cx="832800" cy="402800"/>
          </a:xfrm>
          <a:prstGeom prst="straightConnector1">
            <a:avLst/>
          </a:prstGeom>
          <a:noFill/>
          <a:ln w="9525" cap="flat" cmpd="sng">
            <a:solidFill>
              <a:schemeClr val="dk1"/>
            </a:solidFill>
            <a:prstDash val="solid"/>
            <a:miter lim="800000"/>
            <a:headEnd type="none" w="sm" len="sm"/>
            <a:tailEnd type="none" w="sm" len="sm"/>
          </a:ln>
        </p:spPr>
      </p:cxnSp>
      <p:sp>
        <p:nvSpPr>
          <p:cNvPr id="369" name="Google Shape;369;p41"/>
          <p:cNvSpPr/>
          <p:nvPr/>
        </p:nvSpPr>
        <p:spPr>
          <a:xfrm>
            <a:off x="3570489" y="4292267"/>
            <a:ext cx="1142800" cy="335600"/>
          </a:xfrm>
          <a:prstGeom prst="rect">
            <a:avLst/>
          </a:prstGeom>
          <a:solidFill>
            <a:srgbClr val="F4B08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versicolor</a:t>
            </a:r>
            <a:endParaRPr sz="1467"/>
          </a:p>
        </p:txBody>
      </p:sp>
      <p:sp>
        <p:nvSpPr>
          <p:cNvPr id="370" name="Google Shape;370;p41"/>
          <p:cNvSpPr txBox="1"/>
          <p:nvPr/>
        </p:nvSpPr>
        <p:spPr>
          <a:xfrm>
            <a:off x="3769303" y="3827532"/>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371" name="Google Shape;371;p41"/>
          <p:cNvSpPr txBox="1"/>
          <p:nvPr/>
        </p:nvSpPr>
        <p:spPr>
          <a:xfrm>
            <a:off x="2780316" y="272707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372" name="Google Shape;372;p41"/>
          <p:cNvSpPr/>
          <p:nvPr/>
        </p:nvSpPr>
        <p:spPr>
          <a:xfrm>
            <a:off x="72011" y="4288989"/>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1.65 or petal_length &gt;= 4.95</a:t>
            </a:r>
            <a:endParaRPr sz="1467"/>
          </a:p>
        </p:txBody>
      </p:sp>
      <p:cxnSp>
        <p:nvCxnSpPr>
          <p:cNvPr id="373" name="Google Shape;373;p41"/>
          <p:cNvCxnSpPr>
            <a:stCxn id="367" idx="2"/>
            <a:endCxn id="372" idx="0"/>
          </p:cNvCxnSpPr>
          <p:nvPr/>
        </p:nvCxnSpPr>
        <p:spPr>
          <a:xfrm flipH="1">
            <a:off x="1596975" y="3889276"/>
            <a:ext cx="1712000" cy="399600"/>
          </a:xfrm>
          <a:prstGeom prst="straightConnector1">
            <a:avLst/>
          </a:prstGeom>
          <a:noFill/>
          <a:ln w="9525" cap="flat" cmpd="sng">
            <a:solidFill>
              <a:schemeClr val="dk1"/>
            </a:solidFill>
            <a:prstDash val="solid"/>
            <a:miter lim="800000"/>
            <a:headEnd type="none" w="sm" len="sm"/>
            <a:tailEnd type="none" w="sm" len="sm"/>
          </a:ln>
        </p:spPr>
      </p:cxnSp>
      <p:sp>
        <p:nvSpPr>
          <p:cNvPr id="374" name="Google Shape;374;p41"/>
          <p:cNvSpPr txBox="1"/>
          <p:nvPr/>
        </p:nvSpPr>
        <p:spPr>
          <a:xfrm>
            <a:off x="1693651" y="3886135"/>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375" name="Google Shape;375;p41"/>
          <p:cNvSpPr txBox="1"/>
          <p:nvPr/>
        </p:nvSpPr>
        <p:spPr>
          <a:xfrm>
            <a:off x="2615833" y="4930520"/>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376" name="Google Shape;376;p41"/>
          <p:cNvCxnSpPr>
            <a:stCxn id="372" idx="2"/>
            <a:endCxn id="377" idx="0"/>
          </p:cNvCxnSpPr>
          <p:nvPr/>
        </p:nvCxnSpPr>
        <p:spPr>
          <a:xfrm>
            <a:off x="1597011" y="4950589"/>
            <a:ext cx="1516000" cy="396800"/>
          </a:xfrm>
          <a:prstGeom prst="straightConnector1">
            <a:avLst/>
          </a:prstGeom>
          <a:noFill/>
          <a:ln w="9525" cap="flat" cmpd="sng">
            <a:solidFill>
              <a:schemeClr val="dk1"/>
            </a:solidFill>
            <a:prstDash val="solid"/>
            <a:miter lim="800000"/>
            <a:headEnd type="none" w="sm" len="sm"/>
            <a:tailEnd type="none" w="sm" len="sm"/>
          </a:ln>
        </p:spPr>
      </p:cxnSp>
      <p:sp>
        <p:nvSpPr>
          <p:cNvPr id="377" name="Google Shape;377;p41"/>
          <p:cNvSpPr/>
          <p:nvPr/>
        </p:nvSpPr>
        <p:spPr>
          <a:xfrm>
            <a:off x="2594135" y="5347316"/>
            <a:ext cx="1037600" cy="335600"/>
          </a:xfrm>
          <a:prstGeom prst="rect">
            <a:avLst/>
          </a:prstGeom>
          <a:solidFill>
            <a:srgbClr val="A8D08C"/>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virginica</a:t>
            </a:r>
            <a:endParaRPr sz="1467"/>
          </a:p>
        </p:txBody>
      </p:sp>
      <p:sp>
        <p:nvSpPr>
          <p:cNvPr id="378" name="Google Shape;378;p41"/>
          <p:cNvSpPr/>
          <p:nvPr/>
        </p:nvSpPr>
        <p:spPr>
          <a:xfrm>
            <a:off x="10337007" y="2080409"/>
            <a:ext cx="1446400" cy="16112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79" name="Google Shape;379;p41"/>
          <p:cNvSpPr/>
          <p:nvPr/>
        </p:nvSpPr>
        <p:spPr>
          <a:xfrm>
            <a:off x="120775" y="5351947"/>
            <a:ext cx="22972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petal_length &lt;= 5.55</a:t>
            </a:r>
            <a:endParaRPr sz="1467"/>
          </a:p>
        </p:txBody>
      </p:sp>
      <p:cxnSp>
        <p:nvCxnSpPr>
          <p:cNvPr id="380" name="Google Shape;380;p41"/>
          <p:cNvCxnSpPr>
            <a:stCxn id="372" idx="2"/>
            <a:endCxn id="379" idx="0"/>
          </p:cNvCxnSpPr>
          <p:nvPr/>
        </p:nvCxnSpPr>
        <p:spPr>
          <a:xfrm flipH="1">
            <a:off x="1269411" y="4950589"/>
            <a:ext cx="327600" cy="401200"/>
          </a:xfrm>
          <a:prstGeom prst="straightConnector1">
            <a:avLst/>
          </a:prstGeom>
          <a:noFill/>
          <a:ln w="9525" cap="flat" cmpd="sng">
            <a:solidFill>
              <a:schemeClr val="dk1"/>
            </a:solidFill>
            <a:prstDash val="solid"/>
            <a:miter lim="800000"/>
            <a:headEnd type="none" w="sm" len="sm"/>
            <a:tailEnd type="none" w="sm" len="sm"/>
          </a:ln>
        </p:spPr>
      </p:cxnSp>
      <p:sp>
        <p:nvSpPr>
          <p:cNvPr id="381" name="Google Shape;381;p41"/>
          <p:cNvSpPr txBox="1"/>
          <p:nvPr/>
        </p:nvSpPr>
        <p:spPr>
          <a:xfrm>
            <a:off x="898453" y="4923408"/>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382" name="Google Shape;382;p41"/>
          <p:cNvSpPr/>
          <p:nvPr/>
        </p:nvSpPr>
        <p:spPr>
          <a:xfrm>
            <a:off x="7579360" y="1838175"/>
            <a:ext cx="2746000" cy="1128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83" name="Google Shape;383;p41"/>
          <p:cNvSpPr/>
          <p:nvPr/>
        </p:nvSpPr>
        <p:spPr>
          <a:xfrm>
            <a:off x="7569200" y="1955801"/>
            <a:ext cx="2762251" cy="1730375"/>
          </a:xfrm>
          <a:custGeom>
            <a:avLst/>
            <a:gdLst/>
            <a:ahLst/>
            <a:cxnLst/>
            <a:rect l="l" t="t" r="r" b="b"/>
            <a:pathLst>
              <a:path w="2762250" h="1730375" extrusionOk="0">
                <a:moveTo>
                  <a:pt x="0" y="0"/>
                </a:moveTo>
                <a:lnTo>
                  <a:pt x="0" y="908050"/>
                </a:lnTo>
                <a:lnTo>
                  <a:pt x="838200" y="908050"/>
                </a:lnTo>
                <a:lnTo>
                  <a:pt x="838200" y="1730375"/>
                </a:lnTo>
                <a:lnTo>
                  <a:pt x="2762250" y="1730375"/>
                </a:lnTo>
                <a:lnTo>
                  <a:pt x="2762250" y="6350"/>
                </a:lnTo>
                <a:lnTo>
                  <a:pt x="0" y="0"/>
                </a:lnTo>
                <a:close/>
              </a:path>
            </a:pathLst>
          </a:custGeom>
          <a:solidFill>
            <a:srgbClr val="F4B081">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84" name="Google Shape;384;p41"/>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spcBef>
                <a:spcPts val="0"/>
              </a:spcBef>
              <a:buClr>
                <a:srgbClr val="BE070C"/>
              </a:buClr>
              <a:buSzPts val="3300"/>
            </a:pPr>
            <a:r>
              <a:rPr lang="en" sz="3200" b="1"/>
              <a:t>Example: Using Petal Data Only</a:t>
            </a:r>
            <a:endParaRPr sz="32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42"/>
          <p:cNvPicPr preferRelativeResize="0"/>
          <p:nvPr/>
        </p:nvPicPr>
        <p:blipFill rotWithShape="1">
          <a:blip r:embed="rId3">
            <a:alphaModFix/>
          </a:blip>
          <a:srcRect/>
          <a:stretch/>
        </p:blipFill>
        <p:spPr>
          <a:xfrm>
            <a:off x="6742497" y="845959"/>
            <a:ext cx="5184660" cy="3566168"/>
          </a:xfrm>
          <a:prstGeom prst="rect">
            <a:avLst/>
          </a:prstGeom>
          <a:noFill/>
          <a:ln>
            <a:noFill/>
          </a:ln>
        </p:spPr>
      </p:pic>
      <p:sp>
        <p:nvSpPr>
          <p:cNvPr id="390" name="Google Shape;390;p42"/>
          <p:cNvSpPr/>
          <p:nvPr/>
        </p:nvSpPr>
        <p:spPr>
          <a:xfrm>
            <a:off x="1654343" y="1022067"/>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0.75 and petal_length &lt; 2?</a:t>
            </a:r>
            <a:endParaRPr sz="1467"/>
          </a:p>
        </p:txBody>
      </p:sp>
      <p:sp>
        <p:nvSpPr>
          <p:cNvPr id="391" name="Google Shape;391;p42"/>
          <p:cNvSpPr/>
          <p:nvPr/>
        </p:nvSpPr>
        <p:spPr>
          <a:xfrm>
            <a:off x="4165217" y="1998628"/>
            <a:ext cx="834000" cy="335600"/>
          </a:xfrm>
          <a:prstGeom prst="rect">
            <a:avLst/>
          </a:prstGeom>
          <a:solidFill>
            <a:srgbClr val="9CC2E5"/>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setosa</a:t>
            </a:r>
            <a:endParaRPr sz="1867">
              <a:solidFill>
                <a:schemeClr val="dk1"/>
              </a:solidFill>
              <a:latin typeface="Calibri"/>
              <a:ea typeface="Calibri"/>
              <a:cs typeface="Calibri"/>
              <a:sym typeface="Calibri"/>
            </a:endParaRPr>
          </a:p>
        </p:txBody>
      </p:sp>
      <p:cxnSp>
        <p:nvCxnSpPr>
          <p:cNvPr id="392" name="Google Shape;392;p42"/>
          <p:cNvCxnSpPr>
            <a:stCxn id="390" idx="2"/>
            <a:endCxn id="391" idx="0"/>
          </p:cNvCxnSpPr>
          <p:nvPr/>
        </p:nvCxnSpPr>
        <p:spPr>
          <a:xfrm>
            <a:off x="3179343" y="1683667"/>
            <a:ext cx="1402800" cy="314800"/>
          </a:xfrm>
          <a:prstGeom prst="straightConnector1">
            <a:avLst/>
          </a:prstGeom>
          <a:noFill/>
          <a:ln w="9525" cap="flat" cmpd="sng">
            <a:solidFill>
              <a:schemeClr val="dk1"/>
            </a:solidFill>
            <a:prstDash val="solid"/>
            <a:miter lim="800000"/>
            <a:headEnd type="none" w="sm" len="sm"/>
            <a:tailEnd type="none" w="sm" len="sm"/>
          </a:ln>
        </p:spPr>
      </p:cxnSp>
      <p:sp>
        <p:nvSpPr>
          <p:cNvPr id="393" name="Google Shape;393;p42"/>
          <p:cNvSpPr txBox="1"/>
          <p:nvPr/>
        </p:nvSpPr>
        <p:spPr>
          <a:xfrm>
            <a:off x="4141872" y="16092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394" name="Google Shape;394;p42"/>
          <p:cNvSpPr/>
          <p:nvPr/>
        </p:nvSpPr>
        <p:spPr>
          <a:xfrm>
            <a:off x="7567861" y="2870200"/>
            <a:ext cx="842400" cy="812000"/>
          </a:xfrm>
          <a:prstGeom prst="rect">
            <a:avLst/>
          </a:prstGeom>
          <a:solidFill>
            <a:srgbClr val="9CC2E5">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395" name="Google Shape;395;p42"/>
          <p:cNvCxnSpPr>
            <a:stCxn id="390" idx="2"/>
            <a:endCxn id="396" idx="0"/>
          </p:cNvCxnSpPr>
          <p:nvPr/>
        </p:nvCxnSpPr>
        <p:spPr>
          <a:xfrm flipH="1">
            <a:off x="2052143" y="1683667"/>
            <a:ext cx="1127200" cy="384800"/>
          </a:xfrm>
          <a:prstGeom prst="straightConnector1">
            <a:avLst/>
          </a:prstGeom>
          <a:noFill/>
          <a:ln w="9525" cap="flat" cmpd="sng">
            <a:solidFill>
              <a:schemeClr val="dk1"/>
            </a:solidFill>
            <a:prstDash val="solid"/>
            <a:miter lim="800000"/>
            <a:headEnd type="none" w="sm" len="sm"/>
            <a:tailEnd type="none" w="sm" len="sm"/>
          </a:ln>
        </p:spPr>
      </p:cxnSp>
      <p:sp>
        <p:nvSpPr>
          <p:cNvPr id="397" name="Google Shape;397;p42"/>
          <p:cNvSpPr txBox="1"/>
          <p:nvPr/>
        </p:nvSpPr>
        <p:spPr>
          <a:xfrm>
            <a:off x="1995739" y="162653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396" name="Google Shape;396;p42"/>
          <p:cNvSpPr/>
          <p:nvPr/>
        </p:nvSpPr>
        <p:spPr>
          <a:xfrm>
            <a:off x="527317" y="2068328"/>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&gt;= 1.75</a:t>
            </a:r>
            <a:endParaRPr sz="1467"/>
          </a:p>
        </p:txBody>
      </p:sp>
      <p:sp>
        <p:nvSpPr>
          <p:cNvPr id="398" name="Google Shape;398;p42"/>
          <p:cNvSpPr/>
          <p:nvPr/>
        </p:nvSpPr>
        <p:spPr>
          <a:xfrm>
            <a:off x="120775" y="3230661"/>
            <a:ext cx="1037600" cy="335600"/>
          </a:xfrm>
          <a:prstGeom prst="rect">
            <a:avLst/>
          </a:prstGeom>
          <a:solidFill>
            <a:srgbClr val="A8D08C"/>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virginica</a:t>
            </a:r>
            <a:endParaRPr sz="1467"/>
          </a:p>
        </p:txBody>
      </p:sp>
      <p:sp>
        <p:nvSpPr>
          <p:cNvPr id="399" name="Google Shape;399;p42"/>
          <p:cNvSpPr/>
          <p:nvPr/>
        </p:nvSpPr>
        <p:spPr>
          <a:xfrm>
            <a:off x="7567863" y="979869"/>
            <a:ext cx="4217600" cy="8624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400" name="Google Shape;400;p42"/>
          <p:cNvCxnSpPr>
            <a:stCxn id="396" idx="2"/>
            <a:endCxn id="398" idx="0"/>
          </p:cNvCxnSpPr>
          <p:nvPr/>
        </p:nvCxnSpPr>
        <p:spPr>
          <a:xfrm flipH="1">
            <a:off x="639517" y="2729928"/>
            <a:ext cx="1412800" cy="500800"/>
          </a:xfrm>
          <a:prstGeom prst="straightConnector1">
            <a:avLst/>
          </a:prstGeom>
          <a:noFill/>
          <a:ln w="9525" cap="flat" cmpd="sng">
            <a:solidFill>
              <a:schemeClr val="dk1"/>
            </a:solidFill>
            <a:prstDash val="solid"/>
            <a:miter lim="800000"/>
            <a:headEnd type="none" w="sm" len="sm"/>
            <a:tailEnd type="none" w="sm" len="sm"/>
          </a:ln>
        </p:spPr>
      </p:cxnSp>
      <p:sp>
        <p:nvSpPr>
          <p:cNvPr id="401" name="Google Shape;401;p42"/>
          <p:cNvSpPr txBox="1"/>
          <p:nvPr/>
        </p:nvSpPr>
        <p:spPr>
          <a:xfrm>
            <a:off x="722745" y="27104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402" name="Google Shape;402;p42"/>
          <p:cNvCxnSpPr>
            <a:stCxn id="396" idx="2"/>
            <a:endCxn id="403" idx="0"/>
          </p:cNvCxnSpPr>
          <p:nvPr/>
        </p:nvCxnSpPr>
        <p:spPr>
          <a:xfrm>
            <a:off x="2052317" y="2729928"/>
            <a:ext cx="1256800" cy="497600"/>
          </a:xfrm>
          <a:prstGeom prst="straightConnector1">
            <a:avLst/>
          </a:prstGeom>
          <a:noFill/>
          <a:ln w="9525" cap="flat" cmpd="sng">
            <a:solidFill>
              <a:schemeClr val="dk1"/>
            </a:solidFill>
            <a:prstDash val="solid"/>
            <a:miter lim="800000"/>
            <a:headEnd type="none" w="sm" len="sm"/>
            <a:tailEnd type="none" w="sm" len="sm"/>
          </a:ln>
        </p:spPr>
      </p:cxnSp>
      <p:sp>
        <p:nvSpPr>
          <p:cNvPr id="403" name="Google Shape;403;p42"/>
          <p:cNvSpPr/>
          <p:nvPr/>
        </p:nvSpPr>
        <p:spPr>
          <a:xfrm>
            <a:off x="1783975" y="3227676"/>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pedal_width &lt;= 1.55 and pedal_length &lt;= 4.95</a:t>
            </a:r>
            <a:endParaRPr sz="1467"/>
          </a:p>
        </p:txBody>
      </p:sp>
      <p:cxnSp>
        <p:nvCxnSpPr>
          <p:cNvPr id="404" name="Google Shape;404;p42"/>
          <p:cNvCxnSpPr>
            <a:stCxn id="403" idx="2"/>
            <a:endCxn id="405" idx="0"/>
          </p:cNvCxnSpPr>
          <p:nvPr/>
        </p:nvCxnSpPr>
        <p:spPr>
          <a:xfrm>
            <a:off x="3308975" y="3889276"/>
            <a:ext cx="832800" cy="402800"/>
          </a:xfrm>
          <a:prstGeom prst="straightConnector1">
            <a:avLst/>
          </a:prstGeom>
          <a:noFill/>
          <a:ln w="9525" cap="flat" cmpd="sng">
            <a:solidFill>
              <a:schemeClr val="dk1"/>
            </a:solidFill>
            <a:prstDash val="solid"/>
            <a:miter lim="800000"/>
            <a:headEnd type="none" w="sm" len="sm"/>
            <a:tailEnd type="none" w="sm" len="sm"/>
          </a:ln>
        </p:spPr>
      </p:cxnSp>
      <p:sp>
        <p:nvSpPr>
          <p:cNvPr id="405" name="Google Shape;405;p42"/>
          <p:cNvSpPr/>
          <p:nvPr/>
        </p:nvSpPr>
        <p:spPr>
          <a:xfrm>
            <a:off x="3570489" y="4292267"/>
            <a:ext cx="1142800" cy="335600"/>
          </a:xfrm>
          <a:prstGeom prst="rect">
            <a:avLst/>
          </a:prstGeom>
          <a:solidFill>
            <a:srgbClr val="F4B08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versicolor</a:t>
            </a:r>
            <a:endParaRPr sz="1467"/>
          </a:p>
        </p:txBody>
      </p:sp>
      <p:sp>
        <p:nvSpPr>
          <p:cNvPr id="406" name="Google Shape;406;p42"/>
          <p:cNvSpPr txBox="1"/>
          <p:nvPr/>
        </p:nvSpPr>
        <p:spPr>
          <a:xfrm>
            <a:off x="3769303" y="3827532"/>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407" name="Google Shape;407;p42"/>
          <p:cNvSpPr txBox="1"/>
          <p:nvPr/>
        </p:nvSpPr>
        <p:spPr>
          <a:xfrm>
            <a:off x="2780316" y="272707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408" name="Google Shape;408;p42"/>
          <p:cNvSpPr/>
          <p:nvPr/>
        </p:nvSpPr>
        <p:spPr>
          <a:xfrm>
            <a:off x="72011" y="4288989"/>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1.65 or petal_length &gt;= 4.95</a:t>
            </a:r>
            <a:endParaRPr sz="1467"/>
          </a:p>
        </p:txBody>
      </p:sp>
      <p:cxnSp>
        <p:nvCxnSpPr>
          <p:cNvPr id="409" name="Google Shape;409;p42"/>
          <p:cNvCxnSpPr>
            <a:stCxn id="403" idx="2"/>
            <a:endCxn id="408" idx="0"/>
          </p:cNvCxnSpPr>
          <p:nvPr/>
        </p:nvCxnSpPr>
        <p:spPr>
          <a:xfrm flipH="1">
            <a:off x="1596975" y="3889276"/>
            <a:ext cx="1712000" cy="399600"/>
          </a:xfrm>
          <a:prstGeom prst="straightConnector1">
            <a:avLst/>
          </a:prstGeom>
          <a:noFill/>
          <a:ln w="9525" cap="flat" cmpd="sng">
            <a:solidFill>
              <a:schemeClr val="dk1"/>
            </a:solidFill>
            <a:prstDash val="solid"/>
            <a:miter lim="800000"/>
            <a:headEnd type="none" w="sm" len="sm"/>
            <a:tailEnd type="none" w="sm" len="sm"/>
          </a:ln>
        </p:spPr>
      </p:cxnSp>
      <p:sp>
        <p:nvSpPr>
          <p:cNvPr id="410" name="Google Shape;410;p42"/>
          <p:cNvSpPr txBox="1"/>
          <p:nvPr/>
        </p:nvSpPr>
        <p:spPr>
          <a:xfrm>
            <a:off x="1693651" y="3886135"/>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411" name="Google Shape;411;p42"/>
          <p:cNvSpPr txBox="1"/>
          <p:nvPr/>
        </p:nvSpPr>
        <p:spPr>
          <a:xfrm>
            <a:off x="2615833" y="4930520"/>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412" name="Google Shape;412;p42"/>
          <p:cNvCxnSpPr>
            <a:stCxn id="408" idx="2"/>
            <a:endCxn id="413" idx="0"/>
          </p:cNvCxnSpPr>
          <p:nvPr/>
        </p:nvCxnSpPr>
        <p:spPr>
          <a:xfrm>
            <a:off x="1597011" y="4950589"/>
            <a:ext cx="1516000" cy="396800"/>
          </a:xfrm>
          <a:prstGeom prst="straightConnector1">
            <a:avLst/>
          </a:prstGeom>
          <a:noFill/>
          <a:ln w="9525" cap="flat" cmpd="sng">
            <a:solidFill>
              <a:schemeClr val="dk1"/>
            </a:solidFill>
            <a:prstDash val="solid"/>
            <a:miter lim="800000"/>
            <a:headEnd type="none" w="sm" len="sm"/>
            <a:tailEnd type="none" w="sm" len="sm"/>
          </a:ln>
        </p:spPr>
      </p:cxnSp>
      <p:sp>
        <p:nvSpPr>
          <p:cNvPr id="413" name="Google Shape;413;p42"/>
          <p:cNvSpPr/>
          <p:nvPr/>
        </p:nvSpPr>
        <p:spPr>
          <a:xfrm>
            <a:off x="2594135" y="5347316"/>
            <a:ext cx="1037600" cy="335600"/>
          </a:xfrm>
          <a:prstGeom prst="rect">
            <a:avLst/>
          </a:prstGeom>
          <a:solidFill>
            <a:srgbClr val="A8D08C"/>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virginica</a:t>
            </a:r>
            <a:endParaRPr sz="1467"/>
          </a:p>
        </p:txBody>
      </p:sp>
      <p:sp>
        <p:nvSpPr>
          <p:cNvPr id="414" name="Google Shape;414;p42"/>
          <p:cNvSpPr/>
          <p:nvPr/>
        </p:nvSpPr>
        <p:spPr>
          <a:xfrm>
            <a:off x="10337007" y="2080409"/>
            <a:ext cx="1446400" cy="16112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15" name="Google Shape;415;p42"/>
          <p:cNvSpPr/>
          <p:nvPr/>
        </p:nvSpPr>
        <p:spPr>
          <a:xfrm>
            <a:off x="120775" y="5351947"/>
            <a:ext cx="22972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petal_length &lt;= 5.55</a:t>
            </a:r>
            <a:endParaRPr sz="1467"/>
          </a:p>
        </p:txBody>
      </p:sp>
      <p:sp>
        <p:nvSpPr>
          <p:cNvPr id="416" name="Google Shape;416;p42"/>
          <p:cNvSpPr/>
          <p:nvPr/>
        </p:nvSpPr>
        <p:spPr>
          <a:xfrm>
            <a:off x="1483497" y="6414903"/>
            <a:ext cx="1142800" cy="335600"/>
          </a:xfrm>
          <a:prstGeom prst="rect">
            <a:avLst/>
          </a:prstGeom>
          <a:solidFill>
            <a:srgbClr val="F4B08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versicolor</a:t>
            </a:r>
            <a:endParaRPr sz="1467"/>
          </a:p>
        </p:txBody>
      </p:sp>
      <p:cxnSp>
        <p:nvCxnSpPr>
          <p:cNvPr id="417" name="Google Shape;417;p42"/>
          <p:cNvCxnSpPr>
            <a:stCxn id="415" idx="2"/>
            <a:endCxn id="418" idx="0"/>
          </p:cNvCxnSpPr>
          <p:nvPr/>
        </p:nvCxnSpPr>
        <p:spPr>
          <a:xfrm flipH="1">
            <a:off x="695775" y="6013547"/>
            <a:ext cx="573600" cy="425200"/>
          </a:xfrm>
          <a:prstGeom prst="straightConnector1">
            <a:avLst/>
          </a:prstGeom>
          <a:noFill/>
          <a:ln w="9525" cap="flat" cmpd="sng">
            <a:solidFill>
              <a:schemeClr val="dk1"/>
            </a:solidFill>
            <a:prstDash val="solid"/>
            <a:miter lim="800000"/>
            <a:headEnd type="none" w="sm" len="sm"/>
            <a:tailEnd type="none" w="sm" len="sm"/>
          </a:ln>
        </p:spPr>
      </p:cxnSp>
      <p:cxnSp>
        <p:nvCxnSpPr>
          <p:cNvPr id="419" name="Google Shape;419;p42"/>
          <p:cNvCxnSpPr>
            <a:stCxn id="408" idx="2"/>
            <a:endCxn id="415" idx="0"/>
          </p:cNvCxnSpPr>
          <p:nvPr/>
        </p:nvCxnSpPr>
        <p:spPr>
          <a:xfrm flipH="1">
            <a:off x="1269411" y="4950589"/>
            <a:ext cx="327600" cy="401200"/>
          </a:xfrm>
          <a:prstGeom prst="straightConnector1">
            <a:avLst/>
          </a:prstGeom>
          <a:noFill/>
          <a:ln w="9525" cap="flat" cmpd="sng">
            <a:solidFill>
              <a:schemeClr val="dk1"/>
            </a:solidFill>
            <a:prstDash val="solid"/>
            <a:miter lim="800000"/>
            <a:headEnd type="none" w="sm" len="sm"/>
            <a:tailEnd type="none" w="sm" len="sm"/>
          </a:ln>
        </p:spPr>
      </p:cxnSp>
      <p:sp>
        <p:nvSpPr>
          <p:cNvPr id="420" name="Google Shape;420;p42"/>
          <p:cNvSpPr txBox="1"/>
          <p:nvPr/>
        </p:nvSpPr>
        <p:spPr>
          <a:xfrm>
            <a:off x="898453" y="4923408"/>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421" name="Google Shape;421;p42"/>
          <p:cNvSpPr txBox="1"/>
          <p:nvPr/>
        </p:nvSpPr>
        <p:spPr>
          <a:xfrm>
            <a:off x="1773180" y="5975148"/>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422" name="Google Shape;422;p42"/>
          <p:cNvCxnSpPr>
            <a:stCxn id="415" idx="2"/>
            <a:endCxn id="416" idx="0"/>
          </p:cNvCxnSpPr>
          <p:nvPr/>
        </p:nvCxnSpPr>
        <p:spPr>
          <a:xfrm>
            <a:off x="1269375" y="6013547"/>
            <a:ext cx="785600" cy="401200"/>
          </a:xfrm>
          <a:prstGeom prst="straightConnector1">
            <a:avLst/>
          </a:prstGeom>
          <a:noFill/>
          <a:ln w="9525" cap="flat" cmpd="sng">
            <a:solidFill>
              <a:schemeClr val="dk1"/>
            </a:solidFill>
            <a:prstDash val="solid"/>
            <a:miter lim="800000"/>
            <a:headEnd type="none" w="sm" len="sm"/>
            <a:tailEnd type="none" w="sm" len="sm"/>
          </a:ln>
        </p:spPr>
      </p:cxnSp>
      <p:sp>
        <p:nvSpPr>
          <p:cNvPr id="418" name="Google Shape;418;p42"/>
          <p:cNvSpPr/>
          <p:nvPr/>
        </p:nvSpPr>
        <p:spPr>
          <a:xfrm>
            <a:off x="176932" y="6438703"/>
            <a:ext cx="1037600" cy="335600"/>
          </a:xfrm>
          <a:prstGeom prst="rect">
            <a:avLst/>
          </a:prstGeom>
          <a:solidFill>
            <a:srgbClr val="A8D08C"/>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virginica</a:t>
            </a:r>
            <a:endParaRPr sz="1467"/>
          </a:p>
        </p:txBody>
      </p:sp>
      <p:sp>
        <p:nvSpPr>
          <p:cNvPr id="423" name="Google Shape;423;p42"/>
          <p:cNvSpPr txBox="1"/>
          <p:nvPr/>
        </p:nvSpPr>
        <p:spPr>
          <a:xfrm>
            <a:off x="409553" y="5993889"/>
            <a:ext cx="582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424" name="Google Shape;424;p42"/>
          <p:cNvSpPr/>
          <p:nvPr/>
        </p:nvSpPr>
        <p:spPr>
          <a:xfrm>
            <a:off x="10638689" y="1842347"/>
            <a:ext cx="1144800" cy="2380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25" name="Google Shape;425;p42"/>
          <p:cNvSpPr/>
          <p:nvPr/>
        </p:nvSpPr>
        <p:spPr>
          <a:xfrm>
            <a:off x="10337007" y="1838175"/>
            <a:ext cx="301600" cy="242400"/>
          </a:xfrm>
          <a:prstGeom prst="rect">
            <a:avLst/>
          </a:prstGeom>
          <a:solidFill>
            <a:srgbClr val="F4B081">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26" name="Google Shape;426;p42"/>
          <p:cNvSpPr/>
          <p:nvPr/>
        </p:nvSpPr>
        <p:spPr>
          <a:xfrm>
            <a:off x="7579360" y="1838175"/>
            <a:ext cx="2746000" cy="1128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27" name="Google Shape;427;p42"/>
          <p:cNvSpPr/>
          <p:nvPr/>
        </p:nvSpPr>
        <p:spPr>
          <a:xfrm>
            <a:off x="7569200" y="1955801"/>
            <a:ext cx="2762251" cy="1730375"/>
          </a:xfrm>
          <a:custGeom>
            <a:avLst/>
            <a:gdLst/>
            <a:ahLst/>
            <a:cxnLst/>
            <a:rect l="l" t="t" r="r" b="b"/>
            <a:pathLst>
              <a:path w="2762250" h="1730375" extrusionOk="0">
                <a:moveTo>
                  <a:pt x="0" y="0"/>
                </a:moveTo>
                <a:lnTo>
                  <a:pt x="0" y="908050"/>
                </a:lnTo>
                <a:lnTo>
                  <a:pt x="838200" y="908050"/>
                </a:lnTo>
                <a:lnTo>
                  <a:pt x="838200" y="1730375"/>
                </a:lnTo>
                <a:lnTo>
                  <a:pt x="2762250" y="1730375"/>
                </a:lnTo>
                <a:lnTo>
                  <a:pt x="2762250" y="6350"/>
                </a:lnTo>
                <a:lnTo>
                  <a:pt x="0" y="0"/>
                </a:lnTo>
                <a:close/>
              </a:path>
            </a:pathLst>
          </a:custGeom>
          <a:solidFill>
            <a:srgbClr val="F4B081">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28" name="Google Shape;428;p42"/>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spcBef>
                <a:spcPts val="0"/>
              </a:spcBef>
              <a:buClr>
                <a:srgbClr val="BE070C"/>
              </a:buClr>
              <a:buSzPts val="3300"/>
            </a:pPr>
            <a:r>
              <a:rPr lang="en" sz="3200" b="1"/>
              <a:t>Example: Using Petal Data Only</a:t>
            </a:r>
            <a:endParaRPr sz="32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43"/>
          <p:cNvPicPr preferRelativeResize="0"/>
          <p:nvPr/>
        </p:nvPicPr>
        <p:blipFill rotWithShape="1">
          <a:blip r:embed="rId3">
            <a:alphaModFix/>
          </a:blip>
          <a:srcRect/>
          <a:stretch/>
        </p:blipFill>
        <p:spPr>
          <a:xfrm>
            <a:off x="6742497" y="845959"/>
            <a:ext cx="5184660" cy="3566168"/>
          </a:xfrm>
          <a:prstGeom prst="rect">
            <a:avLst/>
          </a:prstGeom>
          <a:solidFill>
            <a:schemeClr val="lt1"/>
          </a:solidFill>
          <a:ln w="12700" cap="flat" cmpd="sng">
            <a:solidFill>
              <a:schemeClr val="dk1"/>
            </a:solidFill>
            <a:prstDash val="solid"/>
            <a:miter lim="800000"/>
            <a:headEnd type="none" w="sm" len="sm"/>
            <a:tailEnd type="none" w="sm" len="sm"/>
          </a:ln>
        </p:spPr>
      </p:pic>
      <p:sp>
        <p:nvSpPr>
          <p:cNvPr id="434" name="Google Shape;434;p43"/>
          <p:cNvSpPr/>
          <p:nvPr/>
        </p:nvSpPr>
        <p:spPr>
          <a:xfrm>
            <a:off x="7567861" y="2870200"/>
            <a:ext cx="842400" cy="812000"/>
          </a:xfrm>
          <a:prstGeom prst="rect">
            <a:avLst/>
          </a:prstGeom>
          <a:solidFill>
            <a:srgbClr val="9CC2E5">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35" name="Google Shape;435;p43"/>
          <p:cNvSpPr/>
          <p:nvPr/>
        </p:nvSpPr>
        <p:spPr>
          <a:xfrm>
            <a:off x="7567863" y="979869"/>
            <a:ext cx="4217600" cy="8624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36" name="Google Shape;436;p43"/>
          <p:cNvSpPr/>
          <p:nvPr/>
        </p:nvSpPr>
        <p:spPr>
          <a:xfrm>
            <a:off x="10337007" y="2080409"/>
            <a:ext cx="1446400" cy="16112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37" name="Google Shape;437;p43"/>
          <p:cNvSpPr/>
          <p:nvPr/>
        </p:nvSpPr>
        <p:spPr>
          <a:xfrm>
            <a:off x="10638689" y="1842347"/>
            <a:ext cx="1144800" cy="2380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38" name="Google Shape;438;p43"/>
          <p:cNvSpPr/>
          <p:nvPr/>
        </p:nvSpPr>
        <p:spPr>
          <a:xfrm>
            <a:off x="10337007" y="1838175"/>
            <a:ext cx="301600" cy="242400"/>
          </a:xfrm>
          <a:prstGeom prst="rect">
            <a:avLst/>
          </a:prstGeom>
          <a:solidFill>
            <a:srgbClr val="F4B081">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39" name="Google Shape;439;p43"/>
          <p:cNvSpPr/>
          <p:nvPr/>
        </p:nvSpPr>
        <p:spPr>
          <a:xfrm>
            <a:off x="7579360" y="1838175"/>
            <a:ext cx="2746000" cy="1128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40" name="Google Shape;440;p43"/>
          <p:cNvSpPr/>
          <p:nvPr/>
        </p:nvSpPr>
        <p:spPr>
          <a:xfrm>
            <a:off x="7569200" y="1955801"/>
            <a:ext cx="2762251" cy="1730375"/>
          </a:xfrm>
          <a:custGeom>
            <a:avLst/>
            <a:gdLst/>
            <a:ahLst/>
            <a:cxnLst/>
            <a:rect l="l" t="t" r="r" b="b"/>
            <a:pathLst>
              <a:path w="2762250" h="1730375" extrusionOk="0">
                <a:moveTo>
                  <a:pt x="0" y="0"/>
                </a:moveTo>
                <a:lnTo>
                  <a:pt x="0" y="908050"/>
                </a:lnTo>
                <a:lnTo>
                  <a:pt x="838200" y="908050"/>
                </a:lnTo>
                <a:lnTo>
                  <a:pt x="838200" y="1730375"/>
                </a:lnTo>
                <a:lnTo>
                  <a:pt x="2762250" y="1730375"/>
                </a:lnTo>
                <a:lnTo>
                  <a:pt x="2762250" y="6350"/>
                </a:lnTo>
                <a:lnTo>
                  <a:pt x="0" y="0"/>
                </a:lnTo>
                <a:close/>
              </a:path>
            </a:pathLst>
          </a:custGeom>
          <a:solidFill>
            <a:srgbClr val="F4B081">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41" name="Google Shape;441;p43"/>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buClr>
                <a:srgbClr val="BE070C"/>
              </a:buClr>
              <a:buSzPts val="3300"/>
            </a:pPr>
            <a:r>
              <a:rPr lang="en"/>
              <a:t>Example: Using Petal Data Only</a:t>
            </a:r>
            <a:endParaRPr/>
          </a:p>
        </p:txBody>
      </p:sp>
      <p:sp>
        <p:nvSpPr>
          <p:cNvPr id="442" name="Google Shape;442;p43"/>
          <p:cNvSpPr txBox="1">
            <a:spLocks noGrp="1"/>
          </p:cNvSpPr>
          <p:nvPr>
            <p:ph type="body" idx="1"/>
          </p:nvPr>
        </p:nvSpPr>
        <p:spPr>
          <a:xfrm>
            <a:off x="324000" y="742000"/>
            <a:ext cx="6254400" cy="5011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t>How accurate is our decision tree model on the training data?</a:t>
            </a:r>
            <a:endParaRPr/>
          </a:p>
          <a:p>
            <a:pPr marL="0" indent="0">
              <a:buClr>
                <a:schemeClr val="dk1"/>
              </a:buClr>
              <a:buSzPts val="1100"/>
              <a:buNone/>
            </a:pPr>
            <a:endParaRPr/>
          </a:p>
          <a:p>
            <a:pPr marL="0" indent="0">
              <a:buClr>
                <a:schemeClr val="dk1"/>
              </a:buClr>
              <a:buSzPts val="1100"/>
              <a:buNone/>
            </a:pPr>
            <a:endParaRPr/>
          </a:p>
          <a:p>
            <a:pPr marL="0" indent="0">
              <a:buNone/>
            </a:pPr>
            <a:endParaRPr/>
          </a:p>
          <a:p>
            <a:pPr marL="0" indent="0">
              <a:buClr>
                <a:schemeClr val="dk1"/>
              </a:buClr>
              <a:buSzPts val="1100"/>
              <a:buNone/>
            </a:pPr>
            <a:endParaRPr/>
          </a:p>
          <a:p>
            <a:pPr marL="0" indent="0">
              <a:buNone/>
            </a:pPr>
            <a:r>
              <a:rPr lang="en"/>
              <a:t>Is this good or bad?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Google Shape;447;p44"/>
          <p:cNvPicPr preferRelativeResize="0"/>
          <p:nvPr/>
        </p:nvPicPr>
        <p:blipFill rotWithShape="1">
          <a:blip r:embed="rId3">
            <a:alphaModFix/>
          </a:blip>
          <a:srcRect/>
          <a:stretch/>
        </p:blipFill>
        <p:spPr>
          <a:xfrm>
            <a:off x="6742497" y="845959"/>
            <a:ext cx="5184660" cy="3566168"/>
          </a:xfrm>
          <a:prstGeom prst="rect">
            <a:avLst/>
          </a:prstGeom>
          <a:solidFill>
            <a:schemeClr val="lt1"/>
          </a:solidFill>
          <a:ln w="12700" cap="flat" cmpd="sng">
            <a:solidFill>
              <a:srgbClr val="FFFFFF"/>
            </a:solidFill>
            <a:prstDash val="solid"/>
            <a:miter lim="800000"/>
            <a:headEnd type="none" w="sm" len="sm"/>
            <a:tailEnd type="none" w="sm" len="sm"/>
          </a:ln>
        </p:spPr>
      </p:pic>
      <p:sp>
        <p:nvSpPr>
          <p:cNvPr id="448" name="Google Shape;448;p44"/>
          <p:cNvSpPr/>
          <p:nvPr/>
        </p:nvSpPr>
        <p:spPr>
          <a:xfrm>
            <a:off x="7567861" y="2870200"/>
            <a:ext cx="842400" cy="812000"/>
          </a:xfrm>
          <a:prstGeom prst="rect">
            <a:avLst/>
          </a:prstGeom>
          <a:solidFill>
            <a:srgbClr val="9CC2E5">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49" name="Google Shape;449;p44"/>
          <p:cNvSpPr/>
          <p:nvPr/>
        </p:nvSpPr>
        <p:spPr>
          <a:xfrm>
            <a:off x="7567863" y="979869"/>
            <a:ext cx="4217600" cy="8624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50" name="Google Shape;450;p44"/>
          <p:cNvSpPr/>
          <p:nvPr/>
        </p:nvSpPr>
        <p:spPr>
          <a:xfrm>
            <a:off x="10337007" y="2080409"/>
            <a:ext cx="1446400" cy="16112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51" name="Google Shape;451;p44"/>
          <p:cNvSpPr/>
          <p:nvPr/>
        </p:nvSpPr>
        <p:spPr>
          <a:xfrm>
            <a:off x="10638689" y="1842347"/>
            <a:ext cx="1144800" cy="2380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52" name="Google Shape;452;p44"/>
          <p:cNvSpPr/>
          <p:nvPr/>
        </p:nvSpPr>
        <p:spPr>
          <a:xfrm>
            <a:off x="10337007" y="1838175"/>
            <a:ext cx="301600" cy="242400"/>
          </a:xfrm>
          <a:prstGeom prst="rect">
            <a:avLst/>
          </a:prstGeom>
          <a:solidFill>
            <a:srgbClr val="F4B081">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53" name="Google Shape;453;p44"/>
          <p:cNvSpPr/>
          <p:nvPr/>
        </p:nvSpPr>
        <p:spPr>
          <a:xfrm>
            <a:off x="7579360" y="1838175"/>
            <a:ext cx="2746000" cy="112800"/>
          </a:xfrm>
          <a:prstGeom prst="rect">
            <a:avLst/>
          </a:prstGeom>
          <a:solidFill>
            <a:srgbClr val="A8D08C">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54" name="Google Shape;454;p44"/>
          <p:cNvSpPr/>
          <p:nvPr/>
        </p:nvSpPr>
        <p:spPr>
          <a:xfrm>
            <a:off x="7569200" y="1955801"/>
            <a:ext cx="2762251" cy="1730375"/>
          </a:xfrm>
          <a:custGeom>
            <a:avLst/>
            <a:gdLst/>
            <a:ahLst/>
            <a:cxnLst/>
            <a:rect l="l" t="t" r="r" b="b"/>
            <a:pathLst>
              <a:path w="2762250" h="1730375" extrusionOk="0">
                <a:moveTo>
                  <a:pt x="0" y="0"/>
                </a:moveTo>
                <a:lnTo>
                  <a:pt x="0" y="908050"/>
                </a:lnTo>
                <a:lnTo>
                  <a:pt x="838200" y="908050"/>
                </a:lnTo>
                <a:lnTo>
                  <a:pt x="838200" y="1730375"/>
                </a:lnTo>
                <a:lnTo>
                  <a:pt x="2762250" y="1730375"/>
                </a:lnTo>
                <a:lnTo>
                  <a:pt x="2762250" y="6350"/>
                </a:lnTo>
                <a:lnTo>
                  <a:pt x="0" y="0"/>
                </a:lnTo>
                <a:close/>
              </a:path>
            </a:pathLst>
          </a:custGeom>
          <a:solidFill>
            <a:srgbClr val="F4B081">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455" name="Google Shape;455;p44"/>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buClr>
                <a:srgbClr val="BE070C"/>
              </a:buClr>
              <a:buSzPts val="3300"/>
            </a:pPr>
            <a:r>
              <a:rPr lang="en"/>
              <a:t>Example: Using Petal Data Only</a:t>
            </a:r>
            <a:endParaRPr/>
          </a:p>
        </p:txBody>
      </p:sp>
      <p:sp>
        <p:nvSpPr>
          <p:cNvPr id="456" name="Google Shape;456;p44"/>
          <p:cNvSpPr txBox="1">
            <a:spLocks noGrp="1"/>
          </p:cNvSpPr>
          <p:nvPr>
            <p:ph type="body" idx="1"/>
          </p:nvPr>
        </p:nvSpPr>
        <p:spPr>
          <a:xfrm>
            <a:off x="324000" y="742000"/>
            <a:ext cx="6418400" cy="5538400"/>
          </a:xfrm>
          <a:prstGeom prst="rect">
            <a:avLst/>
          </a:prstGeom>
        </p:spPr>
        <p:txBody>
          <a:bodyPr spcFirstLastPara="1" vert="horz" wrap="square" lIns="121900" tIns="121900" rIns="121900" bIns="121900" rtlCol="0" anchor="t" anchorCtr="0">
            <a:noAutofit/>
          </a:bodyPr>
          <a:lstStyle/>
          <a:p>
            <a:pPr marL="0" indent="0">
              <a:buNone/>
            </a:pPr>
            <a:r>
              <a:rPr lang="en" dirty="0"/>
              <a:t>How accurate is our decision tree model on the training data?</a:t>
            </a:r>
            <a:endParaRPr dirty="0"/>
          </a:p>
          <a:p>
            <a:r>
              <a:rPr lang="en" dirty="0"/>
              <a:t>It seems like it gets every point correct</a:t>
            </a:r>
            <a:endParaRPr dirty="0"/>
          </a:p>
          <a:p>
            <a:pPr marL="0" indent="0">
              <a:buNone/>
            </a:pPr>
            <a:endParaRPr dirty="0"/>
          </a:p>
          <a:p>
            <a:pPr marL="0" indent="0">
              <a:buNone/>
            </a:pPr>
            <a:endParaRPr dirty="0"/>
          </a:p>
          <a:p>
            <a:pPr marL="0" indent="0">
              <a:buNone/>
            </a:pPr>
            <a:r>
              <a:rPr lang="en" dirty="0"/>
              <a:t>Is this good or bad?</a:t>
            </a:r>
            <a:endParaRPr dirty="0"/>
          </a:p>
          <a:p>
            <a:r>
              <a:rPr lang="en" dirty="0"/>
              <a:t>I’d argue bad</a:t>
            </a:r>
            <a:endParaRPr dirty="0"/>
          </a:p>
          <a:p>
            <a:pPr>
              <a:spcBef>
                <a:spcPts val="0"/>
              </a:spcBef>
            </a:pPr>
            <a:r>
              <a:rPr lang="en" dirty="0"/>
              <a:t>Seems likely to result in overfitting!</a:t>
            </a:r>
            <a:endParaRPr dirty="0"/>
          </a:p>
          <a:p>
            <a:pPr marL="0" indent="0">
              <a:buNone/>
            </a:pPr>
            <a:endParaRPr dirty="0"/>
          </a:p>
          <a:p>
            <a:pPr marL="0" indent="0">
              <a:buNone/>
            </a:pPr>
            <a:r>
              <a:rPr lang="en" dirty="0"/>
              <a:t>First, let’s see how we can build decision trees for classification using </a:t>
            </a:r>
            <a:r>
              <a:rPr lang="en" dirty="0">
                <a:latin typeface="Consolas"/>
                <a:ea typeface="Consolas"/>
                <a:cs typeface="Consolas"/>
                <a:sym typeface="Consolas"/>
              </a:rPr>
              <a:t>scikit-learn</a:t>
            </a:r>
            <a:endParaRPr dirty="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0876"/>
            <a:ext cx="10515600" cy="1325563"/>
          </a:xfrm>
        </p:spPr>
        <p:txBody>
          <a:bodyPr/>
          <a:lstStyle/>
          <a:p>
            <a:r>
              <a:rPr lang="en-US" dirty="0"/>
              <a:t>Today’s class</a:t>
            </a:r>
          </a:p>
        </p:txBody>
      </p:sp>
      <p:sp>
        <p:nvSpPr>
          <p:cNvPr id="3" name="Content Placeholder 2"/>
          <p:cNvSpPr>
            <a:spLocks noGrp="1"/>
          </p:cNvSpPr>
          <p:nvPr>
            <p:ph idx="1"/>
          </p:nvPr>
        </p:nvSpPr>
        <p:spPr/>
        <p:txBody>
          <a:bodyPr/>
          <a:lstStyle/>
          <a:p>
            <a:r>
              <a:rPr lang="en-US" dirty="0"/>
              <a:t>Decision Trees</a:t>
            </a:r>
          </a:p>
          <a:p>
            <a:pPr marL="0" indent="0">
              <a:buNone/>
            </a:pPr>
            <a:endParaRPr lang="en-US" dirty="0"/>
          </a:p>
        </p:txBody>
      </p:sp>
    </p:spTree>
    <p:extLst>
      <p:ext uri="{BB962C8B-B14F-4D97-AF65-F5344CB8AC3E}">
        <p14:creationId xmlns:p14="http://schemas.microsoft.com/office/powerpoint/2010/main" val="975242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5"/>
          <p:cNvSpPr txBox="1">
            <a:spLocks noGrp="1"/>
          </p:cNvSpPr>
          <p:nvPr>
            <p:ph type="title"/>
          </p:nvPr>
        </p:nvSpPr>
        <p:spPr>
          <a:xfrm>
            <a:off x="1238600" y="2857400"/>
            <a:ext cx="9714800" cy="1143200"/>
          </a:xfrm>
          <a:prstGeom prst="rect">
            <a:avLst/>
          </a:prstGeom>
          <a:noFill/>
          <a:ln>
            <a:noFill/>
          </a:ln>
        </p:spPr>
        <p:txBody>
          <a:bodyPr spcFirstLastPara="1" vert="horz" wrap="square" lIns="91433" tIns="45700" rIns="91433" bIns="45700" rtlCol="0" anchor="t" anchorCtr="0">
            <a:noAutofit/>
          </a:bodyPr>
          <a:lstStyle/>
          <a:p>
            <a:pPr algn="ctr">
              <a:spcBef>
                <a:spcPts val="0"/>
              </a:spcBef>
              <a:buClr>
                <a:schemeClr val="dk1"/>
              </a:buClr>
              <a:buSzPts val="1100"/>
            </a:pPr>
            <a:r>
              <a:rPr lang="en" sz="4800"/>
              <a:t>Decision Trees in scikit-learn</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6"/>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buClr>
                <a:srgbClr val="BE070C"/>
              </a:buClr>
              <a:buSzPts val="3300"/>
            </a:pPr>
            <a:r>
              <a:rPr lang="en"/>
              <a:t>Decision Tree Models With scikit-learn </a:t>
            </a:r>
            <a:endParaRPr/>
          </a:p>
        </p:txBody>
      </p:sp>
      <p:sp>
        <p:nvSpPr>
          <p:cNvPr id="468" name="Google Shape;468;p46"/>
          <p:cNvSpPr txBox="1">
            <a:spLocks noGrp="1"/>
          </p:cNvSpPr>
          <p:nvPr>
            <p:ph type="body" idx="1"/>
          </p:nvPr>
        </p:nvSpPr>
        <p:spPr>
          <a:xfrm>
            <a:off x="324000" y="742000"/>
            <a:ext cx="11258400" cy="10740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400" dirty="0"/>
              <a:t>The code to build a decision tree model in </a:t>
            </a:r>
            <a:r>
              <a:rPr lang="en" sz="2400" dirty="0">
                <a:latin typeface="Consolas"/>
                <a:ea typeface="Consolas"/>
                <a:cs typeface="Consolas"/>
                <a:sym typeface="Consolas"/>
              </a:rPr>
              <a:t>scikit-learn</a:t>
            </a:r>
            <a:r>
              <a:rPr lang="en" sz="2400" dirty="0"/>
              <a:t> is very similar to what we saw for building linear and logistic regression models:</a:t>
            </a:r>
            <a:endParaRPr sz="2400" dirty="0"/>
          </a:p>
          <a:p>
            <a:pPr marL="0" indent="0">
              <a:buClr>
                <a:schemeClr val="dk1"/>
              </a:buClr>
              <a:buSzPts val="1100"/>
              <a:buNone/>
            </a:pPr>
            <a:endParaRPr dirty="0"/>
          </a:p>
          <a:p>
            <a:pPr marL="0" indent="0">
              <a:buClr>
                <a:schemeClr val="dk1"/>
              </a:buClr>
              <a:buSzPts val="1100"/>
              <a:buNone/>
            </a:pPr>
            <a:endParaRPr dirty="0"/>
          </a:p>
          <a:p>
            <a:pPr marL="0" indent="0">
              <a:buNone/>
            </a:pPr>
            <a:endParaRPr dirty="0"/>
          </a:p>
        </p:txBody>
      </p:sp>
      <p:sp>
        <p:nvSpPr>
          <p:cNvPr id="469" name="Google Shape;469;p46"/>
          <p:cNvSpPr txBox="1"/>
          <p:nvPr/>
        </p:nvSpPr>
        <p:spPr>
          <a:xfrm>
            <a:off x="-1223967" y="-75700"/>
            <a:ext cx="3634000" cy="424000"/>
          </a:xfrm>
          <a:prstGeom prst="rect">
            <a:avLst/>
          </a:prstGeom>
          <a:noFill/>
          <a:ln>
            <a:noFill/>
          </a:ln>
        </p:spPr>
        <p:txBody>
          <a:bodyPr spcFirstLastPara="1" wrap="square" lIns="121900" tIns="121900" rIns="121900" bIns="121900" anchor="t" anchorCtr="0">
            <a:noAutofit/>
          </a:bodyPr>
          <a:lstStyle/>
          <a:p>
            <a:endParaRPr sz="2400"/>
          </a:p>
        </p:txBody>
      </p:sp>
      <p:pic>
        <p:nvPicPr>
          <p:cNvPr id="2" name="Google Shape;606;p54">
            <a:extLst>
              <a:ext uri="{FF2B5EF4-FFF2-40B4-BE49-F238E27FC236}">
                <a16:creationId xmlns:a16="http://schemas.microsoft.com/office/drawing/2014/main" id="{431F3EEE-0E08-5E88-A358-99E3DCDC9E18}"/>
              </a:ext>
            </a:extLst>
          </p:cNvPr>
          <p:cNvPicPr preferRelativeResize="0"/>
          <p:nvPr/>
        </p:nvPicPr>
        <p:blipFill>
          <a:blip r:embed="rId3">
            <a:alphaModFix/>
          </a:blip>
          <a:stretch>
            <a:fillRect/>
          </a:stretch>
        </p:blipFill>
        <p:spPr>
          <a:xfrm>
            <a:off x="324000" y="2716194"/>
            <a:ext cx="9328000" cy="6381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7"/>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buClr>
                <a:srgbClr val="BE070C"/>
              </a:buClr>
              <a:buSzPts val="3300"/>
            </a:pPr>
            <a:r>
              <a:rPr lang="en"/>
              <a:t>Decision Tree Models With </a:t>
            </a:r>
            <a:r>
              <a:rPr lang="en">
                <a:latin typeface="Consolas"/>
                <a:ea typeface="Consolas"/>
                <a:cs typeface="Consolas"/>
                <a:sym typeface="Consolas"/>
              </a:rPr>
              <a:t>scikit-learn</a:t>
            </a:r>
            <a:endParaRPr>
              <a:latin typeface="Consolas"/>
              <a:ea typeface="Consolas"/>
              <a:cs typeface="Consolas"/>
              <a:sym typeface="Consolas"/>
            </a:endParaRPr>
          </a:p>
        </p:txBody>
      </p:sp>
      <p:sp>
        <p:nvSpPr>
          <p:cNvPr id="476" name="Google Shape;476;p47"/>
          <p:cNvSpPr txBox="1">
            <a:spLocks noGrp="1"/>
          </p:cNvSpPr>
          <p:nvPr>
            <p:ph type="body" idx="1"/>
          </p:nvPr>
        </p:nvSpPr>
        <p:spPr>
          <a:xfrm>
            <a:off x="324000" y="742000"/>
            <a:ext cx="11258400" cy="23568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400" dirty="0"/>
              <a:t>The code to build a decision tree model in </a:t>
            </a:r>
            <a:r>
              <a:rPr lang="en" sz="2400" dirty="0">
                <a:latin typeface="Consolas"/>
                <a:ea typeface="Consolas"/>
                <a:cs typeface="Consolas"/>
                <a:sym typeface="Consolas"/>
              </a:rPr>
              <a:t>scikit-learn</a:t>
            </a:r>
            <a:r>
              <a:rPr lang="en" sz="2400" dirty="0"/>
              <a:t> is very similar to what we saw for building linear and logistic regression models:</a:t>
            </a:r>
            <a:endParaRPr sz="2400" dirty="0"/>
          </a:p>
          <a:p>
            <a:pPr marL="0" indent="0">
              <a:buClr>
                <a:schemeClr val="dk1"/>
              </a:buClr>
              <a:buSzPts val="1100"/>
              <a:buNone/>
            </a:pPr>
            <a:endParaRPr dirty="0"/>
          </a:p>
          <a:p>
            <a:pPr marL="0" indent="0">
              <a:buClr>
                <a:schemeClr val="dk1"/>
              </a:buClr>
              <a:buSzPts val="1100"/>
              <a:buNone/>
            </a:pPr>
            <a:endParaRPr sz="667" dirty="0"/>
          </a:p>
          <a:p>
            <a:pPr marL="0" indent="0">
              <a:buClr>
                <a:schemeClr val="dk1"/>
              </a:buClr>
              <a:buSzPts val="1100"/>
              <a:buNone/>
            </a:pPr>
            <a:endParaRPr sz="2400" dirty="0"/>
          </a:p>
          <a:p>
            <a:pPr marL="0" indent="0">
              <a:buClr>
                <a:schemeClr val="dk1"/>
              </a:buClr>
              <a:buSzPts val="1100"/>
              <a:buNone/>
            </a:pPr>
            <a:endParaRPr dirty="0"/>
          </a:p>
          <a:p>
            <a:pPr marL="0" indent="0">
              <a:buClr>
                <a:schemeClr val="dk1"/>
              </a:buClr>
              <a:buSzPts val="1100"/>
              <a:buNone/>
            </a:pPr>
            <a:endParaRPr dirty="0"/>
          </a:p>
          <a:p>
            <a:pPr marL="0" indent="0">
              <a:buNone/>
            </a:pPr>
            <a:endParaRPr sz="2400" dirty="0"/>
          </a:p>
        </p:txBody>
      </p:sp>
      <p:pic>
        <p:nvPicPr>
          <p:cNvPr id="477" name="Google Shape;477;p47"/>
          <p:cNvPicPr preferRelativeResize="0"/>
          <p:nvPr/>
        </p:nvPicPr>
        <p:blipFill rotWithShape="1">
          <a:blip r:embed="rId3">
            <a:alphaModFix/>
          </a:blip>
          <a:srcRect/>
          <a:stretch/>
        </p:blipFill>
        <p:spPr>
          <a:xfrm>
            <a:off x="274433" y="2941222"/>
            <a:ext cx="5019675" cy="638175"/>
          </a:xfrm>
          <a:prstGeom prst="rect">
            <a:avLst/>
          </a:prstGeom>
          <a:solidFill>
            <a:schemeClr val="lt1"/>
          </a:solidFill>
          <a:ln w="12700" cap="flat" cmpd="sng">
            <a:solidFill>
              <a:schemeClr val="dk1"/>
            </a:solidFill>
            <a:prstDash val="solid"/>
            <a:miter lim="800000"/>
            <a:headEnd type="none" w="sm" len="sm"/>
            <a:tailEnd type="none" w="sm" len="sm"/>
          </a:ln>
        </p:spPr>
      </p:pic>
      <p:pic>
        <p:nvPicPr>
          <p:cNvPr id="478" name="Google Shape;478;p47"/>
          <p:cNvPicPr preferRelativeResize="0"/>
          <p:nvPr/>
        </p:nvPicPr>
        <p:blipFill rotWithShape="1">
          <a:blip r:embed="rId4">
            <a:alphaModFix/>
          </a:blip>
          <a:srcRect/>
          <a:stretch/>
        </p:blipFill>
        <p:spPr>
          <a:xfrm>
            <a:off x="5750560" y="2874005"/>
            <a:ext cx="6033515" cy="1759775"/>
          </a:xfrm>
          <a:prstGeom prst="rect">
            <a:avLst/>
          </a:prstGeom>
          <a:noFill/>
          <a:ln w="9525" cap="flat" cmpd="sng">
            <a:solidFill>
              <a:schemeClr val="dk1"/>
            </a:solidFill>
            <a:prstDash val="solid"/>
            <a:round/>
            <a:headEnd type="none" w="sm" len="sm"/>
            <a:tailEnd type="none" w="sm" len="sm"/>
          </a:ln>
        </p:spPr>
      </p:pic>
      <p:pic>
        <p:nvPicPr>
          <p:cNvPr id="479" name="Google Shape;479;p47"/>
          <p:cNvPicPr preferRelativeResize="0"/>
          <p:nvPr/>
        </p:nvPicPr>
        <p:blipFill rotWithShape="1">
          <a:blip r:embed="rId5">
            <a:alphaModFix/>
          </a:blip>
          <a:srcRect/>
          <a:stretch/>
        </p:blipFill>
        <p:spPr>
          <a:xfrm>
            <a:off x="201675" y="4987432"/>
            <a:ext cx="10067925" cy="371475"/>
          </a:xfrm>
          <a:prstGeom prst="rect">
            <a:avLst/>
          </a:prstGeom>
          <a:noFill/>
          <a:ln w="9525" cap="flat" cmpd="sng">
            <a:solidFill>
              <a:schemeClr val="dk1"/>
            </a:solidFill>
            <a:prstDash val="solid"/>
            <a:round/>
            <a:headEnd type="none" w="sm" len="sm"/>
            <a:tailEnd type="none" w="sm" len="sm"/>
          </a:ln>
        </p:spPr>
      </p:pic>
      <p:pic>
        <p:nvPicPr>
          <p:cNvPr id="480" name="Google Shape;480;p47"/>
          <p:cNvPicPr preferRelativeResize="0"/>
          <p:nvPr/>
        </p:nvPicPr>
        <p:blipFill rotWithShape="1">
          <a:blip r:embed="rId6">
            <a:alphaModFix/>
          </a:blip>
          <a:srcRect/>
          <a:stretch/>
        </p:blipFill>
        <p:spPr>
          <a:xfrm>
            <a:off x="222400" y="5616827"/>
            <a:ext cx="8648700" cy="371475"/>
          </a:xfrm>
          <a:prstGeom prst="rect">
            <a:avLst/>
          </a:prstGeom>
          <a:noFill/>
          <a:ln w="9525" cap="flat" cmpd="sng">
            <a:solidFill>
              <a:schemeClr val="dk1"/>
            </a:solidFill>
            <a:prstDash val="solid"/>
            <a:round/>
            <a:headEnd type="none" w="sm" len="sm"/>
            <a:tailEnd type="none" w="sm" len="sm"/>
          </a:ln>
        </p:spPr>
      </p:pic>
      <p:pic>
        <p:nvPicPr>
          <p:cNvPr id="2" name="Google Shape;606;p54">
            <a:extLst>
              <a:ext uri="{FF2B5EF4-FFF2-40B4-BE49-F238E27FC236}">
                <a16:creationId xmlns:a16="http://schemas.microsoft.com/office/drawing/2014/main" id="{E8495ABD-CBEE-D720-CEA2-32B9E134D792}"/>
              </a:ext>
            </a:extLst>
          </p:cNvPr>
          <p:cNvPicPr preferRelativeResize="0"/>
          <p:nvPr/>
        </p:nvPicPr>
        <p:blipFill>
          <a:blip r:embed="rId7">
            <a:alphaModFix/>
          </a:blip>
          <a:stretch>
            <a:fillRect/>
          </a:stretch>
        </p:blipFill>
        <p:spPr>
          <a:xfrm>
            <a:off x="630108" y="1872682"/>
            <a:ext cx="9328000" cy="638175"/>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0"/>
                                        </p:tgtEl>
                                        <p:attrNameLst>
                                          <p:attrName>style.visibility</p:attrName>
                                        </p:attrNameLst>
                                      </p:cBhvr>
                                      <p:to>
                                        <p:strVal val="visible"/>
                                      </p:to>
                                    </p:set>
                                    <p:animEffect transition="in" filter="fade">
                                      <p:cBhvr>
                                        <p:cTn id="12" dur="1"/>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8"/>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buClr>
                <a:srgbClr val="BE070C"/>
              </a:buClr>
              <a:buSzPts val="3300"/>
            </a:pPr>
            <a:r>
              <a:rPr lang="en"/>
              <a:t>Visualizing Decision Tree Models</a:t>
            </a:r>
            <a:endParaRPr/>
          </a:p>
        </p:txBody>
      </p:sp>
      <p:sp>
        <p:nvSpPr>
          <p:cNvPr id="487" name="Google Shape;487;p48"/>
          <p:cNvSpPr txBox="1">
            <a:spLocks noGrp="1"/>
          </p:cNvSpPr>
          <p:nvPr>
            <p:ph type="body" idx="1"/>
          </p:nvPr>
        </p:nvSpPr>
        <p:spPr>
          <a:xfrm>
            <a:off x="324000" y="1823767"/>
            <a:ext cx="11773600" cy="4152000"/>
          </a:xfrm>
          <a:prstGeom prst="rect">
            <a:avLst/>
          </a:prstGeom>
        </p:spPr>
        <p:txBody>
          <a:bodyPr spcFirstLastPara="1" vert="horz" wrap="square" lIns="121900" tIns="121900" rIns="121900" bIns="121900" rtlCol="0" anchor="t" anchorCtr="0">
            <a:noAutofit/>
          </a:bodyPr>
          <a:lstStyle/>
          <a:p>
            <a:pPr marL="0" indent="0">
              <a:buNone/>
            </a:pPr>
            <a:r>
              <a:rPr lang="en"/>
              <a:t>Suppose we want to visualize the decision tree, similar to what we saw earlier:</a:t>
            </a:r>
            <a:endParaRPr/>
          </a:p>
        </p:txBody>
      </p:sp>
      <p:pic>
        <p:nvPicPr>
          <p:cNvPr id="488" name="Google Shape;488;p48"/>
          <p:cNvPicPr preferRelativeResize="0"/>
          <p:nvPr/>
        </p:nvPicPr>
        <p:blipFill>
          <a:blip r:embed="rId3">
            <a:alphaModFix/>
          </a:blip>
          <a:stretch>
            <a:fillRect/>
          </a:stretch>
        </p:blipFill>
        <p:spPr>
          <a:xfrm>
            <a:off x="2228037" y="2780334"/>
            <a:ext cx="2950267" cy="3429001"/>
          </a:xfrm>
          <a:prstGeom prst="rect">
            <a:avLst/>
          </a:prstGeom>
          <a:noFill/>
          <a:ln>
            <a:noFill/>
          </a:ln>
        </p:spPr>
      </p:pic>
      <p:pic>
        <p:nvPicPr>
          <p:cNvPr id="2" name="Google Shape;606;p54">
            <a:extLst>
              <a:ext uri="{FF2B5EF4-FFF2-40B4-BE49-F238E27FC236}">
                <a16:creationId xmlns:a16="http://schemas.microsoft.com/office/drawing/2014/main" id="{4695FC96-EF35-DD37-6037-C813BB54CE80}"/>
              </a:ext>
            </a:extLst>
          </p:cNvPr>
          <p:cNvPicPr preferRelativeResize="0"/>
          <p:nvPr/>
        </p:nvPicPr>
        <p:blipFill>
          <a:blip r:embed="rId4">
            <a:alphaModFix/>
          </a:blip>
          <a:stretch>
            <a:fillRect/>
          </a:stretch>
        </p:blipFill>
        <p:spPr>
          <a:xfrm>
            <a:off x="222400" y="1069809"/>
            <a:ext cx="11360000" cy="6381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9"/>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buClr>
                <a:srgbClr val="BE070C"/>
              </a:buClr>
              <a:buSzPts val="3300"/>
            </a:pPr>
            <a:r>
              <a:rPr lang="en" dirty="0"/>
              <a:t>Visualizing Decision Tree Models – default</a:t>
            </a:r>
            <a:endParaRPr dirty="0"/>
          </a:p>
        </p:txBody>
      </p:sp>
      <p:sp>
        <p:nvSpPr>
          <p:cNvPr id="497" name="Google Shape;497;p49"/>
          <p:cNvSpPr txBox="1">
            <a:spLocks noGrp="1"/>
          </p:cNvSpPr>
          <p:nvPr>
            <p:ph type="body" idx="1"/>
          </p:nvPr>
        </p:nvSpPr>
        <p:spPr>
          <a:xfrm>
            <a:off x="6581391" y="1838633"/>
            <a:ext cx="5471075" cy="2162000"/>
          </a:xfrm>
          <a:prstGeom prst="rect">
            <a:avLst/>
          </a:prstGeom>
        </p:spPr>
        <p:txBody>
          <a:bodyPr spcFirstLastPara="1" vert="horz" wrap="square" lIns="121900" tIns="121900" rIns="121900" bIns="121900" rtlCol="0" anchor="t" anchorCtr="0">
            <a:noAutofit/>
          </a:bodyPr>
          <a:lstStyle/>
          <a:p>
            <a:pPr marL="0" indent="0">
              <a:buNone/>
            </a:pPr>
            <a:r>
              <a:rPr lang="en" dirty="0"/>
              <a:t>There is a built in </a:t>
            </a:r>
            <a:r>
              <a:rPr lang="en" dirty="0" err="1">
                <a:latin typeface="Consolas"/>
                <a:ea typeface="Consolas"/>
                <a:cs typeface="Consolas"/>
                <a:sym typeface="Consolas"/>
              </a:rPr>
              <a:t>DecisionTree</a:t>
            </a:r>
            <a:r>
              <a:rPr lang="en" dirty="0"/>
              <a:t> visualizer</a:t>
            </a:r>
            <a:endParaRPr dirty="0"/>
          </a:p>
          <a:p>
            <a:r>
              <a:rPr lang="en" dirty="0"/>
              <a:t>Unfortunately, it isn’t very good</a:t>
            </a:r>
            <a:endParaRPr dirty="0"/>
          </a:p>
        </p:txBody>
      </p:sp>
      <p:pic>
        <p:nvPicPr>
          <p:cNvPr id="1028" name="Picture 4">
            <a:extLst>
              <a:ext uri="{FF2B5EF4-FFF2-40B4-BE49-F238E27FC236}">
                <a16:creationId xmlns:a16="http://schemas.microsoft.com/office/drawing/2014/main" id="{7E816ED7-4571-8DD1-5A31-A132B36E81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084" y="2166353"/>
            <a:ext cx="6211307" cy="4691647"/>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606;p54">
            <a:extLst>
              <a:ext uri="{FF2B5EF4-FFF2-40B4-BE49-F238E27FC236}">
                <a16:creationId xmlns:a16="http://schemas.microsoft.com/office/drawing/2014/main" id="{C4ADD0FC-2FA5-81F3-6BF6-5AAC709FD1E1}"/>
              </a:ext>
            </a:extLst>
          </p:cNvPr>
          <p:cNvPicPr preferRelativeResize="0"/>
          <p:nvPr/>
        </p:nvPicPr>
        <p:blipFill>
          <a:blip r:embed="rId4">
            <a:alphaModFix/>
          </a:blip>
          <a:stretch>
            <a:fillRect/>
          </a:stretch>
        </p:blipFill>
        <p:spPr>
          <a:xfrm>
            <a:off x="374800" y="1222209"/>
            <a:ext cx="11360000" cy="6381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Google Shape;632;p57"/>
          <p:cNvPicPr preferRelativeResize="0"/>
          <p:nvPr/>
        </p:nvPicPr>
        <p:blipFill rotWithShape="1">
          <a:blip r:embed="rId3">
            <a:alphaModFix/>
          </a:blip>
          <a:srcRect l="49" r="39"/>
          <a:stretch/>
        </p:blipFill>
        <p:spPr>
          <a:xfrm>
            <a:off x="268703" y="1822025"/>
            <a:ext cx="5493927" cy="4643120"/>
          </a:xfrm>
          <a:prstGeom prst="rect">
            <a:avLst/>
          </a:prstGeom>
          <a:noFill/>
          <a:ln>
            <a:noFill/>
          </a:ln>
        </p:spPr>
      </p:pic>
      <p:sp>
        <p:nvSpPr>
          <p:cNvPr id="633" name="Google Shape;633;p57"/>
          <p:cNvSpPr txBox="1"/>
          <p:nvPr/>
        </p:nvSpPr>
        <p:spPr>
          <a:xfrm>
            <a:off x="5935953" y="3125045"/>
            <a:ext cx="6127200" cy="3416400"/>
          </a:xfrm>
          <a:prstGeom prst="rect">
            <a:avLst/>
          </a:prstGeom>
          <a:noFill/>
          <a:ln>
            <a:noFill/>
          </a:ln>
        </p:spPr>
        <p:txBody>
          <a:bodyPr spcFirstLastPara="1" wrap="square" lIns="91433" tIns="45700" rIns="91433" bIns="45700" anchor="t" anchorCtr="0">
            <a:noAutofit/>
          </a:bodyPr>
          <a:lstStyle/>
          <a:p>
            <a:r>
              <a:rPr lang="en" sz="2400" dirty="0">
                <a:solidFill>
                  <a:schemeClr val="dk1"/>
                </a:solidFill>
                <a:latin typeface="Calibri"/>
                <a:ea typeface="Calibri"/>
                <a:cs typeface="Calibri"/>
                <a:sym typeface="Calibri"/>
              </a:rPr>
              <a:t>In each box, we see:</a:t>
            </a:r>
            <a:endParaRPr sz="1467" dirty="0"/>
          </a:p>
          <a:p>
            <a:pPr marL="287859" indent="-287859">
              <a:buClr>
                <a:schemeClr val="dk1"/>
              </a:buClr>
              <a:buSzPts val="1800"/>
              <a:buFont typeface="Arial"/>
              <a:buChar char="•"/>
            </a:pPr>
            <a:r>
              <a:rPr lang="en" sz="2400" dirty="0">
                <a:solidFill>
                  <a:schemeClr val="dk1"/>
                </a:solidFill>
                <a:latin typeface="Calibri"/>
                <a:ea typeface="Calibri"/>
                <a:cs typeface="Calibri"/>
                <a:sym typeface="Calibri"/>
              </a:rPr>
              <a:t>The rule.</a:t>
            </a:r>
            <a:endParaRPr sz="1467" dirty="0"/>
          </a:p>
          <a:p>
            <a:pPr marL="287859" indent="-287859">
              <a:buClr>
                <a:schemeClr val="dk1"/>
              </a:buClr>
              <a:buSzPts val="1800"/>
              <a:buFont typeface="Arial"/>
              <a:buChar char="•"/>
            </a:pPr>
            <a:r>
              <a:rPr lang="en" sz="2400" dirty="0">
                <a:solidFill>
                  <a:schemeClr val="dk1"/>
                </a:solidFill>
                <a:latin typeface="Calibri"/>
                <a:ea typeface="Calibri"/>
                <a:cs typeface="Calibri"/>
                <a:sym typeface="Calibri"/>
              </a:rPr>
              <a:t>The entropy at that node (more later).</a:t>
            </a:r>
            <a:endParaRPr sz="1467" dirty="0"/>
          </a:p>
          <a:p>
            <a:pPr marL="287859" indent="-287859">
              <a:buClr>
                <a:schemeClr val="dk1"/>
              </a:buClr>
              <a:buSzPts val="1800"/>
              <a:buFont typeface="Arial"/>
              <a:buChar char="•"/>
            </a:pPr>
            <a:r>
              <a:rPr lang="en" sz="2400" dirty="0">
                <a:solidFill>
                  <a:schemeClr val="dk1"/>
                </a:solidFill>
                <a:latin typeface="Calibri"/>
                <a:ea typeface="Calibri"/>
                <a:cs typeface="Calibri"/>
                <a:sym typeface="Calibri"/>
              </a:rPr>
              <a:t>The number of samples that remain after applying all of the above rules.</a:t>
            </a:r>
            <a:endParaRPr sz="1467" dirty="0"/>
          </a:p>
          <a:p>
            <a:pPr marL="287859" indent="-287859">
              <a:buClr>
                <a:schemeClr val="dk1"/>
              </a:buClr>
              <a:buSzPts val="1800"/>
              <a:buFont typeface="Arial"/>
              <a:buChar char="•"/>
            </a:pPr>
            <a:r>
              <a:rPr lang="en" sz="2400" dirty="0">
                <a:solidFill>
                  <a:schemeClr val="dk1"/>
                </a:solidFill>
                <a:latin typeface="Calibri"/>
                <a:ea typeface="Calibri"/>
                <a:cs typeface="Calibri"/>
                <a:sym typeface="Calibri"/>
              </a:rPr>
              <a:t>The number of samples that remain.</a:t>
            </a:r>
            <a:endParaRPr sz="1467" dirty="0"/>
          </a:p>
          <a:p>
            <a:pPr marL="287859" indent="-287859">
              <a:buClr>
                <a:schemeClr val="dk1"/>
              </a:buClr>
              <a:buSzPts val="1800"/>
              <a:buFont typeface="Arial"/>
              <a:buChar char="•"/>
            </a:pPr>
            <a:r>
              <a:rPr lang="en" sz="2400" dirty="0">
                <a:solidFill>
                  <a:schemeClr val="dk1"/>
                </a:solidFill>
                <a:latin typeface="Calibri"/>
                <a:ea typeface="Calibri"/>
                <a:cs typeface="Calibri"/>
                <a:sym typeface="Calibri"/>
              </a:rPr>
              <a:t>The most likely class.</a:t>
            </a:r>
            <a:endParaRPr sz="1467" dirty="0"/>
          </a:p>
        </p:txBody>
      </p:sp>
      <p:sp>
        <p:nvSpPr>
          <p:cNvPr id="634" name="Google Shape;634;p57"/>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Can use </a:t>
            </a:r>
            <a:r>
              <a:rPr lang="en" dirty="0" err="1"/>
              <a:t>GraphViz</a:t>
            </a:r>
            <a:r>
              <a:rPr lang="en" dirty="0"/>
              <a:t> to get a much nicer picture.</a:t>
            </a:r>
            <a:endParaRPr dirty="0"/>
          </a:p>
        </p:txBody>
      </p:sp>
      <p:pic>
        <p:nvPicPr>
          <p:cNvPr id="635" name="Google Shape;635;p57"/>
          <p:cNvPicPr preferRelativeResize="0"/>
          <p:nvPr/>
        </p:nvPicPr>
        <p:blipFill>
          <a:blip r:embed="rId4">
            <a:alphaModFix/>
          </a:blip>
          <a:stretch>
            <a:fillRect/>
          </a:stretch>
        </p:blipFill>
        <p:spPr>
          <a:xfrm>
            <a:off x="5515901" y="1453497"/>
            <a:ext cx="6498265" cy="1632867"/>
          </a:xfrm>
          <a:prstGeom prst="rect">
            <a:avLst/>
          </a:prstGeom>
          <a:noFill/>
          <a:ln w="9525" cap="flat" cmpd="sng">
            <a:solidFill>
              <a:schemeClr val="dk1"/>
            </a:solidFill>
            <a:prstDash val="solid"/>
            <a:round/>
            <a:headEnd type="none" w="sm" len="sm"/>
            <a:tailEnd type="none" w="sm" len="sm"/>
          </a:ln>
        </p:spPr>
      </p:pic>
      <p:sp>
        <p:nvSpPr>
          <p:cNvPr id="636" name="Google Shape;636;p57"/>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dirty="0">
                <a:solidFill>
                  <a:srgbClr val="0B5394"/>
                </a:solidFill>
                <a:latin typeface="Roboto Medium"/>
                <a:ea typeface="Roboto Medium"/>
                <a:cs typeface="Roboto Medium"/>
                <a:sym typeface="Roboto Medium"/>
              </a:rPr>
              <a:t>Visualizing Decision Tree Models -  use </a:t>
            </a:r>
            <a:r>
              <a:rPr lang="en" sz="2133" dirty="0" err="1">
                <a:solidFill>
                  <a:srgbClr val="0B5394"/>
                </a:solidFill>
                <a:latin typeface="Roboto Medium"/>
                <a:ea typeface="Roboto Medium"/>
                <a:cs typeface="Roboto Medium"/>
                <a:sym typeface="Roboto Medium"/>
              </a:rPr>
              <a:t>GraphViz</a:t>
            </a:r>
            <a:endParaRPr lang="en" sz="2133" dirty="0">
              <a:solidFill>
                <a:srgbClr val="0B5394"/>
              </a:solidFill>
              <a:latin typeface="Roboto Medium"/>
              <a:ea typeface="Roboto Medium"/>
              <a:cs typeface="Roboto Medium"/>
              <a:sym typeface="Roboto Medium"/>
            </a:endParaRPr>
          </a:p>
        </p:txBody>
      </p:sp>
      <p:sp>
        <p:nvSpPr>
          <p:cNvPr id="637" name="Google Shape;637;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9pPr>
          </a:lstStyle>
          <a:p>
            <a:pPr algn="r"/>
            <a:fld id="{00000000-1234-1234-1234-123412341234}" type="slidenum">
              <a:rPr lang="en" smtClean="0"/>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3" name="Google Shape;643;p58"/>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dirty="0"/>
              <a:t>Plotting the decision boundaries for decision tree models, we get the results below.</a:t>
            </a:r>
            <a:endParaRPr dirty="0"/>
          </a:p>
          <a:p>
            <a:pPr indent="-440256">
              <a:buSzPts val="1600"/>
            </a:pPr>
            <a:r>
              <a:rPr lang="en" dirty="0"/>
              <a:t>Decision tree has nonlinear boundary, and appears to get 100% accuracy.</a:t>
            </a:r>
            <a:endParaRPr dirty="0"/>
          </a:p>
          <a:p>
            <a:pPr lvl="1" indent="-440256">
              <a:spcBef>
                <a:spcPts val="800"/>
              </a:spcBef>
              <a:buSzPts val="1600"/>
            </a:pPr>
            <a:r>
              <a:rPr lang="en" dirty="0"/>
              <a:t>Let’s calculate the exact accuracy rather than just relying on our eyes to look at a somewhat complex visualization.</a:t>
            </a:r>
            <a:endParaRPr dirty="0"/>
          </a:p>
          <a:p>
            <a:pPr marL="0" indent="0">
              <a:buClr>
                <a:schemeClr val="dk1"/>
              </a:buClr>
              <a:buSzPts val="1100"/>
              <a:buNone/>
            </a:pPr>
            <a:endParaRPr dirty="0"/>
          </a:p>
          <a:p>
            <a:pPr marL="0" indent="0">
              <a:buNone/>
            </a:pPr>
            <a:endParaRPr dirty="0"/>
          </a:p>
        </p:txBody>
      </p:sp>
      <p:sp>
        <p:nvSpPr>
          <p:cNvPr id="645" name="Google Shape;645;p58"/>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dirty="0">
                <a:solidFill>
                  <a:srgbClr val="0B5394"/>
                </a:solidFill>
                <a:latin typeface="Roboto Medium"/>
                <a:ea typeface="Roboto Medium"/>
                <a:cs typeface="Roboto Medium"/>
                <a:sym typeface="Roboto Medium"/>
              </a:rPr>
              <a:t>Visualizing Decision Boundary for Decision Tree</a:t>
            </a:r>
            <a:endParaRPr sz="2133" dirty="0">
              <a:solidFill>
                <a:srgbClr val="0B5394"/>
              </a:solidFill>
              <a:latin typeface="Roboto Medium"/>
              <a:ea typeface="Roboto Medium"/>
              <a:cs typeface="Roboto Medium"/>
              <a:sym typeface="Roboto Medium"/>
            </a:endParaRPr>
          </a:p>
        </p:txBody>
      </p:sp>
      <p:pic>
        <p:nvPicPr>
          <p:cNvPr id="2052" name="Picture 4">
            <a:extLst>
              <a:ext uri="{FF2B5EF4-FFF2-40B4-BE49-F238E27FC236}">
                <a16:creationId xmlns:a16="http://schemas.microsoft.com/office/drawing/2014/main" id="{EE4452EC-DDE8-12E1-1F33-F36BD156B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225" y="3009940"/>
            <a:ext cx="4832350" cy="37001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5"/>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buClr>
                <a:srgbClr val="BE070C"/>
              </a:buClr>
              <a:buSzPts val="3300"/>
            </a:pPr>
            <a:r>
              <a:rPr lang="en"/>
              <a:t>Measuring the Performance of Our Model</a:t>
            </a:r>
            <a:endParaRPr/>
          </a:p>
        </p:txBody>
      </p:sp>
      <p:pic>
        <p:nvPicPr>
          <p:cNvPr id="549" name="Google Shape;549;p55"/>
          <p:cNvPicPr preferRelativeResize="0"/>
          <p:nvPr/>
        </p:nvPicPr>
        <p:blipFill rotWithShape="1">
          <a:blip r:embed="rId3">
            <a:alphaModFix/>
          </a:blip>
          <a:srcRect/>
          <a:stretch/>
        </p:blipFill>
        <p:spPr>
          <a:xfrm>
            <a:off x="595313" y="2621667"/>
            <a:ext cx="11001375" cy="857251"/>
          </a:xfrm>
          <a:prstGeom prst="rect">
            <a:avLst/>
          </a:prstGeom>
          <a:solidFill>
            <a:schemeClr val="lt1"/>
          </a:solidFill>
          <a:ln w="12700" cap="flat" cmpd="sng">
            <a:solidFill>
              <a:schemeClr val="dk1"/>
            </a:solidFill>
            <a:prstDash val="solid"/>
            <a:miter lim="800000"/>
            <a:headEnd type="none" w="sm" len="sm"/>
            <a:tailEnd type="none" w="sm" len="sm"/>
          </a:ln>
        </p:spPr>
      </p:pic>
      <p:sp>
        <p:nvSpPr>
          <p:cNvPr id="550" name="Google Shape;550;p55"/>
          <p:cNvSpPr txBox="1">
            <a:spLocks noGrp="1"/>
          </p:cNvSpPr>
          <p:nvPr>
            <p:ph type="body" idx="1"/>
          </p:nvPr>
        </p:nvSpPr>
        <p:spPr>
          <a:xfrm>
            <a:off x="324000" y="742000"/>
            <a:ext cx="11258400" cy="55384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000" dirty="0"/>
              <a:t>Running the code below, we see that we only get 99.3% accuracy</a:t>
            </a:r>
          </a:p>
          <a:p>
            <a:pPr marL="0" indent="0">
              <a:buClr>
                <a:schemeClr val="dk1"/>
              </a:buClr>
              <a:buSzPts val="1100"/>
              <a:buNone/>
            </a:pPr>
            <a:endParaRPr lang="en" sz="2000" dirty="0"/>
          </a:p>
          <a:p>
            <a:pPr marL="0" indent="0">
              <a:buClr>
                <a:schemeClr val="dk1"/>
              </a:buClr>
              <a:buSzPts val="1100"/>
              <a:buNone/>
            </a:pPr>
            <a:r>
              <a:rPr lang="en-US" sz="2000" dirty="0">
                <a:hlinkClick r:id="rId4"/>
              </a:rPr>
              <a:t>https://scikit-learn.org/stable/modules/generated/sklearn.metrics.accuracy_score.html</a:t>
            </a:r>
            <a:endParaRPr lang="en" sz="2000" dirty="0"/>
          </a:p>
          <a:p>
            <a:pPr marL="0" indent="0">
              <a:buClr>
                <a:schemeClr val="dk1"/>
              </a:buClr>
              <a:buSzPts val="1100"/>
              <a:buNone/>
            </a:pPr>
            <a:endParaRPr lang="en" sz="2000" dirty="0"/>
          </a:p>
          <a:p>
            <a:pPr marL="0" indent="0">
              <a:buClr>
                <a:schemeClr val="dk1"/>
              </a:buClr>
              <a:buSzPts val="1100"/>
              <a:buNone/>
            </a:pPr>
            <a:endParaRPr sz="2000" dirty="0"/>
          </a:p>
          <a:p>
            <a:pPr marL="0" indent="0">
              <a:buNone/>
            </a:pPr>
            <a:endParaRPr sz="2000" dirty="0"/>
          </a:p>
          <a:p>
            <a:pPr marL="0" indent="0">
              <a:buNone/>
            </a:pPr>
            <a:endParaRPr sz="2000" dirty="0"/>
          </a:p>
          <a:p>
            <a:pPr marL="0" indent="0">
              <a:buNone/>
            </a:pPr>
            <a:endParaRPr sz="2000" dirty="0"/>
          </a:p>
          <a:p>
            <a:pPr marL="0" indent="0">
              <a:buClr>
                <a:schemeClr val="dk1"/>
              </a:buClr>
              <a:buSzPts val="1100"/>
              <a:buNone/>
            </a:pPr>
            <a:endParaRPr lang="en-US" sz="2000" dirty="0"/>
          </a:p>
          <a:p>
            <a:pPr marL="0" indent="0">
              <a:buClr>
                <a:schemeClr val="dk1"/>
              </a:buClr>
              <a:buSzPts val="1100"/>
              <a:buNone/>
            </a:pPr>
            <a:endParaRPr lang="en-SG" sz="2000" dirty="0"/>
          </a:p>
          <a:p>
            <a:pPr marL="0" indent="0">
              <a:buClr>
                <a:schemeClr val="dk1"/>
              </a:buClr>
              <a:buSzPts val="1100"/>
              <a:buNone/>
            </a:pPr>
            <a:r>
              <a:rPr lang="en-SG" sz="2000" dirty="0"/>
              <a:t>To understand why, let’s look back at our decision tree model.</a:t>
            </a:r>
            <a:endParaRPr sz="2000" dirty="0"/>
          </a:p>
          <a:p>
            <a:pPr marL="0" indent="0">
              <a:buNone/>
            </a:pPr>
            <a:endParaRPr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pic>
        <p:nvPicPr>
          <p:cNvPr id="667" name="Google Shape;667;p61"/>
          <p:cNvPicPr preferRelativeResize="0"/>
          <p:nvPr/>
        </p:nvPicPr>
        <p:blipFill rotWithShape="1">
          <a:blip r:embed="rId3">
            <a:alphaModFix/>
          </a:blip>
          <a:srcRect l="1152" r="1152"/>
          <a:stretch/>
        </p:blipFill>
        <p:spPr>
          <a:xfrm>
            <a:off x="268703" y="1822025"/>
            <a:ext cx="5493925" cy="4643120"/>
          </a:xfrm>
          <a:prstGeom prst="rect">
            <a:avLst/>
          </a:prstGeom>
          <a:noFill/>
          <a:ln w="9525" cap="flat" cmpd="sng">
            <a:solidFill>
              <a:schemeClr val="dk1"/>
            </a:solidFill>
            <a:prstDash val="solid"/>
            <a:round/>
            <a:headEnd type="none" w="sm" len="sm"/>
            <a:tailEnd type="none" w="sm" len="sm"/>
          </a:ln>
        </p:spPr>
      </p:pic>
      <p:sp>
        <p:nvSpPr>
          <p:cNvPr id="668" name="Google Shape;668;p61"/>
          <p:cNvSpPr txBox="1"/>
          <p:nvPr/>
        </p:nvSpPr>
        <p:spPr>
          <a:xfrm>
            <a:off x="5935953" y="3125045"/>
            <a:ext cx="6127200" cy="1569600"/>
          </a:xfrm>
          <a:prstGeom prst="rect">
            <a:avLst/>
          </a:prstGeom>
          <a:noFill/>
          <a:ln>
            <a:noFill/>
          </a:ln>
        </p:spPr>
        <p:txBody>
          <a:bodyPr spcFirstLastPara="1" wrap="square" lIns="91433" tIns="45700" rIns="91433" bIns="45700" anchor="t" anchorCtr="0">
            <a:noAutofit/>
          </a:bodyPr>
          <a:lstStyle/>
          <a:p>
            <a:r>
              <a:rPr lang="en" sz="2133" dirty="0">
                <a:solidFill>
                  <a:schemeClr val="dk1"/>
                </a:solidFill>
                <a:latin typeface="Roboto Light"/>
                <a:ea typeface="Roboto Light"/>
                <a:cs typeface="Roboto Light"/>
                <a:sym typeface="Roboto Light"/>
              </a:rPr>
              <a:t>There is one terminal decision point where there is more than one possible right answer.</a:t>
            </a:r>
            <a:endParaRPr sz="2133" dirty="0">
              <a:latin typeface="Roboto Light"/>
              <a:ea typeface="Roboto Light"/>
              <a:cs typeface="Roboto Light"/>
              <a:sym typeface="Roboto Light"/>
            </a:endParaRPr>
          </a:p>
          <a:p>
            <a:endParaRPr sz="2133" dirty="0">
              <a:solidFill>
                <a:schemeClr val="dk1"/>
              </a:solidFill>
              <a:latin typeface="Roboto Light"/>
              <a:ea typeface="Roboto Light"/>
              <a:cs typeface="Roboto Light"/>
              <a:sym typeface="Roboto Light"/>
            </a:endParaRPr>
          </a:p>
          <a:p>
            <a:r>
              <a:rPr lang="en" sz="2133" dirty="0">
                <a:solidFill>
                  <a:schemeClr val="dk1"/>
                </a:solidFill>
                <a:latin typeface="Roboto Light"/>
                <a:ea typeface="Roboto Light"/>
                <a:cs typeface="Roboto Light"/>
                <a:sym typeface="Roboto Light"/>
              </a:rPr>
              <a:t>Can you find it?</a:t>
            </a:r>
            <a:endParaRPr sz="2133" dirty="0">
              <a:latin typeface="Roboto Light"/>
              <a:ea typeface="Roboto Light"/>
              <a:cs typeface="Roboto Light"/>
              <a:sym typeface="Roboto Light"/>
            </a:endParaRPr>
          </a:p>
        </p:txBody>
      </p:sp>
      <p:sp>
        <p:nvSpPr>
          <p:cNvPr id="669" name="Google Shape;669;p61"/>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Understanding Our Decision Tree</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pic>
        <p:nvPicPr>
          <p:cNvPr id="675" name="Google Shape;675;p62"/>
          <p:cNvPicPr preferRelativeResize="0"/>
          <p:nvPr/>
        </p:nvPicPr>
        <p:blipFill rotWithShape="1">
          <a:blip r:embed="rId3">
            <a:alphaModFix/>
          </a:blip>
          <a:srcRect l="1152" r="1152"/>
          <a:stretch/>
        </p:blipFill>
        <p:spPr>
          <a:xfrm>
            <a:off x="268703" y="1822025"/>
            <a:ext cx="5493925" cy="4643120"/>
          </a:xfrm>
          <a:prstGeom prst="rect">
            <a:avLst/>
          </a:prstGeom>
          <a:noFill/>
          <a:ln>
            <a:noFill/>
          </a:ln>
        </p:spPr>
      </p:pic>
      <p:sp>
        <p:nvSpPr>
          <p:cNvPr id="676" name="Google Shape;676;p62"/>
          <p:cNvSpPr txBox="1"/>
          <p:nvPr/>
        </p:nvSpPr>
        <p:spPr>
          <a:xfrm>
            <a:off x="5935953" y="3125045"/>
            <a:ext cx="6127200" cy="3046800"/>
          </a:xfrm>
          <a:prstGeom prst="rect">
            <a:avLst/>
          </a:prstGeom>
          <a:noFill/>
          <a:ln>
            <a:noFill/>
          </a:ln>
        </p:spPr>
        <p:txBody>
          <a:bodyPr spcFirstLastPara="1" wrap="square" lIns="91433" tIns="45700" rIns="91433" bIns="45700" anchor="t" anchorCtr="0">
            <a:noAutofit/>
          </a:bodyPr>
          <a:lstStyle/>
          <a:p>
            <a:r>
              <a:rPr lang="en" sz="2133">
                <a:solidFill>
                  <a:schemeClr val="dk1"/>
                </a:solidFill>
                <a:latin typeface="Roboto Light"/>
                <a:ea typeface="Roboto Light"/>
                <a:cs typeface="Roboto Light"/>
                <a:sym typeface="Roboto Light"/>
              </a:rPr>
              <a:t>There is one terminal decision point where there is more than one possible right answer.</a:t>
            </a:r>
            <a:endParaRPr sz="2133">
              <a:latin typeface="Roboto Light"/>
              <a:ea typeface="Roboto Light"/>
              <a:cs typeface="Roboto Light"/>
              <a:sym typeface="Roboto Light"/>
            </a:endParaRPr>
          </a:p>
          <a:p>
            <a:endParaRPr sz="2133">
              <a:solidFill>
                <a:schemeClr val="dk1"/>
              </a:solidFill>
              <a:latin typeface="Roboto Light"/>
              <a:ea typeface="Roboto Light"/>
              <a:cs typeface="Roboto Light"/>
              <a:sym typeface="Roboto Light"/>
            </a:endParaRPr>
          </a:p>
          <a:p>
            <a:r>
              <a:rPr lang="en" sz="2133">
                <a:solidFill>
                  <a:schemeClr val="dk1"/>
                </a:solidFill>
                <a:latin typeface="Roboto Light"/>
                <a:ea typeface="Roboto Light"/>
                <a:cs typeface="Roboto Light"/>
                <a:sym typeface="Roboto Light"/>
              </a:rPr>
              <a:t>The model was unable to come up with a decision rule to resolve these last 3 samples.</a:t>
            </a:r>
            <a:endParaRPr sz="2133">
              <a:latin typeface="Roboto Light"/>
              <a:ea typeface="Roboto Light"/>
              <a:cs typeface="Roboto Light"/>
              <a:sym typeface="Roboto Light"/>
            </a:endParaRPr>
          </a:p>
          <a:p>
            <a:endParaRPr sz="2133">
              <a:solidFill>
                <a:schemeClr val="dk1"/>
              </a:solidFill>
              <a:latin typeface="Roboto Light"/>
              <a:ea typeface="Roboto Light"/>
              <a:cs typeface="Roboto Light"/>
              <a:sym typeface="Roboto Light"/>
            </a:endParaRPr>
          </a:p>
          <a:p>
            <a:r>
              <a:rPr lang="en" sz="2133">
                <a:solidFill>
                  <a:schemeClr val="dk1"/>
                </a:solidFill>
                <a:latin typeface="Roboto Light"/>
                <a:ea typeface="Roboto Light"/>
                <a:cs typeface="Roboto Light"/>
                <a:sym typeface="Roboto Light"/>
              </a:rPr>
              <a:t>Let’s see why using the query method of the dataframe class.</a:t>
            </a:r>
            <a:endParaRPr sz="2133">
              <a:latin typeface="Roboto Light"/>
              <a:ea typeface="Roboto Light"/>
              <a:cs typeface="Roboto Light"/>
              <a:sym typeface="Roboto Light"/>
            </a:endParaRPr>
          </a:p>
        </p:txBody>
      </p:sp>
      <p:cxnSp>
        <p:nvCxnSpPr>
          <p:cNvPr id="677" name="Google Shape;677;p62"/>
          <p:cNvCxnSpPr/>
          <p:nvPr/>
        </p:nvCxnSpPr>
        <p:spPr>
          <a:xfrm flipH="1">
            <a:off x="4632827" y="3623733"/>
            <a:ext cx="1253200" cy="684000"/>
          </a:xfrm>
          <a:prstGeom prst="straightConnector1">
            <a:avLst/>
          </a:prstGeom>
          <a:noFill/>
          <a:ln w="9525" cap="flat" cmpd="sng">
            <a:solidFill>
              <a:schemeClr val="accent3"/>
            </a:solidFill>
            <a:prstDash val="solid"/>
            <a:miter lim="800000"/>
            <a:headEnd type="none" w="sm" len="sm"/>
            <a:tailEnd type="triangle" w="med" len="med"/>
          </a:ln>
        </p:spPr>
      </p:cxnSp>
      <p:sp>
        <p:nvSpPr>
          <p:cNvPr id="678" name="Google Shape;678;p62"/>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Understanding Our Decision Tree</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buClr>
                <a:srgbClr val="BE070C"/>
              </a:buClr>
              <a:buSzPts val="3300"/>
            </a:pPr>
            <a:r>
              <a:rPr lang="en" dirty="0">
                <a:solidFill>
                  <a:schemeClr val="tx1"/>
                </a:solidFill>
              </a:rPr>
              <a:t>Decision Trees</a:t>
            </a:r>
            <a:endParaRPr dirty="0">
              <a:solidFill>
                <a:schemeClr val="tx1"/>
              </a:solidFill>
            </a:endParaRPr>
          </a:p>
        </p:txBody>
      </p:sp>
      <p:sp>
        <p:nvSpPr>
          <p:cNvPr id="109" name="Google Shape;109;p25"/>
          <p:cNvSpPr/>
          <p:nvPr/>
        </p:nvSpPr>
        <p:spPr>
          <a:xfrm>
            <a:off x="4126831" y="1905668"/>
            <a:ext cx="1500000" cy="60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How many legs?</a:t>
            </a:r>
            <a:endParaRPr sz="1467"/>
          </a:p>
        </p:txBody>
      </p:sp>
      <p:cxnSp>
        <p:nvCxnSpPr>
          <p:cNvPr id="110" name="Google Shape;110;p25"/>
          <p:cNvCxnSpPr>
            <a:stCxn id="109" idx="2"/>
            <a:endCxn id="111" idx="0"/>
          </p:cNvCxnSpPr>
          <p:nvPr/>
        </p:nvCxnSpPr>
        <p:spPr>
          <a:xfrm flipH="1">
            <a:off x="2642831" y="2507268"/>
            <a:ext cx="2234000" cy="565200"/>
          </a:xfrm>
          <a:prstGeom prst="straightConnector1">
            <a:avLst/>
          </a:prstGeom>
          <a:noFill/>
          <a:ln w="9525" cap="flat" cmpd="sng">
            <a:solidFill>
              <a:schemeClr val="dk1"/>
            </a:solidFill>
            <a:prstDash val="solid"/>
            <a:miter lim="800000"/>
            <a:headEnd type="none" w="sm" len="sm"/>
            <a:tailEnd type="none" w="sm" len="sm"/>
          </a:ln>
        </p:spPr>
      </p:cxnSp>
      <p:sp>
        <p:nvSpPr>
          <p:cNvPr id="111" name="Google Shape;111;p25"/>
          <p:cNvSpPr/>
          <p:nvPr/>
        </p:nvSpPr>
        <p:spPr>
          <a:xfrm>
            <a:off x="1892967" y="3072517"/>
            <a:ext cx="1500000" cy="60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Can it talk?</a:t>
            </a:r>
            <a:endParaRPr sz="1467"/>
          </a:p>
        </p:txBody>
      </p:sp>
      <p:cxnSp>
        <p:nvCxnSpPr>
          <p:cNvPr id="112" name="Google Shape;112;p25"/>
          <p:cNvCxnSpPr>
            <a:stCxn id="109" idx="2"/>
            <a:endCxn id="113" idx="0"/>
          </p:cNvCxnSpPr>
          <p:nvPr/>
        </p:nvCxnSpPr>
        <p:spPr>
          <a:xfrm>
            <a:off x="4876831" y="2507268"/>
            <a:ext cx="3976400" cy="565200"/>
          </a:xfrm>
          <a:prstGeom prst="straightConnector1">
            <a:avLst/>
          </a:prstGeom>
          <a:noFill/>
          <a:ln w="9525" cap="flat" cmpd="sng">
            <a:solidFill>
              <a:schemeClr val="dk1"/>
            </a:solidFill>
            <a:prstDash val="solid"/>
            <a:miter lim="800000"/>
            <a:headEnd type="none" w="sm" len="sm"/>
            <a:tailEnd type="none" w="sm" len="sm"/>
          </a:ln>
        </p:spPr>
      </p:cxnSp>
      <p:sp>
        <p:nvSpPr>
          <p:cNvPr id="113" name="Google Shape;113;p25"/>
          <p:cNvSpPr/>
          <p:nvPr/>
        </p:nvSpPr>
        <p:spPr>
          <a:xfrm>
            <a:off x="8049128" y="3072517"/>
            <a:ext cx="1608400" cy="60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Does it purr?</a:t>
            </a:r>
            <a:endParaRPr sz="1467"/>
          </a:p>
        </p:txBody>
      </p:sp>
      <p:sp>
        <p:nvSpPr>
          <p:cNvPr id="114" name="Google Shape;114;p25"/>
          <p:cNvSpPr/>
          <p:nvPr/>
        </p:nvSpPr>
        <p:spPr>
          <a:xfrm>
            <a:off x="4313321" y="5261784"/>
            <a:ext cx="1500000" cy="6016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Parrot</a:t>
            </a:r>
            <a:endParaRPr sz="1467"/>
          </a:p>
        </p:txBody>
      </p:sp>
      <p:sp>
        <p:nvSpPr>
          <p:cNvPr id="115" name="Google Shape;115;p25"/>
          <p:cNvSpPr/>
          <p:nvPr/>
        </p:nvSpPr>
        <p:spPr>
          <a:xfrm>
            <a:off x="2889585" y="4239367"/>
            <a:ext cx="2173600" cy="60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Does it understand what it’s saying?</a:t>
            </a:r>
            <a:endParaRPr sz="1467"/>
          </a:p>
        </p:txBody>
      </p:sp>
      <p:sp>
        <p:nvSpPr>
          <p:cNvPr id="116" name="Google Shape;116;p25"/>
          <p:cNvSpPr/>
          <p:nvPr/>
        </p:nvSpPr>
        <p:spPr>
          <a:xfrm>
            <a:off x="2089485" y="5261784"/>
            <a:ext cx="1500000" cy="6016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Human</a:t>
            </a:r>
            <a:endParaRPr sz="1467"/>
          </a:p>
        </p:txBody>
      </p:sp>
      <p:sp>
        <p:nvSpPr>
          <p:cNvPr id="117" name="Google Shape;117;p25"/>
          <p:cNvSpPr/>
          <p:nvPr/>
        </p:nvSpPr>
        <p:spPr>
          <a:xfrm>
            <a:off x="804111" y="4240728"/>
            <a:ext cx="1500000" cy="6016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Kangaroo</a:t>
            </a:r>
            <a:endParaRPr sz="1467"/>
          </a:p>
        </p:txBody>
      </p:sp>
      <p:sp>
        <p:nvSpPr>
          <p:cNvPr id="118" name="Google Shape;118;p25"/>
          <p:cNvSpPr/>
          <p:nvPr/>
        </p:nvSpPr>
        <p:spPr>
          <a:xfrm>
            <a:off x="4126828" y="3072517"/>
            <a:ext cx="1500000" cy="6016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Snake</a:t>
            </a:r>
            <a:endParaRPr sz="1467"/>
          </a:p>
        </p:txBody>
      </p:sp>
      <p:sp>
        <p:nvSpPr>
          <p:cNvPr id="119" name="Google Shape;119;p25"/>
          <p:cNvSpPr/>
          <p:nvPr/>
        </p:nvSpPr>
        <p:spPr>
          <a:xfrm>
            <a:off x="7212928" y="4239367"/>
            <a:ext cx="1500000" cy="6016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Cat</a:t>
            </a:r>
            <a:endParaRPr sz="1467"/>
          </a:p>
        </p:txBody>
      </p:sp>
      <p:sp>
        <p:nvSpPr>
          <p:cNvPr id="120" name="Google Shape;120;p25"/>
          <p:cNvSpPr/>
          <p:nvPr/>
        </p:nvSpPr>
        <p:spPr>
          <a:xfrm>
            <a:off x="9198429" y="4239367"/>
            <a:ext cx="1500000" cy="6016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Dog</a:t>
            </a:r>
            <a:endParaRPr sz="1467"/>
          </a:p>
        </p:txBody>
      </p:sp>
      <p:cxnSp>
        <p:nvCxnSpPr>
          <p:cNvPr id="121" name="Google Shape;121;p25"/>
          <p:cNvCxnSpPr>
            <a:stCxn id="119" idx="0"/>
            <a:endCxn id="113" idx="2"/>
          </p:cNvCxnSpPr>
          <p:nvPr/>
        </p:nvCxnSpPr>
        <p:spPr>
          <a:xfrm rot="10800000" flipH="1">
            <a:off x="7962928" y="3674167"/>
            <a:ext cx="890400" cy="565200"/>
          </a:xfrm>
          <a:prstGeom prst="straightConnector1">
            <a:avLst/>
          </a:prstGeom>
          <a:noFill/>
          <a:ln w="9525" cap="flat" cmpd="sng">
            <a:solidFill>
              <a:schemeClr val="dk1"/>
            </a:solidFill>
            <a:prstDash val="solid"/>
            <a:miter lim="800000"/>
            <a:headEnd type="none" w="sm" len="sm"/>
            <a:tailEnd type="none" w="sm" len="sm"/>
          </a:ln>
        </p:spPr>
      </p:cxnSp>
      <p:cxnSp>
        <p:nvCxnSpPr>
          <p:cNvPr id="122" name="Google Shape;122;p25"/>
          <p:cNvCxnSpPr>
            <a:stCxn id="120" idx="0"/>
            <a:endCxn id="113" idx="2"/>
          </p:cNvCxnSpPr>
          <p:nvPr/>
        </p:nvCxnSpPr>
        <p:spPr>
          <a:xfrm rot="10800000">
            <a:off x="8853229" y="3674167"/>
            <a:ext cx="1095200" cy="565200"/>
          </a:xfrm>
          <a:prstGeom prst="straightConnector1">
            <a:avLst/>
          </a:prstGeom>
          <a:noFill/>
          <a:ln w="9525" cap="flat" cmpd="sng">
            <a:solidFill>
              <a:schemeClr val="dk1"/>
            </a:solidFill>
            <a:prstDash val="solid"/>
            <a:miter lim="800000"/>
            <a:headEnd type="none" w="sm" len="sm"/>
            <a:tailEnd type="none" w="sm" len="sm"/>
          </a:ln>
        </p:spPr>
      </p:cxnSp>
      <p:cxnSp>
        <p:nvCxnSpPr>
          <p:cNvPr id="123" name="Google Shape;123;p25"/>
          <p:cNvCxnSpPr>
            <a:stCxn id="109" idx="2"/>
            <a:endCxn id="118" idx="0"/>
          </p:cNvCxnSpPr>
          <p:nvPr/>
        </p:nvCxnSpPr>
        <p:spPr>
          <a:xfrm>
            <a:off x="4876831" y="2507268"/>
            <a:ext cx="0" cy="565200"/>
          </a:xfrm>
          <a:prstGeom prst="straightConnector1">
            <a:avLst/>
          </a:prstGeom>
          <a:noFill/>
          <a:ln w="9525" cap="flat" cmpd="sng">
            <a:solidFill>
              <a:schemeClr val="dk1"/>
            </a:solidFill>
            <a:prstDash val="solid"/>
            <a:miter lim="800000"/>
            <a:headEnd type="none" w="sm" len="sm"/>
            <a:tailEnd type="none" w="sm" len="sm"/>
          </a:ln>
        </p:spPr>
      </p:cxnSp>
      <p:sp>
        <p:nvSpPr>
          <p:cNvPr id="124" name="Google Shape;124;p25"/>
          <p:cNvSpPr txBox="1"/>
          <p:nvPr/>
        </p:nvSpPr>
        <p:spPr>
          <a:xfrm>
            <a:off x="3392903" y="2541232"/>
            <a:ext cx="16084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2</a:t>
            </a:r>
            <a:endParaRPr sz="1467"/>
          </a:p>
        </p:txBody>
      </p:sp>
      <p:sp>
        <p:nvSpPr>
          <p:cNvPr id="125" name="Google Shape;125;p25"/>
          <p:cNvSpPr txBox="1"/>
          <p:nvPr/>
        </p:nvSpPr>
        <p:spPr>
          <a:xfrm>
            <a:off x="4822653" y="2644179"/>
            <a:ext cx="16084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0</a:t>
            </a:r>
            <a:endParaRPr sz="1467"/>
          </a:p>
        </p:txBody>
      </p:sp>
      <p:sp>
        <p:nvSpPr>
          <p:cNvPr id="126" name="Google Shape;126;p25"/>
          <p:cNvSpPr txBox="1"/>
          <p:nvPr/>
        </p:nvSpPr>
        <p:spPr>
          <a:xfrm>
            <a:off x="5990719" y="2389233"/>
            <a:ext cx="16084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4</a:t>
            </a:r>
            <a:endParaRPr sz="1467"/>
          </a:p>
        </p:txBody>
      </p:sp>
      <p:sp>
        <p:nvSpPr>
          <p:cNvPr id="127" name="Google Shape;127;p25"/>
          <p:cNvSpPr txBox="1"/>
          <p:nvPr/>
        </p:nvSpPr>
        <p:spPr>
          <a:xfrm>
            <a:off x="7846740" y="3749405"/>
            <a:ext cx="16084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128" name="Google Shape;128;p25"/>
          <p:cNvSpPr txBox="1"/>
          <p:nvPr/>
        </p:nvSpPr>
        <p:spPr>
          <a:xfrm>
            <a:off x="9529657" y="3736277"/>
            <a:ext cx="16084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129" name="Google Shape;129;p25"/>
          <p:cNvSpPr txBox="1"/>
          <p:nvPr/>
        </p:nvSpPr>
        <p:spPr>
          <a:xfrm>
            <a:off x="4604371" y="4793203"/>
            <a:ext cx="16084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cxnSp>
        <p:nvCxnSpPr>
          <p:cNvPr id="130" name="Google Shape;130;p25"/>
          <p:cNvCxnSpPr>
            <a:stCxn id="115" idx="2"/>
            <a:endCxn id="114" idx="0"/>
          </p:cNvCxnSpPr>
          <p:nvPr/>
        </p:nvCxnSpPr>
        <p:spPr>
          <a:xfrm>
            <a:off x="3976385" y="4840967"/>
            <a:ext cx="1086800" cy="420800"/>
          </a:xfrm>
          <a:prstGeom prst="straightConnector1">
            <a:avLst/>
          </a:prstGeom>
          <a:noFill/>
          <a:ln w="9525" cap="flat" cmpd="sng">
            <a:solidFill>
              <a:schemeClr val="dk1"/>
            </a:solidFill>
            <a:prstDash val="solid"/>
            <a:miter lim="800000"/>
            <a:headEnd type="none" w="sm" len="sm"/>
            <a:tailEnd type="none" w="sm" len="sm"/>
          </a:ln>
        </p:spPr>
      </p:cxnSp>
      <p:cxnSp>
        <p:nvCxnSpPr>
          <p:cNvPr id="131" name="Google Shape;131;p25"/>
          <p:cNvCxnSpPr>
            <a:endCxn id="116" idx="0"/>
          </p:cNvCxnSpPr>
          <p:nvPr/>
        </p:nvCxnSpPr>
        <p:spPr>
          <a:xfrm flipH="1">
            <a:off x="2839485" y="4840984"/>
            <a:ext cx="1136800" cy="420800"/>
          </a:xfrm>
          <a:prstGeom prst="straightConnector1">
            <a:avLst/>
          </a:prstGeom>
          <a:noFill/>
          <a:ln w="9525" cap="flat" cmpd="sng">
            <a:solidFill>
              <a:schemeClr val="dk1"/>
            </a:solidFill>
            <a:prstDash val="solid"/>
            <a:miter lim="800000"/>
            <a:headEnd type="none" w="sm" len="sm"/>
            <a:tailEnd type="none" w="sm" len="sm"/>
          </a:ln>
        </p:spPr>
      </p:cxnSp>
      <p:cxnSp>
        <p:nvCxnSpPr>
          <p:cNvPr id="132" name="Google Shape;132;p25"/>
          <p:cNvCxnSpPr>
            <a:stCxn id="111" idx="2"/>
            <a:endCxn id="117" idx="0"/>
          </p:cNvCxnSpPr>
          <p:nvPr/>
        </p:nvCxnSpPr>
        <p:spPr>
          <a:xfrm flipH="1">
            <a:off x="1554167" y="3674117"/>
            <a:ext cx="1088800" cy="566800"/>
          </a:xfrm>
          <a:prstGeom prst="straightConnector1">
            <a:avLst/>
          </a:prstGeom>
          <a:noFill/>
          <a:ln w="9525" cap="flat" cmpd="sng">
            <a:solidFill>
              <a:schemeClr val="dk1"/>
            </a:solidFill>
            <a:prstDash val="solid"/>
            <a:miter lim="800000"/>
            <a:headEnd type="none" w="sm" len="sm"/>
            <a:tailEnd type="none" w="sm" len="sm"/>
          </a:ln>
        </p:spPr>
      </p:cxnSp>
      <p:sp>
        <p:nvSpPr>
          <p:cNvPr id="133" name="Google Shape;133;p25"/>
          <p:cNvSpPr txBox="1"/>
          <p:nvPr/>
        </p:nvSpPr>
        <p:spPr>
          <a:xfrm>
            <a:off x="2816827" y="4817073"/>
            <a:ext cx="16084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134" name="Google Shape;134;p25"/>
          <p:cNvSpPr txBox="1"/>
          <p:nvPr/>
        </p:nvSpPr>
        <p:spPr>
          <a:xfrm>
            <a:off x="1499937" y="3772064"/>
            <a:ext cx="16084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cxnSp>
        <p:nvCxnSpPr>
          <p:cNvPr id="135" name="Google Shape;135;p25"/>
          <p:cNvCxnSpPr>
            <a:stCxn id="111" idx="2"/>
            <a:endCxn id="115" idx="0"/>
          </p:cNvCxnSpPr>
          <p:nvPr/>
        </p:nvCxnSpPr>
        <p:spPr>
          <a:xfrm>
            <a:off x="2642967" y="3674117"/>
            <a:ext cx="1333600" cy="565200"/>
          </a:xfrm>
          <a:prstGeom prst="straightConnector1">
            <a:avLst/>
          </a:prstGeom>
          <a:noFill/>
          <a:ln w="9525" cap="flat" cmpd="sng">
            <a:solidFill>
              <a:schemeClr val="dk1"/>
            </a:solidFill>
            <a:prstDash val="solid"/>
            <a:miter lim="800000"/>
            <a:headEnd type="none" w="sm" len="sm"/>
            <a:tailEnd type="none" w="sm" len="sm"/>
          </a:ln>
        </p:spPr>
      </p:cxnSp>
      <p:sp>
        <p:nvSpPr>
          <p:cNvPr id="136" name="Google Shape;136;p25"/>
          <p:cNvSpPr txBox="1"/>
          <p:nvPr/>
        </p:nvSpPr>
        <p:spPr>
          <a:xfrm>
            <a:off x="3354701" y="3668708"/>
            <a:ext cx="16084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137" name="Google Shape;137;p25"/>
          <p:cNvSpPr txBox="1">
            <a:spLocks noGrp="1"/>
          </p:cNvSpPr>
          <p:nvPr>
            <p:ph type="body" idx="1"/>
          </p:nvPr>
        </p:nvSpPr>
        <p:spPr>
          <a:xfrm>
            <a:off x="324000" y="742000"/>
            <a:ext cx="11258400" cy="1149200"/>
          </a:xfrm>
          <a:prstGeom prst="rect">
            <a:avLst/>
          </a:prstGeom>
        </p:spPr>
        <p:txBody>
          <a:bodyPr spcFirstLastPara="1" vert="horz" wrap="square" lIns="121900" tIns="121900" rIns="121900" bIns="121900" rtlCol="0" anchor="t" anchorCtr="0">
            <a:noAutofit/>
          </a:bodyPr>
          <a:lstStyle/>
          <a:p>
            <a:pPr marL="0" indent="0">
              <a:buNone/>
            </a:pPr>
            <a:r>
              <a:rPr lang="en"/>
              <a:t>A Decision Tree is a very simple way to classify data. It is simply a tree of questions that must be answered in sequence to yield a predicted classification.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pic>
        <p:nvPicPr>
          <p:cNvPr id="684" name="Google Shape;684;p63"/>
          <p:cNvPicPr preferRelativeResize="0"/>
          <p:nvPr/>
        </p:nvPicPr>
        <p:blipFill rotWithShape="1">
          <a:blip r:embed="rId3">
            <a:alphaModFix/>
          </a:blip>
          <a:srcRect l="1152" r="1152"/>
          <a:stretch/>
        </p:blipFill>
        <p:spPr>
          <a:xfrm>
            <a:off x="268703" y="1822025"/>
            <a:ext cx="5493925" cy="4643120"/>
          </a:xfrm>
          <a:prstGeom prst="rect">
            <a:avLst/>
          </a:prstGeom>
          <a:noFill/>
          <a:ln>
            <a:noFill/>
          </a:ln>
        </p:spPr>
      </p:pic>
      <p:sp>
        <p:nvSpPr>
          <p:cNvPr id="685" name="Google Shape;685;p63"/>
          <p:cNvSpPr txBox="1"/>
          <p:nvPr/>
        </p:nvSpPr>
        <p:spPr>
          <a:xfrm>
            <a:off x="5935953" y="3125045"/>
            <a:ext cx="6127200" cy="1938800"/>
          </a:xfrm>
          <a:prstGeom prst="rect">
            <a:avLst/>
          </a:prstGeom>
          <a:noFill/>
          <a:ln>
            <a:noFill/>
          </a:ln>
        </p:spPr>
        <p:txBody>
          <a:bodyPr spcFirstLastPara="1" wrap="square" lIns="91433" tIns="45700" rIns="91433" bIns="45700" anchor="t" anchorCtr="0">
            <a:noAutofit/>
          </a:bodyPr>
          <a:lstStyle/>
          <a:p>
            <a:r>
              <a:rPr lang="en" sz="2133" dirty="0">
                <a:solidFill>
                  <a:schemeClr val="dk1"/>
                </a:solidFill>
                <a:latin typeface="Roboto Light"/>
                <a:ea typeface="Roboto Light"/>
                <a:cs typeface="Roboto Light"/>
                <a:sym typeface="Roboto Light"/>
              </a:rPr>
              <a:t>There is one terminal decision point where there is more than one possible right answer.</a:t>
            </a:r>
            <a:endParaRPr sz="2133" dirty="0">
              <a:latin typeface="Roboto Light"/>
              <a:ea typeface="Roboto Light"/>
              <a:cs typeface="Roboto Light"/>
              <a:sym typeface="Roboto Light"/>
            </a:endParaRPr>
          </a:p>
          <a:p>
            <a:pPr marL="338658" indent="-321725">
              <a:buClr>
                <a:schemeClr val="dk1"/>
              </a:buClr>
              <a:buSzPts val="1600"/>
              <a:buFont typeface="Roboto Light"/>
              <a:buChar char="•"/>
            </a:pPr>
            <a:r>
              <a:rPr lang="en" sz="2133" dirty="0">
                <a:solidFill>
                  <a:schemeClr val="dk1"/>
                </a:solidFill>
                <a:latin typeface="Roboto Light"/>
                <a:ea typeface="Roboto Light"/>
                <a:cs typeface="Roboto Light"/>
                <a:sym typeface="Roboto Light"/>
              </a:rPr>
              <a:t>In the original data set, there was a versicolor iris with the same petal measurements as two </a:t>
            </a:r>
            <a:r>
              <a:rPr lang="en" sz="2133" dirty="0" err="1">
                <a:solidFill>
                  <a:schemeClr val="dk1"/>
                </a:solidFill>
                <a:latin typeface="Roboto Light"/>
                <a:ea typeface="Roboto Light"/>
                <a:cs typeface="Roboto Light"/>
                <a:sym typeface="Roboto Light"/>
              </a:rPr>
              <a:t>virginicas</a:t>
            </a:r>
            <a:r>
              <a:rPr lang="en" sz="2133" dirty="0">
                <a:solidFill>
                  <a:schemeClr val="dk1"/>
                </a:solidFill>
                <a:latin typeface="Roboto Light"/>
                <a:ea typeface="Roboto Light"/>
                <a:cs typeface="Roboto Light"/>
                <a:sym typeface="Roboto Light"/>
              </a:rPr>
              <a:t>.</a:t>
            </a:r>
            <a:endParaRPr sz="2133" dirty="0">
              <a:latin typeface="Roboto Light"/>
              <a:ea typeface="Roboto Light"/>
              <a:cs typeface="Roboto Light"/>
              <a:sym typeface="Roboto Light"/>
            </a:endParaRPr>
          </a:p>
        </p:txBody>
      </p:sp>
      <p:cxnSp>
        <p:nvCxnSpPr>
          <p:cNvPr id="686" name="Google Shape;686;p63"/>
          <p:cNvCxnSpPr/>
          <p:nvPr/>
        </p:nvCxnSpPr>
        <p:spPr>
          <a:xfrm flipH="1">
            <a:off x="4632827" y="3623733"/>
            <a:ext cx="1253200" cy="684000"/>
          </a:xfrm>
          <a:prstGeom prst="straightConnector1">
            <a:avLst/>
          </a:prstGeom>
          <a:noFill/>
          <a:ln w="9525" cap="flat" cmpd="sng">
            <a:solidFill>
              <a:schemeClr val="accent3"/>
            </a:solidFill>
            <a:prstDash val="solid"/>
            <a:miter lim="800000"/>
            <a:headEnd type="none" w="sm" len="sm"/>
            <a:tailEnd type="triangle" w="med" len="med"/>
          </a:ln>
        </p:spPr>
      </p:cxnSp>
      <p:pic>
        <p:nvPicPr>
          <p:cNvPr id="687" name="Google Shape;687;p63"/>
          <p:cNvPicPr preferRelativeResize="0"/>
          <p:nvPr/>
        </p:nvPicPr>
        <p:blipFill rotWithShape="1">
          <a:blip r:embed="rId4">
            <a:alphaModFix/>
          </a:blip>
          <a:srcRect/>
          <a:stretch/>
        </p:blipFill>
        <p:spPr>
          <a:xfrm>
            <a:off x="375814" y="980542"/>
            <a:ext cx="11020425" cy="352425"/>
          </a:xfrm>
          <a:prstGeom prst="rect">
            <a:avLst/>
          </a:prstGeom>
          <a:solidFill>
            <a:schemeClr val="lt1"/>
          </a:solidFill>
          <a:ln w="12700" cap="flat" cmpd="sng">
            <a:solidFill>
              <a:schemeClr val="dk1"/>
            </a:solidFill>
            <a:prstDash val="solid"/>
            <a:miter lim="800000"/>
            <a:headEnd type="none" w="sm" len="sm"/>
            <a:tailEnd type="none" w="sm" len="sm"/>
          </a:ln>
        </p:spPr>
      </p:pic>
      <p:pic>
        <p:nvPicPr>
          <p:cNvPr id="688" name="Google Shape;688;p63"/>
          <p:cNvPicPr preferRelativeResize="0"/>
          <p:nvPr/>
        </p:nvPicPr>
        <p:blipFill rotWithShape="1">
          <a:blip r:embed="rId5">
            <a:alphaModFix/>
          </a:blip>
          <a:srcRect/>
          <a:stretch/>
        </p:blipFill>
        <p:spPr>
          <a:xfrm>
            <a:off x="5039359" y="1466427"/>
            <a:ext cx="6654165" cy="1546877"/>
          </a:xfrm>
          <a:prstGeom prst="rect">
            <a:avLst/>
          </a:prstGeom>
          <a:solidFill>
            <a:schemeClr val="lt1"/>
          </a:solidFill>
          <a:ln w="12700" cap="flat" cmpd="sng">
            <a:solidFill>
              <a:schemeClr val="dk1"/>
            </a:solidFill>
            <a:prstDash val="solid"/>
            <a:miter lim="800000"/>
            <a:headEnd type="none" w="sm" len="sm"/>
            <a:tailEnd type="none" w="sm" len="sm"/>
          </a:ln>
        </p:spPr>
      </p:pic>
      <p:sp>
        <p:nvSpPr>
          <p:cNvPr id="689" name="Google Shape;689;p63"/>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Understanding Our Decision Tree</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5"/>
          <p:cNvSpPr txBox="1">
            <a:spLocks noGrp="1"/>
          </p:cNvSpPr>
          <p:nvPr>
            <p:ph type="title"/>
          </p:nvPr>
        </p:nvSpPr>
        <p:spPr>
          <a:xfrm>
            <a:off x="1238600" y="2857400"/>
            <a:ext cx="9714800" cy="1143200"/>
          </a:xfrm>
          <a:prstGeom prst="rect">
            <a:avLst/>
          </a:prstGeom>
          <a:noFill/>
          <a:ln>
            <a:noFill/>
          </a:ln>
        </p:spPr>
        <p:txBody>
          <a:bodyPr spcFirstLastPara="1" vert="horz" wrap="square" lIns="91433" tIns="45700" rIns="91433" bIns="45700" rtlCol="0" anchor="t" anchorCtr="0">
            <a:noAutofit/>
          </a:bodyPr>
          <a:lstStyle/>
          <a:p>
            <a:pPr algn="ctr">
              <a:spcBef>
                <a:spcPts val="0"/>
              </a:spcBef>
              <a:buClr>
                <a:schemeClr val="dk1"/>
              </a:buClr>
              <a:buSzPts val="1100"/>
            </a:pPr>
            <a:r>
              <a:rPr lang="en" sz="4800" dirty="0"/>
              <a:t>Overfitting</a:t>
            </a:r>
            <a:endParaRPr sz="4800" dirty="0"/>
          </a:p>
        </p:txBody>
      </p:sp>
    </p:spTree>
    <p:extLst>
      <p:ext uri="{BB962C8B-B14F-4D97-AF65-F5344CB8AC3E}">
        <p14:creationId xmlns:p14="http://schemas.microsoft.com/office/powerpoint/2010/main" val="845409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695" name="Google Shape;695;p64"/>
          <p:cNvPicPr preferRelativeResize="0"/>
          <p:nvPr/>
        </p:nvPicPr>
        <p:blipFill rotWithShape="1">
          <a:blip r:embed="rId3">
            <a:alphaModFix/>
          </a:blip>
          <a:srcRect/>
          <a:stretch/>
        </p:blipFill>
        <p:spPr>
          <a:xfrm>
            <a:off x="4706635" y="1266990"/>
            <a:ext cx="6654165" cy="1546877"/>
          </a:xfrm>
          <a:prstGeom prst="rect">
            <a:avLst/>
          </a:prstGeom>
          <a:solidFill>
            <a:schemeClr val="lt1"/>
          </a:solidFill>
          <a:ln w="12700" cap="flat" cmpd="sng">
            <a:solidFill>
              <a:schemeClr val="dk1"/>
            </a:solidFill>
            <a:prstDash val="solid"/>
            <a:miter lim="800000"/>
            <a:headEnd type="none" w="sm" len="sm"/>
            <a:tailEnd type="none" w="sm" len="sm"/>
          </a:ln>
        </p:spPr>
      </p:pic>
      <p:sp>
        <p:nvSpPr>
          <p:cNvPr id="696" name="Google Shape;696;p64"/>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endParaRPr dirty="0"/>
          </a:p>
          <a:p>
            <a:pPr marL="0" indent="0">
              <a:buClr>
                <a:schemeClr val="dk1"/>
              </a:buClr>
              <a:buSzPts val="1100"/>
              <a:buNone/>
            </a:pPr>
            <a:endParaRPr dirty="0"/>
          </a:p>
          <a:p>
            <a:pPr marL="0" indent="0">
              <a:buClr>
                <a:schemeClr val="dk1"/>
              </a:buClr>
              <a:buSzPts val="1100"/>
              <a:buNone/>
            </a:pPr>
            <a:endParaRPr dirty="0"/>
          </a:p>
          <a:p>
            <a:pPr marL="0" indent="0">
              <a:buClr>
                <a:schemeClr val="dk1"/>
              </a:buClr>
              <a:buSzPts val="1100"/>
              <a:buNone/>
            </a:pPr>
            <a:endParaRPr dirty="0"/>
          </a:p>
          <a:p>
            <a:pPr marL="0" indent="0">
              <a:buClr>
                <a:schemeClr val="dk1"/>
              </a:buClr>
              <a:buSzPts val="1100"/>
              <a:buNone/>
            </a:pPr>
            <a:endParaRPr dirty="0"/>
          </a:p>
          <a:p>
            <a:pPr marL="0" indent="0">
              <a:buClr>
                <a:schemeClr val="dk1"/>
              </a:buClr>
              <a:buSzPts val="1100"/>
              <a:buNone/>
            </a:pPr>
            <a:r>
              <a:rPr lang="en" dirty="0" err="1"/>
              <a:t>sk</a:t>
            </a:r>
            <a:r>
              <a:rPr lang="en" dirty="0"/>
              <a:t>-learn decision trees will always have perfect accuracy on the training data, EXCEPT when there are samples from different categories with the exact same features.</a:t>
            </a:r>
            <a:endParaRPr dirty="0"/>
          </a:p>
          <a:p>
            <a:pPr indent="-440256">
              <a:buSzPts val="1600"/>
            </a:pPr>
            <a:r>
              <a:rPr lang="en" dirty="0"/>
              <a:t>Example: If the versicolor above had a </a:t>
            </a:r>
            <a:r>
              <a:rPr lang="en" dirty="0" err="1"/>
              <a:t>petal_length</a:t>
            </a:r>
            <a:r>
              <a:rPr lang="en" dirty="0"/>
              <a:t> of 4.8001, we’d have 100% training accuracy.</a:t>
            </a:r>
            <a:endParaRPr dirty="0"/>
          </a:p>
          <a:p>
            <a:pPr marL="0" indent="0">
              <a:buClr>
                <a:schemeClr val="dk1"/>
              </a:buClr>
              <a:buSzPts val="1100"/>
              <a:buNone/>
            </a:pPr>
            <a:endParaRPr dirty="0"/>
          </a:p>
          <a:p>
            <a:pPr marL="0" indent="0">
              <a:buNone/>
            </a:pPr>
            <a:r>
              <a:rPr lang="en" dirty="0"/>
              <a:t>This tendency for perfect accuracy should give us concern about overfitting.</a:t>
            </a:r>
            <a:endParaRPr dirty="0"/>
          </a:p>
          <a:p>
            <a:pPr indent="-440256">
              <a:buSzPts val="1600"/>
            </a:pPr>
            <a:r>
              <a:rPr lang="en" dirty="0"/>
              <a:t>Model is extremely sensitive / has high variance.</a:t>
            </a:r>
            <a:endParaRPr dirty="0"/>
          </a:p>
        </p:txBody>
      </p:sp>
      <p:sp>
        <p:nvSpPr>
          <p:cNvPr id="697" name="Google Shape;697;p64"/>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Overfitting and Decision Trees</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74"/>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dirty="0"/>
              <a:t>In order to understand how to avoid overfitting, let’s first discuss how decision trees are created from data.</a:t>
            </a:r>
            <a:endParaRPr dirty="0"/>
          </a:p>
          <a:p>
            <a:pPr marL="0" indent="0">
              <a:buClr>
                <a:schemeClr val="dk1"/>
              </a:buClr>
              <a:buSzPts val="1100"/>
              <a:buNone/>
            </a:pPr>
            <a:endParaRPr dirty="0"/>
          </a:p>
          <a:p>
            <a:pPr marL="0" indent="0">
              <a:buClr>
                <a:schemeClr val="dk1"/>
              </a:buClr>
              <a:buSzPts val="1100"/>
              <a:buNone/>
            </a:pPr>
            <a:r>
              <a:rPr lang="en" dirty="0"/>
              <a:t>Traditional decision tree generation algorithm: </a:t>
            </a:r>
            <a:endParaRPr dirty="0"/>
          </a:p>
          <a:p>
            <a:pPr indent="-440256">
              <a:buSzPts val="1600"/>
            </a:pPr>
            <a:r>
              <a:rPr lang="en" dirty="0"/>
              <a:t>All of the data starts in the root node.</a:t>
            </a:r>
            <a:endParaRPr dirty="0"/>
          </a:p>
          <a:p>
            <a:pPr indent="-440256">
              <a:buSzPts val="1600"/>
            </a:pPr>
            <a:r>
              <a:rPr lang="en" b="1" dirty="0"/>
              <a:t>Repeat </a:t>
            </a:r>
            <a:r>
              <a:rPr lang="en" dirty="0"/>
              <a:t>until every node is either </a:t>
            </a:r>
            <a:r>
              <a:rPr lang="en" b="1" dirty="0">
                <a:solidFill>
                  <a:schemeClr val="accent3"/>
                </a:solidFill>
                <a:latin typeface="Roboto"/>
                <a:ea typeface="Roboto"/>
                <a:cs typeface="Roboto"/>
                <a:sym typeface="Roboto"/>
              </a:rPr>
              <a:t>pure</a:t>
            </a:r>
            <a:r>
              <a:rPr lang="en" b="1" dirty="0"/>
              <a:t> </a:t>
            </a:r>
            <a:r>
              <a:rPr lang="en" dirty="0"/>
              <a:t>or </a:t>
            </a:r>
            <a:r>
              <a:rPr lang="en" b="1" dirty="0" err="1">
                <a:solidFill>
                  <a:schemeClr val="accent4"/>
                </a:solidFill>
                <a:latin typeface="Roboto"/>
                <a:ea typeface="Roboto"/>
                <a:cs typeface="Roboto"/>
                <a:sym typeface="Roboto"/>
              </a:rPr>
              <a:t>unsplittable</a:t>
            </a:r>
            <a:r>
              <a:rPr lang="en" dirty="0"/>
              <a:t>:</a:t>
            </a:r>
            <a:endParaRPr dirty="0"/>
          </a:p>
          <a:p>
            <a:pPr lvl="1" indent="-440256">
              <a:spcBef>
                <a:spcPts val="800"/>
              </a:spcBef>
              <a:buSzPts val="1600"/>
            </a:pPr>
            <a:r>
              <a:rPr lang="en" b="1" dirty="0"/>
              <a:t>Pick the best feature</a:t>
            </a:r>
            <a:r>
              <a:rPr lang="en" dirty="0"/>
              <a:t> x and </a:t>
            </a:r>
            <a:r>
              <a:rPr lang="en" b="1" dirty="0"/>
              <a:t>best split value</a:t>
            </a:r>
            <a:r>
              <a:rPr lang="en" dirty="0"/>
              <a:t> β, e.g. x = </a:t>
            </a:r>
            <a:r>
              <a:rPr lang="en" dirty="0" err="1"/>
              <a:t>petal_length</a:t>
            </a:r>
            <a:r>
              <a:rPr lang="en" dirty="0"/>
              <a:t>, β = 2.</a:t>
            </a:r>
            <a:endParaRPr dirty="0"/>
          </a:p>
          <a:p>
            <a:pPr lvl="1" indent="-440256">
              <a:spcBef>
                <a:spcPts val="800"/>
              </a:spcBef>
              <a:buSzPts val="1600"/>
            </a:pPr>
            <a:r>
              <a:rPr lang="en" b="1" dirty="0"/>
              <a:t>Split data into two nodes</a:t>
            </a:r>
            <a:r>
              <a:rPr lang="en" dirty="0"/>
              <a:t>, one where x &lt; β, and one where x ≥ β.</a:t>
            </a:r>
            <a:endParaRPr dirty="0"/>
          </a:p>
          <a:p>
            <a:pPr marL="0" indent="0">
              <a:buNone/>
            </a:pPr>
            <a:endParaRPr dirty="0"/>
          </a:p>
          <a:p>
            <a:pPr marL="0" indent="0">
              <a:buNone/>
            </a:pPr>
            <a:r>
              <a:rPr lang="en" dirty="0"/>
              <a:t>Notes: A node that has only one samples from one class is called a “</a:t>
            </a:r>
            <a:r>
              <a:rPr lang="en" b="1" dirty="0">
                <a:solidFill>
                  <a:schemeClr val="accent3"/>
                </a:solidFill>
                <a:latin typeface="Roboto"/>
                <a:ea typeface="Roboto"/>
                <a:cs typeface="Roboto"/>
                <a:sym typeface="Roboto"/>
              </a:rPr>
              <a:t>pure</a:t>
            </a:r>
            <a:r>
              <a:rPr lang="en" dirty="0"/>
              <a:t>” node. A node that has overlapping data points from different classes and thus that cannot be split is called “</a:t>
            </a:r>
            <a:r>
              <a:rPr lang="en" b="1" dirty="0" err="1">
                <a:solidFill>
                  <a:schemeClr val="accent4"/>
                </a:solidFill>
                <a:latin typeface="Roboto"/>
                <a:ea typeface="Roboto"/>
                <a:cs typeface="Roboto"/>
                <a:sym typeface="Roboto"/>
              </a:rPr>
              <a:t>unsplittable</a:t>
            </a:r>
            <a:r>
              <a:rPr lang="en" dirty="0"/>
              <a:t>”. </a:t>
            </a:r>
            <a:endParaRPr dirty="0"/>
          </a:p>
          <a:p>
            <a:pPr marL="0" indent="0">
              <a:buClr>
                <a:schemeClr val="dk1"/>
              </a:buClr>
              <a:buSzPts val="1100"/>
              <a:buNone/>
            </a:pPr>
            <a:endParaRPr dirty="0"/>
          </a:p>
          <a:p>
            <a:pPr marL="0" indent="0">
              <a:buNone/>
            </a:pPr>
            <a:endParaRPr dirty="0"/>
          </a:p>
        </p:txBody>
      </p:sp>
      <p:sp>
        <p:nvSpPr>
          <p:cNvPr id="776" name="Google Shape;776;p74"/>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Sepal Decision Tree</a:t>
            </a:r>
            <a:endParaRPr sz="2133">
              <a:solidFill>
                <a:srgbClr val="0B5394"/>
              </a:solidFill>
              <a:latin typeface="Roboto Medium"/>
              <a:ea typeface="Roboto Medium"/>
              <a:cs typeface="Roboto Medium"/>
              <a:sym typeface="Roboto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4">
                                            <p:txEl>
                                              <p:pRg st="0" end="0"/>
                                            </p:txEl>
                                          </p:spTgt>
                                        </p:tgtEl>
                                        <p:attrNameLst>
                                          <p:attrName>style.visibility</p:attrName>
                                        </p:attrNameLst>
                                      </p:cBhvr>
                                      <p:to>
                                        <p:strVal val="visible"/>
                                      </p:to>
                                    </p:set>
                                    <p:animEffect transition="in" filter="fade">
                                      <p:cBhvr>
                                        <p:cTn id="7" dur="1"/>
                                        <p:tgtEl>
                                          <p:spTgt spid="7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4">
                                            <p:txEl>
                                              <p:pRg st="2" end="2"/>
                                            </p:txEl>
                                          </p:spTgt>
                                        </p:tgtEl>
                                        <p:attrNameLst>
                                          <p:attrName>style.visibility</p:attrName>
                                        </p:attrNameLst>
                                      </p:cBhvr>
                                      <p:to>
                                        <p:strVal val="visible"/>
                                      </p:to>
                                    </p:set>
                                    <p:animEffect transition="in" filter="fade">
                                      <p:cBhvr>
                                        <p:cTn id="12" dur="1"/>
                                        <p:tgtEl>
                                          <p:spTgt spid="7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4">
                                            <p:txEl>
                                              <p:pRg st="3" end="3"/>
                                            </p:txEl>
                                          </p:spTgt>
                                        </p:tgtEl>
                                        <p:attrNameLst>
                                          <p:attrName>style.visibility</p:attrName>
                                        </p:attrNameLst>
                                      </p:cBhvr>
                                      <p:to>
                                        <p:strVal val="visible"/>
                                      </p:to>
                                    </p:set>
                                    <p:animEffect transition="in" filter="fade">
                                      <p:cBhvr>
                                        <p:cTn id="17" dur="1"/>
                                        <p:tgtEl>
                                          <p:spTgt spid="77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4">
                                            <p:txEl>
                                              <p:pRg st="4" end="4"/>
                                            </p:txEl>
                                          </p:spTgt>
                                        </p:tgtEl>
                                        <p:attrNameLst>
                                          <p:attrName>style.visibility</p:attrName>
                                        </p:attrNameLst>
                                      </p:cBhvr>
                                      <p:to>
                                        <p:strVal val="visible"/>
                                      </p:to>
                                    </p:set>
                                    <p:animEffect transition="in" filter="fade">
                                      <p:cBhvr>
                                        <p:cTn id="22" dur="1"/>
                                        <p:tgtEl>
                                          <p:spTgt spid="77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74">
                                            <p:txEl>
                                              <p:pRg st="5" end="5"/>
                                            </p:txEl>
                                          </p:spTgt>
                                        </p:tgtEl>
                                        <p:attrNameLst>
                                          <p:attrName>style.visibility</p:attrName>
                                        </p:attrNameLst>
                                      </p:cBhvr>
                                      <p:to>
                                        <p:strVal val="visible"/>
                                      </p:to>
                                    </p:set>
                                    <p:animEffect transition="in" filter="fade">
                                      <p:cBhvr>
                                        <p:cTn id="27" dur="1"/>
                                        <p:tgtEl>
                                          <p:spTgt spid="77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74">
                                            <p:txEl>
                                              <p:pRg st="6" end="6"/>
                                            </p:txEl>
                                          </p:spTgt>
                                        </p:tgtEl>
                                        <p:attrNameLst>
                                          <p:attrName>style.visibility</p:attrName>
                                        </p:attrNameLst>
                                      </p:cBhvr>
                                      <p:to>
                                        <p:strVal val="visible"/>
                                      </p:to>
                                    </p:set>
                                    <p:animEffect transition="in" filter="fade">
                                      <p:cBhvr>
                                        <p:cTn id="32" dur="1"/>
                                        <p:tgtEl>
                                          <p:spTgt spid="77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74">
                                            <p:txEl>
                                              <p:pRg st="8" end="8"/>
                                            </p:txEl>
                                          </p:spTgt>
                                        </p:tgtEl>
                                        <p:attrNameLst>
                                          <p:attrName>style.visibility</p:attrName>
                                        </p:attrNameLst>
                                      </p:cBhvr>
                                      <p:to>
                                        <p:strVal val="visible"/>
                                      </p:to>
                                    </p:set>
                                    <p:animEffect transition="in" filter="fade">
                                      <p:cBhvr>
                                        <p:cTn id="37" dur="1"/>
                                        <p:tgtEl>
                                          <p:spTgt spid="7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781" name="Google Shape;781;p75"/>
          <p:cNvPicPr preferRelativeResize="0"/>
          <p:nvPr/>
        </p:nvPicPr>
        <p:blipFill rotWithShape="1">
          <a:blip r:embed="rId3">
            <a:alphaModFix/>
          </a:blip>
          <a:srcRect/>
          <a:stretch/>
        </p:blipFill>
        <p:spPr>
          <a:xfrm>
            <a:off x="1234171" y="2796236"/>
            <a:ext cx="5184660" cy="3566168"/>
          </a:xfrm>
          <a:prstGeom prst="rect">
            <a:avLst/>
          </a:prstGeom>
          <a:noFill/>
          <a:ln>
            <a:noFill/>
          </a:ln>
        </p:spPr>
      </p:pic>
      <p:sp>
        <p:nvSpPr>
          <p:cNvPr id="782" name="Google Shape;782;p75"/>
          <p:cNvSpPr/>
          <p:nvPr/>
        </p:nvSpPr>
        <p:spPr>
          <a:xfrm>
            <a:off x="8478079" y="2663115"/>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[50, 50, 50]</a:t>
            </a:r>
            <a:endParaRPr sz="1467"/>
          </a:p>
        </p:txBody>
      </p:sp>
      <p:sp>
        <p:nvSpPr>
          <p:cNvPr id="783" name="Google Shape;783;p75"/>
          <p:cNvSpPr/>
          <p:nvPr/>
        </p:nvSpPr>
        <p:spPr>
          <a:xfrm>
            <a:off x="7219121" y="38988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 ??, ??]</a:t>
            </a:r>
            <a:endParaRPr sz="1467"/>
          </a:p>
        </p:txBody>
      </p:sp>
      <p:sp>
        <p:nvSpPr>
          <p:cNvPr id="784" name="Google Shape;784;p75"/>
          <p:cNvSpPr/>
          <p:nvPr/>
        </p:nvSpPr>
        <p:spPr>
          <a:xfrm>
            <a:off x="9925877" y="38988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 ??, ??]</a:t>
            </a:r>
            <a:endParaRPr sz="1467"/>
          </a:p>
        </p:txBody>
      </p:sp>
      <p:cxnSp>
        <p:nvCxnSpPr>
          <p:cNvPr id="785" name="Google Shape;785;p75"/>
          <p:cNvCxnSpPr>
            <a:stCxn id="782" idx="2"/>
            <a:endCxn id="783" idx="0"/>
          </p:cNvCxnSpPr>
          <p:nvPr/>
        </p:nvCxnSpPr>
        <p:spPr>
          <a:xfrm flipH="1">
            <a:off x="8069079" y="3343515"/>
            <a:ext cx="1258800" cy="555200"/>
          </a:xfrm>
          <a:prstGeom prst="straightConnector1">
            <a:avLst/>
          </a:prstGeom>
          <a:noFill/>
          <a:ln w="9525" cap="flat" cmpd="sng">
            <a:solidFill>
              <a:schemeClr val="dk1"/>
            </a:solidFill>
            <a:prstDash val="solid"/>
            <a:miter lim="800000"/>
            <a:headEnd type="none" w="sm" len="sm"/>
            <a:tailEnd type="none" w="sm" len="sm"/>
          </a:ln>
        </p:spPr>
      </p:cxnSp>
      <p:cxnSp>
        <p:nvCxnSpPr>
          <p:cNvPr id="786" name="Google Shape;786;p75"/>
          <p:cNvCxnSpPr>
            <a:stCxn id="782" idx="2"/>
            <a:endCxn id="784" idx="0"/>
          </p:cNvCxnSpPr>
          <p:nvPr/>
        </p:nvCxnSpPr>
        <p:spPr>
          <a:xfrm>
            <a:off x="9327879" y="3343515"/>
            <a:ext cx="1447600" cy="555200"/>
          </a:xfrm>
          <a:prstGeom prst="straightConnector1">
            <a:avLst/>
          </a:prstGeom>
          <a:noFill/>
          <a:ln w="9525" cap="flat" cmpd="sng">
            <a:solidFill>
              <a:schemeClr val="dk1"/>
            </a:solidFill>
            <a:prstDash val="solid"/>
            <a:miter lim="800000"/>
            <a:headEnd type="none" w="sm" len="sm"/>
            <a:tailEnd type="none" w="sm" len="sm"/>
          </a:ln>
        </p:spPr>
      </p:cxnSp>
      <p:sp>
        <p:nvSpPr>
          <p:cNvPr id="787" name="Google Shape;787;p75"/>
          <p:cNvSpPr txBox="1"/>
          <p:nvPr/>
        </p:nvSpPr>
        <p:spPr>
          <a:xfrm>
            <a:off x="8004312" y="3401596"/>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788" name="Google Shape;788;p75"/>
          <p:cNvSpPr txBox="1"/>
          <p:nvPr/>
        </p:nvSpPr>
        <p:spPr>
          <a:xfrm>
            <a:off x="10263807" y="3370183"/>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789" name="Google Shape;789;p75"/>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t>Question: Which feature and split value is best?</a:t>
            </a:r>
            <a:endParaRPr/>
          </a:p>
          <a:p>
            <a:pPr indent="-440256">
              <a:buSzPts val="1600"/>
            </a:pPr>
            <a:r>
              <a:rPr lang="en"/>
              <a:t>Equivalently: Which horizontal or vertical line do we want to draw?</a:t>
            </a:r>
            <a:endParaRPr/>
          </a:p>
          <a:p>
            <a:pPr marL="0" indent="0">
              <a:buClr>
                <a:schemeClr val="dk1"/>
              </a:buClr>
              <a:buSzPts val="1100"/>
              <a:buNone/>
            </a:pPr>
            <a:endParaRPr/>
          </a:p>
          <a:p>
            <a:pPr marL="0" indent="0">
              <a:buNone/>
            </a:pPr>
            <a:endParaRPr/>
          </a:p>
        </p:txBody>
      </p:sp>
      <p:sp>
        <p:nvSpPr>
          <p:cNvPr id="790" name="Google Shape;790;p75"/>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Defining a Best Feature</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pic>
        <p:nvPicPr>
          <p:cNvPr id="796" name="Google Shape;796;p76"/>
          <p:cNvPicPr preferRelativeResize="0"/>
          <p:nvPr/>
        </p:nvPicPr>
        <p:blipFill rotWithShape="1">
          <a:blip r:embed="rId3">
            <a:alphaModFix/>
          </a:blip>
          <a:srcRect/>
          <a:stretch/>
        </p:blipFill>
        <p:spPr>
          <a:xfrm>
            <a:off x="1234171" y="2796236"/>
            <a:ext cx="5184660" cy="3566168"/>
          </a:xfrm>
          <a:prstGeom prst="rect">
            <a:avLst/>
          </a:prstGeom>
          <a:noFill/>
          <a:ln>
            <a:noFill/>
          </a:ln>
        </p:spPr>
      </p:pic>
      <p:sp>
        <p:nvSpPr>
          <p:cNvPr id="797" name="Google Shape;797;p76"/>
          <p:cNvSpPr/>
          <p:nvPr/>
        </p:nvSpPr>
        <p:spPr>
          <a:xfrm>
            <a:off x="8478079" y="2663115"/>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width </a:t>
            </a:r>
            <a:r>
              <a:rPr lang="en" sz="2400">
                <a:solidFill>
                  <a:schemeClr val="dk1"/>
                </a:solidFill>
                <a:latin typeface="Calibri"/>
                <a:ea typeface="Calibri"/>
                <a:cs typeface="Calibri"/>
                <a:sym typeface="Calibri"/>
              </a:rPr>
              <a:t>≥</a:t>
            </a:r>
            <a:r>
              <a:rPr lang="en" sz="1867">
                <a:solidFill>
                  <a:schemeClr val="dk1"/>
                </a:solidFill>
                <a:latin typeface="Calibri"/>
                <a:ea typeface="Calibri"/>
                <a:cs typeface="Calibri"/>
                <a:sym typeface="Calibri"/>
              </a:rPr>
              <a:t> 1.5</a:t>
            </a:r>
            <a:endParaRPr sz="1467"/>
          </a:p>
          <a:p>
            <a:pPr algn="ctr"/>
            <a:r>
              <a:rPr lang="en" sz="1867">
                <a:solidFill>
                  <a:schemeClr val="dk1"/>
                </a:solidFill>
                <a:latin typeface="Calibri"/>
                <a:ea typeface="Calibri"/>
                <a:cs typeface="Calibri"/>
                <a:sym typeface="Calibri"/>
              </a:rPr>
              <a:t>[50, 50, 50]</a:t>
            </a:r>
            <a:endParaRPr sz="1467"/>
          </a:p>
        </p:txBody>
      </p:sp>
      <p:sp>
        <p:nvSpPr>
          <p:cNvPr id="798" name="Google Shape;798;p76"/>
          <p:cNvSpPr/>
          <p:nvPr/>
        </p:nvSpPr>
        <p:spPr>
          <a:xfrm>
            <a:off x="7219121" y="38988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[50, </a:t>
            </a:r>
            <a:r>
              <a:rPr lang="en" sz="2400">
                <a:solidFill>
                  <a:schemeClr val="dk1"/>
                </a:solidFill>
                <a:latin typeface="Calibri"/>
                <a:ea typeface="Calibri"/>
                <a:cs typeface="Calibri"/>
                <a:sym typeface="Calibri"/>
              </a:rPr>
              <a:t>35</a:t>
            </a:r>
            <a:r>
              <a:rPr lang="en" sz="1867">
                <a:solidFill>
                  <a:schemeClr val="dk1"/>
                </a:solidFill>
                <a:latin typeface="Calibri"/>
                <a:ea typeface="Calibri"/>
                <a:cs typeface="Calibri"/>
                <a:sym typeface="Calibri"/>
              </a:rPr>
              <a:t>, </a:t>
            </a:r>
            <a:r>
              <a:rPr lang="en" sz="2400">
                <a:solidFill>
                  <a:schemeClr val="dk1"/>
                </a:solidFill>
                <a:latin typeface="Calibri"/>
                <a:ea typeface="Calibri"/>
                <a:cs typeface="Calibri"/>
                <a:sym typeface="Calibri"/>
              </a:rPr>
              <a:t>1</a:t>
            </a:r>
            <a:r>
              <a:rPr lang="en" sz="1867">
                <a:solidFill>
                  <a:schemeClr val="dk1"/>
                </a:solidFill>
                <a:latin typeface="Calibri"/>
                <a:ea typeface="Calibri"/>
                <a:cs typeface="Calibri"/>
                <a:sym typeface="Calibri"/>
              </a:rPr>
              <a:t>]</a:t>
            </a:r>
            <a:endParaRPr sz="1467"/>
          </a:p>
        </p:txBody>
      </p:sp>
      <p:sp>
        <p:nvSpPr>
          <p:cNvPr id="799" name="Google Shape;799;p76"/>
          <p:cNvSpPr/>
          <p:nvPr/>
        </p:nvSpPr>
        <p:spPr>
          <a:xfrm>
            <a:off x="9925877" y="38988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[0, </a:t>
            </a:r>
            <a:r>
              <a:rPr lang="en" sz="2400">
                <a:solidFill>
                  <a:schemeClr val="dk1"/>
                </a:solidFill>
                <a:latin typeface="Calibri"/>
                <a:ea typeface="Calibri"/>
                <a:cs typeface="Calibri"/>
                <a:sym typeface="Calibri"/>
              </a:rPr>
              <a:t>15</a:t>
            </a:r>
            <a:r>
              <a:rPr lang="en" sz="1867">
                <a:solidFill>
                  <a:schemeClr val="dk1"/>
                </a:solidFill>
                <a:latin typeface="Calibri"/>
                <a:ea typeface="Calibri"/>
                <a:cs typeface="Calibri"/>
                <a:sym typeface="Calibri"/>
              </a:rPr>
              <a:t>, 4</a:t>
            </a:r>
            <a:r>
              <a:rPr lang="en" sz="2400">
                <a:solidFill>
                  <a:schemeClr val="dk1"/>
                </a:solidFill>
                <a:latin typeface="Calibri"/>
                <a:ea typeface="Calibri"/>
                <a:cs typeface="Calibri"/>
                <a:sym typeface="Calibri"/>
              </a:rPr>
              <a:t>9</a:t>
            </a:r>
            <a:r>
              <a:rPr lang="en" sz="1867">
                <a:solidFill>
                  <a:schemeClr val="dk1"/>
                </a:solidFill>
                <a:latin typeface="Calibri"/>
                <a:ea typeface="Calibri"/>
                <a:cs typeface="Calibri"/>
                <a:sym typeface="Calibri"/>
              </a:rPr>
              <a:t>]</a:t>
            </a:r>
            <a:endParaRPr sz="1467"/>
          </a:p>
        </p:txBody>
      </p:sp>
      <p:cxnSp>
        <p:nvCxnSpPr>
          <p:cNvPr id="800" name="Google Shape;800;p76"/>
          <p:cNvCxnSpPr>
            <a:stCxn id="797" idx="2"/>
            <a:endCxn id="798" idx="0"/>
          </p:cNvCxnSpPr>
          <p:nvPr/>
        </p:nvCxnSpPr>
        <p:spPr>
          <a:xfrm flipH="1">
            <a:off x="8069079" y="3343515"/>
            <a:ext cx="1258800" cy="555200"/>
          </a:xfrm>
          <a:prstGeom prst="straightConnector1">
            <a:avLst/>
          </a:prstGeom>
          <a:noFill/>
          <a:ln w="9525" cap="flat" cmpd="sng">
            <a:solidFill>
              <a:schemeClr val="dk1"/>
            </a:solidFill>
            <a:prstDash val="solid"/>
            <a:miter lim="800000"/>
            <a:headEnd type="none" w="sm" len="sm"/>
            <a:tailEnd type="none" w="sm" len="sm"/>
          </a:ln>
        </p:spPr>
      </p:cxnSp>
      <p:cxnSp>
        <p:nvCxnSpPr>
          <p:cNvPr id="801" name="Google Shape;801;p76"/>
          <p:cNvCxnSpPr>
            <a:stCxn id="797" idx="2"/>
            <a:endCxn id="799" idx="0"/>
          </p:cNvCxnSpPr>
          <p:nvPr/>
        </p:nvCxnSpPr>
        <p:spPr>
          <a:xfrm>
            <a:off x="9327879" y="3343515"/>
            <a:ext cx="1447600" cy="555200"/>
          </a:xfrm>
          <a:prstGeom prst="straightConnector1">
            <a:avLst/>
          </a:prstGeom>
          <a:noFill/>
          <a:ln w="9525" cap="flat" cmpd="sng">
            <a:solidFill>
              <a:schemeClr val="dk1"/>
            </a:solidFill>
            <a:prstDash val="solid"/>
            <a:miter lim="800000"/>
            <a:headEnd type="none" w="sm" len="sm"/>
            <a:tailEnd type="none" w="sm" len="sm"/>
          </a:ln>
        </p:spPr>
      </p:cxnSp>
      <p:sp>
        <p:nvSpPr>
          <p:cNvPr id="802" name="Google Shape;802;p76"/>
          <p:cNvSpPr txBox="1"/>
          <p:nvPr/>
        </p:nvSpPr>
        <p:spPr>
          <a:xfrm>
            <a:off x="8004312" y="3401596"/>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803" name="Google Shape;803;p76"/>
          <p:cNvSpPr txBox="1"/>
          <p:nvPr/>
        </p:nvSpPr>
        <p:spPr>
          <a:xfrm>
            <a:off x="10263807" y="3370183"/>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804" name="Google Shape;804;p76"/>
          <p:cNvCxnSpPr/>
          <p:nvPr/>
        </p:nvCxnSpPr>
        <p:spPr>
          <a:xfrm>
            <a:off x="1959473" y="4076824"/>
            <a:ext cx="4542000" cy="0"/>
          </a:xfrm>
          <a:prstGeom prst="straightConnector1">
            <a:avLst/>
          </a:prstGeom>
          <a:noFill/>
          <a:ln w="9525" cap="flat" cmpd="sng">
            <a:solidFill>
              <a:schemeClr val="accent1"/>
            </a:solidFill>
            <a:prstDash val="solid"/>
            <a:miter lim="800000"/>
            <a:headEnd type="none" w="sm" len="sm"/>
            <a:tailEnd type="none" w="sm" len="sm"/>
          </a:ln>
        </p:spPr>
      </p:cxnSp>
      <p:sp>
        <p:nvSpPr>
          <p:cNvPr id="805" name="Google Shape;805;p76"/>
          <p:cNvSpPr txBox="1"/>
          <p:nvPr/>
        </p:nvSpPr>
        <p:spPr>
          <a:xfrm>
            <a:off x="6679333" y="5815037"/>
            <a:ext cx="1565600" cy="369200"/>
          </a:xfrm>
          <a:prstGeom prst="rect">
            <a:avLst/>
          </a:prstGeom>
          <a:noFill/>
          <a:ln>
            <a:noFill/>
          </a:ln>
        </p:spPr>
        <p:txBody>
          <a:bodyPr spcFirstLastPara="1" wrap="square" lIns="91433" tIns="45700" rIns="91433" bIns="45700" anchor="t" anchorCtr="0">
            <a:noAutofit/>
          </a:bodyPr>
          <a:lstStyle/>
          <a:p>
            <a:r>
              <a:rPr lang="en" sz="2400">
                <a:solidFill>
                  <a:schemeClr val="dk1"/>
                </a:solidFill>
                <a:latin typeface="Calibri"/>
                <a:ea typeface="Calibri"/>
                <a:cs typeface="Calibri"/>
                <a:sym typeface="Calibri"/>
              </a:rPr>
              <a:t>Is this good?</a:t>
            </a:r>
            <a:endParaRPr sz="1467"/>
          </a:p>
        </p:txBody>
      </p:sp>
      <p:sp>
        <p:nvSpPr>
          <p:cNvPr id="806" name="Google Shape;806;p76"/>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t>Question: Which feature and split value is best?</a:t>
            </a:r>
            <a:endParaRPr/>
          </a:p>
          <a:p>
            <a:pPr indent="-440256">
              <a:buSzPts val="1600"/>
            </a:pPr>
            <a:r>
              <a:rPr lang="en"/>
              <a:t>Equivalently: Which horizontal or vertical line do we want to draw?</a:t>
            </a:r>
            <a:endParaRPr/>
          </a:p>
          <a:p>
            <a:pPr marL="0" indent="0">
              <a:buNone/>
            </a:pPr>
            <a:endParaRPr/>
          </a:p>
        </p:txBody>
      </p:sp>
      <p:cxnSp>
        <p:nvCxnSpPr>
          <p:cNvPr id="807" name="Google Shape;807;p76"/>
          <p:cNvCxnSpPr/>
          <p:nvPr/>
        </p:nvCxnSpPr>
        <p:spPr>
          <a:xfrm rot="10800000">
            <a:off x="6448667" y="4257267"/>
            <a:ext cx="516400" cy="1442000"/>
          </a:xfrm>
          <a:prstGeom prst="straightConnector1">
            <a:avLst/>
          </a:prstGeom>
          <a:noFill/>
          <a:ln w="9525" cap="flat" cmpd="sng">
            <a:solidFill>
              <a:schemeClr val="accent3"/>
            </a:solidFill>
            <a:prstDash val="solid"/>
            <a:round/>
            <a:headEnd type="none" w="med" len="med"/>
            <a:tailEnd type="triangle" w="med" len="med"/>
          </a:ln>
        </p:spPr>
      </p:cxnSp>
      <p:cxnSp>
        <p:nvCxnSpPr>
          <p:cNvPr id="808" name="Google Shape;808;p76"/>
          <p:cNvCxnSpPr/>
          <p:nvPr/>
        </p:nvCxnSpPr>
        <p:spPr>
          <a:xfrm rot="10800000" flipH="1">
            <a:off x="7462133" y="4659437"/>
            <a:ext cx="794000" cy="1054000"/>
          </a:xfrm>
          <a:prstGeom prst="straightConnector1">
            <a:avLst/>
          </a:prstGeom>
          <a:noFill/>
          <a:ln w="9525" cap="flat" cmpd="sng">
            <a:solidFill>
              <a:schemeClr val="accent3"/>
            </a:solidFill>
            <a:prstDash val="solid"/>
            <a:round/>
            <a:headEnd type="none" w="med" len="med"/>
            <a:tailEnd type="triangle" w="med" len="med"/>
          </a:ln>
        </p:spPr>
      </p:cxnSp>
      <p:sp>
        <p:nvSpPr>
          <p:cNvPr id="809" name="Google Shape;809;p76"/>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Defining a Best Feature</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pic>
        <p:nvPicPr>
          <p:cNvPr id="815" name="Google Shape;815;p77"/>
          <p:cNvPicPr preferRelativeResize="0"/>
          <p:nvPr/>
        </p:nvPicPr>
        <p:blipFill rotWithShape="1">
          <a:blip r:embed="rId3">
            <a:alphaModFix/>
          </a:blip>
          <a:srcRect/>
          <a:stretch/>
        </p:blipFill>
        <p:spPr>
          <a:xfrm>
            <a:off x="1234171" y="2796236"/>
            <a:ext cx="5184660" cy="3566168"/>
          </a:xfrm>
          <a:prstGeom prst="rect">
            <a:avLst/>
          </a:prstGeom>
          <a:noFill/>
          <a:ln>
            <a:noFill/>
          </a:ln>
        </p:spPr>
      </p:pic>
      <p:sp>
        <p:nvSpPr>
          <p:cNvPr id="816" name="Google Shape;816;p77"/>
          <p:cNvSpPr/>
          <p:nvPr/>
        </p:nvSpPr>
        <p:spPr>
          <a:xfrm>
            <a:off x="8478079" y="2663115"/>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width </a:t>
            </a:r>
            <a:r>
              <a:rPr lang="en" sz="2400">
                <a:solidFill>
                  <a:schemeClr val="dk1"/>
                </a:solidFill>
                <a:latin typeface="Calibri"/>
                <a:ea typeface="Calibri"/>
                <a:cs typeface="Calibri"/>
                <a:sym typeface="Calibri"/>
              </a:rPr>
              <a:t>≥</a:t>
            </a:r>
            <a:r>
              <a:rPr lang="en" sz="1867">
                <a:solidFill>
                  <a:schemeClr val="dk1"/>
                </a:solidFill>
                <a:latin typeface="Calibri"/>
                <a:ea typeface="Calibri"/>
                <a:cs typeface="Calibri"/>
                <a:sym typeface="Calibri"/>
              </a:rPr>
              <a:t> 1.5</a:t>
            </a:r>
            <a:endParaRPr sz="1467"/>
          </a:p>
          <a:p>
            <a:pPr algn="ctr"/>
            <a:r>
              <a:rPr lang="en" sz="1867">
                <a:solidFill>
                  <a:schemeClr val="dk1"/>
                </a:solidFill>
                <a:latin typeface="Calibri"/>
                <a:ea typeface="Calibri"/>
                <a:cs typeface="Calibri"/>
                <a:sym typeface="Calibri"/>
              </a:rPr>
              <a:t>[50, 50, 50]</a:t>
            </a:r>
            <a:endParaRPr sz="1467"/>
          </a:p>
        </p:txBody>
      </p:sp>
      <p:sp>
        <p:nvSpPr>
          <p:cNvPr id="817" name="Google Shape;817;p77"/>
          <p:cNvSpPr/>
          <p:nvPr/>
        </p:nvSpPr>
        <p:spPr>
          <a:xfrm>
            <a:off x="7219121" y="38988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dk1"/>
              </a:buClr>
            </a:pPr>
            <a:r>
              <a:rPr lang="en" sz="2400">
                <a:solidFill>
                  <a:schemeClr val="dk1"/>
                </a:solidFill>
                <a:latin typeface="Calibri"/>
                <a:ea typeface="Calibri"/>
                <a:cs typeface="Calibri"/>
                <a:sym typeface="Calibri"/>
              </a:rPr>
              <a:t>????</a:t>
            </a:r>
            <a:endParaRPr sz="1467">
              <a:solidFill>
                <a:schemeClr val="dk1"/>
              </a:solidFill>
            </a:endParaRPr>
          </a:p>
          <a:p>
            <a:pPr algn="ctr"/>
            <a:r>
              <a:rPr lang="en" sz="2400">
                <a:solidFill>
                  <a:schemeClr val="dk1"/>
                </a:solidFill>
                <a:latin typeface="Calibri"/>
                <a:ea typeface="Calibri"/>
                <a:cs typeface="Calibri"/>
                <a:sym typeface="Calibri"/>
              </a:rPr>
              <a:t>[50, 35, 1]</a:t>
            </a:r>
            <a:endParaRPr sz="2400">
              <a:solidFill>
                <a:schemeClr val="dk1"/>
              </a:solidFill>
              <a:latin typeface="Calibri"/>
              <a:ea typeface="Calibri"/>
              <a:cs typeface="Calibri"/>
              <a:sym typeface="Calibri"/>
            </a:endParaRPr>
          </a:p>
        </p:txBody>
      </p:sp>
      <p:sp>
        <p:nvSpPr>
          <p:cNvPr id="818" name="Google Shape;818;p77"/>
          <p:cNvSpPr/>
          <p:nvPr/>
        </p:nvSpPr>
        <p:spPr>
          <a:xfrm>
            <a:off x="9925877" y="38988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2400">
                <a:solidFill>
                  <a:schemeClr val="dk1"/>
                </a:solidFill>
                <a:latin typeface="Calibri"/>
                <a:ea typeface="Calibri"/>
                <a:cs typeface="Calibri"/>
                <a:sym typeface="Calibri"/>
              </a:rPr>
              <a:t>[0, 15, 49]</a:t>
            </a:r>
            <a:endParaRPr sz="2400">
              <a:solidFill>
                <a:schemeClr val="dk1"/>
              </a:solidFill>
              <a:latin typeface="Calibri"/>
              <a:ea typeface="Calibri"/>
              <a:cs typeface="Calibri"/>
              <a:sym typeface="Calibri"/>
            </a:endParaRPr>
          </a:p>
        </p:txBody>
      </p:sp>
      <p:cxnSp>
        <p:nvCxnSpPr>
          <p:cNvPr id="819" name="Google Shape;819;p77"/>
          <p:cNvCxnSpPr>
            <a:stCxn id="816" idx="2"/>
            <a:endCxn id="817" idx="0"/>
          </p:cNvCxnSpPr>
          <p:nvPr/>
        </p:nvCxnSpPr>
        <p:spPr>
          <a:xfrm flipH="1">
            <a:off x="8069079" y="3343515"/>
            <a:ext cx="1258800" cy="555200"/>
          </a:xfrm>
          <a:prstGeom prst="straightConnector1">
            <a:avLst/>
          </a:prstGeom>
          <a:noFill/>
          <a:ln w="9525" cap="flat" cmpd="sng">
            <a:solidFill>
              <a:schemeClr val="dk1"/>
            </a:solidFill>
            <a:prstDash val="solid"/>
            <a:miter lim="800000"/>
            <a:headEnd type="none" w="sm" len="sm"/>
            <a:tailEnd type="none" w="sm" len="sm"/>
          </a:ln>
        </p:spPr>
      </p:cxnSp>
      <p:cxnSp>
        <p:nvCxnSpPr>
          <p:cNvPr id="820" name="Google Shape;820;p77"/>
          <p:cNvCxnSpPr>
            <a:stCxn id="816" idx="2"/>
            <a:endCxn id="818" idx="0"/>
          </p:cNvCxnSpPr>
          <p:nvPr/>
        </p:nvCxnSpPr>
        <p:spPr>
          <a:xfrm>
            <a:off x="9327879" y="3343515"/>
            <a:ext cx="1447600" cy="555200"/>
          </a:xfrm>
          <a:prstGeom prst="straightConnector1">
            <a:avLst/>
          </a:prstGeom>
          <a:noFill/>
          <a:ln w="9525" cap="flat" cmpd="sng">
            <a:solidFill>
              <a:schemeClr val="dk1"/>
            </a:solidFill>
            <a:prstDash val="solid"/>
            <a:miter lim="800000"/>
            <a:headEnd type="none" w="sm" len="sm"/>
            <a:tailEnd type="none" w="sm" len="sm"/>
          </a:ln>
        </p:spPr>
      </p:cxnSp>
      <p:sp>
        <p:nvSpPr>
          <p:cNvPr id="821" name="Google Shape;821;p77"/>
          <p:cNvSpPr txBox="1"/>
          <p:nvPr/>
        </p:nvSpPr>
        <p:spPr>
          <a:xfrm>
            <a:off x="8004312" y="3401596"/>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822" name="Google Shape;822;p77"/>
          <p:cNvSpPr txBox="1"/>
          <p:nvPr/>
        </p:nvSpPr>
        <p:spPr>
          <a:xfrm>
            <a:off x="10263807" y="3370183"/>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823" name="Google Shape;823;p77"/>
          <p:cNvCxnSpPr/>
          <p:nvPr/>
        </p:nvCxnSpPr>
        <p:spPr>
          <a:xfrm>
            <a:off x="1959473" y="4075736"/>
            <a:ext cx="4542000" cy="0"/>
          </a:xfrm>
          <a:prstGeom prst="straightConnector1">
            <a:avLst/>
          </a:prstGeom>
          <a:noFill/>
          <a:ln w="9525" cap="flat" cmpd="sng">
            <a:solidFill>
              <a:schemeClr val="accent4"/>
            </a:solidFill>
            <a:prstDash val="solid"/>
            <a:miter lim="800000"/>
            <a:headEnd type="none" w="sm" len="sm"/>
            <a:tailEnd type="none" w="sm" len="sm"/>
          </a:ln>
        </p:spPr>
      </p:cxnSp>
      <p:sp>
        <p:nvSpPr>
          <p:cNvPr id="824" name="Google Shape;824;p77"/>
          <p:cNvSpPr txBox="1"/>
          <p:nvPr/>
        </p:nvSpPr>
        <p:spPr>
          <a:xfrm>
            <a:off x="6679335" y="5815033"/>
            <a:ext cx="3705200" cy="369200"/>
          </a:xfrm>
          <a:prstGeom prst="rect">
            <a:avLst/>
          </a:prstGeom>
          <a:noFill/>
          <a:ln>
            <a:noFill/>
          </a:ln>
        </p:spPr>
        <p:txBody>
          <a:bodyPr spcFirstLastPara="1" wrap="square" lIns="91433" tIns="45700" rIns="91433" bIns="45700" anchor="t" anchorCtr="0">
            <a:noAutofit/>
          </a:bodyPr>
          <a:lstStyle/>
          <a:p>
            <a:r>
              <a:rPr lang="en" sz="2400">
                <a:solidFill>
                  <a:schemeClr val="dk1"/>
                </a:solidFill>
                <a:latin typeface="Calibri"/>
                <a:ea typeface="Calibri"/>
                <a:cs typeface="Calibri"/>
                <a:sym typeface="Calibri"/>
              </a:rPr>
              <a:t>Is this good? It does help, but we could do better!</a:t>
            </a:r>
            <a:endParaRPr sz="1467"/>
          </a:p>
        </p:txBody>
      </p:sp>
      <p:sp>
        <p:nvSpPr>
          <p:cNvPr id="825" name="Google Shape;825;p77"/>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t>Question: Which feature and split value is best?</a:t>
            </a:r>
            <a:endParaRPr/>
          </a:p>
          <a:p>
            <a:pPr indent="-440256">
              <a:buSzPts val="1600"/>
            </a:pPr>
            <a:r>
              <a:rPr lang="en"/>
              <a:t>Equivalently: Which horizontal or vertical line do we want to draw?</a:t>
            </a:r>
            <a:endParaRPr/>
          </a:p>
          <a:p>
            <a:pPr marL="0" indent="0">
              <a:buNone/>
            </a:pPr>
            <a:endParaRPr/>
          </a:p>
        </p:txBody>
      </p:sp>
      <p:cxnSp>
        <p:nvCxnSpPr>
          <p:cNvPr id="826" name="Google Shape;826;p77"/>
          <p:cNvCxnSpPr/>
          <p:nvPr/>
        </p:nvCxnSpPr>
        <p:spPr>
          <a:xfrm rot="10800000">
            <a:off x="6448667" y="4257267"/>
            <a:ext cx="516400" cy="1442000"/>
          </a:xfrm>
          <a:prstGeom prst="straightConnector1">
            <a:avLst/>
          </a:prstGeom>
          <a:noFill/>
          <a:ln w="9525" cap="flat" cmpd="sng">
            <a:solidFill>
              <a:schemeClr val="accent3"/>
            </a:solidFill>
            <a:prstDash val="solid"/>
            <a:round/>
            <a:headEnd type="none" w="med" len="med"/>
            <a:tailEnd type="triangle" w="med" len="med"/>
          </a:ln>
        </p:spPr>
      </p:cxnSp>
      <p:cxnSp>
        <p:nvCxnSpPr>
          <p:cNvPr id="827" name="Google Shape;827;p77"/>
          <p:cNvCxnSpPr/>
          <p:nvPr/>
        </p:nvCxnSpPr>
        <p:spPr>
          <a:xfrm rot="10800000" flipH="1">
            <a:off x="7462133" y="4659437"/>
            <a:ext cx="794000" cy="1054000"/>
          </a:xfrm>
          <a:prstGeom prst="straightConnector1">
            <a:avLst/>
          </a:prstGeom>
          <a:noFill/>
          <a:ln w="9525" cap="flat" cmpd="sng">
            <a:solidFill>
              <a:schemeClr val="accent3"/>
            </a:solidFill>
            <a:prstDash val="solid"/>
            <a:round/>
            <a:headEnd type="none" w="med" len="med"/>
            <a:tailEnd type="triangle" w="med" len="med"/>
          </a:ln>
        </p:spPr>
      </p:cxnSp>
      <p:sp>
        <p:nvSpPr>
          <p:cNvPr id="828" name="Google Shape;828;p77"/>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Defining a Best Feature</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pic>
        <p:nvPicPr>
          <p:cNvPr id="834" name="Google Shape;834;p78"/>
          <p:cNvPicPr preferRelativeResize="0"/>
          <p:nvPr/>
        </p:nvPicPr>
        <p:blipFill rotWithShape="1">
          <a:blip r:embed="rId3">
            <a:alphaModFix/>
          </a:blip>
          <a:srcRect/>
          <a:stretch/>
        </p:blipFill>
        <p:spPr>
          <a:xfrm>
            <a:off x="1234171" y="2796236"/>
            <a:ext cx="5184660" cy="3566168"/>
          </a:xfrm>
          <a:prstGeom prst="rect">
            <a:avLst/>
          </a:prstGeom>
          <a:noFill/>
          <a:ln>
            <a:noFill/>
          </a:ln>
        </p:spPr>
      </p:pic>
      <p:sp>
        <p:nvSpPr>
          <p:cNvPr id="835" name="Google Shape;835;p78"/>
          <p:cNvSpPr/>
          <p:nvPr/>
        </p:nvSpPr>
        <p:spPr>
          <a:xfrm>
            <a:off x="8478079" y="2663115"/>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length </a:t>
            </a:r>
            <a:r>
              <a:rPr lang="en" sz="2400">
                <a:solidFill>
                  <a:schemeClr val="dk1"/>
                </a:solidFill>
                <a:latin typeface="Calibri"/>
                <a:ea typeface="Calibri"/>
                <a:cs typeface="Calibri"/>
                <a:sym typeface="Calibri"/>
              </a:rPr>
              <a:t>≥</a:t>
            </a:r>
            <a:r>
              <a:rPr lang="en" sz="1867">
                <a:solidFill>
                  <a:schemeClr val="dk1"/>
                </a:solidFill>
                <a:latin typeface="Calibri"/>
                <a:ea typeface="Calibri"/>
                <a:cs typeface="Calibri"/>
                <a:sym typeface="Calibri"/>
              </a:rPr>
              <a:t> 4</a:t>
            </a:r>
            <a:endParaRPr sz="1467"/>
          </a:p>
          <a:p>
            <a:pPr algn="ctr"/>
            <a:r>
              <a:rPr lang="en" sz="1867">
                <a:solidFill>
                  <a:schemeClr val="dk1"/>
                </a:solidFill>
                <a:latin typeface="Calibri"/>
                <a:ea typeface="Calibri"/>
                <a:cs typeface="Calibri"/>
                <a:sym typeface="Calibri"/>
              </a:rPr>
              <a:t>[50, 50, 50]</a:t>
            </a:r>
            <a:endParaRPr sz="1467"/>
          </a:p>
        </p:txBody>
      </p:sp>
      <p:sp>
        <p:nvSpPr>
          <p:cNvPr id="836" name="Google Shape;836;p78"/>
          <p:cNvSpPr/>
          <p:nvPr/>
        </p:nvSpPr>
        <p:spPr>
          <a:xfrm>
            <a:off x="7219121" y="38988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[50, </a:t>
            </a:r>
            <a:r>
              <a:rPr lang="en" sz="2400">
                <a:solidFill>
                  <a:schemeClr val="dk1"/>
                </a:solidFill>
                <a:latin typeface="Calibri"/>
                <a:ea typeface="Calibri"/>
                <a:cs typeface="Calibri"/>
                <a:sym typeface="Calibri"/>
              </a:rPr>
              <a:t>11</a:t>
            </a:r>
            <a:r>
              <a:rPr lang="en" sz="1867">
                <a:solidFill>
                  <a:schemeClr val="dk1"/>
                </a:solidFill>
                <a:latin typeface="Calibri"/>
                <a:ea typeface="Calibri"/>
                <a:cs typeface="Calibri"/>
                <a:sym typeface="Calibri"/>
              </a:rPr>
              <a:t>, 0]</a:t>
            </a:r>
            <a:endParaRPr sz="1467"/>
          </a:p>
        </p:txBody>
      </p:sp>
      <p:sp>
        <p:nvSpPr>
          <p:cNvPr id="837" name="Google Shape;837;p78"/>
          <p:cNvSpPr/>
          <p:nvPr/>
        </p:nvSpPr>
        <p:spPr>
          <a:xfrm>
            <a:off x="9925877" y="38988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[0, 3</a:t>
            </a:r>
            <a:r>
              <a:rPr lang="en" sz="2400">
                <a:solidFill>
                  <a:schemeClr val="dk1"/>
                </a:solidFill>
                <a:latin typeface="Calibri"/>
                <a:ea typeface="Calibri"/>
                <a:cs typeface="Calibri"/>
                <a:sym typeface="Calibri"/>
              </a:rPr>
              <a:t>9</a:t>
            </a:r>
            <a:r>
              <a:rPr lang="en" sz="1867">
                <a:solidFill>
                  <a:schemeClr val="dk1"/>
                </a:solidFill>
                <a:latin typeface="Calibri"/>
                <a:ea typeface="Calibri"/>
                <a:cs typeface="Calibri"/>
                <a:sym typeface="Calibri"/>
              </a:rPr>
              <a:t>, 50]</a:t>
            </a:r>
            <a:endParaRPr sz="1467"/>
          </a:p>
        </p:txBody>
      </p:sp>
      <p:cxnSp>
        <p:nvCxnSpPr>
          <p:cNvPr id="838" name="Google Shape;838;p78"/>
          <p:cNvCxnSpPr>
            <a:stCxn id="835" idx="2"/>
            <a:endCxn id="836" idx="0"/>
          </p:cNvCxnSpPr>
          <p:nvPr/>
        </p:nvCxnSpPr>
        <p:spPr>
          <a:xfrm flipH="1">
            <a:off x="8069079" y="3343515"/>
            <a:ext cx="1258800" cy="555200"/>
          </a:xfrm>
          <a:prstGeom prst="straightConnector1">
            <a:avLst/>
          </a:prstGeom>
          <a:noFill/>
          <a:ln w="9525" cap="flat" cmpd="sng">
            <a:solidFill>
              <a:schemeClr val="dk1"/>
            </a:solidFill>
            <a:prstDash val="solid"/>
            <a:miter lim="800000"/>
            <a:headEnd type="none" w="sm" len="sm"/>
            <a:tailEnd type="none" w="sm" len="sm"/>
          </a:ln>
        </p:spPr>
      </p:cxnSp>
      <p:cxnSp>
        <p:nvCxnSpPr>
          <p:cNvPr id="839" name="Google Shape;839;p78"/>
          <p:cNvCxnSpPr>
            <a:stCxn id="835" idx="2"/>
            <a:endCxn id="837" idx="0"/>
          </p:cNvCxnSpPr>
          <p:nvPr/>
        </p:nvCxnSpPr>
        <p:spPr>
          <a:xfrm>
            <a:off x="9327879" y="3343515"/>
            <a:ext cx="1447600" cy="555200"/>
          </a:xfrm>
          <a:prstGeom prst="straightConnector1">
            <a:avLst/>
          </a:prstGeom>
          <a:noFill/>
          <a:ln w="9525" cap="flat" cmpd="sng">
            <a:solidFill>
              <a:schemeClr val="dk1"/>
            </a:solidFill>
            <a:prstDash val="solid"/>
            <a:miter lim="800000"/>
            <a:headEnd type="none" w="sm" len="sm"/>
            <a:tailEnd type="none" w="sm" len="sm"/>
          </a:ln>
        </p:spPr>
      </p:cxnSp>
      <p:sp>
        <p:nvSpPr>
          <p:cNvPr id="840" name="Google Shape;840;p78"/>
          <p:cNvSpPr txBox="1"/>
          <p:nvPr/>
        </p:nvSpPr>
        <p:spPr>
          <a:xfrm>
            <a:off x="8004312" y="3401596"/>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841" name="Google Shape;841;p78"/>
          <p:cNvSpPr txBox="1"/>
          <p:nvPr/>
        </p:nvSpPr>
        <p:spPr>
          <a:xfrm>
            <a:off x="10263807" y="3370183"/>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842" name="Google Shape;842;p78"/>
          <p:cNvCxnSpPr/>
          <p:nvPr/>
        </p:nvCxnSpPr>
        <p:spPr>
          <a:xfrm>
            <a:off x="4225689" y="2967584"/>
            <a:ext cx="0" cy="2632000"/>
          </a:xfrm>
          <a:prstGeom prst="straightConnector1">
            <a:avLst/>
          </a:prstGeom>
          <a:noFill/>
          <a:ln w="9525" cap="flat" cmpd="sng">
            <a:solidFill>
              <a:schemeClr val="accent4"/>
            </a:solidFill>
            <a:prstDash val="solid"/>
            <a:miter lim="800000"/>
            <a:headEnd type="none" w="sm" len="sm"/>
            <a:tailEnd type="none" w="sm" len="sm"/>
          </a:ln>
        </p:spPr>
      </p:cxnSp>
      <p:sp>
        <p:nvSpPr>
          <p:cNvPr id="843" name="Google Shape;843;p78"/>
          <p:cNvSpPr txBox="1"/>
          <p:nvPr/>
        </p:nvSpPr>
        <p:spPr>
          <a:xfrm>
            <a:off x="3713923" y="2541537"/>
            <a:ext cx="3114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Better than before??</a:t>
            </a:r>
            <a:endParaRPr sz="1467"/>
          </a:p>
        </p:txBody>
      </p:sp>
      <p:sp>
        <p:nvSpPr>
          <p:cNvPr id="844" name="Google Shape;844;p78"/>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t>Question: Which feature and split value is best?</a:t>
            </a:r>
            <a:endParaRPr/>
          </a:p>
          <a:p>
            <a:pPr indent="-440256">
              <a:buSzPts val="1600"/>
            </a:pPr>
            <a:r>
              <a:rPr lang="en"/>
              <a:t>Equivalently: Which horizontal or vertical line do we want to draw?</a:t>
            </a:r>
            <a:endParaRPr/>
          </a:p>
        </p:txBody>
      </p:sp>
      <p:sp>
        <p:nvSpPr>
          <p:cNvPr id="845" name="Google Shape;845;p78"/>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Defining a Best Feature</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pic>
        <p:nvPicPr>
          <p:cNvPr id="851" name="Google Shape;851;p79"/>
          <p:cNvPicPr preferRelativeResize="0"/>
          <p:nvPr/>
        </p:nvPicPr>
        <p:blipFill rotWithShape="1">
          <a:blip r:embed="rId3">
            <a:alphaModFix/>
          </a:blip>
          <a:srcRect/>
          <a:stretch/>
        </p:blipFill>
        <p:spPr>
          <a:xfrm>
            <a:off x="1234171" y="2796236"/>
            <a:ext cx="5184660" cy="3566168"/>
          </a:xfrm>
          <a:prstGeom prst="rect">
            <a:avLst/>
          </a:prstGeom>
          <a:noFill/>
          <a:ln>
            <a:noFill/>
          </a:ln>
        </p:spPr>
      </p:pic>
      <p:sp>
        <p:nvSpPr>
          <p:cNvPr id="852" name="Google Shape;852;p79"/>
          <p:cNvSpPr/>
          <p:nvPr/>
        </p:nvSpPr>
        <p:spPr>
          <a:xfrm>
            <a:off x="8478079" y="2663115"/>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width </a:t>
            </a:r>
            <a:r>
              <a:rPr lang="en" sz="2400">
                <a:solidFill>
                  <a:schemeClr val="dk1"/>
                </a:solidFill>
                <a:latin typeface="Calibri"/>
                <a:ea typeface="Calibri"/>
                <a:cs typeface="Calibri"/>
                <a:sym typeface="Calibri"/>
              </a:rPr>
              <a:t>≥</a:t>
            </a:r>
            <a:r>
              <a:rPr lang="en" sz="1867">
                <a:solidFill>
                  <a:schemeClr val="dk1"/>
                </a:solidFill>
                <a:latin typeface="Calibri"/>
                <a:ea typeface="Calibri"/>
                <a:cs typeface="Calibri"/>
                <a:sym typeface="Calibri"/>
              </a:rPr>
              <a:t> 0.5</a:t>
            </a:r>
            <a:endParaRPr sz="1467"/>
          </a:p>
          <a:p>
            <a:pPr algn="ctr"/>
            <a:r>
              <a:rPr lang="en" sz="1867">
                <a:solidFill>
                  <a:schemeClr val="dk1"/>
                </a:solidFill>
                <a:latin typeface="Calibri"/>
                <a:ea typeface="Calibri"/>
                <a:cs typeface="Calibri"/>
                <a:sym typeface="Calibri"/>
              </a:rPr>
              <a:t>[50, 50, 50]</a:t>
            </a:r>
            <a:endParaRPr sz="1467"/>
          </a:p>
        </p:txBody>
      </p:sp>
      <p:sp>
        <p:nvSpPr>
          <p:cNvPr id="853" name="Google Shape;853;p79"/>
          <p:cNvSpPr/>
          <p:nvPr/>
        </p:nvSpPr>
        <p:spPr>
          <a:xfrm>
            <a:off x="7219121" y="38988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[2, 50, 50]</a:t>
            </a:r>
            <a:endParaRPr sz="1467"/>
          </a:p>
        </p:txBody>
      </p:sp>
      <p:sp>
        <p:nvSpPr>
          <p:cNvPr id="854" name="Google Shape;854;p79"/>
          <p:cNvSpPr/>
          <p:nvPr/>
        </p:nvSpPr>
        <p:spPr>
          <a:xfrm>
            <a:off x="9925877" y="38988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[48, 0, 0]</a:t>
            </a:r>
            <a:endParaRPr sz="1467"/>
          </a:p>
        </p:txBody>
      </p:sp>
      <p:cxnSp>
        <p:nvCxnSpPr>
          <p:cNvPr id="855" name="Google Shape;855;p79"/>
          <p:cNvCxnSpPr>
            <a:stCxn id="852" idx="2"/>
            <a:endCxn id="853" idx="0"/>
          </p:cNvCxnSpPr>
          <p:nvPr/>
        </p:nvCxnSpPr>
        <p:spPr>
          <a:xfrm flipH="1">
            <a:off x="8069079" y="3343515"/>
            <a:ext cx="1258800" cy="555200"/>
          </a:xfrm>
          <a:prstGeom prst="straightConnector1">
            <a:avLst/>
          </a:prstGeom>
          <a:noFill/>
          <a:ln w="9525" cap="flat" cmpd="sng">
            <a:solidFill>
              <a:schemeClr val="dk1"/>
            </a:solidFill>
            <a:prstDash val="solid"/>
            <a:miter lim="800000"/>
            <a:headEnd type="none" w="sm" len="sm"/>
            <a:tailEnd type="none" w="sm" len="sm"/>
          </a:ln>
        </p:spPr>
      </p:cxnSp>
      <p:cxnSp>
        <p:nvCxnSpPr>
          <p:cNvPr id="856" name="Google Shape;856;p79"/>
          <p:cNvCxnSpPr>
            <a:stCxn id="852" idx="2"/>
            <a:endCxn id="854" idx="0"/>
          </p:cNvCxnSpPr>
          <p:nvPr/>
        </p:nvCxnSpPr>
        <p:spPr>
          <a:xfrm>
            <a:off x="9327879" y="3343515"/>
            <a:ext cx="1447600" cy="555200"/>
          </a:xfrm>
          <a:prstGeom prst="straightConnector1">
            <a:avLst/>
          </a:prstGeom>
          <a:noFill/>
          <a:ln w="9525" cap="flat" cmpd="sng">
            <a:solidFill>
              <a:schemeClr val="dk1"/>
            </a:solidFill>
            <a:prstDash val="solid"/>
            <a:miter lim="800000"/>
            <a:headEnd type="none" w="sm" len="sm"/>
            <a:tailEnd type="none" w="sm" len="sm"/>
          </a:ln>
        </p:spPr>
      </p:cxnSp>
      <p:sp>
        <p:nvSpPr>
          <p:cNvPr id="857" name="Google Shape;857;p79"/>
          <p:cNvSpPr txBox="1"/>
          <p:nvPr/>
        </p:nvSpPr>
        <p:spPr>
          <a:xfrm>
            <a:off x="8004312" y="3401596"/>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858" name="Google Shape;858;p79"/>
          <p:cNvSpPr txBox="1"/>
          <p:nvPr/>
        </p:nvSpPr>
        <p:spPr>
          <a:xfrm>
            <a:off x="10263807" y="3370183"/>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859" name="Google Shape;859;p79"/>
          <p:cNvCxnSpPr/>
          <p:nvPr/>
        </p:nvCxnSpPr>
        <p:spPr>
          <a:xfrm>
            <a:off x="1876647" y="5125971"/>
            <a:ext cx="4542000" cy="0"/>
          </a:xfrm>
          <a:prstGeom prst="straightConnector1">
            <a:avLst/>
          </a:prstGeom>
          <a:noFill/>
          <a:ln w="9525" cap="flat" cmpd="sng">
            <a:solidFill>
              <a:schemeClr val="accent4"/>
            </a:solidFill>
            <a:prstDash val="solid"/>
            <a:miter lim="800000"/>
            <a:headEnd type="none" w="sm" len="sm"/>
            <a:tailEnd type="none" w="sm" len="sm"/>
          </a:ln>
        </p:spPr>
      </p:cxnSp>
      <p:sp>
        <p:nvSpPr>
          <p:cNvPr id="860" name="Google Shape;860;p79"/>
          <p:cNvSpPr txBox="1"/>
          <p:nvPr/>
        </p:nvSpPr>
        <p:spPr>
          <a:xfrm>
            <a:off x="4987595" y="5125971"/>
            <a:ext cx="14312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Even better?</a:t>
            </a:r>
            <a:endParaRPr sz="1467"/>
          </a:p>
        </p:txBody>
      </p:sp>
      <p:sp>
        <p:nvSpPr>
          <p:cNvPr id="861" name="Google Shape;861;p79"/>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t>Question: Which feature and split value is best?</a:t>
            </a:r>
            <a:endParaRPr/>
          </a:p>
          <a:p>
            <a:pPr indent="-440256">
              <a:buSzPts val="1600"/>
            </a:pPr>
            <a:r>
              <a:rPr lang="en"/>
              <a:t>Equivalently: Which horizontal or vertical line do we want to draw?</a:t>
            </a:r>
            <a:endParaRPr/>
          </a:p>
        </p:txBody>
      </p:sp>
      <p:sp>
        <p:nvSpPr>
          <p:cNvPr id="862" name="Google Shape;862;p79"/>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Defining a Best Feature</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pic>
        <p:nvPicPr>
          <p:cNvPr id="868" name="Google Shape;868;p80"/>
          <p:cNvPicPr preferRelativeResize="0"/>
          <p:nvPr/>
        </p:nvPicPr>
        <p:blipFill rotWithShape="1">
          <a:blip r:embed="rId3">
            <a:alphaModFix/>
          </a:blip>
          <a:srcRect/>
          <a:stretch/>
        </p:blipFill>
        <p:spPr>
          <a:xfrm>
            <a:off x="1234171" y="2796236"/>
            <a:ext cx="5184660" cy="3566168"/>
          </a:xfrm>
          <a:prstGeom prst="rect">
            <a:avLst/>
          </a:prstGeom>
          <a:noFill/>
          <a:ln>
            <a:noFill/>
          </a:ln>
        </p:spPr>
      </p:pic>
      <p:sp>
        <p:nvSpPr>
          <p:cNvPr id="869" name="Google Shape;869;p80"/>
          <p:cNvSpPr/>
          <p:nvPr/>
        </p:nvSpPr>
        <p:spPr>
          <a:xfrm>
            <a:off x="8478079" y="2663115"/>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width </a:t>
            </a:r>
            <a:r>
              <a:rPr lang="en" sz="2400">
                <a:solidFill>
                  <a:schemeClr val="dk1"/>
                </a:solidFill>
                <a:latin typeface="Calibri"/>
                <a:ea typeface="Calibri"/>
                <a:cs typeface="Calibri"/>
                <a:sym typeface="Calibri"/>
              </a:rPr>
              <a:t>≥</a:t>
            </a:r>
            <a:r>
              <a:rPr lang="en" sz="1867">
                <a:solidFill>
                  <a:schemeClr val="dk1"/>
                </a:solidFill>
                <a:latin typeface="Calibri"/>
                <a:ea typeface="Calibri"/>
                <a:cs typeface="Calibri"/>
                <a:sym typeface="Calibri"/>
              </a:rPr>
              <a:t> 0.8</a:t>
            </a:r>
            <a:endParaRPr sz="1467"/>
          </a:p>
          <a:p>
            <a:pPr algn="ctr"/>
            <a:r>
              <a:rPr lang="en" sz="1867">
                <a:solidFill>
                  <a:schemeClr val="dk1"/>
                </a:solidFill>
                <a:latin typeface="Calibri"/>
                <a:ea typeface="Calibri"/>
                <a:cs typeface="Calibri"/>
                <a:sym typeface="Calibri"/>
              </a:rPr>
              <a:t>[50, 50, 50]</a:t>
            </a:r>
            <a:endParaRPr sz="1467"/>
          </a:p>
        </p:txBody>
      </p:sp>
      <p:sp>
        <p:nvSpPr>
          <p:cNvPr id="870" name="Google Shape;870;p80"/>
          <p:cNvSpPr/>
          <p:nvPr/>
        </p:nvSpPr>
        <p:spPr>
          <a:xfrm>
            <a:off x="7219121" y="38988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[50, 0, 0]</a:t>
            </a:r>
            <a:endParaRPr sz="1467"/>
          </a:p>
        </p:txBody>
      </p:sp>
      <p:sp>
        <p:nvSpPr>
          <p:cNvPr id="871" name="Google Shape;871;p80"/>
          <p:cNvSpPr/>
          <p:nvPr/>
        </p:nvSpPr>
        <p:spPr>
          <a:xfrm>
            <a:off x="9925877" y="38988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[0, 50, 50]</a:t>
            </a:r>
            <a:endParaRPr sz="1467"/>
          </a:p>
        </p:txBody>
      </p:sp>
      <p:cxnSp>
        <p:nvCxnSpPr>
          <p:cNvPr id="872" name="Google Shape;872;p80"/>
          <p:cNvCxnSpPr>
            <a:stCxn id="869" idx="2"/>
            <a:endCxn id="870" idx="0"/>
          </p:cNvCxnSpPr>
          <p:nvPr/>
        </p:nvCxnSpPr>
        <p:spPr>
          <a:xfrm flipH="1">
            <a:off x="8069079" y="3343515"/>
            <a:ext cx="1258800" cy="555200"/>
          </a:xfrm>
          <a:prstGeom prst="straightConnector1">
            <a:avLst/>
          </a:prstGeom>
          <a:noFill/>
          <a:ln w="9525" cap="flat" cmpd="sng">
            <a:solidFill>
              <a:schemeClr val="dk1"/>
            </a:solidFill>
            <a:prstDash val="solid"/>
            <a:miter lim="800000"/>
            <a:headEnd type="none" w="sm" len="sm"/>
            <a:tailEnd type="none" w="sm" len="sm"/>
          </a:ln>
        </p:spPr>
      </p:cxnSp>
      <p:cxnSp>
        <p:nvCxnSpPr>
          <p:cNvPr id="873" name="Google Shape;873;p80"/>
          <p:cNvCxnSpPr>
            <a:stCxn id="869" idx="2"/>
            <a:endCxn id="871" idx="0"/>
          </p:cNvCxnSpPr>
          <p:nvPr/>
        </p:nvCxnSpPr>
        <p:spPr>
          <a:xfrm>
            <a:off x="9327879" y="3343515"/>
            <a:ext cx="1447600" cy="555200"/>
          </a:xfrm>
          <a:prstGeom prst="straightConnector1">
            <a:avLst/>
          </a:prstGeom>
          <a:noFill/>
          <a:ln w="9525" cap="flat" cmpd="sng">
            <a:solidFill>
              <a:schemeClr val="dk1"/>
            </a:solidFill>
            <a:prstDash val="solid"/>
            <a:miter lim="800000"/>
            <a:headEnd type="none" w="sm" len="sm"/>
            <a:tailEnd type="none" w="sm" len="sm"/>
          </a:ln>
        </p:spPr>
      </p:cxnSp>
      <p:sp>
        <p:nvSpPr>
          <p:cNvPr id="874" name="Google Shape;874;p80"/>
          <p:cNvSpPr txBox="1"/>
          <p:nvPr/>
        </p:nvSpPr>
        <p:spPr>
          <a:xfrm>
            <a:off x="8004312" y="3401596"/>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875" name="Google Shape;875;p80"/>
          <p:cNvSpPr txBox="1"/>
          <p:nvPr/>
        </p:nvSpPr>
        <p:spPr>
          <a:xfrm>
            <a:off x="10263807" y="3370183"/>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876" name="Google Shape;876;p80"/>
          <p:cNvCxnSpPr/>
          <p:nvPr/>
        </p:nvCxnSpPr>
        <p:spPr>
          <a:xfrm>
            <a:off x="2045612" y="4797980"/>
            <a:ext cx="4542000" cy="0"/>
          </a:xfrm>
          <a:prstGeom prst="straightConnector1">
            <a:avLst/>
          </a:prstGeom>
          <a:noFill/>
          <a:ln w="9525" cap="flat" cmpd="sng">
            <a:solidFill>
              <a:schemeClr val="accent4"/>
            </a:solidFill>
            <a:prstDash val="solid"/>
            <a:miter lim="800000"/>
            <a:headEnd type="none" w="sm" len="sm"/>
            <a:tailEnd type="none" w="sm" len="sm"/>
          </a:ln>
        </p:spPr>
      </p:cxnSp>
      <p:sp>
        <p:nvSpPr>
          <p:cNvPr id="877" name="Google Shape;877;p80"/>
          <p:cNvSpPr txBox="1"/>
          <p:nvPr/>
        </p:nvSpPr>
        <p:spPr>
          <a:xfrm>
            <a:off x="5600253" y="4797980"/>
            <a:ext cx="14312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Best?</a:t>
            </a:r>
            <a:endParaRPr sz="1467"/>
          </a:p>
        </p:txBody>
      </p:sp>
      <p:sp>
        <p:nvSpPr>
          <p:cNvPr id="878" name="Google Shape;878;p80"/>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t>Question: Which feature and split value is best?</a:t>
            </a:r>
            <a:endParaRPr/>
          </a:p>
          <a:p>
            <a:pPr indent="-440256">
              <a:buSzPts val="1600"/>
            </a:pPr>
            <a:r>
              <a:rPr lang="en"/>
              <a:t>Equivalently: Which horizontal or vertical line do we want to draw?</a:t>
            </a:r>
            <a:endParaRPr/>
          </a:p>
          <a:p>
            <a:pPr marL="0" indent="0">
              <a:buNone/>
            </a:pPr>
            <a:br>
              <a:rPr lang="en"/>
            </a:br>
            <a:r>
              <a:rPr lang="en"/>
              <a:t>We need some sort of rigorous definition for a good split.</a:t>
            </a:r>
            <a:endParaRPr/>
          </a:p>
        </p:txBody>
      </p:sp>
      <p:sp>
        <p:nvSpPr>
          <p:cNvPr id="879" name="Google Shape;879;p80"/>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Defining a Best Feature</a:t>
            </a:r>
            <a:endParaRPr sz="2133">
              <a:solidFill>
                <a:srgbClr val="0B5394"/>
              </a:solidFill>
              <a:latin typeface="Roboto Medium"/>
              <a:ea typeface="Roboto Medium"/>
              <a:cs typeface="Roboto Medium"/>
              <a:sym typeface="Roboto Medium"/>
            </a:endParaRPr>
          </a:p>
        </p:txBody>
      </p:sp>
      <p:sp>
        <p:nvSpPr>
          <p:cNvPr id="880" name="Google Shape;880;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9pPr>
          </a:lstStyle>
          <a:p>
            <a:pPr algn="r"/>
            <a:fld id="{00000000-1234-1234-1234-123412341234}" type="slidenum">
              <a:rPr lang="en" smtClean="0"/>
              <a:p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buClr>
                <a:srgbClr val="BE070C"/>
              </a:buClr>
              <a:buSzPts val="3300"/>
            </a:pPr>
            <a:r>
              <a:rPr lang="en" dirty="0">
                <a:solidFill>
                  <a:schemeClr val="tx1"/>
                </a:solidFill>
              </a:rPr>
              <a:t>Example: Flower Classification</a:t>
            </a:r>
            <a:endParaRPr dirty="0">
              <a:solidFill>
                <a:schemeClr val="tx1"/>
              </a:solidFill>
            </a:endParaRPr>
          </a:p>
        </p:txBody>
      </p:sp>
      <p:pic>
        <p:nvPicPr>
          <p:cNvPr id="143" name="Google Shape;143;p26"/>
          <p:cNvPicPr preferRelativeResize="0"/>
          <p:nvPr/>
        </p:nvPicPr>
        <p:blipFill rotWithShape="1">
          <a:blip r:embed="rId3">
            <a:alphaModFix/>
          </a:blip>
          <a:srcRect/>
          <a:stretch/>
        </p:blipFill>
        <p:spPr>
          <a:xfrm>
            <a:off x="2551333" y="3745833"/>
            <a:ext cx="6150823" cy="2339800"/>
          </a:xfrm>
          <a:prstGeom prst="rect">
            <a:avLst/>
          </a:prstGeom>
          <a:noFill/>
          <a:ln>
            <a:noFill/>
          </a:ln>
        </p:spPr>
      </p:pic>
      <p:pic>
        <p:nvPicPr>
          <p:cNvPr id="144" name="Google Shape;144;p26" descr="https://upload.wikimedia.org/wikipedia/commons/7/78/Petal-sepal.jpg"/>
          <p:cNvPicPr preferRelativeResize="0"/>
          <p:nvPr/>
        </p:nvPicPr>
        <p:blipFill rotWithShape="1">
          <a:blip r:embed="rId4">
            <a:alphaModFix/>
          </a:blip>
          <a:srcRect/>
          <a:stretch/>
        </p:blipFill>
        <p:spPr>
          <a:xfrm>
            <a:off x="204788" y="3745832"/>
            <a:ext cx="2199523" cy="2339801"/>
          </a:xfrm>
          <a:prstGeom prst="rect">
            <a:avLst/>
          </a:prstGeom>
          <a:noFill/>
          <a:ln>
            <a:noFill/>
          </a:ln>
        </p:spPr>
      </p:pic>
      <p:sp>
        <p:nvSpPr>
          <p:cNvPr id="145" name="Google Shape;145;p26"/>
          <p:cNvSpPr txBox="1"/>
          <p:nvPr/>
        </p:nvSpPr>
        <p:spPr>
          <a:xfrm>
            <a:off x="88733" y="6088500"/>
            <a:ext cx="2426000" cy="299600"/>
          </a:xfrm>
          <a:prstGeom prst="rect">
            <a:avLst/>
          </a:prstGeom>
          <a:noFill/>
          <a:ln>
            <a:noFill/>
          </a:ln>
        </p:spPr>
        <p:txBody>
          <a:bodyPr spcFirstLastPara="1" wrap="square" lIns="91433" tIns="45700" rIns="91433" bIns="45700" anchor="t" anchorCtr="0">
            <a:noAutofit/>
          </a:bodyPr>
          <a:lstStyle/>
          <a:p>
            <a:r>
              <a:rPr lang="en" sz="1200" u="sng">
                <a:solidFill>
                  <a:schemeClr val="hlink"/>
                </a:solidFill>
                <a:latin typeface="Calibri"/>
                <a:ea typeface="Calibri"/>
                <a:cs typeface="Calibri"/>
                <a:sym typeface="Calibri"/>
                <a:hlinkClick r:id="rId5"/>
              </a:rPr>
              <a:t>https://en.wikipedia.org/wiki/Sepal</a:t>
            </a:r>
            <a:endParaRPr sz="1200">
              <a:solidFill>
                <a:schemeClr val="dk1"/>
              </a:solidFill>
              <a:latin typeface="Calibri"/>
              <a:ea typeface="Calibri"/>
              <a:cs typeface="Calibri"/>
              <a:sym typeface="Calibri"/>
            </a:endParaRPr>
          </a:p>
        </p:txBody>
      </p:sp>
      <p:sp>
        <p:nvSpPr>
          <p:cNvPr id="146" name="Google Shape;146;p26"/>
          <p:cNvSpPr txBox="1">
            <a:spLocks noGrp="1"/>
          </p:cNvSpPr>
          <p:nvPr>
            <p:ph type="body" idx="1"/>
          </p:nvPr>
        </p:nvSpPr>
        <p:spPr>
          <a:xfrm>
            <a:off x="324000" y="742000"/>
            <a:ext cx="11690400" cy="29156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dirty="0"/>
              <a:t>The </a:t>
            </a:r>
            <a:r>
              <a:rPr lang="en" u="sng" dirty="0">
                <a:solidFill>
                  <a:schemeClr val="hlink"/>
                </a:solidFill>
                <a:hlinkClick r:id="rId6"/>
              </a:rPr>
              <a:t>Iris flower data set</a:t>
            </a:r>
            <a:r>
              <a:rPr lang="en" dirty="0"/>
              <a:t> is a commonly used example:</a:t>
            </a:r>
            <a:endParaRPr dirty="0"/>
          </a:p>
          <a:p>
            <a:r>
              <a:rPr lang="en" dirty="0"/>
              <a:t>Created by statistician/biologist Ronald Fisher for his paper “The use of multiple measurements in taxonomic problems”.</a:t>
            </a:r>
            <a:endParaRPr dirty="0"/>
          </a:p>
          <a:p>
            <a:pPr>
              <a:spcBef>
                <a:spcPts val="0"/>
              </a:spcBef>
            </a:pPr>
            <a:r>
              <a:rPr lang="en" dirty="0"/>
              <a:t>Data set consists of 150 flower measurements from 3 different species.</a:t>
            </a:r>
            <a:endParaRPr dirty="0"/>
          </a:p>
          <a:p>
            <a:pPr>
              <a:spcBef>
                <a:spcPts val="0"/>
              </a:spcBef>
            </a:pPr>
            <a:r>
              <a:rPr lang="en" dirty="0"/>
              <a:t>For each, we have “petal length”, “petal width”, “sepal length”, “sepal width”.</a:t>
            </a:r>
            <a:endParaRPr dirty="0"/>
          </a:p>
          <a:p>
            <a:pPr marL="0" indent="0">
              <a:buClr>
                <a:schemeClr val="dk1"/>
              </a:buClr>
              <a:buSzPts val="1100"/>
              <a:buNone/>
            </a:pPr>
            <a:r>
              <a:rPr lang="en" dirty="0"/>
              <a:t>Goal is to predict species from other data.</a:t>
            </a:r>
            <a:endParaRPr dirty="0"/>
          </a:p>
          <a:p>
            <a:pPr marL="0" indent="0">
              <a:buClr>
                <a:schemeClr val="dk1"/>
              </a:buClr>
              <a:buSzPts val="1100"/>
              <a:buNone/>
            </a:pPr>
            <a:endParaRPr dirty="0"/>
          </a:p>
          <a:p>
            <a:pPr marL="0" indent="0">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4" name="Google Shape;894;p82"/>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Let 𝑝</a:t>
            </a:r>
            <a:r>
              <a:rPr lang="en" baseline="-25000" dirty="0"/>
              <a:t>𝐶</a:t>
            </a:r>
            <a:r>
              <a:rPr lang="en" dirty="0"/>
              <a:t> be the proportion of data points in a node with label C.</a:t>
            </a:r>
            <a:endParaRPr dirty="0"/>
          </a:p>
        </p:txBody>
      </p:sp>
      <p:sp>
        <p:nvSpPr>
          <p:cNvPr id="895" name="Google Shape;895;p82"/>
          <p:cNvSpPr/>
          <p:nvPr/>
        </p:nvSpPr>
        <p:spPr>
          <a:xfrm>
            <a:off x="1942939" y="4238921"/>
            <a:ext cx="3083200" cy="1063600"/>
          </a:xfrm>
          <a:prstGeom prst="rect">
            <a:avLst/>
          </a:prstGeom>
          <a:blipFill rotWithShape="1">
            <a:blip r:embed="rId3">
              <a:alphaModFix/>
            </a:blip>
            <a:stretch>
              <a:fillRect/>
            </a:stretch>
          </a:blipFill>
          <a:ln>
            <a:noFill/>
          </a:ln>
        </p:spPr>
        <p:txBody>
          <a:bodyPr spcFirstLastPara="1" wrap="square" lIns="91433" tIns="45700" rIns="91433" bIns="45700" anchor="t" anchorCtr="0">
            <a:noAutofit/>
          </a:bodyPr>
          <a:lstStyle/>
          <a:p>
            <a:r>
              <a:rPr lang="en" sz="1867">
                <a:latin typeface="Calibri"/>
                <a:ea typeface="Calibri"/>
                <a:cs typeface="Calibri"/>
                <a:sym typeface="Calibri"/>
              </a:rPr>
              <a:t> </a:t>
            </a:r>
            <a:endParaRPr sz="1467"/>
          </a:p>
        </p:txBody>
      </p:sp>
      <p:sp>
        <p:nvSpPr>
          <p:cNvPr id="896" name="Google Shape;896;p82"/>
          <p:cNvSpPr txBox="1"/>
          <p:nvPr/>
        </p:nvSpPr>
        <p:spPr>
          <a:xfrm>
            <a:off x="185267" y="1584467"/>
            <a:ext cx="6738400" cy="1594800"/>
          </a:xfrm>
          <a:prstGeom prst="rect">
            <a:avLst/>
          </a:prstGeom>
          <a:noFill/>
          <a:ln>
            <a:noFill/>
          </a:ln>
        </p:spPr>
        <p:txBody>
          <a:bodyPr spcFirstLastPara="1" wrap="square" lIns="121900" tIns="121900" rIns="121900" bIns="121900" anchor="t" anchorCtr="0">
            <a:noAutofit/>
          </a:bodyPr>
          <a:lstStyle/>
          <a:p>
            <a:r>
              <a:rPr lang="en" sz="2133" dirty="0">
                <a:latin typeface="Roboto Light"/>
                <a:ea typeface="Roboto Light"/>
                <a:cs typeface="Roboto Light"/>
                <a:sym typeface="Roboto Light"/>
              </a:rPr>
              <a:t>For example, for the node at the top of the decision tree, </a:t>
            </a:r>
            <a:r>
              <a:rPr lang="en" sz="2133" dirty="0">
                <a:solidFill>
                  <a:schemeClr val="dk1"/>
                </a:solidFill>
                <a:latin typeface="Roboto Light"/>
                <a:ea typeface="Roboto Light"/>
                <a:cs typeface="Roboto Light"/>
                <a:sym typeface="Roboto Light"/>
              </a:rPr>
              <a:t>𝑝</a:t>
            </a:r>
            <a:r>
              <a:rPr lang="en" sz="2133" baseline="-25000" dirty="0">
                <a:solidFill>
                  <a:schemeClr val="dk1"/>
                </a:solidFill>
                <a:latin typeface="Roboto Light"/>
                <a:ea typeface="Roboto Light"/>
                <a:cs typeface="Roboto Light"/>
                <a:sym typeface="Roboto Light"/>
              </a:rPr>
              <a:t>0</a:t>
            </a:r>
            <a:r>
              <a:rPr lang="en" sz="2133" dirty="0">
                <a:solidFill>
                  <a:schemeClr val="dk1"/>
                </a:solidFill>
                <a:latin typeface="Roboto Light"/>
                <a:ea typeface="Roboto Light"/>
                <a:cs typeface="Roboto Light"/>
                <a:sym typeface="Roboto Light"/>
              </a:rPr>
              <a:t> = 34/110 = 0.31, 𝑝</a:t>
            </a:r>
            <a:r>
              <a:rPr lang="en" sz="2133" baseline="-25000" dirty="0">
                <a:solidFill>
                  <a:schemeClr val="dk1"/>
                </a:solidFill>
                <a:latin typeface="Roboto Light"/>
                <a:ea typeface="Roboto Light"/>
                <a:cs typeface="Roboto Light"/>
                <a:sym typeface="Roboto Light"/>
              </a:rPr>
              <a:t>1</a:t>
            </a:r>
            <a:r>
              <a:rPr lang="en" sz="2133" dirty="0">
                <a:solidFill>
                  <a:schemeClr val="dk1"/>
                </a:solidFill>
                <a:latin typeface="Roboto Light"/>
                <a:ea typeface="Roboto Light"/>
                <a:cs typeface="Roboto Light"/>
                <a:sym typeface="Roboto Light"/>
              </a:rPr>
              <a:t> = 36/110 = 0.33, and 𝑝</a:t>
            </a:r>
            <a:r>
              <a:rPr lang="en" sz="2133" baseline="-25000" dirty="0">
                <a:solidFill>
                  <a:schemeClr val="dk1"/>
                </a:solidFill>
                <a:latin typeface="Roboto Light"/>
                <a:ea typeface="Roboto Light"/>
                <a:cs typeface="Roboto Light"/>
                <a:sym typeface="Roboto Light"/>
              </a:rPr>
              <a:t>2</a:t>
            </a:r>
            <a:r>
              <a:rPr lang="en" sz="2133" dirty="0">
                <a:solidFill>
                  <a:schemeClr val="dk1"/>
                </a:solidFill>
                <a:latin typeface="Roboto Light"/>
                <a:ea typeface="Roboto Light"/>
                <a:cs typeface="Roboto Light"/>
                <a:sym typeface="Roboto Light"/>
              </a:rPr>
              <a:t> = 40/110 = 0.36.</a:t>
            </a:r>
            <a:endParaRPr sz="2133" dirty="0">
              <a:solidFill>
                <a:schemeClr val="dk1"/>
              </a:solidFill>
              <a:latin typeface="Roboto Light"/>
              <a:ea typeface="Roboto Light"/>
              <a:cs typeface="Roboto Light"/>
              <a:sym typeface="Roboto Light"/>
            </a:endParaRPr>
          </a:p>
          <a:p>
            <a:pPr>
              <a:buClr>
                <a:schemeClr val="dk1"/>
              </a:buClr>
              <a:buSzPts val="1100"/>
            </a:pPr>
            <a:endParaRPr sz="2133" dirty="0">
              <a:latin typeface="Roboto Light"/>
              <a:ea typeface="Roboto Light"/>
              <a:cs typeface="Roboto Light"/>
              <a:sym typeface="Roboto Light"/>
            </a:endParaRPr>
          </a:p>
          <a:p>
            <a:endParaRPr sz="2133" dirty="0">
              <a:latin typeface="Roboto Light"/>
              <a:ea typeface="Roboto Light"/>
              <a:cs typeface="Roboto Light"/>
              <a:sym typeface="Roboto Light"/>
            </a:endParaRPr>
          </a:p>
        </p:txBody>
      </p:sp>
      <p:sp>
        <p:nvSpPr>
          <p:cNvPr id="897" name="Google Shape;897;p82"/>
          <p:cNvSpPr txBox="1"/>
          <p:nvPr/>
        </p:nvSpPr>
        <p:spPr>
          <a:xfrm>
            <a:off x="259664" y="3314121"/>
            <a:ext cx="5644400" cy="1594800"/>
          </a:xfrm>
          <a:prstGeom prst="rect">
            <a:avLst/>
          </a:prstGeom>
          <a:noFill/>
          <a:ln>
            <a:noFill/>
          </a:ln>
        </p:spPr>
        <p:txBody>
          <a:bodyPr spcFirstLastPara="1" wrap="square" lIns="121900" tIns="121900" rIns="121900" bIns="121900" anchor="t" anchorCtr="0">
            <a:noAutofit/>
          </a:bodyPr>
          <a:lstStyle/>
          <a:p>
            <a:r>
              <a:rPr lang="en" sz="2133">
                <a:latin typeface="Roboto Light"/>
                <a:ea typeface="Roboto Light"/>
                <a:cs typeface="Roboto Light"/>
                <a:sym typeface="Roboto Light"/>
              </a:rPr>
              <a:t>Define the entropy S of a node (in bits) as:</a:t>
            </a:r>
            <a:endParaRPr sz="2133">
              <a:latin typeface="Roboto Light"/>
              <a:ea typeface="Roboto Light"/>
              <a:cs typeface="Roboto Light"/>
              <a:sym typeface="Roboto Light"/>
            </a:endParaRPr>
          </a:p>
        </p:txBody>
      </p:sp>
      <p:sp>
        <p:nvSpPr>
          <p:cNvPr id="898" name="Google Shape;898;p82"/>
          <p:cNvSpPr txBox="1"/>
          <p:nvPr/>
        </p:nvSpPr>
        <p:spPr>
          <a:xfrm>
            <a:off x="185267" y="5302521"/>
            <a:ext cx="11981200" cy="480800"/>
          </a:xfrm>
          <a:prstGeom prst="rect">
            <a:avLst/>
          </a:prstGeom>
          <a:noFill/>
          <a:ln>
            <a:noFill/>
          </a:ln>
        </p:spPr>
        <p:txBody>
          <a:bodyPr spcFirstLastPara="1" wrap="square" lIns="121900" tIns="121900" rIns="121900" bIns="121900" anchor="t" anchorCtr="0">
            <a:noAutofit/>
          </a:bodyPr>
          <a:lstStyle/>
          <a:p>
            <a:r>
              <a:rPr lang="en" sz="2667" dirty="0">
                <a:latin typeface="Roboto Light"/>
                <a:ea typeface="Roboto Light"/>
                <a:cs typeface="Roboto Light"/>
                <a:sym typeface="Roboto Light"/>
              </a:rPr>
              <a:t>For example, S for the top node is:</a:t>
            </a:r>
            <a:endParaRPr sz="2667" dirty="0">
              <a:latin typeface="Roboto Light"/>
              <a:ea typeface="Roboto Light"/>
              <a:cs typeface="Roboto Light"/>
              <a:sym typeface="Roboto Light"/>
            </a:endParaRPr>
          </a:p>
          <a:p>
            <a:pPr>
              <a:buClr>
                <a:schemeClr val="dk1"/>
              </a:buClr>
              <a:buSzPts val="1100"/>
            </a:pPr>
            <a:r>
              <a:rPr lang="en" sz="2667" dirty="0">
                <a:latin typeface="Roboto Light"/>
                <a:ea typeface="Roboto Light"/>
                <a:cs typeface="Roboto Light"/>
                <a:sym typeface="Roboto Light"/>
              </a:rPr>
              <a:t> </a:t>
            </a:r>
            <a:r>
              <a:rPr lang="en" sz="2667" dirty="0">
                <a:solidFill>
                  <a:schemeClr val="dk1"/>
                </a:solidFill>
                <a:latin typeface="Roboto Light"/>
                <a:ea typeface="Roboto Light"/>
                <a:cs typeface="Roboto Light"/>
                <a:sym typeface="Roboto Light"/>
              </a:rPr>
              <a:t>−</a:t>
            </a:r>
            <a:r>
              <a:rPr lang="en" sz="2667" dirty="0">
                <a:latin typeface="Roboto Light"/>
                <a:ea typeface="Roboto Light"/>
                <a:cs typeface="Roboto Light"/>
                <a:sym typeface="Roboto Light"/>
              </a:rPr>
              <a:t>0.31 log</a:t>
            </a:r>
            <a:r>
              <a:rPr lang="en" sz="2667" baseline="-25000" dirty="0">
                <a:latin typeface="Roboto Light"/>
                <a:ea typeface="Roboto Light"/>
                <a:cs typeface="Roboto Light"/>
                <a:sym typeface="Roboto Light"/>
              </a:rPr>
              <a:t>2</a:t>
            </a:r>
            <a:r>
              <a:rPr lang="en" sz="2667" dirty="0">
                <a:latin typeface="Roboto Light"/>
                <a:ea typeface="Roboto Light"/>
                <a:cs typeface="Roboto Light"/>
                <a:sym typeface="Roboto Light"/>
              </a:rPr>
              <a:t>⁡0.31 − 0.33 log</a:t>
            </a:r>
            <a:r>
              <a:rPr lang="en" sz="2667" baseline="-25000" dirty="0">
                <a:latin typeface="Roboto Light"/>
                <a:ea typeface="Roboto Light"/>
                <a:cs typeface="Roboto Light"/>
                <a:sym typeface="Roboto Light"/>
              </a:rPr>
              <a:t>2</a:t>
            </a:r>
            <a:r>
              <a:rPr lang="en" sz="2667" dirty="0">
                <a:latin typeface="Roboto Light"/>
                <a:ea typeface="Roboto Light"/>
                <a:cs typeface="Roboto Light"/>
                <a:sym typeface="Roboto Light"/>
              </a:rPr>
              <a:t>⁡0.33 − 0.36 log</a:t>
            </a:r>
            <a:r>
              <a:rPr lang="en" sz="2667" baseline="-25000" dirty="0">
                <a:latin typeface="Roboto Light"/>
                <a:ea typeface="Roboto Light"/>
                <a:cs typeface="Roboto Light"/>
                <a:sym typeface="Roboto Light"/>
              </a:rPr>
              <a:t>2</a:t>
            </a:r>
            <a:r>
              <a:rPr lang="en" sz="2667" dirty="0">
                <a:latin typeface="Roboto Light"/>
                <a:ea typeface="Roboto Light"/>
                <a:cs typeface="Roboto Light"/>
                <a:sym typeface="Roboto Light"/>
              </a:rPr>
              <a:t>⁡0.36 = 0.52 + 0.53 + 0.53 = 1.58 bits</a:t>
            </a:r>
            <a:endParaRPr sz="2667" dirty="0">
              <a:latin typeface="Roboto Light"/>
              <a:ea typeface="Roboto Light"/>
              <a:cs typeface="Roboto Light"/>
              <a:sym typeface="Roboto Light"/>
            </a:endParaRPr>
          </a:p>
          <a:p>
            <a:pPr>
              <a:buClr>
                <a:schemeClr val="dk1"/>
              </a:buClr>
              <a:buSzPts val="1100"/>
            </a:pPr>
            <a:endParaRPr sz="2667" dirty="0">
              <a:latin typeface="Calibri"/>
              <a:ea typeface="Calibri"/>
              <a:cs typeface="Calibri"/>
              <a:sym typeface="Calibri"/>
            </a:endParaRPr>
          </a:p>
          <a:p>
            <a:endParaRPr sz="2667" dirty="0">
              <a:latin typeface="Calibri"/>
              <a:ea typeface="Calibri"/>
              <a:cs typeface="Calibri"/>
              <a:sym typeface="Calibri"/>
            </a:endParaRPr>
          </a:p>
        </p:txBody>
      </p:sp>
      <p:sp>
        <p:nvSpPr>
          <p:cNvPr id="900" name="Google Shape;900;p82"/>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Node Entropy</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9" name="Google Shape;919;p84"/>
          <p:cNvSpPr txBox="1"/>
          <p:nvPr/>
        </p:nvSpPr>
        <p:spPr>
          <a:xfrm>
            <a:off x="306227" y="4828916"/>
            <a:ext cx="11428000" cy="721200"/>
          </a:xfrm>
          <a:prstGeom prst="rect">
            <a:avLst/>
          </a:prstGeom>
          <a:noFill/>
          <a:ln>
            <a:noFill/>
          </a:ln>
        </p:spPr>
        <p:txBody>
          <a:bodyPr spcFirstLastPara="1" wrap="square" lIns="91433" tIns="45700" rIns="91433" bIns="45700" anchor="t" anchorCtr="0">
            <a:noAutofit/>
          </a:bodyPr>
          <a:lstStyle/>
          <a:p>
            <a:pPr>
              <a:lnSpc>
                <a:spcPct val="90000"/>
              </a:lnSpc>
              <a:buClr>
                <a:schemeClr val="dk1"/>
              </a:buClr>
              <a:buSzPts val="2100"/>
            </a:pPr>
            <a:r>
              <a:rPr lang="en" sz="2133">
                <a:solidFill>
                  <a:schemeClr val="dk1"/>
                </a:solidFill>
                <a:latin typeface="Roboto Light"/>
                <a:ea typeface="Roboto Light"/>
                <a:cs typeface="Roboto Light"/>
                <a:sym typeface="Roboto Light"/>
              </a:rPr>
              <a:t>Can think of entropy as how unpredictable a node is. Low entropy means more predictable. High entropy means less predictable.</a:t>
            </a:r>
            <a:endParaRPr sz="2133">
              <a:latin typeface="Roboto Light"/>
              <a:ea typeface="Roboto Light"/>
              <a:cs typeface="Roboto Light"/>
              <a:sym typeface="Roboto Light"/>
            </a:endParaRPr>
          </a:p>
        </p:txBody>
      </p:sp>
      <p:sp>
        <p:nvSpPr>
          <p:cNvPr id="920" name="Google Shape;920;p84"/>
          <p:cNvSpPr txBox="1">
            <a:spLocks noGrp="1"/>
          </p:cNvSpPr>
          <p:nvPr>
            <p:ph type="body" idx="1"/>
          </p:nvPr>
        </p:nvSpPr>
        <p:spPr>
          <a:xfrm>
            <a:off x="373427" y="962783"/>
            <a:ext cx="11360800" cy="4149350"/>
          </a:xfrm>
          <a:prstGeom prst="rect">
            <a:avLst/>
          </a:prstGeom>
        </p:spPr>
        <p:txBody>
          <a:bodyPr spcFirstLastPara="1" vert="horz" wrap="square" lIns="121900" tIns="121900" rIns="121900" bIns="121900" rtlCol="0" anchor="t" anchorCtr="0">
            <a:noAutofit/>
          </a:bodyPr>
          <a:lstStyle/>
          <a:p>
            <a:pPr marL="0" indent="0">
              <a:buNone/>
            </a:pPr>
            <a:r>
              <a:rPr lang="en" dirty="0"/>
              <a:t>What is the entropy of the node with [31, 4, 1] in each class?</a:t>
            </a:r>
            <a:endParaRPr dirty="0"/>
          </a:p>
          <a:p>
            <a:pPr indent="-440256">
              <a:spcBef>
                <a:spcPts val="0"/>
              </a:spcBef>
              <a:buSzPts val="1600"/>
            </a:pPr>
            <a:r>
              <a:rPr lang="en" dirty="0"/>
              <a:t>𝑝</a:t>
            </a:r>
            <a:r>
              <a:rPr lang="en" baseline="-25000" dirty="0"/>
              <a:t>0</a:t>
            </a:r>
            <a:r>
              <a:rPr lang="en" dirty="0"/>
              <a:t> = 31/36 = 0.86, 𝑝</a:t>
            </a:r>
            <a:r>
              <a:rPr lang="en" baseline="-25000" dirty="0"/>
              <a:t>1</a:t>
            </a:r>
            <a:r>
              <a:rPr lang="en" dirty="0"/>
              <a:t> = 4/36 = 0.11, and 𝑝</a:t>
            </a:r>
            <a:r>
              <a:rPr lang="en" baseline="-25000" dirty="0"/>
              <a:t>2</a:t>
            </a:r>
            <a:r>
              <a:rPr lang="en" dirty="0"/>
              <a:t> = 1/36 = 0.028</a:t>
            </a:r>
            <a:endParaRPr dirty="0"/>
          </a:p>
          <a:p>
            <a:pPr indent="-440256">
              <a:spcBef>
                <a:spcPts val="0"/>
              </a:spcBef>
              <a:buSzPts val="1600"/>
            </a:pPr>
            <a:r>
              <a:rPr lang="en" dirty="0"/>
              <a:t>S =  −0.86 log</a:t>
            </a:r>
            <a:r>
              <a:rPr lang="en" baseline="-25000" dirty="0"/>
              <a:t>2</a:t>
            </a:r>
            <a:r>
              <a:rPr lang="en" dirty="0"/>
              <a:t>⁡0.86 </a:t>
            </a:r>
            <a:endParaRPr dirty="0"/>
          </a:p>
          <a:p>
            <a:pPr indent="0">
              <a:spcBef>
                <a:spcPts val="0"/>
              </a:spcBef>
              <a:buNone/>
            </a:pPr>
            <a:r>
              <a:rPr lang="en" dirty="0"/>
              <a:t>− 0.11 log</a:t>
            </a:r>
            <a:r>
              <a:rPr lang="en" baseline="-25000" dirty="0"/>
              <a:t>2</a:t>
            </a:r>
            <a:r>
              <a:rPr lang="en" dirty="0"/>
              <a:t>⁡0.11 </a:t>
            </a:r>
            <a:endParaRPr dirty="0"/>
          </a:p>
          <a:p>
            <a:pPr indent="0">
              <a:spcBef>
                <a:spcPts val="0"/>
              </a:spcBef>
              <a:buNone/>
            </a:pPr>
            <a:r>
              <a:rPr lang="en" dirty="0"/>
              <a:t>− 0.028 log</a:t>
            </a:r>
            <a:r>
              <a:rPr lang="en" baseline="-25000" dirty="0"/>
              <a:t>2</a:t>
            </a:r>
            <a:r>
              <a:rPr lang="en" dirty="0"/>
              <a:t>⁡0.028 = 0.68 bits</a:t>
            </a:r>
            <a:endParaRPr dirty="0"/>
          </a:p>
          <a:p>
            <a:pPr marL="0" indent="0">
              <a:buClr>
                <a:schemeClr val="dk1"/>
              </a:buClr>
              <a:buSzPts val="1100"/>
              <a:buNone/>
            </a:pPr>
            <a:endParaRPr dirty="0"/>
          </a:p>
          <a:p>
            <a:pPr marL="0" indent="0">
              <a:buNone/>
            </a:pPr>
            <a:endParaRPr dirty="0"/>
          </a:p>
        </p:txBody>
      </p:sp>
      <p:sp>
        <p:nvSpPr>
          <p:cNvPr id="924" name="Google Shape;924;p84"/>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Test Your Understanding</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88"/>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Define the weighted entropy of a node as its entropy scaled by the fraction of the samples in that node.</a:t>
            </a:r>
            <a:endParaRPr/>
          </a:p>
        </p:txBody>
      </p:sp>
      <p:pic>
        <p:nvPicPr>
          <p:cNvPr id="961" name="Google Shape;961;p88"/>
          <p:cNvPicPr preferRelativeResize="0"/>
          <p:nvPr/>
        </p:nvPicPr>
        <p:blipFill rotWithShape="1">
          <a:blip r:embed="rId3">
            <a:alphaModFix/>
          </a:blip>
          <a:srcRect l="1124" r="1124"/>
          <a:stretch/>
        </p:blipFill>
        <p:spPr>
          <a:xfrm>
            <a:off x="5803165" y="1326400"/>
            <a:ext cx="6053833" cy="5113099"/>
          </a:xfrm>
          <a:prstGeom prst="rect">
            <a:avLst/>
          </a:prstGeom>
          <a:noFill/>
          <a:ln>
            <a:noFill/>
          </a:ln>
        </p:spPr>
      </p:pic>
      <p:sp>
        <p:nvSpPr>
          <p:cNvPr id="962" name="Google Shape;962;p88"/>
          <p:cNvSpPr txBox="1">
            <a:spLocks noGrp="1"/>
          </p:cNvSpPr>
          <p:nvPr>
            <p:ph type="body" idx="1"/>
          </p:nvPr>
        </p:nvSpPr>
        <p:spPr>
          <a:xfrm>
            <a:off x="222400" y="1910800"/>
            <a:ext cx="5772000" cy="4277200"/>
          </a:xfrm>
          <a:prstGeom prst="rect">
            <a:avLst/>
          </a:prstGeom>
        </p:spPr>
        <p:txBody>
          <a:bodyPr spcFirstLastPara="1" vert="horz" wrap="square" lIns="121900" tIns="121900" rIns="121900" bIns="121900" rtlCol="0" anchor="t" anchorCtr="0">
            <a:noAutofit/>
          </a:bodyPr>
          <a:lstStyle/>
          <a:p>
            <a:pPr marL="0" indent="0">
              <a:buNone/>
            </a:pPr>
            <a:r>
              <a:rPr lang="en" dirty="0"/>
              <a:t>Consider our decision tree to the right.</a:t>
            </a:r>
            <a:endParaRPr dirty="0"/>
          </a:p>
          <a:p>
            <a:pPr indent="-440256">
              <a:buSzPts val="1600"/>
            </a:pPr>
            <a:r>
              <a:rPr lang="en" dirty="0"/>
              <a:t>Weighted entropy of the node with 54 samples is WS = 54/150 * 0.445 = 0.16.</a:t>
            </a:r>
            <a:endParaRPr dirty="0"/>
          </a:p>
          <a:p>
            <a:pPr indent="-440256">
              <a:buSzPts val="1600"/>
            </a:pPr>
            <a:r>
              <a:rPr lang="en" dirty="0"/>
              <a:t>Weighted entropy of the terminal node with 3 samples is 3/150 * 0.918 = 0.018</a:t>
            </a:r>
            <a:endParaRPr dirty="0"/>
          </a:p>
        </p:txBody>
      </p:sp>
      <p:sp>
        <p:nvSpPr>
          <p:cNvPr id="963" name="Google Shape;963;p88"/>
          <p:cNvSpPr txBox="1"/>
          <p:nvPr/>
        </p:nvSpPr>
        <p:spPr>
          <a:xfrm>
            <a:off x="7942668" y="2746704"/>
            <a:ext cx="2423200" cy="615513"/>
          </a:xfrm>
          <a:prstGeom prst="rect">
            <a:avLst/>
          </a:prstGeom>
          <a:noFill/>
          <a:ln>
            <a:noFill/>
          </a:ln>
        </p:spPr>
        <p:txBody>
          <a:bodyPr spcFirstLastPara="1" wrap="square" lIns="121900" tIns="121900" rIns="121900" bIns="121900" anchor="t" anchorCtr="0">
            <a:spAutoFit/>
          </a:bodyPr>
          <a:lstStyle/>
          <a:p>
            <a:r>
              <a:rPr lang="en" sz="2400"/>
              <a:t>WS=0.16</a:t>
            </a:r>
            <a:endParaRPr sz="2400"/>
          </a:p>
        </p:txBody>
      </p:sp>
      <p:sp>
        <p:nvSpPr>
          <p:cNvPr id="964" name="Google Shape;964;p88"/>
          <p:cNvSpPr txBox="1"/>
          <p:nvPr/>
        </p:nvSpPr>
        <p:spPr>
          <a:xfrm>
            <a:off x="9576625" y="3798976"/>
            <a:ext cx="1539600" cy="369200"/>
          </a:xfrm>
          <a:prstGeom prst="rect">
            <a:avLst/>
          </a:prstGeom>
          <a:noFill/>
          <a:ln>
            <a:noFill/>
          </a:ln>
        </p:spPr>
        <p:txBody>
          <a:bodyPr spcFirstLastPara="1" wrap="square" lIns="91433" tIns="45700" rIns="91433" bIns="45700" anchor="t" anchorCtr="0">
            <a:noAutofit/>
          </a:bodyPr>
          <a:lstStyle/>
          <a:p>
            <a:r>
              <a:rPr lang="en" sz="2400">
                <a:solidFill>
                  <a:schemeClr val="dk1"/>
                </a:solidFill>
                <a:latin typeface="Calibri"/>
                <a:ea typeface="Calibri"/>
                <a:cs typeface="Calibri"/>
                <a:sym typeface="Calibri"/>
              </a:rPr>
              <a:t>WS </a:t>
            </a:r>
            <a:r>
              <a:rPr lang="en" sz="1867">
                <a:solidFill>
                  <a:schemeClr val="dk1"/>
                </a:solidFill>
                <a:latin typeface="Calibri"/>
                <a:ea typeface="Calibri"/>
                <a:cs typeface="Calibri"/>
                <a:sym typeface="Calibri"/>
              </a:rPr>
              <a:t>= 0</a:t>
            </a:r>
            <a:r>
              <a:rPr lang="en" sz="2400">
                <a:solidFill>
                  <a:schemeClr val="dk1"/>
                </a:solidFill>
                <a:latin typeface="Calibri"/>
                <a:ea typeface="Calibri"/>
                <a:cs typeface="Calibri"/>
                <a:sym typeface="Calibri"/>
              </a:rPr>
              <a:t>.018</a:t>
            </a:r>
            <a:endParaRPr sz="1467"/>
          </a:p>
        </p:txBody>
      </p:sp>
      <p:sp>
        <p:nvSpPr>
          <p:cNvPr id="966" name="Google Shape;966;p88"/>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Weighted Entropy</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pic>
        <p:nvPicPr>
          <p:cNvPr id="1069" name="Google Shape;1069;p93"/>
          <p:cNvPicPr preferRelativeResize="0"/>
          <p:nvPr/>
        </p:nvPicPr>
        <p:blipFill rotWithShape="1">
          <a:blip r:embed="rId3">
            <a:alphaModFix/>
          </a:blip>
          <a:srcRect/>
          <a:stretch/>
        </p:blipFill>
        <p:spPr>
          <a:xfrm>
            <a:off x="1234171" y="3094407"/>
            <a:ext cx="5184660" cy="3566168"/>
          </a:xfrm>
          <a:prstGeom prst="rect">
            <a:avLst/>
          </a:prstGeom>
          <a:noFill/>
          <a:ln>
            <a:noFill/>
          </a:ln>
        </p:spPr>
      </p:pic>
      <p:sp>
        <p:nvSpPr>
          <p:cNvPr id="1070" name="Google Shape;1070;p93"/>
          <p:cNvSpPr/>
          <p:nvPr/>
        </p:nvSpPr>
        <p:spPr>
          <a:xfrm>
            <a:off x="8478079" y="3374315"/>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2400">
                <a:solidFill>
                  <a:schemeClr val="dk1"/>
                </a:solidFill>
                <a:latin typeface="Calibri"/>
                <a:ea typeface="Calibri"/>
                <a:cs typeface="Calibri"/>
                <a:sym typeface="Calibri"/>
              </a:rPr>
              <a:t>width ≥ 1.5</a:t>
            </a:r>
            <a:endParaRPr sz="2400">
              <a:solidFill>
                <a:schemeClr val="dk1"/>
              </a:solidFill>
              <a:latin typeface="Calibri"/>
              <a:ea typeface="Calibri"/>
              <a:cs typeface="Calibri"/>
              <a:sym typeface="Calibri"/>
            </a:endParaRPr>
          </a:p>
          <a:p>
            <a:pPr algn="ctr"/>
            <a:r>
              <a:rPr lang="en" sz="1867">
                <a:solidFill>
                  <a:schemeClr val="dk1"/>
                </a:solidFill>
                <a:latin typeface="Calibri"/>
                <a:ea typeface="Calibri"/>
                <a:cs typeface="Calibri"/>
                <a:sym typeface="Calibri"/>
              </a:rPr>
              <a:t>[50, 50, 50]</a:t>
            </a:r>
            <a:endParaRPr sz="1467"/>
          </a:p>
        </p:txBody>
      </p:sp>
      <p:sp>
        <p:nvSpPr>
          <p:cNvPr id="1071" name="Google Shape;1071;p93"/>
          <p:cNvSpPr/>
          <p:nvPr/>
        </p:nvSpPr>
        <p:spPr>
          <a:xfrm>
            <a:off x="7219121" y="46100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b="1">
                <a:solidFill>
                  <a:schemeClr val="dk1"/>
                </a:solidFill>
                <a:latin typeface="Calibri"/>
                <a:ea typeface="Calibri"/>
                <a:cs typeface="Calibri"/>
                <a:sym typeface="Calibri"/>
              </a:rPr>
              <a:t>[50, </a:t>
            </a:r>
            <a:r>
              <a:rPr lang="en" sz="2400" b="1">
                <a:solidFill>
                  <a:schemeClr val="dk1"/>
                </a:solidFill>
                <a:latin typeface="Calibri"/>
                <a:ea typeface="Calibri"/>
                <a:cs typeface="Calibri"/>
                <a:sym typeface="Calibri"/>
              </a:rPr>
              <a:t>35</a:t>
            </a:r>
            <a:r>
              <a:rPr lang="en" sz="1867" b="1">
                <a:solidFill>
                  <a:schemeClr val="dk1"/>
                </a:solidFill>
                <a:latin typeface="Calibri"/>
                <a:ea typeface="Calibri"/>
                <a:cs typeface="Calibri"/>
                <a:sym typeface="Calibri"/>
              </a:rPr>
              <a:t>, </a:t>
            </a:r>
            <a:r>
              <a:rPr lang="en" sz="2400" b="1">
                <a:solidFill>
                  <a:schemeClr val="dk1"/>
                </a:solidFill>
                <a:latin typeface="Calibri"/>
                <a:ea typeface="Calibri"/>
                <a:cs typeface="Calibri"/>
                <a:sym typeface="Calibri"/>
              </a:rPr>
              <a:t>1</a:t>
            </a:r>
            <a:r>
              <a:rPr lang="en" sz="1867" b="1">
                <a:solidFill>
                  <a:schemeClr val="dk1"/>
                </a:solidFill>
                <a:latin typeface="Calibri"/>
                <a:ea typeface="Calibri"/>
                <a:cs typeface="Calibri"/>
                <a:sym typeface="Calibri"/>
              </a:rPr>
              <a:t>]</a:t>
            </a:r>
            <a:endParaRPr sz="1467" b="1"/>
          </a:p>
        </p:txBody>
      </p:sp>
      <p:sp>
        <p:nvSpPr>
          <p:cNvPr id="1072" name="Google Shape;1072;p93"/>
          <p:cNvSpPr/>
          <p:nvPr/>
        </p:nvSpPr>
        <p:spPr>
          <a:xfrm>
            <a:off x="9925877" y="46100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b="1">
                <a:solidFill>
                  <a:schemeClr val="dk1"/>
                </a:solidFill>
                <a:latin typeface="Calibri"/>
                <a:ea typeface="Calibri"/>
                <a:cs typeface="Calibri"/>
                <a:sym typeface="Calibri"/>
              </a:rPr>
              <a:t>[0, </a:t>
            </a:r>
            <a:r>
              <a:rPr lang="en" sz="2400" b="1">
                <a:solidFill>
                  <a:schemeClr val="dk1"/>
                </a:solidFill>
                <a:latin typeface="Calibri"/>
                <a:ea typeface="Calibri"/>
                <a:cs typeface="Calibri"/>
                <a:sym typeface="Calibri"/>
              </a:rPr>
              <a:t>15</a:t>
            </a:r>
            <a:r>
              <a:rPr lang="en" sz="1867" b="1">
                <a:solidFill>
                  <a:schemeClr val="dk1"/>
                </a:solidFill>
                <a:latin typeface="Calibri"/>
                <a:ea typeface="Calibri"/>
                <a:cs typeface="Calibri"/>
                <a:sym typeface="Calibri"/>
              </a:rPr>
              <a:t>, 4</a:t>
            </a:r>
            <a:r>
              <a:rPr lang="en" sz="2400" b="1">
                <a:solidFill>
                  <a:schemeClr val="dk1"/>
                </a:solidFill>
                <a:latin typeface="Calibri"/>
                <a:ea typeface="Calibri"/>
                <a:cs typeface="Calibri"/>
                <a:sym typeface="Calibri"/>
              </a:rPr>
              <a:t>9</a:t>
            </a:r>
            <a:r>
              <a:rPr lang="en" sz="1867" b="1">
                <a:solidFill>
                  <a:schemeClr val="dk1"/>
                </a:solidFill>
                <a:latin typeface="Calibri"/>
                <a:ea typeface="Calibri"/>
                <a:cs typeface="Calibri"/>
                <a:sym typeface="Calibri"/>
              </a:rPr>
              <a:t>]</a:t>
            </a:r>
            <a:endParaRPr sz="1467" b="1"/>
          </a:p>
        </p:txBody>
      </p:sp>
      <p:cxnSp>
        <p:nvCxnSpPr>
          <p:cNvPr id="1073" name="Google Shape;1073;p93"/>
          <p:cNvCxnSpPr>
            <a:stCxn id="1070" idx="2"/>
            <a:endCxn id="1071" idx="0"/>
          </p:cNvCxnSpPr>
          <p:nvPr/>
        </p:nvCxnSpPr>
        <p:spPr>
          <a:xfrm flipH="1">
            <a:off x="8069079" y="4054715"/>
            <a:ext cx="1258800" cy="555200"/>
          </a:xfrm>
          <a:prstGeom prst="straightConnector1">
            <a:avLst/>
          </a:prstGeom>
          <a:noFill/>
          <a:ln w="9525" cap="flat" cmpd="sng">
            <a:solidFill>
              <a:schemeClr val="dk1"/>
            </a:solidFill>
            <a:prstDash val="solid"/>
            <a:miter lim="800000"/>
            <a:headEnd type="none" w="sm" len="sm"/>
            <a:tailEnd type="none" w="sm" len="sm"/>
          </a:ln>
        </p:spPr>
      </p:cxnSp>
      <p:cxnSp>
        <p:nvCxnSpPr>
          <p:cNvPr id="1074" name="Google Shape;1074;p93"/>
          <p:cNvCxnSpPr>
            <a:stCxn id="1070" idx="2"/>
            <a:endCxn id="1072" idx="0"/>
          </p:cNvCxnSpPr>
          <p:nvPr/>
        </p:nvCxnSpPr>
        <p:spPr>
          <a:xfrm>
            <a:off x="9327879" y="4054715"/>
            <a:ext cx="1447600" cy="555200"/>
          </a:xfrm>
          <a:prstGeom prst="straightConnector1">
            <a:avLst/>
          </a:prstGeom>
          <a:noFill/>
          <a:ln w="9525" cap="flat" cmpd="sng">
            <a:solidFill>
              <a:schemeClr val="dk1"/>
            </a:solidFill>
            <a:prstDash val="solid"/>
            <a:miter lim="800000"/>
            <a:headEnd type="none" w="sm" len="sm"/>
            <a:tailEnd type="none" w="sm" len="sm"/>
          </a:ln>
        </p:spPr>
      </p:cxnSp>
      <p:sp>
        <p:nvSpPr>
          <p:cNvPr id="1075" name="Google Shape;1075;p93"/>
          <p:cNvSpPr txBox="1"/>
          <p:nvPr/>
        </p:nvSpPr>
        <p:spPr>
          <a:xfrm>
            <a:off x="8004312" y="4112796"/>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1076" name="Google Shape;1076;p93"/>
          <p:cNvSpPr txBox="1"/>
          <p:nvPr/>
        </p:nvSpPr>
        <p:spPr>
          <a:xfrm>
            <a:off x="10263807" y="4081383"/>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1077" name="Google Shape;1077;p93"/>
          <p:cNvCxnSpPr/>
          <p:nvPr/>
        </p:nvCxnSpPr>
        <p:spPr>
          <a:xfrm>
            <a:off x="1959473" y="4373905"/>
            <a:ext cx="4542000" cy="0"/>
          </a:xfrm>
          <a:prstGeom prst="straightConnector1">
            <a:avLst/>
          </a:prstGeom>
          <a:noFill/>
          <a:ln w="9525" cap="flat" cmpd="sng">
            <a:solidFill>
              <a:schemeClr val="accent4"/>
            </a:solidFill>
            <a:prstDash val="solid"/>
            <a:miter lim="800000"/>
            <a:headEnd type="none" w="sm" len="sm"/>
            <a:tailEnd type="none" w="sm" len="sm"/>
          </a:ln>
        </p:spPr>
      </p:cxnSp>
      <p:sp>
        <p:nvSpPr>
          <p:cNvPr id="1078" name="Google Shape;1078;p93"/>
          <p:cNvSpPr txBox="1"/>
          <p:nvPr/>
        </p:nvSpPr>
        <p:spPr>
          <a:xfrm>
            <a:off x="5100333" y="4343607"/>
            <a:ext cx="1565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Not so good</a:t>
            </a:r>
            <a:endParaRPr sz="1467"/>
          </a:p>
        </p:txBody>
      </p:sp>
      <p:sp>
        <p:nvSpPr>
          <p:cNvPr id="1079" name="Google Shape;1079;p93"/>
          <p:cNvSpPr txBox="1"/>
          <p:nvPr/>
        </p:nvSpPr>
        <p:spPr>
          <a:xfrm>
            <a:off x="8478079" y="3020761"/>
            <a:ext cx="2410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S=1.58, </a:t>
            </a:r>
            <a:r>
              <a:rPr lang="en" sz="2400" b="1">
                <a:solidFill>
                  <a:schemeClr val="dk1"/>
                </a:solidFill>
                <a:latin typeface="Calibri"/>
                <a:ea typeface="Calibri"/>
                <a:cs typeface="Calibri"/>
                <a:sym typeface="Calibri"/>
              </a:rPr>
              <a:t>WS</a:t>
            </a:r>
            <a:r>
              <a:rPr lang="en" sz="1867" b="1">
                <a:solidFill>
                  <a:schemeClr val="dk1"/>
                </a:solidFill>
                <a:latin typeface="Calibri"/>
                <a:ea typeface="Calibri"/>
                <a:cs typeface="Calibri"/>
                <a:sym typeface="Calibri"/>
              </a:rPr>
              <a:t>=</a:t>
            </a:r>
            <a:r>
              <a:rPr lang="en" sz="2400" b="1">
                <a:solidFill>
                  <a:schemeClr val="dk1"/>
                </a:solidFill>
                <a:latin typeface="Calibri"/>
                <a:ea typeface="Calibri"/>
                <a:cs typeface="Calibri"/>
                <a:sym typeface="Calibri"/>
              </a:rPr>
              <a:t>1</a:t>
            </a:r>
            <a:r>
              <a:rPr lang="en" sz="1867" b="1">
                <a:solidFill>
                  <a:schemeClr val="dk1"/>
                </a:solidFill>
                <a:latin typeface="Calibri"/>
                <a:ea typeface="Calibri"/>
                <a:cs typeface="Calibri"/>
                <a:sym typeface="Calibri"/>
              </a:rPr>
              <a:t>.</a:t>
            </a:r>
            <a:r>
              <a:rPr lang="en" sz="2400" b="1">
                <a:solidFill>
                  <a:schemeClr val="dk1"/>
                </a:solidFill>
                <a:latin typeface="Calibri"/>
                <a:ea typeface="Calibri"/>
                <a:cs typeface="Calibri"/>
                <a:sym typeface="Calibri"/>
              </a:rPr>
              <a:t>58</a:t>
            </a:r>
            <a:endParaRPr sz="1467" b="1"/>
          </a:p>
        </p:txBody>
      </p:sp>
      <p:sp>
        <p:nvSpPr>
          <p:cNvPr id="1080" name="Google Shape;1080;p93"/>
          <p:cNvSpPr txBox="1"/>
          <p:nvPr/>
        </p:nvSpPr>
        <p:spPr>
          <a:xfrm>
            <a:off x="6976777" y="5286603"/>
            <a:ext cx="2410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S=1.</a:t>
            </a:r>
            <a:r>
              <a:rPr lang="en" sz="2400">
                <a:solidFill>
                  <a:schemeClr val="dk1"/>
                </a:solidFill>
                <a:latin typeface="Calibri"/>
                <a:ea typeface="Calibri"/>
                <a:cs typeface="Calibri"/>
                <a:sym typeface="Calibri"/>
              </a:rPr>
              <a:t>0</a:t>
            </a:r>
            <a:r>
              <a:rPr lang="en" sz="1867">
                <a:solidFill>
                  <a:schemeClr val="dk1"/>
                </a:solidFill>
                <a:latin typeface="Calibri"/>
                <a:ea typeface="Calibri"/>
                <a:cs typeface="Calibri"/>
                <a:sym typeface="Calibri"/>
              </a:rPr>
              <a:t>6, </a:t>
            </a:r>
            <a:r>
              <a:rPr lang="en" sz="1867" b="1">
                <a:solidFill>
                  <a:schemeClr val="dk1"/>
                </a:solidFill>
                <a:latin typeface="Calibri"/>
                <a:ea typeface="Calibri"/>
                <a:cs typeface="Calibri"/>
                <a:sym typeface="Calibri"/>
              </a:rPr>
              <a:t>WS </a:t>
            </a:r>
            <a:r>
              <a:rPr lang="en" sz="2400" b="1">
                <a:solidFill>
                  <a:schemeClr val="dk1"/>
                </a:solidFill>
                <a:latin typeface="Calibri"/>
                <a:ea typeface="Calibri"/>
                <a:cs typeface="Calibri"/>
                <a:sym typeface="Calibri"/>
              </a:rPr>
              <a:t>= 0.61</a:t>
            </a:r>
            <a:endParaRPr sz="1467" b="1"/>
          </a:p>
        </p:txBody>
      </p:sp>
      <p:sp>
        <p:nvSpPr>
          <p:cNvPr id="1081" name="Google Shape;1081;p93"/>
          <p:cNvSpPr txBox="1"/>
          <p:nvPr/>
        </p:nvSpPr>
        <p:spPr>
          <a:xfrm>
            <a:off x="9734207" y="5286603"/>
            <a:ext cx="2410000" cy="369200"/>
          </a:xfrm>
          <a:prstGeom prst="rect">
            <a:avLst/>
          </a:prstGeom>
          <a:noFill/>
          <a:ln>
            <a:noFill/>
          </a:ln>
        </p:spPr>
        <p:txBody>
          <a:bodyPr spcFirstLastPara="1" wrap="square" lIns="91433" tIns="45700" rIns="91433" bIns="45700" anchor="t" anchorCtr="0">
            <a:noAutofit/>
          </a:bodyPr>
          <a:lstStyle/>
          <a:p>
            <a:r>
              <a:rPr lang="en" sz="2400">
                <a:solidFill>
                  <a:schemeClr val="dk1"/>
                </a:solidFill>
                <a:latin typeface="Calibri"/>
                <a:ea typeface="Calibri"/>
                <a:cs typeface="Calibri"/>
                <a:sym typeface="Calibri"/>
              </a:rPr>
              <a:t>S=0.79, </a:t>
            </a:r>
            <a:r>
              <a:rPr lang="en" sz="2400" b="1">
                <a:solidFill>
                  <a:schemeClr val="dk1"/>
                </a:solidFill>
                <a:latin typeface="Calibri"/>
                <a:ea typeface="Calibri"/>
                <a:cs typeface="Calibri"/>
                <a:sym typeface="Calibri"/>
              </a:rPr>
              <a:t>WS = 0.34</a:t>
            </a:r>
            <a:endParaRPr sz="1467" b="1"/>
          </a:p>
        </p:txBody>
      </p:sp>
      <p:sp>
        <p:nvSpPr>
          <p:cNvPr id="1082" name="Google Shape;1082;p93"/>
          <p:cNvSpPr txBox="1">
            <a:spLocks noGrp="1"/>
          </p:cNvSpPr>
          <p:nvPr>
            <p:ph type="body" idx="1"/>
          </p:nvPr>
        </p:nvSpPr>
        <p:spPr>
          <a:xfrm>
            <a:off x="142733" y="536267"/>
            <a:ext cx="11360800" cy="2801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dirty="0"/>
              <a:t>Split choice #1: width ≥ 1.5. Compute entropy of child nodes:</a:t>
            </a:r>
            <a:endParaRPr dirty="0"/>
          </a:p>
          <a:p>
            <a:pPr indent="-440256">
              <a:buSzPts val="1600"/>
            </a:pPr>
            <a:r>
              <a:rPr lang="en" dirty="0"/>
              <a:t>entropy([50, 50, 50]) =1 , weighted entropy = 150/150 * 1 = 1.58</a:t>
            </a:r>
            <a:endParaRPr dirty="0"/>
          </a:p>
          <a:p>
            <a:pPr indent="-440256">
              <a:buSzPts val="1600"/>
            </a:pPr>
            <a:r>
              <a:rPr lang="en" dirty="0"/>
              <a:t>entropy([50, 35, 1]) = 1.06, weighted entropy = 86/150 * 1.06 = 0.61</a:t>
            </a:r>
            <a:endParaRPr dirty="0"/>
          </a:p>
          <a:p>
            <a:pPr indent="-440256">
              <a:buSzPts val="1600"/>
            </a:pPr>
            <a:r>
              <a:rPr lang="en" dirty="0"/>
              <a:t>entropy([15, 49]) = 0.79, weighted entropy = 64/150 * 0.79 = 0.34</a:t>
            </a:r>
            <a:endParaRPr dirty="0"/>
          </a:p>
          <a:p>
            <a:pPr indent="-440256">
              <a:buSzPts val="1600"/>
            </a:pPr>
            <a:r>
              <a:rPr lang="en" dirty="0"/>
              <a:t>ΔWS = </a:t>
            </a:r>
            <a:r>
              <a:rPr lang="en" b="1" dirty="0"/>
              <a:t>1.58 - 0.61 - 0.34</a:t>
            </a:r>
            <a:r>
              <a:rPr lang="en" dirty="0"/>
              <a:t> = 0.63.</a:t>
            </a:r>
            <a:endParaRPr dirty="0"/>
          </a:p>
        </p:txBody>
      </p:sp>
      <p:sp>
        <p:nvSpPr>
          <p:cNvPr id="1083" name="Google Shape;1083;p93"/>
          <p:cNvSpPr txBox="1"/>
          <p:nvPr/>
        </p:nvSpPr>
        <p:spPr>
          <a:xfrm>
            <a:off x="8328667" y="5845833"/>
            <a:ext cx="1998400" cy="759206"/>
          </a:xfrm>
          <a:prstGeom prst="rect">
            <a:avLst/>
          </a:prstGeom>
          <a:noFill/>
          <a:ln>
            <a:noFill/>
          </a:ln>
        </p:spPr>
        <p:txBody>
          <a:bodyPr spcFirstLastPara="1" wrap="square" lIns="121900" tIns="121900" rIns="121900" bIns="121900" anchor="t" anchorCtr="0">
            <a:spAutoFit/>
          </a:bodyPr>
          <a:lstStyle/>
          <a:p>
            <a:pPr>
              <a:spcBef>
                <a:spcPts val="800"/>
              </a:spcBef>
            </a:pPr>
            <a:r>
              <a:rPr lang="en" sz="2667">
                <a:solidFill>
                  <a:schemeClr val="dk1"/>
                </a:solidFill>
                <a:latin typeface="Calibri"/>
                <a:ea typeface="Calibri"/>
                <a:cs typeface="Calibri"/>
                <a:sym typeface="Calibri"/>
              </a:rPr>
              <a:t>ΔWS = 0.63</a:t>
            </a:r>
            <a:endParaRPr sz="2400"/>
          </a:p>
        </p:txBody>
      </p:sp>
      <p:sp>
        <p:nvSpPr>
          <p:cNvPr id="1084" name="Google Shape;1084;p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9pPr>
          </a:lstStyle>
          <a:p>
            <a:pPr algn="r"/>
            <a:endParaRPr dirty="0"/>
          </a:p>
        </p:txBody>
      </p:sp>
      <p:sp>
        <p:nvSpPr>
          <p:cNvPr id="1085" name="Google Shape;1085;p93"/>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Defining a Best Feature</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pic>
        <p:nvPicPr>
          <p:cNvPr id="1090" name="Google Shape;1090;p94"/>
          <p:cNvPicPr preferRelativeResize="0"/>
          <p:nvPr/>
        </p:nvPicPr>
        <p:blipFill rotWithShape="1">
          <a:blip r:embed="rId3">
            <a:alphaModFix/>
          </a:blip>
          <a:srcRect/>
          <a:stretch/>
        </p:blipFill>
        <p:spPr>
          <a:xfrm>
            <a:off x="1234171" y="3094407"/>
            <a:ext cx="5184660" cy="3566168"/>
          </a:xfrm>
          <a:prstGeom prst="rect">
            <a:avLst/>
          </a:prstGeom>
          <a:noFill/>
          <a:ln>
            <a:noFill/>
          </a:ln>
        </p:spPr>
      </p:pic>
      <p:sp>
        <p:nvSpPr>
          <p:cNvPr id="1091" name="Google Shape;1091;p94"/>
          <p:cNvSpPr/>
          <p:nvPr/>
        </p:nvSpPr>
        <p:spPr>
          <a:xfrm>
            <a:off x="8478079" y="3374315"/>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length </a:t>
            </a:r>
            <a:r>
              <a:rPr lang="en" sz="2400">
                <a:solidFill>
                  <a:schemeClr val="dk1"/>
                </a:solidFill>
                <a:latin typeface="Calibri"/>
                <a:ea typeface="Calibri"/>
                <a:cs typeface="Calibri"/>
                <a:sym typeface="Calibri"/>
              </a:rPr>
              <a:t>≥</a:t>
            </a:r>
            <a:r>
              <a:rPr lang="en" sz="1867">
                <a:solidFill>
                  <a:schemeClr val="dk1"/>
                </a:solidFill>
                <a:latin typeface="Calibri"/>
                <a:ea typeface="Calibri"/>
                <a:cs typeface="Calibri"/>
                <a:sym typeface="Calibri"/>
              </a:rPr>
              <a:t> 4</a:t>
            </a:r>
            <a:endParaRPr sz="1467"/>
          </a:p>
          <a:p>
            <a:pPr algn="ctr"/>
            <a:r>
              <a:rPr lang="en" sz="1867">
                <a:solidFill>
                  <a:schemeClr val="dk1"/>
                </a:solidFill>
                <a:latin typeface="Calibri"/>
                <a:ea typeface="Calibri"/>
                <a:cs typeface="Calibri"/>
                <a:sym typeface="Calibri"/>
              </a:rPr>
              <a:t>[50, 50, 50]</a:t>
            </a:r>
            <a:endParaRPr sz="1467"/>
          </a:p>
        </p:txBody>
      </p:sp>
      <p:sp>
        <p:nvSpPr>
          <p:cNvPr id="1092" name="Google Shape;1092;p94"/>
          <p:cNvSpPr/>
          <p:nvPr/>
        </p:nvSpPr>
        <p:spPr>
          <a:xfrm>
            <a:off x="7219121" y="46100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[50, </a:t>
            </a:r>
            <a:r>
              <a:rPr lang="en" sz="2400">
                <a:solidFill>
                  <a:schemeClr val="dk1"/>
                </a:solidFill>
                <a:latin typeface="Calibri"/>
                <a:ea typeface="Calibri"/>
                <a:cs typeface="Calibri"/>
                <a:sym typeface="Calibri"/>
              </a:rPr>
              <a:t>11</a:t>
            </a:r>
            <a:r>
              <a:rPr lang="en" sz="1867">
                <a:solidFill>
                  <a:schemeClr val="dk1"/>
                </a:solidFill>
                <a:latin typeface="Calibri"/>
                <a:ea typeface="Calibri"/>
                <a:cs typeface="Calibri"/>
                <a:sym typeface="Calibri"/>
              </a:rPr>
              <a:t>, 0]</a:t>
            </a:r>
            <a:endParaRPr sz="1467"/>
          </a:p>
        </p:txBody>
      </p:sp>
      <p:sp>
        <p:nvSpPr>
          <p:cNvPr id="1093" name="Google Shape;1093;p94"/>
          <p:cNvSpPr/>
          <p:nvPr/>
        </p:nvSpPr>
        <p:spPr>
          <a:xfrm>
            <a:off x="9925877" y="46100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[0, </a:t>
            </a:r>
            <a:r>
              <a:rPr lang="en" sz="2400">
                <a:solidFill>
                  <a:schemeClr val="dk1"/>
                </a:solidFill>
                <a:latin typeface="Calibri"/>
                <a:ea typeface="Calibri"/>
                <a:cs typeface="Calibri"/>
                <a:sym typeface="Calibri"/>
              </a:rPr>
              <a:t>39</a:t>
            </a:r>
            <a:r>
              <a:rPr lang="en" sz="1867">
                <a:solidFill>
                  <a:schemeClr val="dk1"/>
                </a:solidFill>
                <a:latin typeface="Calibri"/>
                <a:ea typeface="Calibri"/>
                <a:cs typeface="Calibri"/>
                <a:sym typeface="Calibri"/>
              </a:rPr>
              <a:t>, 50]</a:t>
            </a:r>
            <a:endParaRPr sz="1467"/>
          </a:p>
        </p:txBody>
      </p:sp>
      <p:cxnSp>
        <p:nvCxnSpPr>
          <p:cNvPr id="1094" name="Google Shape;1094;p94"/>
          <p:cNvCxnSpPr>
            <a:stCxn id="1091" idx="2"/>
            <a:endCxn id="1092" idx="0"/>
          </p:cNvCxnSpPr>
          <p:nvPr/>
        </p:nvCxnSpPr>
        <p:spPr>
          <a:xfrm flipH="1">
            <a:off x="8069079" y="4054715"/>
            <a:ext cx="1258800" cy="555200"/>
          </a:xfrm>
          <a:prstGeom prst="straightConnector1">
            <a:avLst/>
          </a:prstGeom>
          <a:noFill/>
          <a:ln w="9525" cap="flat" cmpd="sng">
            <a:solidFill>
              <a:schemeClr val="dk1"/>
            </a:solidFill>
            <a:prstDash val="solid"/>
            <a:miter lim="800000"/>
            <a:headEnd type="none" w="sm" len="sm"/>
            <a:tailEnd type="none" w="sm" len="sm"/>
          </a:ln>
        </p:spPr>
      </p:cxnSp>
      <p:cxnSp>
        <p:nvCxnSpPr>
          <p:cNvPr id="1095" name="Google Shape;1095;p94"/>
          <p:cNvCxnSpPr>
            <a:stCxn id="1091" idx="2"/>
            <a:endCxn id="1093" idx="0"/>
          </p:cNvCxnSpPr>
          <p:nvPr/>
        </p:nvCxnSpPr>
        <p:spPr>
          <a:xfrm>
            <a:off x="9327879" y="4054715"/>
            <a:ext cx="1447600" cy="555200"/>
          </a:xfrm>
          <a:prstGeom prst="straightConnector1">
            <a:avLst/>
          </a:prstGeom>
          <a:noFill/>
          <a:ln w="9525" cap="flat" cmpd="sng">
            <a:solidFill>
              <a:schemeClr val="dk1"/>
            </a:solidFill>
            <a:prstDash val="solid"/>
            <a:miter lim="800000"/>
            <a:headEnd type="none" w="sm" len="sm"/>
            <a:tailEnd type="none" w="sm" len="sm"/>
          </a:ln>
        </p:spPr>
      </p:cxnSp>
      <p:sp>
        <p:nvSpPr>
          <p:cNvPr id="1096" name="Google Shape;1096;p94"/>
          <p:cNvSpPr txBox="1"/>
          <p:nvPr/>
        </p:nvSpPr>
        <p:spPr>
          <a:xfrm>
            <a:off x="8004312" y="4112796"/>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1097" name="Google Shape;1097;p94"/>
          <p:cNvSpPr txBox="1"/>
          <p:nvPr/>
        </p:nvSpPr>
        <p:spPr>
          <a:xfrm>
            <a:off x="10263807" y="4081383"/>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1098" name="Google Shape;1098;p94"/>
          <p:cNvSpPr txBox="1"/>
          <p:nvPr/>
        </p:nvSpPr>
        <p:spPr>
          <a:xfrm>
            <a:off x="8420160" y="3030283"/>
            <a:ext cx="2410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S=1.58, </a:t>
            </a:r>
            <a:r>
              <a:rPr lang="en" sz="2400">
                <a:solidFill>
                  <a:schemeClr val="dk1"/>
                </a:solidFill>
                <a:latin typeface="Calibri"/>
                <a:ea typeface="Calibri"/>
                <a:cs typeface="Calibri"/>
                <a:sym typeface="Calibri"/>
              </a:rPr>
              <a:t>WS</a:t>
            </a:r>
            <a:r>
              <a:rPr lang="en" sz="1867">
                <a:solidFill>
                  <a:schemeClr val="dk1"/>
                </a:solidFill>
                <a:latin typeface="Calibri"/>
                <a:ea typeface="Calibri"/>
                <a:cs typeface="Calibri"/>
                <a:sym typeface="Calibri"/>
              </a:rPr>
              <a:t>=</a:t>
            </a:r>
            <a:r>
              <a:rPr lang="en" sz="2400">
                <a:solidFill>
                  <a:schemeClr val="dk1"/>
                </a:solidFill>
                <a:latin typeface="Calibri"/>
                <a:ea typeface="Calibri"/>
                <a:cs typeface="Calibri"/>
                <a:sym typeface="Calibri"/>
              </a:rPr>
              <a:t>1.58</a:t>
            </a:r>
            <a:endParaRPr sz="1467"/>
          </a:p>
        </p:txBody>
      </p:sp>
      <p:sp>
        <p:nvSpPr>
          <p:cNvPr id="1099" name="Google Shape;1099;p94"/>
          <p:cNvSpPr txBox="1"/>
          <p:nvPr/>
        </p:nvSpPr>
        <p:spPr>
          <a:xfrm>
            <a:off x="7197472" y="5286603"/>
            <a:ext cx="2410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S=0.6</a:t>
            </a:r>
            <a:r>
              <a:rPr lang="en" sz="2400">
                <a:solidFill>
                  <a:schemeClr val="dk1"/>
                </a:solidFill>
                <a:latin typeface="Calibri"/>
                <a:ea typeface="Calibri"/>
                <a:cs typeface="Calibri"/>
                <a:sym typeface="Calibri"/>
              </a:rPr>
              <a:t>8, WS=0.28</a:t>
            </a:r>
            <a:endParaRPr sz="1467"/>
          </a:p>
        </p:txBody>
      </p:sp>
      <p:sp>
        <p:nvSpPr>
          <p:cNvPr id="1100" name="Google Shape;1100;p94"/>
          <p:cNvSpPr txBox="1"/>
          <p:nvPr/>
        </p:nvSpPr>
        <p:spPr>
          <a:xfrm>
            <a:off x="9937407" y="5286603"/>
            <a:ext cx="2410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S=0.99, WS=0.59</a:t>
            </a:r>
            <a:endParaRPr sz="1467"/>
          </a:p>
        </p:txBody>
      </p:sp>
      <p:cxnSp>
        <p:nvCxnSpPr>
          <p:cNvPr id="1101" name="Google Shape;1101;p94"/>
          <p:cNvCxnSpPr/>
          <p:nvPr/>
        </p:nvCxnSpPr>
        <p:spPr>
          <a:xfrm>
            <a:off x="4225689" y="3265753"/>
            <a:ext cx="0" cy="2632000"/>
          </a:xfrm>
          <a:prstGeom prst="straightConnector1">
            <a:avLst/>
          </a:prstGeom>
          <a:noFill/>
          <a:ln w="9525" cap="flat" cmpd="sng">
            <a:solidFill>
              <a:schemeClr val="accent4"/>
            </a:solidFill>
            <a:prstDash val="solid"/>
            <a:miter lim="800000"/>
            <a:headEnd type="none" w="sm" len="sm"/>
            <a:tailEnd type="none" w="sm" len="sm"/>
          </a:ln>
        </p:spPr>
      </p:cxnSp>
      <p:sp>
        <p:nvSpPr>
          <p:cNvPr id="1102" name="Google Shape;1102;p94"/>
          <p:cNvSpPr txBox="1"/>
          <p:nvPr/>
        </p:nvSpPr>
        <p:spPr>
          <a:xfrm>
            <a:off x="4235724" y="5528575"/>
            <a:ext cx="1565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Better?</a:t>
            </a:r>
            <a:endParaRPr sz="1467"/>
          </a:p>
        </p:txBody>
      </p:sp>
      <p:sp>
        <p:nvSpPr>
          <p:cNvPr id="1103" name="Google Shape;1103;p94"/>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dirty="0"/>
              <a:t>Split choice #2: length ≥ 4. Compute entropy of child nodes:</a:t>
            </a:r>
            <a:endParaRPr dirty="0"/>
          </a:p>
          <a:p>
            <a:pPr indent="-440256">
              <a:buSzPts val="1600"/>
            </a:pPr>
            <a:r>
              <a:rPr lang="en" dirty="0"/>
              <a:t>entropy([50, 11]) = 0.68, weighted entropy = 61/150 * 0.68 = 0.28</a:t>
            </a:r>
            <a:endParaRPr dirty="0"/>
          </a:p>
          <a:p>
            <a:pPr indent="-440256">
              <a:buSzPts val="1600"/>
            </a:pPr>
            <a:r>
              <a:rPr lang="en" dirty="0"/>
              <a:t>entropy([39, 50]) = 0.99, weighted entropy = 89/150 * 0.99 = 0.59</a:t>
            </a:r>
            <a:endParaRPr dirty="0"/>
          </a:p>
          <a:p>
            <a:pPr indent="-440256">
              <a:buSzPts val="1600"/>
            </a:pPr>
            <a:r>
              <a:rPr lang="en" dirty="0"/>
              <a:t>ΔWS = </a:t>
            </a:r>
            <a:r>
              <a:rPr lang="en" b="1" dirty="0"/>
              <a:t>1.58 - 0.28 - 0.59</a:t>
            </a:r>
            <a:r>
              <a:rPr lang="en" dirty="0"/>
              <a:t> = 0.71. Better than split choice #1 (had ΔWS = 0.63).</a:t>
            </a:r>
            <a:endParaRPr dirty="0"/>
          </a:p>
        </p:txBody>
      </p:sp>
      <p:sp>
        <p:nvSpPr>
          <p:cNvPr id="1104" name="Google Shape;1104;p94"/>
          <p:cNvSpPr txBox="1"/>
          <p:nvPr/>
        </p:nvSpPr>
        <p:spPr>
          <a:xfrm>
            <a:off x="8328667" y="5845833"/>
            <a:ext cx="1998400" cy="759206"/>
          </a:xfrm>
          <a:prstGeom prst="rect">
            <a:avLst/>
          </a:prstGeom>
          <a:noFill/>
          <a:ln>
            <a:noFill/>
          </a:ln>
        </p:spPr>
        <p:txBody>
          <a:bodyPr spcFirstLastPara="1" wrap="square" lIns="121900" tIns="121900" rIns="121900" bIns="121900" anchor="t" anchorCtr="0">
            <a:spAutoFit/>
          </a:bodyPr>
          <a:lstStyle/>
          <a:p>
            <a:pPr>
              <a:spcBef>
                <a:spcPts val="800"/>
              </a:spcBef>
            </a:pPr>
            <a:r>
              <a:rPr lang="en" sz="2667">
                <a:solidFill>
                  <a:schemeClr val="dk1"/>
                </a:solidFill>
                <a:latin typeface="Calibri"/>
                <a:ea typeface="Calibri"/>
                <a:cs typeface="Calibri"/>
                <a:sym typeface="Calibri"/>
              </a:rPr>
              <a:t>ΔWS = 0.71</a:t>
            </a:r>
            <a:endParaRPr sz="2400"/>
          </a:p>
        </p:txBody>
      </p:sp>
      <p:sp>
        <p:nvSpPr>
          <p:cNvPr id="1106" name="Google Shape;1106;p94"/>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Defining a Best Feature</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95"/>
          <p:cNvPicPr preferRelativeResize="0"/>
          <p:nvPr/>
        </p:nvPicPr>
        <p:blipFill rotWithShape="1">
          <a:blip r:embed="rId3">
            <a:alphaModFix/>
          </a:blip>
          <a:srcRect/>
          <a:stretch/>
        </p:blipFill>
        <p:spPr>
          <a:xfrm>
            <a:off x="1234171" y="3098825"/>
            <a:ext cx="5184660" cy="3566168"/>
          </a:xfrm>
          <a:prstGeom prst="rect">
            <a:avLst/>
          </a:prstGeom>
          <a:noFill/>
          <a:ln>
            <a:noFill/>
          </a:ln>
        </p:spPr>
      </p:pic>
      <p:sp>
        <p:nvSpPr>
          <p:cNvPr id="1112" name="Google Shape;1112;p95"/>
          <p:cNvSpPr/>
          <p:nvPr/>
        </p:nvSpPr>
        <p:spPr>
          <a:xfrm>
            <a:off x="8478079" y="3374315"/>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width </a:t>
            </a:r>
            <a:r>
              <a:rPr lang="en" sz="2400">
                <a:solidFill>
                  <a:schemeClr val="dk1"/>
                </a:solidFill>
                <a:latin typeface="Calibri"/>
                <a:ea typeface="Calibri"/>
                <a:cs typeface="Calibri"/>
                <a:sym typeface="Calibri"/>
              </a:rPr>
              <a:t>≥</a:t>
            </a:r>
            <a:r>
              <a:rPr lang="en" sz="1867">
                <a:solidFill>
                  <a:schemeClr val="dk1"/>
                </a:solidFill>
                <a:latin typeface="Calibri"/>
                <a:ea typeface="Calibri"/>
                <a:cs typeface="Calibri"/>
                <a:sym typeface="Calibri"/>
              </a:rPr>
              <a:t> 0.5</a:t>
            </a:r>
            <a:endParaRPr sz="1467"/>
          </a:p>
          <a:p>
            <a:pPr algn="ctr"/>
            <a:r>
              <a:rPr lang="en" sz="1867">
                <a:solidFill>
                  <a:schemeClr val="dk1"/>
                </a:solidFill>
                <a:latin typeface="Calibri"/>
                <a:ea typeface="Calibri"/>
                <a:cs typeface="Calibri"/>
                <a:sym typeface="Calibri"/>
              </a:rPr>
              <a:t>[50, 50, 50]</a:t>
            </a:r>
            <a:endParaRPr sz="1467"/>
          </a:p>
        </p:txBody>
      </p:sp>
      <p:sp>
        <p:nvSpPr>
          <p:cNvPr id="1113" name="Google Shape;1113;p95"/>
          <p:cNvSpPr/>
          <p:nvPr/>
        </p:nvSpPr>
        <p:spPr>
          <a:xfrm>
            <a:off x="7219121" y="46100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[2, 50, 50]</a:t>
            </a:r>
            <a:endParaRPr sz="1467"/>
          </a:p>
        </p:txBody>
      </p:sp>
      <p:sp>
        <p:nvSpPr>
          <p:cNvPr id="1114" name="Google Shape;1114;p95"/>
          <p:cNvSpPr/>
          <p:nvPr/>
        </p:nvSpPr>
        <p:spPr>
          <a:xfrm>
            <a:off x="9925877" y="46100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a:t>
            </a:r>
            <a:endParaRPr sz="1467"/>
          </a:p>
          <a:p>
            <a:pPr algn="ctr"/>
            <a:r>
              <a:rPr lang="en" sz="1867">
                <a:solidFill>
                  <a:schemeClr val="dk1"/>
                </a:solidFill>
                <a:latin typeface="Calibri"/>
                <a:ea typeface="Calibri"/>
                <a:cs typeface="Calibri"/>
                <a:sym typeface="Calibri"/>
              </a:rPr>
              <a:t>[48, 0, 0]</a:t>
            </a:r>
            <a:endParaRPr sz="1467"/>
          </a:p>
        </p:txBody>
      </p:sp>
      <p:cxnSp>
        <p:nvCxnSpPr>
          <p:cNvPr id="1115" name="Google Shape;1115;p95"/>
          <p:cNvCxnSpPr>
            <a:stCxn id="1112" idx="2"/>
            <a:endCxn id="1113" idx="0"/>
          </p:cNvCxnSpPr>
          <p:nvPr/>
        </p:nvCxnSpPr>
        <p:spPr>
          <a:xfrm flipH="1">
            <a:off x="8069079" y="4054715"/>
            <a:ext cx="1258800" cy="555200"/>
          </a:xfrm>
          <a:prstGeom prst="straightConnector1">
            <a:avLst/>
          </a:prstGeom>
          <a:noFill/>
          <a:ln w="9525" cap="flat" cmpd="sng">
            <a:solidFill>
              <a:schemeClr val="dk1"/>
            </a:solidFill>
            <a:prstDash val="solid"/>
            <a:miter lim="800000"/>
            <a:headEnd type="none" w="sm" len="sm"/>
            <a:tailEnd type="none" w="sm" len="sm"/>
          </a:ln>
        </p:spPr>
      </p:cxnSp>
      <p:cxnSp>
        <p:nvCxnSpPr>
          <p:cNvPr id="1116" name="Google Shape;1116;p95"/>
          <p:cNvCxnSpPr>
            <a:stCxn id="1112" idx="2"/>
            <a:endCxn id="1114" idx="0"/>
          </p:cNvCxnSpPr>
          <p:nvPr/>
        </p:nvCxnSpPr>
        <p:spPr>
          <a:xfrm>
            <a:off x="9327879" y="4054715"/>
            <a:ext cx="1447600" cy="555200"/>
          </a:xfrm>
          <a:prstGeom prst="straightConnector1">
            <a:avLst/>
          </a:prstGeom>
          <a:noFill/>
          <a:ln w="9525" cap="flat" cmpd="sng">
            <a:solidFill>
              <a:schemeClr val="dk1"/>
            </a:solidFill>
            <a:prstDash val="solid"/>
            <a:miter lim="800000"/>
            <a:headEnd type="none" w="sm" len="sm"/>
            <a:tailEnd type="none" w="sm" len="sm"/>
          </a:ln>
        </p:spPr>
      </p:cxnSp>
      <p:sp>
        <p:nvSpPr>
          <p:cNvPr id="1117" name="Google Shape;1117;p95"/>
          <p:cNvSpPr txBox="1"/>
          <p:nvPr/>
        </p:nvSpPr>
        <p:spPr>
          <a:xfrm>
            <a:off x="8004312" y="4112796"/>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1118" name="Google Shape;1118;p95"/>
          <p:cNvSpPr txBox="1"/>
          <p:nvPr/>
        </p:nvSpPr>
        <p:spPr>
          <a:xfrm>
            <a:off x="10263807" y="4081383"/>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1119" name="Google Shape;1119;p95"/>
          <p:cNvCxnSpPr/>
          <p:nvPr/>
        </p:nvCxnSpPr>
        <p:spPr>
          <a:xfrm>
            <a:off x="1876647" y="5428561"/>
            <a:ext cx="4542000" cy="0"/>
          </a:xfrm>
          <a:prstGeom prst="straightConnector1">
            <a:avLst/>
          </a:prstGeom>
          <a:noFill/>
          <a:ln w="9525" cap="flat" cmpd="sng">
            <a:solidFill>
              <a:schemeClr val="accent4"/>
            </a:solidFill>
            <a:prstDash val="solid"/>
            <a:miter lim="800000"/>
            <a:headEnd type="none" w="sm" len="sm"/>
            <a:tailEnd type="none" w="sm" len="sm"/>
          </a:ln>
        </p:spPr>
      </p:cxnSp>
      <p:sp>
        <p:nvSpPr>
          <p:cNvPr id="1120" name="Google Shape;1120;p95"/>
          <p:cNvSpPr txBox="1"/>
          <p:nvPr/>
        </p:nvSpPr>
        <p:spPr>
          <a:xfrm>
            <a:off x="4987595" y="5428561"/>
            <a:ext cx="14312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Even better?</a:t>
            </a:r>
            <a:endParaRPr sz="1467"/>
          </a:p>
        </p:txBody>
      </p:sp>
      <p:sp>
        <p:nvSpPr>
          <p:cNvPr id="1121" name="Google Shape;1121;p95"/>
          <p:cNvSpPr txBox="1"/>
          <p:nvPr/>
        </p:nvSpPr>
        <p:spPr>
          <a:xfrm>
            <a:off x="8365495" y="3051524"/>
            <a:ext cx="2410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S=1.58, </a:t>
            </a:r>
            <a:r>
              <a:rPr lang="en" sz="2400">
                <a:solidFill>
                  <a:schemeClr val="dk1"/>
                </a:solidFill>
                <a:latin typeface="Calibri"/>
                <a:ea typeface="Calibri"/>
                <a:cs typeface="Calibri"/>
                <a:sym typeface="Calibri"/>
              </a:rPr>
              <a:t>WE </a:t>
            </a:r>
            <a:r>
              <a:rPr lang="en" sz="1867">
                <a:solidFill>
                  <a:schemeClr val="dk1"/>
                </a:solidFill>
                <a:latin typeface="Calibri"/>
                <a:ea typeface="Calibri"/>
                <a:cs typeface="Calibri"/>
                <a:sym typeface="Calibri"/>
              </a:rPr>
              <a:t>= </a:t>
            </a:r>
            <a:r>
              <a:rPr lang="en" sz="2400">
                <a:solidFill>
                  <a:schemeClr val="dk1"/>
                </a:solidFill>
                <a:latin typeface="Calibri"/>
                <a:ea typeface="Calibri"/>
                <a:cs typeface="Calibri"/>
                <a:sym typeface="Calibri"/>
              </a:rPr>
              <a:t>1.58</a:t>
            </a:r>
            <a:endParaRPr sz="1467"/>
          </a:p>
        </p:txBody>
      </p:sp>
      <p:sp>
        <p:nvSpPr>
          <p:cNvPr id="1122" name="Google Shape;1122;p95"/>
          <p:cNvSpPr txBox="1"/>
          <p:nvPr/>
        </p:nvSpPr>
        <p:spPr>
          <a:xfrm>
            <a:off x="7281577" y="5286603"/>
            <a:ext cx="2410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S=1.12, WS=0.</a:t>
            </a:r>
            <a:r>
              <a:rPr lang="en" sz="2400">
                <a:solidFill>
                  <a:schemeClr val="dk1"/>
                </a:solidFill>
                <a:latin typeface="Calibri"/>
                <a:ea typeface="Calibri"/>
                <a:cs typeface="Calibri"/>
                <a:sym typeface="Calibri"/>
              </a:rPr>
              <a:t>76</a:t>
            </a:r>
            <a:endParaRPr sz="1467"/>
          </a:p>
        </p:txBody>
      </p:sp>
      <p:sp>
        <p:nvSpPr>
          <p:cNvPr id="1123" name="Google Shape;1123;p95"/>
          <p:cNvSpPr txBox="1"/>
          <p:nvPr/>
        </p:nvSpPr>
        <p:spPr>
          <a:xfrm>
            <a:off x="10140607" y="5286603"/>
            <a:ext cx="2410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S=0</a:t>
            </a:r>
            <a:r>
              <a:rPr lang="en" sz="2400">
                <a:solidFill>
                  <a:schemeClr val="dk1"/>
                </a:solidFill>
                <a:latin typeface="Calibri"/>
                <a:ea typeface="Calibri"/>
                <a:cs typeface="Calibri"/>
                <a:sym typeface="Calibri"/>
              </a:rPr>
              <a:t>, WS=0 </a:t>
            </a:r>
            <a:endParaRPr sz="1467"/>
          </a:p>
        </p:txBody>
      </p:sp>
      <p:sp>
        <p:nvSpPr>
          <p:cNvPr id="1124" name="Google Shape;1124;p95"/>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t>Split choice #3: width ≥ 0.5. Compute entropy of child nodes:</a:t>
            </a:r>
            <a:endParaRPr/>
          </a:p>
          <a:p>
            <a:pPr indent="-440256">
              <a:buSzPts val="1600"/>
            </a:pPr>
            <a:r>
              <a:rPr lang="en"/>
              <a:t>entropy([2, 50, 50]) = 1.12, weighted entropy = 0.68 * 1.12 = 0.76</a:t>
            </a:r>
            <a:endParaRPr/>
          </a:p>
          <a:p>
            <a:pPr indent="-440256">
              <a:buSzPts val="1600"/>
            </a:pPr>
            <a:r>
              <a:rPr lang="en"/>
              <a:t>entropy([48]) = 0, weighted entropy = 0</a:t>
            </a:r>
            <a:endParaRPr/>
          </a:p>
          <a:p>
            <a:pPr indent="-440256">
              <a:buSzPts val="1600"/>
            </a:pPr>
            <a:r>
              <a:rPr lang="en"/>
              <a:t>ΔWS = </a:t>
            </a:r>
            <a:r>
              <a:rPr lang="en" b="1"/>
              <a:t>1.58 - 0.76</a:t>
            </a:r>
            <a:r>
              <a:rPr lang="en"/>
              <a:t> = 0.82. Better than split choice #2 (had ΔWS = 0.71).</a:t>
            </a:r>
            <a:endParaRPr/>
          </a:p>
          <a:p>
            <a:pPr marL="0" indent="0">
              <a:buClr>
                <a:schemeClr val="dk1"/>
              </a:buClr>
              <a:buSzPts val="1100"/>
              <a:buNone/>
            </a:pPr>
            <a:endParaRPr/>
          </a:p>
          <a:p>
            <a:pPr marL="0" indent="0">
              <a:buNone/>
            </a:pPr>
            <a:endParaRPr/>
          </a:p>
        </p:txBody>
      </p:sp>
      <p:sp>
        <p:nvSpPr>
          <p:cNvPr id="1125" name="Google Shape;1125;p95"/>
          <p:cNvSpPr txBox="1"/>
          <p:nvPr/>
        </p:nvSpPr>
        <p:spPr>
          <a:xfrm>
            <a:off x="8328667" y="5845833"/>
            <a:ext cx="1998400" cy="759206"/>
          </a:xfrm>
          <a:prstGeom prst="rect">
            <a:avLst/>
          </a:prstGeom>
          <a:noFill/>
          <a:ln>
            <a:noFill/>
          </a:ln>
        </p:spPr>
        <p:txBody>
          <a:bodyPr spcFirstLastPara="1" wrap="square" lIns="121900" tIns="121900" rIns="121900" bIns="121900" anchor="t" anchorCtr="0">
            <a:spAutoFit/>
          </a:bodyPr>
          <a:lstStyle/>
          <a:p>
            <a:pPr>
              <a:spcBef>
                <a:spcPts val="800"/>
              </a:spcBef>
            </a:pPr>
            <a:r>
              <a:rPr lang="en" sz="2667">
                <a:solidFill>
                  <a:schemeClr val="dk1"/>
                </a:solidFill>
                <a:latin typeface="Calibri"/>
                <a:ea typeface="Calibri"/>
                <a:cs typeface="Calibri"/>
                <a:sym typeface="Calibri"/>
              </a:rPr>
              <a:t>ΔWS = 0.82</a:t>
            </a:r>
            <a:endParaRPr sz="2400"/>
          </a:p>
        </p:txBody>
      </p:sp>
      <p:sp>
        <p:nvSpPr>
          <p:cNvPr id="1127" name="Google Shape;1127;p95"/>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Defining a Best Feature</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pic>
        <p:nvPicPr>
          <p:cNvPr id="1132" name="Google Shape;1132;p96"/>
          <p:cNvPicPr preferRelativeResize="0"/>
          <p:nvPr/>
        </p:nvPicPr>
        <p:blipFill rotWithShape="1">
          <a:blip r:embed="rId3">
            <a:alphaModFix/>
          </a:blip>
          <a:srcRect/>
          <a:stretch/>
        </p:blipFill>
        <p:spPr>
          <a:xfrm>
            <a:off x="1234171" y="3098825"/>
            <a:ext cx="5184660" cy="3566168"/>
          </a:xfrm>
          <a:prstGeom prst="rect">
            <a:avLst/>
          </a:prstGeom>
          <a:noFill/>
          <a:ln>
            <a:noFill/>
          </a:ln>
        </p:spPr>
      </p:pic>
      <p:sp>
        <p:nvSpPr>
          <p:cNvPr id="1133" name="Google Shape;1133;p96"/>
          <p:cNvSpPr/>
          <p:nvPr/>
        </p:nvSpPr>
        <p:spPr>
          <a:xfrm>
            <a:off x="8478079" y="3374315"/>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2400">
                <a:solidFill>
                  <a:schemeClr val="dk1"/>
                </a:solidFill>
                <a:latin typeface="Calibri"/>
                <a:ea typeface="Calibri"/>
                <a:cs typeface="Calibri"/>
                <a:sym typeface="Calibri"/>
              </a:rPr>
              <a:t>w</a:t>
            </a:r>
            <a:r>
              <a:rPr lang="en" sz="1867">
                <a:solidFill>
                  <a:schemeClr val="dk1"/>
                </a:solidFill>
                <a:latin typeface="Calibri"/>
                <a:ea typeface="Calibri"/>
                <a:cs typeface="Calibri"/>
                <a:sym typeface="Calibri"/>
              </a:rPr>
              <a:t>idth </a:t>
            </a:r>
            <a:r>
              <a:rPr lang="en" sz="2400">
                <a:solidFill>
                  <a:schemeClr val="dk1"/>
                </a:solidFill>
                <a:latin typeface="Calibri"/>
                <a:ea typeface="Calibri"/>
                <a:cs typeface="Calibri"/>
                <a:sym typeface="Calibri"/>
              </a:rPr>
              <a:t>≥</a:t>
            </a:r>
            <a:r>
              <a:rPr lang="en" sz="1867">
                <a:solidFill>
                  <a:schemeClr val="dk1"/>
                </a:solidFill>
                <a:latin typeface="Calibri"/>
                <a:ea typeface="Calibri"/>
                <a:cs typeface="Calibri"/>
                <a:sym typeface="Calibri"/>
              </a:rPr>
              <a:t> 0.8</a:t>
            </a:r>
            <a:endParaRPr sz="1467"/>
          </a:p>
          <a:p>
            <a:pPr algn="ctr"/>
            <a:r>
              <a:rPr lang="en" sz="1867">
                <a:solidFill>
                  <a:schemeClr val="dk1"/>
                </a:solidFill>
                <a:latin typeface="Calibri"/>
                <a:ea typeface="Calibri"/>
                <a:cs typeface="Calibri"/>
                <a:sym typeface="Calibri"/>
              </a:rPr>
              <a:t>[50, 50, 50]</a:t>
            </a:r>
            <a:endParaRPr sz="1467"/>
          </a:p>
        </p:txBody>
      </p:sp>
      <p:sp>
        <p:nvSpPr>
          <p:cNvPr id="1134" name="Google Shape;1134;p96"/>
          <p:cNvSpPr/>
          <p:nvPr/>
        </p:nvSpPr>
        <p:spPr>
          <a:xfrm>
            <a:off x="7219121" y="46100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dk1"/>
              </a:buClr>
            </a:pPr>
            <a:r>
              <a:rPr lang="en" sz="2400">
                <a:solidFill>
                  <a:schemeClr val="dk1"/>
                </a:solidFill>
                <a:latin typeface="Calibri"/>
                <a:ea typeface="Calibri"/>
                <a:cs typeface="Calibri"/>
                <a:sym typeface="Calibri"/>
              </a:rPr>
              <a:t>????</a:t>
            </a:r>
            <a:endParaRPr sz="1467">
              <a:solidFill>
                <a:schemeClr val="dk1"/>
              </a:solidFill>
            </a:endParaRPr>
          </a:p>
          <a:p>
            <a:pPr algn="ctr"/>
            <a:r>
              <a:rPr lang="en" sz="2400">
                <a:solidFill>
                  <a:schemeClr val="dk1"/>
                </a:solidFill>
                <a:latin typeface="Calibri"/>
                <a:ea typeface="Calibri"/>
                <a:cs typeface="Calibri"/>
                <a:sym typeface="Calibri"/>
              </a:rPr>
              <a:t>[0, 50, 50]</a:t>
            </a:r>
            <a:endParaRPr sz="2400">
              <a:solidFill>
                <a:schemeClr val="dk1"/>
              </a:solidFill>
              <a:latin typeface="Calibri"/>
              <a:ea typeface="Calibri"/>
              <a:cs typeface="Calibri"/>
              <a:sym typeface="Calibri"/>
            </a:endParaRPr>
          </a:p>
        </p:txBody>
      </p:sp>
      <p:sp>
        <p:nvSpPr>
          <p:cNvPr id="1135" name="Google Shape;1135;p96"/>
          <p:cNvSpPr/>
          <p:nvPr/>
        </p:nvSpPr>
        <p:spPr>
          <a:xfrm>
            <a:off x="9925877" y="4610080"/>
            <a:ext cx="1699600" cy="68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dk1"/>
              </a:buClr>
              <a:buSzPts val="1100"/>
            </a:pPr>
            <a:r>
              <a:rPr lang="e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algn="ctr">
              <a:buSzPts val="1100"/>
            </a:pPr>
            <a:r>
              <a:rPr lang="en" sz="2400">
                <a:solidFill>
                  <a:schemeClr val="dk1"/>
                </a:solidFill>
                <a:latin typeface="Calibri"/>
                <a:ea typeface="Calibri"/>
                <a:cs typeface="Calibri"/>
                <a:sym typeface="Calibri"/>
              </a:rPr>
              <a:t>[50, 0, 0]</a:t>
            </a:r>
            <a:endParaRPr sz="2400">
              <a:solidFill>
                <a:schemeClr val="dk1"/>
              </a:solidFill>
              <a:latin typeface="Calibri"/>
              <a:ea typeface="Calibri"/>
              <a:cs typeface="Calibri"/>
              <a:sym typeface="Calibri"/>
            </a:endParaRPr>
          </a:p>
        </p:txBody>
      </p:sp>
      <p:cxnSp>
        <p:nvCxnSpPr>
          <p:cNvPr id="1136" name="Google Shape;1136;p96"/>
          <p:cNvCxnSpPr>
            <a:stCxn id="1133" idx="2"/>
            <a:endCxn id="1134" idx="0"/>
          </p:cNvCxnSpPr>
          <p:nvPr/>
        </p:nvCxnSpPr>
        <p:spPr>
          <a:xfrm flipH="1">
            <a:off x="8069079" y="4054715"/>
            <a:ext cx="1258800" cy="555200"/>
          </a:xfrm>
          <a:prstGeom prst="straightConnector1">
            <a:avLst/>
          </a:prstGeom>
          <a:noFill/>
          <a:ln w="9525" cap="flat" cmpd="sng">
            <a:solidFill>
              <a:schemeClr val="dk1"/>
            </a:solidFill>
            <a:prstDash val="solid"/>
            <a:miter lim="800000"/>
            <a:headEnd type="none" w="sm" len="sm"/>
            <a:tailEnd type="none" w="sm" len="sm"/>
          </a:ln>
        </p:spPr>
      </p:cxnSp>
      <p:cxnSp>
        <p:nvCxnSpPr>
          <p:cNvPr id="1137" name="Google Shape;1137;p96"/>
          <p:cNvCxnSpPr>
            <a:stCxn id="1133" idx="2"/>
            <a:endCxn id="1135" idx="0"/>
          </p:cNvCxnSpPr>
          <p:nvPr/>
        </p:nvCxnSpPr>
        <p:spPr>
          <a:xfrm>
            <a:off x="9327879" y="4054715"/>
            <a:ext cx="1447600" cy="555200"/>
          </a:xfrm>
          <a:prstGeom prst="straightConnector1">
            <a:avLst/>
          </a:prstGeom>
          <a:noFill/>
          <a:ln w="9525" cap="flat" cmpd="sng">
            <a:solidFill>
              <a:schemeClr val="dk1"/>
            </a:solidFill>
            <a:prstDash val="solid"/>
            <a:miter lim="800000"/>
            <a:headEnd type="none" w="sm" len="sm"/>
            <a:tailEnd type="none" w="sm" len="sm"/>
          </a:ln>
        </p:spPr>
      </p:cxnSp>
      <p:sp>
        <p:nvSpPr>
          <p:cNvPr id="1138" name="Google Shape;1138;p96"/>
          <p:cNvSpPr txBox="1"/>
          <p:nvPr/>
        </p:nvSpPr>
        <p:spPr>
          <a:xfrm>
            <a:off x="8004312" y="4112796"/>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1139" name="Google Shape;1139;p96"/>
          <p:cNvSpPr txBox="1"/>
          <p:nvPr/>
        </p:nvSpPr>
        <p:spPr>
          <a:xfrm>
            <a:off x="10263807" y="4081383"/>
            <a:ext cx="1023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1140" name="Google Shape;1140;p96"/>
          <p:cNvCxnSpPr/>
          <p:nvPr/>
        </p:nvCxnSpPr>
        <p:spPr>
          <a:xfrm>
            <a:off x="2045612" y="5100569"/>
            <a:ext cx="4542000" cy="0"/>
          </a:xfrm>
          <a:prstGeom prst="straightConnector1">
            <a:avLst/>
          </a:prstGeom>
          <a:noFill/>
          <a:ln w="9525" cap="flat" cmpd="sng">
            <a:solidFill>
              <a:schemeClr val="accent4"/>
            </a:solidFill>
            <a:prstDash val="solid"/>
            <a:miter lim="800000"/>
            <a:headEnd type="none" w="sm" len="sm"/>
            <a:tailEnd type="none" w="sm" len="sm"/>
          </a:ln>
        </p:spPr>
      </p:cxnSp>
      <p:sp>
        <p:nvSpPr>
          <p:cNvPr id="1141" name="Google Shape;1141;p96"/>
          <p:cNvSpPr txBox="1"/>
          <p:nvPr/>
        </p:nvSpPr>
        <p:spPr>
          <a:xfrm>
            <a:off x="5600253" y="5100569"/>
            <a:ext cx="14312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Best?</a:t>
            </a:r>
            <a:endParaRPr sz="1467"/>
          </a:p>
        </p:txBody>
      </p:sp>
      <p:sp>
        <p:nvSpPr>
          <p:cNvPr id="1142" name="Google Shape;1142;p96"/>
          <p:cNvSpPr txBox="1"/>
          <p:nvPr/>
        </p:nvSpPr>
        <p:spPr>
          <a:xfrm>
            <a:off x="8478079" y="3051524"/>
            <a:ext cx="2410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S=1.58, </a:t>
            </a:r>
            <a:r>
              <a:rPr lang="en" sz="2400">
                <a:solidFill>
                  <a:schemeClr val="dk1"/>
                </a:solidFill>
                <a:latin typeface="Calibri"/>
                <a:ea typeface="Calibri"/>
                <a:cs typeface="Calibri"/>
                <a:sym typeface="Calibri"/>
              </a:rPr>
              <a:t>WS </a:t>
            </a:r>
            <a:r>
              <a:rPr lang="en" sz="1867">
                <a:solidFill>
                  <a:schemeClr val="dk1"/>
                </a:solidFill>
                <a:latin typeface="Calibri"/>
                <a:ea typeface="Calibri"/>
                <a:cs typeface="Calibri"/>
                <a:sym typeface="Calibri"/>
              </a:rPr>
              <a:t>= </a:t>
            </a:r>
            <a:r>
              <a:rPr lang="en" sz="2400">
                <a:solidFill>
                  <a:schemeClr val="dk1"/>
                </a:solidFill>
                <a:latin typeface="Calibri"/>
                <a:ea typeface="Calibri"/>
                <a:cs typeface="Calibri"/>
                <a:sym typeface="Calibri"/>
              </a:rPr>
              <a:t>1.58</a:t>
            </a:r>
            <a:endParaRPr sz="1467"/>
          </a:p>
        </p:txBody>
      </p:sp>
      <p:sp>
        <p:nvSpPr>
          <p:cNvPr id="1143" name="Google Shape;1143;p96"/>
          <p:cNvSpPr txBox="1"/>
          <p:nvPr/>
        </p:nvSpPr>
        <p:spPr>
          <a:xfrm>
            <a:off x="7179977" y="5286603"/>
            <a:ext cx="2410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S=</a:t>
            </a:r>
            <a:r>
              <a:rPr lang="en" sz="2400">
                <a:solidFill>
                  <a:schemeClr val="dk1"/>
                </a:solidFill>
                <a:latin typeface="Calibri"/>
                <a:ea typeface="Calibri"/>
                <a:cs typeface="Calibri"/>
                <a:sym typeface="Calibri"/>
              </a:rPr>
              <a:t>1, WS = 0.67</a:t>
            </a:r>
            <a:endParaRPr sz="1467"/>
          </a:p>
        </p:txBody>
      </p:sp>
      <p:sp>
        <p:nvSpPr>
          <p:cNvPr id="1144" name="Google Shape;1144;p96"/>
          <p:cNvSpPr txBox="1"/>
          <p:nvPr/>
        </p:nvSpPr>
        <p:spPr>
          <a:xfrm>
            <a:off x="10140607" y="5286603"/>
            <a:ext cx="24100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S=</a:t>
            </a:r>
            <a:r>
              <a:rPr lang="en" sz="2400">
                <a:solidFill>
                  <a:schemeClr val="dk1"/>
                </a:solidFill>
                <a:latin typeface="Calibri"/>
                <a:ea typeface="Calibri"/>
                <a:cs typeface="Calibri"/>
                <a:sym typeface="Calibri"/>
              </a:rPr>
              <a:t>0, WS = 0</a:t>
            </a:r>
            <a:endParaRPr sz="1467"/>
          </a:p>
        </p:txBody>
      </p:sp>
      <p:sp>
        <p:nvSpPr>
          <p:cNvPr id="1145" name="Google Shape;1145;p96"/>
          <p:cNvSpPr txBox="1">
            <a:spLocks noGrp="1"/>
          </p:cNvSpPr>
          <p:nvPr>
            <p:ph type="body" idx="1"/>
          </p:nvPr>
        </p:nvSpPr>
        <p:spPr>
          <a:xfrm>
            <a:off x="142733" y="536267"/>
            <a:ext cx="11360800" cy="39144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t>Split choice #4: width ≥ 0.8. Compute entropy of child nodes:</a:t>
            </a:r>
            <a:endParaRPr/>
          </a:p>
          <a:p>
            <a:pPr indent="-440256">
              <a:buSzPts val="1600"/>
            </a:pPr>
            <a:r>
              <a:rPr lang="en"/>
              <a:t>entropy([50, 50]) = 1, weighted entropy = 100/150 * 1 = 0.67</a:t>
            </a:r>
            <a:endParaRPr/>
          </a:p>
          <a:p>
            <a:pPr indent="-440256">
              <a:buSzPts val="1600"/>
            </a:pPr>
            <a:r>
              <a:rPr lang="en"/>
              <a:t>entropy([50]) = 0, weighted entropy = 50/150 * 0 = 0</a:t>
            </a:r>
            <a:endParaRPr/>
          </a:p>
          <a:p>
            <a:pPr indent="-440256">
              <a:buSzPts val="1600"/>
            </a:pPr>
            <a:r>
              <a:rPr lang="en"/>
              <a:t>ΔWS = </a:t>
            </a:r>
            <a:r>
              <a:rPr lang="en" b="1"/>
              <a:t>1.58 - 0.67 </a:t>
            </a:r>
            <a:r>
              <a:rPr lang="en"/>
              <a:t>= 0.91. Better than split choice #3 (had ΔWS = 0.82).</a:t>
            </a:r>
            <a:endParaRPr/>
          </a:p>
        </p:txBody>
      </p:sp>
      <p:sp>
        <p:nvSpPr>
          <p:cNvPr id="1146" name="Google Shape;1146;p96"/>
          <p:cNvSpPr txBox="1"/>
          <p:nvPr/>
        </p:nvSpPr>
        <p:spPr>
          <a:xfrm>
            <a:off x="8328667" y="5845833"/>
            <a:ext cx="1998400" cy="759206"/>
          </a:xfrm>
          <a:prstGeom prst="rect">
            <a:avLst/>
          </a:prstGeom>
          <a:noFill/>
          <a:ln>
            <a:noFill/>
          </a:ln>
        </p:spPr>
        <p:txBody>
          <a:bodyPr spcFirstLastPara="1" wrap="square" lIns="121900" tIns="121900" rIns="121900" bIns="121900" anchor="t" anchorCtr="0">
            <a:spAutoFit/>
          </a:bodyPr>
          <a:lstStyle/>
          <a:p>
            <a:pPr>
              <a:spcBef>
                <a:spcPts val="800"/>
              </a:spcBef>
            </a:pPr>
            <a:r>
              <a:rPr lang="en" sz="2667">
                <a:solidFill>
                  <a:schemeClr val="dk1"/>
                </a:solidFill>
                <a:latin typeface="Calibri"/>
                <a:ea typeface="Calibri"/>
                <a:cs typeface="Calibri"/>
                <a:sym typeface="Calibri"/>
              </a:rPr>
              <a:t>ΔWS = 0.91</a:t>
            </a:r>
            <a:endParaRPr sz="2400"/>
          </a:p>
        </p:txBody>
      </p:sp>
      <p:sp>
        <p:nvSpPr>
          <p:cNvPr id="1147" name="Google Shape;1147;p9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9pPr>
          </a:lstStyle>
          <a:p>
            <a:pPr algn="r"/>
            <a:endParaRPr dirty="0"/>
          </a:p>
        </p:txBody>
      </p:sp>
      <p:sp>
        <p:nvSpPr>
          <p:cNvPr id="1148" name="Google Shape;1148;p96"/>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Defining a Best Feature</a:t>
            </a:r>
            <a:endParaRPr sz="2133">
              <a:solidFill>
                <a:srgbClr val="0B5394"/>
              </a:solidFill>
              <a:latin typeface="Roboto Medium"/>
              <a:ea typeface="Roboto Medium"/>
              <a:cs typeface="Roboto Medium"/>
              <a:sym typeface="Roboto Medium"/>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97"/>
          <p:cNvSpPr txBox="1">
            <a:spLocks noGrp="1"/>
          </p:cNvSpPr>
          <p:nvPr>
            <p:ph type="body" idx="1"/>
          </p:nvPr>
        </p:nvSpPr>
        <p:spPr>
          <a:xfrm>
            <a:off x="142725" y="536267"/>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dirty="0"/>
              <a:t>Traditional decision tree generation algorithm: </a:t>
            </a:r>
            <a:endParaRPr dirty="0"/>
          </a:p>
          <a:p>
            <a:pPr indent="-440256">
              <a:buSzPts val="1600"/>
            </a:pPr>
            <a:r>
              <a:rPr lang="en" dirty="0"/>
              <a:t>All of the data starts in the root node.</a:t>
            </a:r>
            <a:endParaRPr dirty="0"/>
          </a:p>
          <a:p>
            <a:pPr indent="-440256">
              <a:buSzPts val="1600"/>
            </a:pPr>
            <a:r>
              <a:rPr lang="en" dirty="0"/>
              <a:t>Repeat until every node is either </a:t>
            </a:r>
            <a:r>
              <a:rPr lang="en" b="1" dirty="0"/>
              <a:t>pure </a:t>
            </a:r>
            <a:r>
              <a:rPr lang="en" dirty="0"/>
              <a:t>or </a:t>
            </a:r>
            <a:r>
              <a:rPr lang="en" b="1" dirty="0" err="1"/>
              <a:t>unsplittable</a:t>
            </a:r>
            <a:r>
              <a:rPr lang="en" dirty="0"/>
              <a:t>:</a:t>
            </a:r>
            <a:endParaRPr dirty="0"/>
          </a:p>
          <a:p>
            <a:pPr lvl="1" indent="-440256">
              <a:spcBef>
                <a:spcPts val="800"/>
              </a:spcBef>
              <a:buSzPts val="1600"/>
            </a:pPr>
            <a:r>
              <a:rPr lang="en" b="1" dirty="0"/>
              <a:t>Pick the best feature</a:t>
            </a:r>
            <a:r>
              <a:rPr lang="en" dirty="0"/>
              <a:t> x and </a:t>
            </a:r>
            <a:r>
              <a:rPr lang="en" b="1" dirty="0"/>
              <a:t>split value</a:t>
            </a:r>
            <a:r>
              <a:rPr lang="en" dirty="0"/>
              <a:t> β such that the </a:t>
            </a:r>
            <a:r>
              <a:rPr lang="en" b="1" dirty="0"/>
              <a:t>ΔWS</a:t>
            </a:r>
            <a:r>
              <a:rPr lang="en" dirty="0"/>
              <a:t> is </a:t>
            </a:r>
            <a:r>
              <a:rPr lang="en" b="1" dirty="0"/>
              <a:t>maximized</a:t>
            </a:r>
            <a:r>
              <a:rPr lang="en" dirty="0"/>
              <a:t>, e.g. x = </a:t>
            </a:r>
            <a:r>
              <a:rPr lang="en" dirty="0" err="1"/>
              <a:t>petal_width</a:t>
            </a:r>
            <a:r>
              <a:rPr lang="en" dirty="0"/>
              <a:t>, β = 0.8 has ΔWS</a:t>
            </a:r>
            <a:r>
              <a:rPr lang="en" b="1" dirty="0"/>
              <a:t> = </a:t>
            </a:r>
            <a:r>
              <a:rPr lang="en" dirty="0"/>
              <a:t>0.91.</a:t>
            </a:r>
            <a:endParaRPr dirty="0"/>
          </a:p>
          <a:p>
            <a:pPr lvl="1" indent="-440256">
              <a:spcBef>
                <a:spcPts val="800"/>
              </a:spcBef>
              <a:buSzPts val="1600"/>
            </a:pPr>
            <a:r>
              <a:rPr lang="en" b="1" dirty="0"/>
              <a:t>Split data into two nodes</a:t>
            </a:r>
            <a:r>
              <a:rPr lang="en" dirty="0"/>
              <a:t>, one where x &lt; β, and one where x ≥ β.</a:t>
            </a:r>
            <a:endParaRPr dirty="0"/>
          </a:p>
          <a:p>
            <a:pPr marL="0" indent="0">
              <a:buNone/>
            </a:pPr>
            <a:endParaRPr dirty="0"/>
          </a:p>
          <a:p>
            <a:pPr marL="0" indent="0">
              <a:buClr>
                <a:schemeClr val="dk1"/>
              </a:buClr>
              <a:buSzPts val="1100"/>
              <a:buNone/>
            </a:pPr>
            <a:r>
              <a:rPr lang="en" dirty="0"/>
              <a:t>Notes: A node that has only one samples from one class is called a “</a:t>
            </a:r>
            <a:r>
              <a:rPr lang="en" b="1" dirty="0"/>
              <a:t>pure</a:t>
            </a:r>
            <a:r>
              <a:rPr lang="en" dirty="0"/>
              <a:t>” node. A node that has overlapping data points from different classes and thus that cannot be split is called “</a:t>
            </a:r>
            <a:r>
              <a:rPr lang="en" b="1" dirty="0" err="1"/>
              <a:t>unsplittable</a:t>
            </a:r>
            <a:r>
              <a:rPr lang="en" dirty="0"/>
              <a:t>”. </a:t>
            </a:r>
            <a:endParaRPr dirty="0"/>
          </a:p>
          <a:p>
            <a:pPr marL="0" indent="0">
              <a:buClr>
                <a:schemeClr val="dk1"/>
              </a:buClr>
              <a:buSzPts val="1100"/>
              <a:buNone/>
            </a:pPr>
            <a:endParaRPr dirty="0"/>
          </a:p>
          <a:p>
            <a:pPr marL="0" indent="0">
              <a:buNone/>
            </a:pPr>
            <a:r>
              <a:rPr lang="en" dirty="0"/>
              <a:t>Let’s now turn our attention to avoiding overfitting.</a:t>
            </a:r>
            <a:endParaRPr dirty="0"/>
          </a:p>
        </p:txBody>
      </p:sp>
      <p:sp>
        <p:nvSpPr>
          <p:cNvPr id="1154" name="Google Shape;1154;p9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Roboto"/>
                <a:ea typeface="Roboto"/>
                <a:cs typeface="Roboto"/>
                <a:sym typeface="Roboto"/>
              </a:defRPr>
            </a:lvl9pPr>
          </a:lstStyle>
          <a:p>
            <a:pPr algn="r"/>
            <a:fld id="{00000000-1234-1234-1234-123412341234}" type="slidenum">
              <a:rPr lang="en" smtClean="0"/>
              <a:pPr/>
              <a:t>47</a:t>
            </a:fld>
            <a:endParaRPr/>
          </a:p>
        </p:txBody>
      </p:sp>
      <p:sp>
        <p:nvSpPr>
          <p:cNvPr id="1155" name="Google Shape;1155;p97"/>
          <p:cNvSpPr txBox="1"/>
          <p:nvPr/>
        </p:nvSpPr>
        <p:spPr>
          <a:xfrm>
            <a:off x="0" y="0"/>
            <a:ext cx="11360800" cy="524800"/>
          </a:xfrm>
          <a:prstGeom prst="rect">
            <a:avLst/>
          </a:prstGeom>
          <a:noFill/>
          <a:ln>
            <a:noFill/>
          </a:ln>
        </p:spPr>
        <p:txBody>
          <a:bodyPr spcFirstLastPara="1" wrap="square" lIns="121900" tIns="121900" rIns="121900" bIns="121900" anchor="t" anchorCtr="0">
            <a:noAutofit/>
          </a:bodyPr>
          <a:lstStyle/>
          <a:p>
            <a:r>
              <a:rPr lang="en" sz="2133">
                <a:solidFill>
                  <a:srgbClr val="0B5394"/>
                </a:solidFill>
                <a:latin typeface="Roboto Medium"/>
                <a:ea typeface="Roboto Medium"/>
                <a:cs typeface="Roboto Medium"/>
                <a:sym typeface="Roboto Medium"/>
              </a:rPr>
              <a:t>Decision Tree Generation Algorithm</a:t>
            </a:r>
            <a:endParaRPr sz="2133">
              <a:solidFill>
                <a:srgbClr val="0B5394"/>
              </a:solidFill>
              <a:latin typeface="Roboto Medium"/>
              <a:ea typeface="Roboto Medium"/>
              <a:cs typeface="Roboto Medium"/>
              <a:sym typeface="Roboto Medium"/>
            </a:endParaRPr>
          </a:p>
        </p:txBody>
      </p:sp>
      <p:sp>
        <p:nvSpPr>
          <p:cNvPr id="3" name="TextBox 2">
            <a:extLst>
              <a:ext uri="{FF2B5EF4-FFF2-40B4-BE49-F238E27FC236}">
                <a16:creationId xmlns:a16="http://schemas.microsoft.com/office/drawing/2014/main" id="{25A28CEA-B25F-5805-B87E-FFEE7C633758}"/>
              </a:ext>
            </a:extLst>
          </p:cNvPr>
          <p:cNvSpPr txBox="1"/>
          <p:nvPr/>
        </p:nvSpPr>
        <p:spPr>
          <a:xfrm>
            <a:off x="3009900" y="3244334"/>
            <a:ext cx="6121400" cy="369332"/>
          </a:xfrm>
          <a:prstGeom prst="rect">
            <a:avLst/>
          </a:prstGeom>
          <a:noFill/>
        </p:spPr>
        <p:txBody>
          <a:bodyPr wrap="square">
            <a:spAutoFit/>
          </a:bodyPr>
          <a:lstStyle/>
          <a:p>
            <a:fld id="{00000000-1234-1234-1234-123412341234}" type="slidenum">
              <a:rPr lang="en" smtClean="0"/>
              <a:pPr/>
              <a:t>47</a:t>
            </a:fld>
            <a:endParaRPr lang="en-US" dirty="0"/>
          </a:p>
        </p:txBody>
      </p:sp>
      <p:sp>
        <p:nvSpPr>
          <p:cNvPr id="5" name="TextBox 4">
            <a:extLst>
              <a:ext uri="{FF2B5EF4-FFF2-40B4-BE49-F238E27FC236}">
                <a16:creationId xmlns:a16="http://schemas.microsoft.com/office/drawing/2014/main" id="{22DE7B98-BBDA-B078-7E0B-CF73143215FB}"/>
              </a:ext>
            </a:extLst>
          </p:cNvPr>
          <p:cNvSpPr txBox="1"/>
          <p:nvPr/>
        </p:nvSpPr>
        <p:spPr>
          <a:xfrm>
            <a:off x="3009900" y="3244334"/>
            <a:ext cx="6121400" cy="369332"/>
          </a:xfrm>
          <a:prstGeom prst="rect">
            <a:avLst/>
          </a:prstGeom>
          <a:noFill/>
        </p:spPr>
        <p:txBody>
          <a:bodyPr wrap="square">
            <a:spAutoFit/>
          </a:bodyPr>
          <a:lstStyle/>
          <a:p>
            <a:fld id="{00000000-1234-1234-1234-123412341234}" type="slidenum">
              <a:rPr lang="en"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05"/>
          <p:cNvSpPr txBox="1">
            <a:spLocks noGrp="1"/>
          </p:cNvSpPr>
          <p:nvPr>
            <p:ph type="body" idx="1"/>
          </p:nvPr>
        </p:nvSpPr>
        <p:spPr>
          <a:xfrm>
            <a:off x="57665" y="524800"/>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A “fully grown” decision tree built with our algorithm runs the risk of overfitting.</a:t>
            </a:r>
            <a:endParaRPr dirty="0"/>
          </a:p>
          <a:p>
            <a:pPr marL="0" indent="0">
              <a:buNone/>
            </a:pPr>
            <a:endParaRPr dirty="0"/>
          </a:p>
          <a:p>
            <a:pPr marL="0" indent="0">
              <a:buNone/>
            </a:pPr>
            <a:r>
              <a:rPr lang="en" dirty="0"/>
              <a:t>One idea to avoid overfitting: Don’t allow fully grown trees.</a:t>
            </a:r>
            <a:endParaRPr dirty="0"/>
          </a:p>
          <a:p>
            <a:pPr indent="-440256">
              <a:buSzPts val="1600"/>
            </a:pPr>
            <a:r>
              <a:rPr lang="en" dirty="0"/>
              <a:t>Approach 1: Set rules to prevent full growth.</a:t>
            </a:r>
          </a:p>
          <a:p>
            <a:pPr lvl="1" indent="-440256">
              <a:buSzPts val="1600"/>
            </a:pPr>
            <a:r>
              <a:rPr lang="en" dirty="0"/>
              <a:t>Don’t split nodes with &lt; 1% of the samples</a:t>
            </a:r>
          </a:p>
          <a:p>
            <a:pPr lvl="1" indent="-440256">
              <a:buSzPts val="1600"/>
            </a:pPr>
            <a:r>
              <a:rPr lang="en" dirty="0"/>
              <a:t>Don’t allow nodes to be more than 7 levels deep in the tree</a:t>
            </a:r>
            <a:endParaRPr dirty="0"/>
          </a:p>
          <a:p>
            <a:pPr indent="-440256">
              <a:buSzPts val="1600"/>
            </a:pPr>
            <a:r>
              <a:rPr lang="en" dirty="0"/>
              <a:t>Approach 2: Allow full growth then prune branches afterwards.</a:t>
            </a:r>
          </a:p>
          <a:p>
            <a:pPr lvl="1" indent="-440256">
              <a:buSzPts val="1600"/>
            </a:pPr>
            <a:r>
              <a:rPr lang="en-SG" dirty="0"/>
              <a:t>B</a:t>
            </a:r>
            <a:r>
              <a:rPr lang="en" dirty="0"/>
              <a:t>ranch have many rules that only affect few points</a:t>
            </a:r>
            <a:endParaRPr dirty="0"/>
          </a:p>
          <a:p>
            <a:pPr marL="0" indent="0">
              <a:buNone/>
            </a:pPr>
            <a:endParaRPr dirty="0"/>
          </a:p>
          <a:p>
            <a:pPr marL="0" indent="0">
              <a:buNone/>
            </a:pPr>
            <a:r>
              <a:rPr lang="en" dirty="0"/>
              <a:t>Won’t discuss these in any great detail.</a:t>
            </a:r>
            <a:endParaRPr dirty="0"/>
          </a:p>
          <a:p>
            <a:pPr indent="-440256">
              <a:buSzPts val="1600"/>
            </a:pPr>
            <a:r>
              <a:rPr lang="en" dirty="0"/>
              <a:t>There’s a completely different idea called a “random forest” that is more popular and more beautiful. Won’t discuss in our course.</a:t>
            </a:r>
            <a:endParaRPr dirty="0"/>
          </a:p>
          <a:p>
            <a:pPr marL="0" indent="0">
              <a:buNone/>
            </a:pPr>
            <a:endParaRPr dirty="0"/>
          </a:p>
        </p:txBody>
      </p:sp>
      <p:sp>
        <p:nvSpPr>
          <p:cNvPr id="1251" name="Google Shape;1251;p105"/>
          <p:cNvSpPr txBox="1">
            <a:spLocks noGrp="1"/>
          </p:cNvSpPr>
          <p:nvPr>
            <p:ph type="title"/>
          </p:nvPr>
        </p:nvSpPr>
        <p:spPr>
          <a:xfrm>
            <a:off x="0" y="0"/>
            <a:ext cx="11360800" cy="524800"/>
          </a:xfrm>
          <a:prstGeom prst="rect">
            <a:avLst/>
          </a:prstGeom>
        </p:spPr>
        <p:txBody>
          <a:bodyPr spcFirstLastPara="1" vert="horz" wrap="square" lIns="121900" tIns="121900" rIns="121900" bIns="121900" rtlCol="0" anchor="t" anchorCtr="0">
            <a:noAutofit/>
          </a:bodyPr>
          <a:lstStyle/>
          <a:p>
            <a:r>
              <a:rPr lang="en" dirty="0"/>
              <a:t>Overfitting and Our Algorithm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1238600" y="2857400"/>
            <a:ext cx="9714800" cy="1143200"/>
          </a:xfrm>
          <a:prstGeom prst="rect">
            <a:avLst/>
          </a:prstGeom>
          <a:noFill/>
          <a:ln>
            <a:noFill/>
          </a:ln>
        </p:spPr>
        <p:txBody>
          <a:bodyPr spcFirstLastPara="1" vert="horz" wrap="square" lIns="91433" tIns="45700" rIns="91433" bIns="45700" rtlCol="0" anchor="t" anchorCtr="0">
            <a:noAutofit/>
          </a:bodyPr>
          <a:lstStyle/>
          <a:p>
            <a:pPr algn="ctr">
              <a:spcBef>
                <a:spcPts val="0"/>
              </a:spcBef>
              <a:buClr>
                <a:schemeClr val="dk1"/>
              </a:buClr>
              <a:buSzPts val="1100"/>
            </a:pPr>
            <a:r>
              <a:rPr lang="en" sz="4800"/>
              <a:t>Decision Tree Basics</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buClr>
                <a:srgbClr val="BE070C"/>
              </a:buClr>
              <a:buSzPts val="3300"/>
            </a:pPr>
            <a:r>
              <a:rPr lang="en" dirty="0"/>
              <a:t>Example: Using Petal Data Only</a:t>
            </a:r>
            <a:endParaRPr dirty="0"/>
          </a:p>
        </p:txBody>
      </p:sp>
      <p:pic>
        <p:nvPicPr>
          <p:cNvPr id="178" name="Google Shape;178;p31"/>
          <p:cNvPicPr preferRelativeResize="0"/>
          <p:nvPr/>
        </p:nvPicPr>
        <p:blipFill rotWithShape="1">
          <a:blip r:embed="rId3">
            <a:alphaModFix/>
          </a:blip>
          <a:srcRect/>
          <a:stretch/>
        </p:blipFill>
        <p:spPr>
          <a:xfrm>
            <a:off x="1235049" y="3065116"/>
            <a:ext cx="5184660" cy="3566168"/>
          </a:xfrm>
          <a:prstGeom prst="rect">
            <a:avLst/>
          </a:prstGeom>
          <a:noFill/>
          <a:ln>
            <a:noFill/>
          </a:ln>
        </p:spPr>
      </p:pic>
      <p:sp>
        <p:nvSpPr>
          <p:cNvPr id="179" name="Google Shape;179;p31"/>
          <p:cNvSpPr txBox="1">
            <a:spLocks noGrp="1"/>
          </p:cNvSpPr>
          <p:nvPr>
            <p:ph type="body" idx="1"/>
          </p:nvPr>
        </p:nvSpPr>
        <p:spPr>
          <a:xfrm>
            <a:off x="324000" y="742000"/>
            <a:ext cx="11258400" cy="2323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t>The plot below shows the width and length of the petals of each flower, with the species annotated in the form of color.</a:t>
            </a:r>
            <a:endParaRPr/>
          </a:p>
          <a:p>
            <a:pPr marL="0" indent="0">
              <a:buClr>
                <a:schemeClr val="dk1"/>
              </a:buClr>
              <a:buSzPts val="1100"/>
              <a:buNone/>
            </a:pPr>
            <a:endParaRPr/>
          </a:p>
          <a:p>
            <a:pPr marL="0" indent="0">
              <a:buNone/>
            </a:pPr>
            <a:r>
              <a:rPr lang="en"/>
              <a:t>We can build a decision tree manually just by looking at this picture.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buClr>
                <a:srgbClr val="BE070C"/>
              </a:buClr>
              <a:buSzPts val="3300"/>
            </a:pPr>
            <a:r>
              <a:rPr lang="en"/>
              <a:t>Example: Using Petal Data Only</a:t>
            </a:r>
            <a:endParaRPr/>
          </a:p>
        </p:txBody>
      </p:sp>
      <p:pic>
        <p:nvPicPr>
          <p:cNvPr id="185" name="Google Shape;185;p32"/>
          <p:cNvPicPr preferRelativeResize="0"/>
          <p:nvPr/>
        </p:nvPicPr>
        <p:blipFill rotWithShape="1">
          <a:blip r:embed="rId3">
            <a:alphaModFix/>
          </a:blip>
          <a:srcRect/>
          <a:stretch/>
        </p:blipFill>
        <p:spPr>
          <a:xfrm>
            <a:off x="6742497" y="845959"/>
            <a:ext cx="5184660" cy="35661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33"/>
          <p:cNvPicPr preferRelativeResize="0"/>
          <p:nvPr/>
        </p:nvPicPr>
        <p:blipFill rotWithShape="1">
          <a:blip r:embed="rId3">
            <a:alphaModFix/>
          </a:blip>
          <a:srcRect/>
          <a:stretch/>
        </p:blipFill>
        <p:spPr>
          <a:xfrm>
            <a:off x="6742497" y="845959"/>
            <a:ext cx="5184660" cy="3566168"/>
          </a:xfrm>
          <a:prstGeom prst="rect">
            <a:avLst/>
          </a:prstGeom>
          <a:noFill/>
          <a:ln>
            <a:noFill/>
          </a:ln>
        </p:spPr>
      </p:pic>
      <p:sp>
        <p:nvSpPr>
          <p:cNvPr id="191" name="Google Shape;191;p33"/>
          <p:cNvSpPr/>
          <p:nvPr/>
        </p:nvSpPr>
        <p:spPr>
          <a:xfrm>
            <a:off x="1654343" y="1022067"/>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0.75 and petal_length &lt; 2?</a:t>
            </a:r>
            <a:endParaRPr sz="1467"/>
          </a:p>
        </p:txBody>
      </p:sp>
      <p:cxnSp>
        <p:nvCxnSpPr>
          <p:cNvPr id="192" name="Google Shape;192;p33"/>
          <p:cNvCxnSpPr>
            <a:stCxn id="191" idx="2"/>
          </p:cNvCxnSpPr>
          <p:nvPr/>
        </p:nvCxnSpPr>
        <p:spPr>
          <a:xfrm>
            <a:off x="3179343" y="1683667"/>
            <a:ext cx="1402800" cy="314800"/>
          </a:xfrm>
          <a:prstGeom prst="straightConnector1">
            <a:avLst/>
          </a:prstGeom>
          <a:noFill/>
          <a:ln w="9525" cap="flat" cmpd="sng">
            <a:solidFill>
              <a:schemeClr val="dk1"/>
            </a:solidFill>
            <a:prstDash val="solid"/>
            <a:miter lim="800000"/>
            <a:headEnd type="none" w="sm" len="sm"/>
            <a:tailEnd type="none" w="sm" len="sm"/>
          </a:ln>
        </p:spPr>
      </p:cxnSp>
      <p:sp>
        <p:nvSpPr>
          <p:cNvPr id="193" name="Google Shape;193;p33"/>
          <p:cNvSpPr txBox="1"/>
          <p:nvPr/>
        </p:nvSpPr>
        <p:spPr>
          <a:xfrm>
            <a:off x="4141872" y="16092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cxnSp>
        <p:nvCxnSpPr>
          <p:cNvPr id="194" name="Google Shape;194;p33"/>
          <p:cNvCxnSpPr>
            <a:stCxn id="191" idx="2"/>
          </p:cNvCxnSpPr>
          <p:nvPr/>
        </p:nvCxnSpPr>
        <p:spPr>
          <a:xfrm flipH="1">
            <a:off x="2052143" y="1683667"/>
            <a:ext cx="1127200" cy="384800"/>
          </a:xfrm>
          <a:prstGeom prst="straightConnector1">
            <a:avLst/>
          </a:prstGeom>
          <a:noFill/>
          <a:ln w="9525" cap="flat" cmpd="sng">
            <a:solidFill>
              <a:schemeClr val="dk1"/>
            </a:solidFill>
            <a:prstDash val="solid"/>
            <a:miter lim="800000"/>
            <a:headEnd type="none" w="sm" len="sm"/>
            <a:tailEnd type="none" w="sm" len="sm"/>
          </a:ln>
        </p:spPr>
      </p:cxnSp>
      <p:sp>
        <p:nvSpPr>
          <p:cNvPr id="195" name="Google Shape;195;p33"/>
          <p:cNvSpPr txBox="1"/>
          <p:nvPr/>
        </p:nvSpPr>
        <p:spPr>
          <a:xfrm>
            <a:off x="1995739" y="162653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196" name="Google Shape;196;p33"/>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spcBef>
                <a:spcPts val="0"/>
              </a:spcBef>
              <a:buClr>
                <a:srgbClr val="BE070C"/>
              </a:buClr>
              <a:buSzPts val="3300"/>
            </a:pPr>
            <a:r>
              <a:rPr lang="en" sz="3200" b="1"/>
              <a:t>Example: Using Petal Data Only</a:t>
            </a:r>
            <a:endParaRPr sz="3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34"/>
          <p:cNvPicPr preferRelativeResize="0"/>
          <p:nvPr/>
        </p:nvPicPr>
        <p:blipFill rotWithShape="1">
          <a:blip r:embed="rId3">
            <a:alphaModFix/>
          </a:blip>
          <a:srcRect/>
          <a:stretch/>
        </p:blipFill>
        <p:spPr>
          <a:xfrm>
            <a:off x="6742497" y="845959"/>
            <a:ext cx="5184660" cy="3566168"/>
          </a:xfrm>
          <a:prstGeom prst="rect">
            <a:avLst/>
          </a:prstGeom>
          <a:noFill/>
          <a:ln>
            <a:noFill/>
          </a:ln>
        </p:spPr>
      </p:pic>
      <p:sp>
        <p:nvSpPr>
          <p:cNvPr id="202" name="Google Shape;202;p34"/>
          <p:cNvSpPr/>
          <p:nvPr/>
        </p:nvSpPr>
        <p:spPr>
          <a:xfrm>
            <a:off x="1654343" y="1022067"/>
            <a:ext cx="3050000" cy="661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Is petal_width &lt; 0.75 and petal_length &lt; 2?</a:t>
            </a:r>
            <a:endParaRPr sz="1467"/>
          </a:p>
        </p:txBody>
      </p:sp>
      <p:sp>
        <p:nvSpPr>
          <p:cNvPr id="203" name="Google Shape;203;p34"/>
          <p:cNvSpPr/>
          <p:nvPr/>
        </p:nvSpPr>
        <p:spPr>
          <a:xfrm>
            <a:off x="4165217" y="1998628"/>
            <a:ext cx="834000" cy="335600"/>
          </a:xfrm>
          <a:prstGeom prst="rect">
            <a:avLst/>
          </a:prstGeom>
          <a:solidFill>
            <a:srgbClr val="9CC2E5"/>
          </a:solid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dk1"/>
                </a:solidFill>
                <a:latin typeface="Calibri"/>
                <a:ea typeface="Calibri"/>
                <a:cs typeface="Calibri"/>
                <a:sym typeface="Calibri"/>
              </a:rPr>
              <a:t>setosa</a:t>
            </a:r>
            <a:endParaRPr sz="1867">
              <a:solidFill>
                <a:schemeClr val="dk1"/>
              </a:solidFill>
              <a:latin typeface="Calibri"/>
              <a:ea typeface="Calibri"/>
              <a:cs typeface="Calibri"/>
              <a:sym typeface="Calibri"/>
            </a:endParaRPr>
          </a:p>
        </p:txBody>
      </p:sp>
      <p:cxnSp>
        <p:nvCxnSpPr>
          <p:cNvPr id="204" name="Google Shape;204;p34"/>
          <p:cNvCxnSpPr>
            <a:stCxn id="202" idx="2"/>
            <a:endCxn id="203" idx="0"/>
          </p:cNvCxnSpPr>
          <p:nvPr/>
        </p:nvCxnSpPr>
        <p:spPr>
          <a:xfrm>
            <a:off x="3179343" y="1683667"/>
            <a:ext cx="1402800" cy="314800"/>
          </a:xfrm>
          <a:prstGeom prst="straightConnector1">
            <a:avLst/>
          </a:prstGeom>
          <a:noFill/>
          <a:ln w="9525" cap="flat" cmpd="sng">
            <a:solidFill>
              <a:schemeClr val="dk1"/>
            </a:solidFill>
            <a:prstDash val="solid"/>
            <a:miter lim="800000"/>
            <a:headEnd type="none" w="sm" len="sm"/>
            <a:tailEnd type="none" w="sm" len="sm"/>
          </a:ln>
        </p:spPr>
      </p:cxnSp>
      <p:sp>
        <p:nvSpPr>
          <p:cNvPr id="205" name="Google Shape;205;p34"/>
          <p:cNvSpPr txBox="1"/>
          <p:nvPr/>
        </p:nvSpPr>
        <p:spPr>
          <a:xfrm>
            <a:off x="4141872" y="1609299"/>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yes</a:t>
            </a:r>
            <a:endParaRPr sz="1467"/>
          </a:p>
        </p:txBody>
      </p:sp>
      <p:sp>
        <p:nvSpPr>
          <p:cNvPr id="206" name="Google Shape;206;p34"/>
          <p:cNvSpPr/>
          <p:nvPr/>
        </p:nvSpPr>
        <p:spPr>
          <a:xfrm>
            <a:off x="7567861" y="2870200"/>
            <a:ext cx="842400" cy="812000"/>
          </a:xfrm>
          <a:prstGeom prst="rect">
            <a:avLst/>
          </a:prstGeom>
          <a:solidFill>
            <a:srgbClr val="9CC2E5">
              <a:alpha val="24710"/>
            </a:srgbClr>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207" name="Google Shape;207;p34"/>
          <p:cNvCxnSpPr>
            <a:stCxn id="202" idx="2"/>
          </p:cNvCxnSpPr>
          <p:nvPr/>
        </p:nvCxnSpPr>
        <p:spPr>
          <a:xfrm flipH="1">
            <a:off x="2052143" y="1683667"/>
            <a:ext cx="1127200" cy="384800"/>
          </a:xfrm>
          <a:prstGeom prst="straightConnector1">
            <a:avLst/>
          </a:prstGeom>
          <a:noFill/>
          <a:ln w="9525" cap="flat" cmpd="sng">
            <a:solidFill>
              <a:schemeClr val="dk1"/>
            </a:solidFill>
            <a:prstDash val="solid"/>
            <a:miter lim="800000"/>
            <a:headEnd type="none" w="sm" len="sm"/>
            <a:tailEnd type="none" w="sm" len="sm"/>
          </a:ln>
        </p:spPr>
      </p:cxnSp>
      <p:sp>
        <p:nvSpPr>
          <p:cNvPr id="208" name="Google Shape;208;p34"/>
          <p:cNvSpPr txBox="1"/>
          <p:nvPr/>
        </p:nvSpPr>
        <p:spPr>
          <a:xfrm>
            <a:off x="1995739" y="1626537"/>
            <a:ext cx="601600" cy="369200"/>
          </a:xfrm>
          <a:prstGeom prst="rect">
            <a:avLst/>
          </a:prstGeom>
          <a:noFill/>
          <a:ln>
            <a:noFill/>
          </a:ln>
        </p:spPr>
        <p:txBody>
          <a:bodyPr spcFirstLastPara="1" wrap="square" lIns="91433" tIns="45700" rIns="91433" bIns="45700" anchor="t" anchorCtr="0">
            <a:noAutofit/>
          </a:bodyPr>
          <a:lstStyle/>
          <a:p>
            <a:r>
              <a:rPr lang="en" sz="1867">
                <a:solidFill>
                  <a:schemeClr val="dk1"/>
                </a:solidFill>
                <a:latin typeface="Calibri"/>
                <a:ea typeface="Calibri"/>
                <a:cs typeface="Calibri"/>
                <a:sym typeface="Calibri"/>
              </a:rPr>
              <a:t>no</a:t>
            </a:r>
            <a:endParaRPr sz="1467"/>
          </a:p>
        </p:txBody>
      </p:sp>
      <p:sp>
        <p:nvSpPr>
          <p:cNvPr id="209" name="Google Shape;209;p34"/>
          <p:cNvSpPr txBox="1">
            <a:spLocks noGrp="1"/>
          </p:cNvSpPr>
          <p:nvPr>
            <p:ph type="title"/>
          </p:nvPr>
        </p:nvSpPr>
        <p:spPr>
          <a:xfrm>
            <a:off x="222400" y="123335"/>
            <a:ext cx="10972800" cy="660400"/>
          </a:xfrm>
          <a:prstGeom prst="rect">
            <a:avLst/>
          </a:prstGeom>
          <a:noFill/>
          <a:ln>
            <a:noFill/>
          </a:ln>
        </p:spPr>
        <p:txBody>
          <a:bodyPr spcFirstLastPara="1" vert="horz" wrap="square" lIns="91433" tIns="45700" rIns="91433" bIns="45700" rtlCol="0" anchor="t" anchorCtr="0">
            <a:noAutofit/>
          </a:bodyPr>
          <a:lstStyle/>
          <a:p>
            <a:pPr>
              <a:spcBef>
                <a:spcPts val="0"/>
              </a:spcBef>
              <a:buClr>
                <a:srgbClr val="BE070C"/>
              </a:buClr>
              <a:buSzPts val="3300"/>
            </a:pPr>
            <a:r>
              <a:rPr lang="en" sz="3200" b="1"/>
              <a:t>Example: Using Petal Data Only</a:t>
            </a:r>
            <a:endParaRPr sz="32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5765</TotalTime>
  <Words>5332</Words>
  <Application>Microsoft Macintosh PowerPoint</Application>
  <PresentationFormat>Widescreen</PresentationFormat>
  <Paragraphs>510</Paragraphs>
  <Slides>48</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Consolas</vt:lpstr>
      <vt:lpstr>Roboto</vt:lpstr>
      <vt:lpstr>Roboto Light</vt:lpstr>
      <vt:lpstr>Roboto Medium</vt:lpstr>
      <vt:lpstr>Office Theme</vt:lpstr>
      <vt:lpstr>YSC2239 Lecture 21</vt:lpstr>
      <vt:lpstr>Today’s class</vt:lpstr>
      <vt:lpstr>Decision Trees</vt:lpstr>
      <vt:lpstr>Example: Flower Classification</vt:lpstr>
      <vt:lpstr>Decision Tree Basics</vt:lpstr>
      <vt:lpstr>Example: Using Petal Data Only</vt:lpstr>
      <vt:lpstr>Example: Using Petal Data Only</vt:lpstr>
      <vt:lpstr>Example: Using Petal Data Only</vt:lpstr>
      <vt:lpstr>Example: Using Petal Data Only</vt:lpstr>
      <vt:lpstr>Example: Using Petal Data Only</vt:lpstr>
      <vt:lpstr>Example: Using Petal Data Only</vt:lpstr>
      <vt:lpstr>Example: Using Petal Data Only</vt:lpstr>
      <vt:lpstr>Example: Using Petal Data Only</vt:lpstr>
      <vt:lpstr>Example: Using Petal Data Only</vt:lpstr>
      <vt:lpstr>Example: Using Petal Data Only</vt:lpstr>
      <vt:lpstr>Example: Using Petal Data Only</vt:lpstr>
      <vt:lpstr>Example: Using Petal Data Only</vt:lpstr>
      <vt:lpstr>Example: Using Petal Data Only</vt:lpstr>
      <vt:lpstr>Example: Using Petal Data Only</vt:lpstr>
      <vt:lpstr>Decision Trees in scikit-learn</vt:lpstr>
      <vt:lpstr>Decision Tree Models With scikit-learn </vt:lpstr>
      <vt:lpstr>Decision Tree Models With scikit-learn</vt:lpstr>
      <vt:lpstr>Visualizing Decision Tree Models</vt:lpstr>
      <vt:lpstr>Visualizing Decision Tree Models – default</vt:lpstr>
      <vt:lpstr>PowerPoint Presentation</vt:lpstr>
      <vt:lpstr>PowerPoint Presentation</vt:lpstr>
      <vt:lpstr>Measuring the Performance of Our Model</vt:lpstr>
      <vt:lpstr>PowerPoint Presentation</vt:lpstr>
      <vt:lpstr>PowerPoint Presentation</vt:lpstr>
      <vt:lpstr>PowerPoint Presentation</vt:lpstr>
      <vt:lpstr>Overfitting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Overfitting and Our Algorithm</vt:lpstr>
    </vt:vector>
  </TitlesOfParts>
  <Company>College of William and Mary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STA2002!</dc:title>
  <dc:creator>Anke</dc:creator>
  <cp:lastModifiedBy>Hu Hengnan</cp:lastModifiedBy>
  <cp:revision>536</cp:revision>
  <dcterms:created xsi:type="dcterms:W3CDTF">2018-08-30T02:14:46Z</dcterms:created>
  <dcterms:modified xsi:type="dcterms:W3CDTF">2023-03-26T08:22:57Z</dcterms:modified>
</cp:coreProperties>
</file>