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6"/>
  </p:notesMasterIdLst>
  <p:sldIdLst>
    <p:sldId id="256" r:id="rId3"/>
    <p:sldId id="336" r:id="rId4"/>
    <p:sldId id="257" r:id="rId5"/>
    <p:sldId id="337" r:id="rId6"/>
    <p:sldId id="356" r:id="rId7"/>
    <p:sldId id="326" r:id="rId8"/>
    <p:sldId id="327" r:id="rId9"/>
    <p:sldId id="260" r:id="rId10"/>
    <p:sldId id="262" r:id="rId11"/>
    <p:sldId id="263" r:id="rId12"/>
    <p:sldId id="264" r:id="rId13"/>
    <p:sldId id="333" r:id="rId14"/>
    <p:sldId id="334" r:id="rId15"/>
    <p:sldId id="265" r:id="rId16"/>
    <p:sldId id="266" r:id="rId17"/>
    <p:sldId id="267" r:id="rId18"/>
    <p:sldId id="268" r:id="rId19"/>
    <p:sldId id="270" r:id="rId20"/>
    <p:sldId id="272" r:id="rId21"/>
    <p:sldId id="329" r:id="rId22"/>
    <p:sldId id="335" r:id="rId23"/>
    <p:sldId id="331" r:id="rId24"/>
    <p:sldId id="32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9694D-A767-4B2C-A936-A325674F8B3A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E3B28-A849-469E-AD6F-97BC50C8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0eea6abf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0eea6abf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eed52ff8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eed52ff8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1e3285f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1e3285f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1e3285fd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1e3285fd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1e3285fd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1e3285fd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1e3285fd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1e3285fd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3539119a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3539119a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3539119a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3539119a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8f58c65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c8f58c65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3539119a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3539119a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f16620c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f16620c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0eea6abf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0eea6abf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25b475b1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25b475b1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25b475b1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25b475b1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1e3285f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1e3285f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1e3285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1e3285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1e3285fd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1e3285fd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1e3285fd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1e3285fd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eed52ff8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eed52ff8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200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372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 8 Lecture Slide Theme" type="title">
  <p:cSld name="Data 8 Lecture Slide Them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62400" y="2209800"/>
            <a:ext cx="7448400" cy="1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4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62400" y="3429000"/>
            <a:ext cx="7448400" cy="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3920556" y="3381899"/>
            <a:ext cx="7458800" cy="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101" y="1606285"/>
            <a:ext cx="2378623" cy="23786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292984" y="3834533"/>
            <a:ext cx="2040400" cy="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</a:rPr>
              <a:t>Summer 2021</a:t>
            </a:r>
            <a:endParaRPr sz="2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65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2884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5384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6197600" y="1295400"/>
            <a:ext cx="5384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>
                <a:solidFill>
                  <a:schemeClr val="dk1"/>
                </a:solidFill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>
                <a:solidFill>
                  <a:schemeClr val="dk1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solidFill>
                  <a:schemeClr val="dk1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>
                <a:solidFill>
                  <a:schemeClr val="dk1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>
                <a:solidFill>
                  <a:schemeClr val="dk1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solidFill>
                  <a:schemeClr val="dk1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>
                <a:solidFill>
                  <a:schemeClr val="dk1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845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27107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06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2734-52AC-4EAE-B3EB-56254006547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99202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8.org/datascience/table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7194"/>
            <a:ext cx="9144000" cy="2387600"/>
          </a:xfrm>
        </p:spPr>
        <p:txBody>
          <a:bodyPr/>
          <a:lstStyle/>
          <a:p>
            <a:r>
              <a:rPr lang="en-US" dirty="0"/>
              <a:t>YSC2239 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554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4" descr="YaleNUS_Header.tif">
            <a:extLst>
              <a:ext uri="{FF2B5EF4-FFF2-40B4-BE49-F238E27FC236}">
                <a16:creationId xmlns:a16="http://schemas.microsoft.com/office/drawing/2014/main" id="{0830E64C-D6D6-4375-96EA-8A4771F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06" y="680356"/>
            <a:ext cx="12797156" cy="32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1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4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Grouping by One Attribute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Grouping by One Column</a:t>
            </a:r>
            <a:endParaRPr/>
          </a:p>
        </p:txBody>
      </p:sp>
      <p:sp>
        <p:nvSpPr>
          <p:cNvPr id="248" name="Google Shape;248;p5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dirty="0"/>
              <a:t>The </a:t>
            </a:r>
            <a:r>
              <a:rPr lang="en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dirty="0"/>
              <a:t> method aggregates all rows with the same value for a column into a single row in the resulting table.</a:t>
            </a: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First argument: 		Which column to group by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Second argument: 	(Optional) How to combine values</a:t>
            </a:r>
            <a:endParaRPr dirty="0"/>
          </a:p>
          <a:p>
            <a:pPr lvl="1"/>
            <a:r>
              <a:rPr lang="en" b="1" dirty="0" err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dirty="0"/>
              <a:t>— number of grouped values (default)</a:t>
            </a:r>
            <a:endParaRPr dirty="0"/>
          </a:p>
          <a:p>
            <a:pPr lvl="1"/>
            <a:r>
              <a:rPr lang="en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 dirty="0"/>
              <a:t>— list of all grouped values</a:t>
            </a:r>
            <a:endParaRPr dirty="0"/>
          </a:p>
          <a:p>
            <a:pPr lvl="1">
              <a:lnSpc>
                <a:spcPct val="100000"/>
              </a:lnSpc>
            </a:pPr>
            <a:r>
              <a:rPr lang="en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sum  </a:t>
            </a:r>
            <a:r>
              <a:rPr lang="en" dirty="0"/>
              <a:t>— total of all grouped values</a:t>
            </a:r>
            <a:endParaRPr dirty="0"/>
          </a:p>
        </p:txBody>
      </p:sp>
      <p:sp>
        <p:nvSpPr>
          <p:cNvPr id="249" name="Google Shape;249;p55"/>
          <p:cNvSpPr txBox="1"/>
          <p:nvPr/>
        </p:nvSpPr>
        <p:spPr>
          <a:xfrm>
            <a:off x="5018800" y="51702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2FA7D-B20F-4BB2-BFDE-DA3E9CC46372}"/>
              </a:ext>
            </a:extLst>
          </p:cNvPr>
          <p:cNvSpPr txBox="1"/>
          <p:nvPr/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55F64-628B-4D0D-942F-E90EA95B7160}"/>
              </a:ext>
            </a:extLst>
          </p:cNvPr>
          <p:cNvSpPr txBox="1"/>
          <p:nvPr/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Lists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28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 list is a sequence of values (just like an array), </a:t>
            </a:r>
            <a:br>
              <a:rPr lang="en" dirty="0"/>
            </a:br>
            <a:r>
              <a:rPr lang="en" dirty="0"/>
              <a:t>	</a:t>
            </a:r>
            <a:r>
              <a:rPr lang="en" b="1" dirty="0"/>
              <a:t>but</a:t>
            </a:r>
            <a:r>
              <a:rPr lang="en" dirty="0"/>
              <a:t> the values can have different types</a:t>
            </a:r>
            <a:endParaRPr dirty="0"/>
          </a:p>
          <a:p>
            <a:pPr marL="0" indent="0" algn="ctr">
              <a:buNone/>
            </a:pPr>
            <a:r>
              <a:rPr lang="en" sz="2933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[2+3, 'four', Table().</a:t>
            </a:r>
            <a:r>
              <a:rPr lang="en" sz="2933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with_column</a:t>
            </a:r>
            <a:r>
              <a:rPr lang="en" sz="2933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('K', [3, 4])]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Lists are Generic Sequences</a:t>
            </a:r>
            <a:endParaRPr/>
          </a:p>
        </p:txBody>
      </p:sp>
      <p:cxnSp>
        <p:nvCxnSpPr>
          <p:cNvPr id="83" name="Google Shape;83;p15"/>
          <p:cNvCxnSpPr/>
          <p:nvPr/>
        </p:nvCxnSpPr>
        <p:spPr>
          <a:xfrm>
            <a:off x="1043833" y="3041800"/>
            <a:ext cx="707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9635100" y="3152033"/>
            <a:ext cx="1191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939700" y="3041800"/>
            <a:ext cx="7098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272851" y="3041800"/>
            <a:ext cx="1191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609600" y="3262267"/>
            <a:ext cx="10972800" cy="24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Lists can be used to create table rows.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If you create a table column from a list, it will be converted to an array automatically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Built into python (you don’t need numpy.)</a:t>
            </a:r>
            <a:endParaRPr dirty="0"/>
          </a:p>
          <a:p>
            <a:pPr marL="0" indent="0" algn="ctr">
              <a:buNone/>
            </a:pPr>
            <a:endParaRPr dirty="0"/>
          </a:p>
        </p:txBody>
      </p:sp>
      <p:sp>
        <p:nvSpPr>
          <p:cNvPr id="88" name="Google Shape;88;p15"/>
          <p:cNvSpPr txBox="1"/>
          <p:nvPr/>
        </p:nvSpPr>
        <p:spPr>
          <a:xfrm>
            <a:off x="5077000" y="5544400"/>
            <a:ext cx="2038000" cy="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Cross-Classification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9292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Grouping By Multiple Columns</a:t>
            </a:r>
            <a:endParaRPr/>
          </a:p>
        </p:txBody>
      </p:sp>
      <p:sp>
        <p:nvSpPr>
          <p:cNvPr id="260" name="Google Shape;260;p5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/>
              <a:t> method can also aggregate all rows that share the combination of values in multiple columns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First argument: 		A list of which columns to group by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Second argument: 	(Optional) How to combine values</a:t>
            </a:r>
            <a:endParaRPr/>
          </a:p>
        </p:txBody>
      </p:sp>
      <p:sp>
        <p:nvSpPr>
          <p:cNvPr id="261" name="Google Shape;261;p57"/>
          <p:cNvSpPr txBox="1"/>
          <p:nvPr/>
        </p:nvSpPr>
        <p:spPr>
          <a:xfrm>
            <a:off x="5018800" y="41542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8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Pivot Tables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Pivot</a:t>
            </a:r>
            <a:endParaRPr/>
          </a:p>
        </p:txBody>
      </p:sp>
      <p:sp>
        <p:nvSpPr>
          <p:cNvPr id="272" name="Google Shape;272;p5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Cross-classifies according to two categorical variables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Produces a grid of counts or aggregated values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Two required arguments:</a:t>
            </a:r>
            <a:endParaRPr dirty="0"/>
          </a:p>
          <a:p>
            <a:pPr lvl="1"/>
            <a:r>
              <a:rPr lang="en" dirty="0"/>
              <a:t>First: variable that forms column labels of grid</a:t>
            </a:r>
            <a:endParaRPr dirty="0"/>
          </a:p>
          <a:p>
            <a:pPr lvl="1"/>
            <a:r>
              <a:rPr lang="en" dirty="0"/>
              <a:t>Second: variable that forms row labels of grid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Two optional arguments (include </a:t>
            </a:r>
            <a:r>
              <a:rPr lang="en" b="1" dirty="0"/>
              <a:t>both</a:t>
            </a:r>
            <a:r>
              <a:rPr lang="en" dirty="0"/>
              <a:t> or </a:t>
            </a:r>
            <a:r>
              <a:rPr lang="en" b="1" dirty="0"/>
              <a:t>neither</a:t>
            </a:r>
            <a:r>
              <a:rPr lang="en" dirty="0"/>
              <a:t>)</a:t>
            </a:r>
            <a:endParaRPr dirty="0"/>
          </a:p>
          <a:p>
            <a:pPr lvl="1"/>
            <a:r>
              <a:rPr lang="en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dirty="0"/>
              <a:t>=’</a:t>
            </a:r>
            <a:r>
              <a:rPr lang="en" dirty="0" err="1"/>
              <a:t>column_label_to_aggregate</a:t>
            </a:r>
            <a:r>
              <a:rPr lang="en" dirty="0"/>
              <a:t>’</a:t>
            </a:r>
            <a:endParaRPr dirty="0"/>
          </a:p>
          <a:p>
            <a:pPr lvl="1"/>
            <a:r>
              <a:rPr lang="en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" dirty="0"/>
              <a:t>=</a:t>
            </a:r>
            <a:r>
              <a:rPr lang="en-US" dirty="0"/>
              <a:t>’</a:t>
            </a:r>
            <a:r>
              <a:rPr lang="en" dirty="0" err="1"/>
              <a:t>function_to_aggregate_with</a:t>
            </a:r>
            <a:r>
              <a:rPr lang="en" dirty="0"/>
              <a:t>’</a:t>
            </a:r>
            <a:endParaRPr dirty="0"/>
          </a:p>
        </p:txBody>
      </p:sp>
      <p:sp>
        <p:nvSpPr>
          <p:cNvPr id="273" name="Google Shape;273;p59"/>
          <p:cNvSpPr txBox="1"/>
          <p:nvPr/>
        </p:nvSpPr>
        <p:spPr>
          <a:xfrm>
            <a:off x="5018800" y="53734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Group or Pivot?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Distribution of one categorical variable → .group()</a:t>
            </a:r>
            <a:endParaRPr dirty="0"/>
          </a:p>
          <a:p>
            <a:pPr>
              <a:spcBef>
                <a:spcPts val="1333"/>
              </a:spcBef>
            </a:pPr>
            <a:r>
              <a:rPr lang="en" dirty="0"/>
              <a:t>Cross-classification of two or more categorical variables:</a:t>
            </a:r>
            <a:endParaRPr dirty="0"/>
          </a:p>
          <a:p>
            <a:pPr lvl="1">
              <a:spcBef>
                <a:spcPts val="1333"/>
              </a:spcBef>
            </a:pPr>
            <a:r>
              <a:rPr lang="en" dirty="0"/>
              <a:t>One row per combination → .group()</a:t>
            </a:r>
            <a:endParaRPr dirty="0"/>
          </a:p>
          <a:p>
            <a:pPr lvl="1">
              <a:spcBef>
                <a:spcPts val="1333"/>
              </a:spcBef>
            </a:pPr>
            <a:r>
              <a:rPr lang="en" dirty="0"/>
              <a:t>One variable vertically, one horizontally → .pivot()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Challenge Question 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72033" y="1295400"/>
            <a:ext cx="1165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AutoNum type="arabicPeriod"/>
            </a:pPr>
            <a:r>
              <a:rPr lang="en" dirty="0"/>
              <a:t>For each city, what’s the height of the tallest building for each material?</a:t>
            </a:r>
            <a:endParaRPr dirty="0"/>
          </a:p>
          <a:p>
            <a:pPr>
              <a:spcBef>
                <a:spcPts val="0"/>
              </a:spcBef>
              <a:buAutoNum type="arabicPeriod"/>
            </a:pPr>
            <a:r>
              <a:rPr lang="en" dirty="0"/>
              <a:t>For each city, what’s the height difference between the tallest steel building and the tallest concrete building?</a:t>
            </a:r>
            <a:endParaRPr dirty="0"/>
          </a:p>
        </p:txBody>
      </p:sp>
      <p:sp>
        <p:nvSpPr>
          <p:cNvPr id="136" name="Google Shape;136;p23"/>
          <p:cNvSpPr txBox="1"/>
          <p:nvPr/>
        </p:nvSpPr>
        <p:spPr>
          <a:xfrm>
            <a:off x="9929600" y="4574067"/>
            <a:ext cx="17544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69200" y="4388869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sky</a:t>
            </a:r>
            <a:endParaRPr sz="3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18440"/>
          <a:stretch/>
        </p:blipFill>
        <p:spPr>
          <a:xfrm>
            <a:off x="1879534" y="3497667"/>
            <a:ext cx="7670868" cy="2628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Data</a:t>
            </a:r>
          </a:p>
          <a:p>
            <a:r>
              <a:rPr lang="en-US" dirty="0"/>
              <a:t>Useful </a:t>
            </a:r>
            <a:r>
              <a:rPr lang="en-US" b="1" dirty="0"/>
              <a:t>table</a:t>
            </a:r>
            <a:r>
              <a:rPr lang="en-US" dirty="0"/>
              <a:t> functions: </a:t>
            </a:r>
            <a:r>
              <a:rPr lang="en-US" b="1" dirty="0"/>
              <a:t>select</a:t>
            </a:r>
            <a:r>
              <a:rPr lang="en-US" dirty="0"/>
              <a:t>, </a:t>
            </a:r>
            <a:r>
              <a:rPr lang="en-US" b="1" dirty="0"/>
              <a:t>sort</a:t>
            </a:r>
            <a:r>
              <a:rPr lang="en-US" dirty="0"/>
              <a:t>, </a:t>
            </a:r>
            <a:r>
              <a:rPr lang="en-US" b="1" dirty="0"/>
              <a:t>where</a:t>
            </a:r>
            <a:r>
              <a:rPr lang="en-US" dirty="0"/>
              <a:t>, </a:t>
            </a:r>
            <a:r>
              <a:rPr lang="en-US" b="1" dirty="0"/>
              <a:t>drop</a:t>
            </a:r>
            <a:r>
              <a:rPr lang="en-US" dirty="0"/>
              <a:t>, </a:t>
            </a:r>
            <a:r>
              <a:rPr lang="en-US" b="1" dirty="0"/>
              <a:t>show</a:t>
            </a:r>
            <a:r>
              <a:rPr lang="en-US" dirty="0"/>
              <a:t>, </a:t>
            </a:r>
            <a:r>
              <a:rPr lang="en-US" b="1" dirty="0"/>
              <a:t>take</a:t>
            </a:r>
            <a:r>
              <a:rPr lang="en-US" dirty="0"/>
              <a:t>, </a:t>
            </a:r>
            <a:r>
              <a:rPr lang="en-US" b="1" dirty="0" err="1"/>
              <a:t>with_column</a:t>
            </a:r>
            <a:r>
              <a:rPr lang="en-US" dirty="0"/>
              <a:t>, </a:t>
            </a:r>
            <a:r>
              <a:rPr lang="en-US" b="1" dirty="0"/>
              <a:t>plot</a:t>
            </a:r>
            <a:r>
              <a:rPr lang="en-US" dirty="0"/>
              <a:t>, </a:t>
            </a:r>
            <a:r>
              <a:rPr lang="en-US" b="1" dirty="0"/>
              <a:t>group, bar/</a:t>
            </a:r>
            <a:r>
              <a:rPr lang="en-US" b="1" dirty="0" err="1"/>
              <a:t>barh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/data-8/</a:t>
            </a:r>
            <a:r>
              <a:rPr lang="en-US" dirty="0" err="1"/>
              <a:t>datascience</a:t>
            </a:r>
            <a:r>
              <a:rPr lang="en-US" dirty="0"/>
              <a:t>/blob/8d3fb1e0791b9e072c741b6d9c8efc98d554159e/</a:t>
            </a:r>
            <a:r>
              <a:rPr lang="en-US" dirty="0" err="1"/>
              <a:t>datascience</a:t>
            </a:r>
            <a:r>
              <a:rPr lang="en-US" dirty="0"/>
              <a:t>/</a:t>
            </a:r>
            <a:r>
              <a:rPr lang="en-US" dirty="0" err="1"/>
              <a:t>tables.py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5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Joins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7"/>
          <p:cNvGraphicFramePr/>
          <p:nvPr>
            <p:extLst>
              <p:ext uri="{D42A27DB-BD31-4B8C-83A1-F6EECF244321}">
                <p14:modId xmlns:p14="http://schemas.microsoft.com/office/powerpoint/2010/main" val="3866596131"/>
              </p:ext>
            </p:extLst>
          </p:nvPr>
        </p:nvGraphicFramePr>
        <p:xfrm>
          <a:off x="304802" y="2754168"/>
          <a:ext cx="3209697" cy="33076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3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Drink</a:t>
                      </a:r>
                      <a:endParaRPr sz="2000"/>
                    </a:p>
                  </a:txBody>
                  <a:tcPr marL="98290" marR="98290" marT="98290" marB="9829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Cafe</a:t>
                      </a:r>
                      <a:endParaRPr sz="2000"/>
                    </a:p>
                  </a:txBody>
                  <a:tcPr marL="98290" marR="98290" marT="98290" marB="9829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Price</a:t>
                      </a:r>
                      <a:endParaRPr sz="2000"/>
                    </a:p>
                  </a:txBody>
                  <a:tcPr marL="98290" marR="98290" marT="98290" marB="98290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3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Milk Tea</a:t>
                      </a:r>
                      <a:endParaRPr sz="2000"/>
                    </a:p>
                  </a:txBody>
                  <a:tcPr marL="98290" marR="98290" marT="98290" marB="9829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Asha</a:t>
                      </a:r>
                      <a:endParaRPr sz="2000"/>
                    </a:p>
                  </a:txBody>
                  <a:tcPr marL="98290" marR="98290" marT="98290" marB="9829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5.5</a:t>
                      </a:r>
                      <a:endParaRPr sz="2000"/>
                    </a:p>
                  </a:txBody>
                  <a:tcPr marL="98290" marR="98290" marT="98290" marB="98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3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Espresso</a:t>
                      </a:r>
                      <a:endParaRPr sz="2000"/>
                    </a:p>
                  </a:txBody>
                  <a:tcPr marL="98290" marR="98290" marT="98290" marB="9829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Strada</a:t>
                      </a:r>
                      <a:endParaRPr sz="2000"/>
                    </a:p>
                  </a:txBody>
                  <a:tcPr marL="98290" marR="98290" marT="98290" marB="9829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1.75</a:t>
                      </a:r>
                      <a:endParaRPr sz="2000"/>
                    </a:p>
                  </a:txBody>
                  <a:tcPr marL="98290" marR="98290" marT="98290" marB="98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3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Latte</a:t>
                      </a:r>
                      <a:endParaRPr sz="2000"/>
                    </a:p>
                  </a:txBody>
                  <a:tcPr marL="98290" marR="98290" marT="98290" marB="9829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Strada</a:t>
                      </a:r>
                      <a:endParaRPr sz="2000"/>
                    </a:p>
                  </a:txBody>
                  <a:tcPr marL="98290" marR="98290" marT="98290" marB="9829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3.25</a:t>
                      </a:r>
                      <a:endParaRPr sz="2000"/>
                    </a:p>
                  </a:txBody>
                  <a:tcPr marL="98290" marR="98290" marT="98290" marB="98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3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Espresso</a:t>
                      </a:r>
                      <a:endParaRPr sz="2000"/>
                    </a:p>
                  </a:txBody>
                  <a:tcPr marL="98290" marR="98290" marT="98290" marB="9829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FSM</a:t>
                      </a:r>
                      <a:endParaRPr sz="2000"/>
                    </a:p>
                  </a:txBody>
                  <a:tcPr marL="98290" marR="98290" marT="98290" marB="9829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/>
                        <a:t>2</a:t>
                      </a:r>
                      <a:endParaRPr sz="2000" dirty="0"/>
                    </a:p>
                  </a:txBody>
                  <a:tcPr marL="98290" marR="98290" marT="98290" marB="98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Joining Two Tables</a:t>
            </a:r>
            <a:endParaRPr/>
          </a:p>
        </p:txBody>
      </p:sp>
      <p:graphicFrame>
        <p:nvGraphicFramePr>
          <p:cNvPr id="162" name="Google Shape;162;p27"/>
          <p:cNvGraphicFramePr/>
          <p:nvPr/>
        </p:nvGraphicFramePr>
        <p:xfrm>
          <a:off x="3995367" y="2754167"/>
          <a:ext cx="3082134" cy="27585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1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6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Coupon</a:t>
                      </a:r>
                      <a:endParaRPr sz="2500"/>
                    </a:p>
                  </a:txBody>
                  <a:tcPr marL="121900" marR="121900" marT="121900" marB="12190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Location</a:t>
                      </a:r>
                      <a:endParaRPr sz="2500"/>
                    </a:p>
                  </a:txBody>
                  <a:tcPr marL="121900" marR="121900" marT="121900" marB="121900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6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10%</a:t>
                      </a:r>
                      <a:endParaRPr sz="25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Asha</a:t>
                      </a:r>
                      <a:endParaRPr sz="250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6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25%</a:t>
                      </a:r>
                      <a:endParaRPr sz="25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Strada</a:t>
                      </a:r>
                      <a:endParaRPr sz="250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6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5%</a:t>
                      </a:r>
                      <a:endParaRPr sz="25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Asha</a:t>
                      </a:r>
                      <a:endParaRPr sz="250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3" name="Google Shape;163;p27"/>
          <p:cNvSpPr txBox="1"/>
          <p:nvPr/>
        </p:nvSpPr>
        <p:spPr>
          <a:xfrm>
            <a:off x="230200" y="2293375"/>
            <a:ext cx="15160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drinks</a:t>
            </a:r>
            <a:endParaRPr sz="1867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3919268" y="2293375"/>
            <a:ext cx="17152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discounts</a:t>
            </a:r>
            <a:endParaRPr sz="1867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5" name="Google Shape;165;p27"/>
          <p:cNvGraphicFramePr/>
          <p:nvPr>
            <p:extLst>
              <p:ext uri="{D42A27DB-BD31-4B8C-83A1-F6EECF244321}">
                <p14:modId xmlns:p14="http://schemas.microsoft.com/office/powerpoint/2010/main" val="2409103725"/>
              </p:ext>
            </p:extLst>
          </p:nvPr>
        </p:nvGraphicFramePr>
        <p:xfrm>
          <a:off x="7266634" y="2754168"/>
          <a:ext cx="4620563" cy="360637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5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03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Cafe</a:t>
                      </a:r>
                      <a:endParaRPr sz="1900"/>
                    </a:p>
                  </a:txBody>
                  <a:tcPr marL="94582" marR="94582" marT="94582" marB="94582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Drink</a:t>
                      </a:r>
                      <a:endParaRPr sz="1900"/>
                    </a:p>
                  </a:txBody>
                  <a:tcPr marL="94582" marR="94582" marT="94582" marB="94582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Price</a:t>
                      </a:r>
                      <a:endParaRPr sz="1900"/>
                    </a:p>
                  </a:txBody>
                  <a:tcPr marL="94582" marR="94582" marT="94582" marB="94582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Coupon</a:t>
                      </a:r>
                      <a:endParaRPr sz="1900"/>
                    </a:p>
                  </a:txBody>
                  <a:tcPr marL="94582" marR="94582" marT="94582" marB="94582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3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Asha</a:t>
                      </a:r>
                      <a:endParaRPr sz="1900"/>
                    </a:p>
                  </a:txBody>
                  <a:tcPr marL="94582" marR="94582" marT="94582" marB="94582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Milk Tea</a:t>
                      </a:r>
                      <a:endParaRPr sz="1900"/>
                    </a:p>
                  </a:txBody>
                  <a:tcPr marL="94582" marR="94582" marT="94582" marB="94582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5.5</a:t>
                      </a:r>
                      <a:endParaRPr sz="1900"/>
                    </a:p>
                  </a:txBody>
                  <a:tcPr marL="94582" marR="94582" marT="94582" marB="94582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10%</a:t>
                      </a:r>
                      <a:endParaRPr sz="1900"/>
                    </a:p>
                  </a:txBody>
                  <a:tcPr marL="94582" marR="94582" marT="94582" marB="94582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3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Asha</a:t>
                      </a:r>
                      <a:endParaRPr sz="1900"/>
                    </a:p>
                  </a:txBody>
                  <a:tcPr marL="94582" marR="94582" marT="94582" marB="94582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Milk Tea</a:t>
                      </a:r>
                      <a:endParaRPr sz="1900"/>
                    </a:p>
                  </a:txBody>
                  <a:tcPr marL="94582" marR="94582" marT="94582" marB="94582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5.5</a:t>
                      </a:r>
                      <a:endParaRPr sz="1900"/>
                    </a:p>
                  </a:txBody>
                  <a:tcPr marL="94582" marR="94582" marT="94582" marB="94582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5%</a:t>
                      </a:r>
                      <a:endParaRPr sz="1900"/>
                    </a:p>
                  </a:txBody>
                  <a:tcPr marL="94582" marR="94582" marT="94582" marB="94582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3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Strada</a:t>
                      </a:r>
                      <a:endParaRPr sz="1900"/>
                    </a:p>
                  </a:txBody>
                  <a:tcPr marL="94582" marR="94582" marT="94582" marB="94582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Espresso</a:t>
                      </a:r>
                      <a:endParaRPr sz="1900"/>
                    </a:p>
                  </a:txBody>
                  <a:tcPr marL="94582" marR="94582" marT="94582" marB="94582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1.75</a:t>
                      </a:r>
                      <a:endParaRPr sz="1900"/>
                    </a:p>
                  </a:txBody>
                  <a:tcPr marL="94582" marR="94582" marT="94582" marB="94582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25%</a:t>
                      </a:r>
                      <a:endParaRPr sz="1900"/>
                    </a:p>
                  </a:txBody>
                  <a:tcPr marL="94582" marR="94582" marT="94582" marB="94582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Strada</a:t>
                      </a:r>
                      <a:endParaRPr sz="1900"/>
                    </a:p>
                  </a:txBody>
                  <a:tcPr marL="94582" marR="94582" marT="94582" marB="94582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Latte</a:t>
                      </a:r>
                      <a:endParaRPr sz="1900"/>
                    </a:p>
                  </a:txBody>
                  <a:tcPr marL="94582" marR="94582" marT="94582" marB="94582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3.25</a:t>
                      </a:r>
                      <a:endParaRPr sz="1900" dirty="0"/>
                    </a:p>
                  </a:txBody>
                  <a:tcPr marL="94582" marR="94582" marT="94582" marB="94582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25%</a:t>
                      </a:r>
                      <a:endParaRPr sz="1900" dirty="0"/>
                    </a:p>
                  </a:txBody>
                  <a:tcPr marL="94582" marR="94582" marT="94582" marB="94582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Google Shape;166;p27"/>
          <p:cNvSpPr txBox="1"/>
          <p:nvPr/>
        </p:nvSpPr>
        <p:spPr>
          <a:xfrm>
            <a:off x="2877200" y="1180800"/>
            <a:ext cx="6437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drinks.join('Cafe', discounts, 'Location')</a:t>
            </a:r>
            <a:endParaRPr sz="1867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1546733" y="1770333"/>
            <a:ext cx="1828800" cy="570800"/>
          </a:xfrm>
          <a:prstGeom prst="wedgeRectCallout">
            <a:avLst>
              <a:gd name="adj1" fmla="val 39150"/>
              <a:gd name="adj2" fmla="val -8352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Match rows in this table ...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3514500" y="1770333"/>
            <a:ext cx="1994800" cy="560800"/>
          </a:xfrm>
          <a:prstGeom prst="wedgeRectCallout">
            <a:avLst>
              <a:gd name="adj1" fmla="val 32916"/>
              <a:gd name="adj2" fmla="val -7781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… using values in this column ...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5640900" y="1770333"/>
            <a:ext cx="1828800" cy="560800"/>
          </a:xfrm>
          <a:prstGeom prst="wedgeRectCallout">
            <a:avLst>
              <a:gd name="adj1" fmla="val -20175"/>
              <a:gd name="adj2" fmla="val -8202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… with rows in that table ...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7609533" y="1770333"/>
            <a:ext cx="1877600" cy="560800"/>
          </a:xfrm>
          <a:prstGeom prst="wedgeRectCallout">
            <a:avLst>
              <a:gd name="adj1" fmla="val -32723"/>
              <a:gd name="adj2" fmla="val -7928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… using values in that column.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227050" y="4305868"/>
            <a:ext cx="3365200" cy="44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7347016" y="3616624"/>
            <a:ext cx="1025200" cy="24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4530735" y="5581565"/>
            <a:ext cx="2523200" cy="666000"/>
          </a:xfrm>
          <a:prstGeom prst="wedgeRectCallout">
            <a:avLst>
              <a:gd name="adj1" fmla="val 56245"/>
              <a:gd name="adj2" fmla="val -26426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joined column is sorted automatically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9845670" y="3740681"/>
            <a:ext cx="1920800" cy="2445200"/>
          </a:xfrm>
          <a:prstGeom prst="roundRect">
            <a:avLst>
              <a:gd name="adj" fmla="val 9336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7315700" y="1923868"/>
            <a:ext cx="4637400" cy="1466833"/>
            <a:chOff x="5486775" y="1442900"/>
            <a:chExt cx="3478050" cy="1100125"/>
          </a:xfrm>
        </p:grpSpPr>
        <p:sp>
          <p:nvSpPr>
            <p:cNvPr id="176" name="Google Shape;176;p27"/>
            <p:cNvSpPr/>
            <p:nvPr/>
          </p:nvSpPr>
          <p:spPr>
            <a:xfrm>
              <a:off x="5486775" y="2122425"/>
              <a:ext cx="3403800" cy="420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556625" y="1442900"/>
              <a:ext cx="1408200" cy="499500"/>
            </a:xfrm>
            <a:prstGeom prst="wedgeRectCallout">
              <a:avLst>
                <a:gd name="adj1" fmla="val 20885"/>
                <a:gd name="adj2" fmla="val 7160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Columns from both tables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7"/>
          <p:cNvSpPr/>
          <p:nvPr/>
        </p:nvSpPr>
        <p:spPr>
          <a:xfrm>
            <a:off x="4038100" y="4246867"/>
            <a:ext cx="2955600" cy="44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7322500" y="5291699"/>
            <a:ext cx="4524800" cy="44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Important Table Methods</a:t>
            </a:r>
            <a:endParaRPr/>
          </a:p>
        </p:txBody>
      </p:sp>
      <p:sp>
        <p:nvSpPr>
          <p:cNvPr id="225" name="Google Shape;225;p4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1640400" cy="44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t.select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(column, …)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t.drop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(column, …)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t.take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([row, …])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t.exclude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([row, …])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t.sort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(column, descending=False, distinct=False)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t.where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(column, </a:t>
            </a: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are.condition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(...)) 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t.apply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(function, column, …)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t.group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(column)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t.group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(column, function)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t.group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([column, …])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t.group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([column, …], function)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t.pivot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(cols, rows) or </a:t>
            </a: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t.pivot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(cols, rows, </a:t>
            </a: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vals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, function)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333"/>
              </a:spcBef>
              <a:spcAft>
                <a:spcPts val="533"/>
              </a:spcAft>
              <a:buNone/>
            </a:pP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t.join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(column, </a:t>
            </a: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other_table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other_table_column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2616000" y="5482567"/>
            <a:ext cx="6960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u="sng" dirty="0">
                <a:solidFill>
                  <a:schemeClr val="hlink"/>
                </a:solidFill>
                <a:hlinkClick r:id="rId3"/>
              </a:rPr>
              <a:t>http://data8.org/datascience/tables.html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C960-57FC-4DE4-8479-A6AF1875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6EA8-E065-40BB-9935-3E39EDB5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Assignment 2</a:t>
            </a:r>
          </a:p>
        </p:txBody>
      </p:sp>
    </p:spTree>
    <p:extLst>
      <p:ext uri="{BB962C8B-B14F-4D97-AF65-F5344CB8AC3E}">
        <p14:creationId xmlns:p14="http://schemas.microsoft.com/office/powerpoint/2010/main" val="5762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Binning and Histogram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Apply</a:t>
            </a:r>
          </a:p>
          <a:p>
            <a:r>
              <a:rPr lang="en-US" dirty="0"/>
              <a:t>Group</a:t>
            </a:r>
          </a:p>
          <a:p>
            <a:r>
              <a:rPr lang="en-US" dirty="0"/>
              <a:t>Join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Reading: Chapter 8</a:t>
            </a:r>
          </a:p>
        </p:txBody>
      </p:sp>
    </p:spTree>
    <p:extLst>
      <p:ext uri="{BB962C8B-B14F-4D97-AF65-F5344CB8AC3E}">
        <p14:creationId xmlns:p14="http://schemas.microsoft.com/office/powerpoint/2010/main" val="97524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Binning Numerical Values</a:t>
            </a:r>
            <a:endParaRPr/>
          </a:p>
        </p:txBody>
      </p:sp>
      <p:sp>
        <p:nvSpPr>
          <p:cNvPr id="242" name="Google Shape;242;p5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23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dirty="0"/>
              <a:t>Binning is counting the number of numerical values that lie within ranges, called bins.</a:t>
            </a: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Bins are defined by their lower bounds (inclusive)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The upper bound is the lower bound of the next bin</a:t>
            </a:r>
            <a:endParaRPr dirty="0"/>
          </a:p>
        </p:txBody>
      </p:sp>
      <p:sp>
        <p:nvSpPr>
          <p:cNvPr id="243" name="Google Shape;243;p54"/>
          <p:cNvSpPr txBox="1"/>
          <p:nvPr/>
        </p:nvSpPr>
        <p:spPr>
          <a:xfrm>
            <a:off x="1223000" y="3636033"/>
            <a:ext cx="8916800" cy="7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188, 170, 189, 163, 183, 171, 185, 168, 173, ...</a:t>
            </a:r>
            <a:endParaRPr sz="2400"/>
          </a:p>
        </p:txBody>
      </p:sp>
      <p:grpSp>
        <p:nvGrpSpPr>
          <p:cNvPr id="244" name="Google Shape;244;p54"/>
          <p:cNvGrpSpPr/>
          <p:nvPr/>
        </p:nvGrpSpPr>
        <p:grpSpPr>
          <a:xfrm>
            <a:off x="1492700" y="5044589"/>
            <a:ext cx="9252000" cy="1075200"/>
            <a:chOff x="1119525" y="3783442"/>
            <a:chExt cx="6939000" cy="806400"/>
          </a:xfrm>
        </p:grpSpPr>
        <p:cxnSp>
          <p:nvCxnSpPr>
            <p:cNvPr id="245" name="Google Shape;245;p54"/>
            <p:cNvCxnSpPr/>
            <p:nvPr/>
          </p:nvCxnSpPr>
          <p:spPr>
            <a:xfrm>
              <a:off x="1119525" y="4100175"/>
              <a:ext cx="6939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" name="Google Shape;246;p54"/>
            <p:cNvSpPr txBox="1"/>
            <p:nvPr/>
          </p:nvSpPr>
          <p:spPr>
            <a:xfrm>
              <a:off x="122288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160</a:t>
              </a:r>
              <a:endParaRPr sz="2400"/>
            </a:p>
          </p:txBody>
        </p:sp>
        <p:sp>
          <p:nvSpPr>
            <p:cNvPr id="247" name="Google Shape;247;p54"/>
            <p:cNvSpPr txBox="1"/>
            <p:nvPr/>
          </p:nvSpPr>
          <p:spPr>
            <a:xfrm>
              <a:off x="2226239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165</a:t>
              </a:r>
              <a:endParaRPr sz="2400"/>
            </a:p>
          </p:txBody>
        </p:sp>
        <p:sp>
          <p:nvSpPr>
            <p:cNvPr id="248" name="Google Shape;248;p54"/>
            <p:cNvSpPr txBox="1"/>
            <p:nvPr/>
          </p:nvSpPr>
          <p:spPr>
            <a:xfrm>
              <a:off x="3229593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170</a:t>
              </a:r>
              <a:endParaRPr sz="2400"/>
            </a:p>
          </p:txBody>
        </p:sp>
        <p:sp>
          <p:nvSpPr>
            <p:cNvPr id="249" name="Google Shape;249;p54"/>
            <p:cNvSpPr txBox="1"/>
            <p:nvPr/>
          </p:nvSpPr>
          <p:spPr>
            <a:xfrm>
              <a:off x="4232947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175</a:t>
              </a:r>
              <a:endParaRPr sz="2400"/>
            </a:p>
          </p:txBody>
        </p:sp>
        <p:sp>
          <p:nvSpPr>
            <p:cNvPr id="250" name="Google Shape;250;p54"/>
            <p:cNvSpPr txBox="1"/>
            <p:nvPr/>
          </p:nvSpPr>
          <p:spPr>
            <a:xfrm>
              <a:off x="5236302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180</a:t>
              </a:r>
              <a:endParaRPr sz="2400"/>
            </a:p>
          </p:txBody>
        </p:sp>
        <p:sp>
          <p:nvSpPr>
            <p:cNvPr id="251" name="Google Shape;251;p54"/>
            <p:cNvSpPr txBox="1"/>
            <p:nvPr/>
          </p:nvSpPr>
          <p:spPr>
            <a:xfrm>
              <a:off x="623965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185</a:t>
              </a:r>
              <a:endParaRPr sz="2400"/>
            </a:p>
          </p:txBody>
        </p:sp>
        <p:sp>
          <p:nvSpPr>
            <p:cNvPr id="252" name="Google Shape;252;p54"/>
            <p:cNvSpPr txBox="1"/>
            <p:nvPr/>
          </p:nvSpPr>
          <p:spPr>
            <a:xfrm>
              <a:off x="7243010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190</a:t>
              </a:r>
              <a:endParaRPr sz="2400"/>
            </a:p>
          </p:txBody>
        </p:sp>
        <p:cxnSp>
          <p:nvCxnSpPr>
            <p:cNvPr id="253" name="Google Shape;253;p54"/>
            <p:cNvCxnSpPr>
              <a:stCxn id="246" idx="0"/>
            </p:cNvCxnSpPr>
            <p:nvPr/>
          </p:nvCxnSpPr>
          <p:spPr>
            <a:xfrm rot="10800000">
              <a:off x="1608385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54"/>
            <p:cNvCxnSpPr/>
            <p:nvPr/>
          </p:nvCxnSpPr>
          <p:spPr>
            <a:xfrm rot="10800000">
              <a:off x="26117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54"/>
            <p:cNvCxnSpPr/>
            <p:nvPr/>
          </p:nvCxnSpPr>
          <p:spPr>
            <a:xfrm rot="10800000">
              <a:off x="36151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54"/>
            <p:cNvCxnSpPr/>
            <p:nvPr/>
          </p:nvCxnSpPr>
          <p:spPr>
            <a:xfrm rot="10800000">
              <a:off x="46184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54"/>
            <p:cNvCxnSpPr/>
            <p:nvPr/>
          </p:nvCxnSpPr>
          <p:spPr>
            <a:xfrm rot="10800000">
              <a:off x="56218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54"/>
            <p:cNvCxnSpPr/>
            <p:nvPr/>
          </p:nvCxnSpPr>
          <p:spPr>
            <a:xfrm rot="10800000">
              <a:off x="66251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54"/>
            <p:cNvCxnSpPr/>
            <p:nvPr/>
          </p:nvCxnSpPr>
          <p:spPr>
            <a:xfrm rot="10800000">
              <a:off x="76285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0" name="Google Shape;260;p54"/>
          <p:cNvSpPr/>
          <p:nvPr/>
        </p:nvSpPr>
        <p:spPr>
          <a:xfrm>
            <a:off x="8942167" y="5213400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1" name="Google Shape;261;p54"/>
          <p:cNvSpPr/>
          <p:nvPr/>
        </p:nvSpPr>
        <p:spPr>
          <a:xfrm>
            <a:off x="4934495" y="5213400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2" name="Google Shape;262;p54"/>
          <p:cNvSpPr/>
          <p:nvPr/>
        </p:nvSpPr>
        <p:spPr>
          <a:xfrm>
            <a:off x="8939141" y="5007175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3" name="Google Shape;263;p54"/>
          <p:cNvSpPr/>
          <p:nvPr/>
        </p:nvSpPr>
        <p:spPr>
          <a:xfrm>
            <a:off x="2250649" y="5210375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4" name="Google Shape;264;p54"/>
          <p:cNvSpPr/>
          <p:nvPr/>
        </p:nvSpPr>
        <p:spPr>
          <a:xfrm>
            <a:off x="7607284" y="5210375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5" name="Google Shape;265;p54"/>
          <p:cNvSpPr/>
          <p:nvPr/>
        </p:nvSpPr>
        <p:spPr>
          <a:xfrm>
            <a:off x="4934495" y="5007175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6" name="Google Shape;266;p54"/>
          <p:cNvSpPr/>
          <p:nvPr/>
        </p:nvSpPr>
        <p:spPr>
          <a:xfrm>
            <a:off x="8928084" y="4803975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7" name="Google Shape;267;p54"/>
          <p:cNvSpPr/>
          <p:nvPr/>
        </p:nvSpPr>
        <p:spPr>
          <a:xfrm>
            <a:off x="3585531" y="5210375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8" name="Google Shape;268;p54"/>
          <p:cNvSpPr/>
          <p:nvPr/>
        </p:nvSpPr>
        <p:spPr>
          <a:xfrm>
            <a:off x="4937520" y="4803975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9" name="Google Shape;269;p54"/>
          <p:cNvSpPr/>
          <p:nvPr/>
        </p:nvSpPr>
        <p:spPr>
          <a:xfrm>
            <a:off x="9310800" y="3718503"/>
            <a:ext cx="2357200" cy="701200"/>
          </a:xfrm>
          <a:prstGeom prst="wedgeRoundRectCallout">
            <a:avLst>
              <a:gd name="adj1" fmla="val -32698"/>
              <a:gd name="adj2" fmla="val 84724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34343"/>
                </a:solidFill>
              </a:rPr>
              <a:t>The [185,190) bin</a:t>
            </a:r>
            <a:endParaRPr sz="24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Histogram</a:t>
            </a:r>
            <a:endParaRPr/>
          </a:p>
        </p:txBody>
      </p:sp>
      <p:sp>
        <p:nvSpPr>
          <p:cNvPr id="302" name="Google Shape;302;p59"/>
          <p:cNvSpPr txBox="1"/>
          <p:nvPr/>
        </p:nvSpPr>
        <p:spPr>
          <a:xfrm>
            <a:off x="5018800" y="5489169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  <p:sp>
        <p:nvSpPr>
          <p:cNvPr id="303" name="Google Shape;303;p59"/>
          <p:cNvSpPr/>
          <p:nvPr/>
        </p:nvSpPr>
        <p:spPr>
          <a:xfrm>
            <a:off x="2887967" y="2333133"/>
            <a:ext cx="341600" cy="283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" name="Google Shape;304;p59"/>
          <p:cNvSpPr txBox="1"/>
          <p:nvPr/>
        </p:nvSpPr>
        <p:spPr>
          <a:xfrm>
            <a:off x="660267" y="1385933"/>
            <a:ext cx="10873600" cy="3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Clr>
                <a:srgbClr val="C4820E"/>
              </a:buClr>
              <a:buSzPts val="2400"/>
              <a:buChar char="●"/>
            </a:pPr>
            <a:r>
              <a:rPr lang="en" sz="3200" dirty="0"/>
              <a:t>Chart that displays the distribution of a numerical variable</a:t>
            </a:r>
            <a:endParaRPr sz="3200" dirty="0"/>
          </a:p>
          <a:p>
            <a:endParaRPr sz="2400" dirty="0"/>
          </a:p>
          <a:p>
            <a:pPr marL="609585" indent="-507987">
              <a:buClr>
                <a:srgbClr val="C4820E"/>
              </a:buClr>
              <a:buSzPts val="2400"/>
              <a:buChar char="●"/>
            </a:pPr>
            <a:r>
              <a:rPr lang="en" sz="3200" dirty="0"/>
              <a:t>Uses bins; there is one bar corresponding to each bin</a:t>
            </a:r>
            <a:endParaRPr sz="3200" dirty="0"/>
          </a:p>
          <a:p>
            <a:endParaRPr sz="2400" dirty="0"/>
          </a:p>
          <a:p>
            <a:pPr marL="609585" indent="-507987">
              <a:buClr>
                <a:srgbClr val="C4820E"/>
              </a:buClr>
              <a:buSzPts val="2400"/>
              <a:buChar char="●"/>
            </a:pPr>
            <a:r>
              <a:rPr lang="en" sz="3200" dirty="0"/>
              <a:t>Uses the area principle:</a:t>
            </a:r>
            <a:endParaRPr sz="3200" dirty="0"/>
          </a:p>
          <a:p>
            <a:pPr marL="1219170" lvl="1" indent="-507987">
              <a:buClr>
                <a:srgbClr val="C4820E"/>
              </a:buClr>
              <a:buSzPts val="2400"/>
              <a:buChar char="○"/>
            </a:pPr>
            <a:r>
              <a:rPr lang="en" sz="3200" dirty="0"/>
              <a:t>The </a:t>
            </a:r>
            <a:r>
              <a:rPr lang="en" sz="3200" b="1" i="1" dirty="0"/>
              <a:t>area</a:t>
            </a:r>
            <a:r>
              <a:rPr lang="en" sz="3200" dirty="0"/>
              <a:t> of each bar is the percent of individuals in the corresponding bin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2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Defining 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Def Statements</a:t>
            </a:r>
            <a:endParaRPr/>
          </a:p>
        </p:txBody>
      </p:sp>
      <p:sp>
        <p:nvSpPr>
          <p:cNvPr id="238" name="Google Shape;238;p5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533"/>
              </a:spcAft>
              <a:buNone/>
            </a:pPr>
            <a:r>
              <a:rPr lang="en"/>
              <a:t>User-defined functions give names to blocks of code</a:t>
            </a:r>
            <a:endParaRPr/>
          </a:p>
        </p:txBody>
      </p:sp>
      <p:sp>
        <p:nvSpPr>
          <p:cNvPr id="239" name="Google Shape;239;p53"/>
          <p:cNvSpPr txBox="1"/>
          <p:nvPr/>
        </p:nvSpPr>
        <p:spPr>
          <a:xfrm>
            <a:off x="864900" y="2878233"/>
            <a:ext cx="10764400" cy="2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41818"/>
              </a:lnSpc>
            </a:pPr>
            <a:r>
              <a:rPr lang="en" sz="4000" b="1" dirty="0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4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 dirty="0">
                <a:solidFill>
                  <a:srgbClr val="0950AD"/>
                </a:solidFill>
                <a:latin typeface="Consolas"/>
                <a:ea typeface="Consolas"/>
                <a:cs typeface="Consolas"/>
                <a:sym typeface="Consolas"/>
              </a:rPr>
              <a:t>spread</a:t>
            </a:r>
            <a:r>
              <a:rPr lang="en" sz="4000" dirty="0">
                <a:latin typeface="Consolas"/>
                <a:ea typeface="Consolas"/>
                <a:cs typeface="Consolas"/>
                <a:sym typeface="Consolas"/>
              </a:rPr>
              <a:t>(values):</a:t>
            </a:r>
            <a:endParaRPr sz="40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41818"/>
              </a:lnSpc>
            </a:pPr>
            <a:r>
              <a:rPr lang="en" sz="4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4000" b="1" dirty="0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4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dirty="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4000" dirty="0">
                <a:latin typeface="Consolas"/>
                <a:ea typeface="Consolas"/>
                <a:cs typeface="Consolas"/>
                <a:sym typeface="Consolas"/>
              </a:rPr>
              <a:t>(values) </a:t>
            </a:r>
            <a:r>
              <a:rPr lang="en" sz="4000" dirty="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4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dirty="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4000" dirty="0">
                <a:latin typeface="Consolas"/>
                <a:ea typeface="Consolas"/>
                <a:cs typeface="Consolas"/>
                <a:sym typeface="Consolas"/>
              </a:rPr>
              <a:t>(values)</a:t>
            </a:r>
            <a:endParaRPr sz="4000" dirty="0"/>
          </a:p>
        </p:txBody>
      </p:sp>
      <p:sp>
        <p:nvSpPr>
          <p:cNvPr id="240" name="Google Shape;240;p53"/>
          <p:cNvSpPr txBox="1"/>
          <p:nvPr/>
        </p:nvSpPr>
        <p:spPr>
          <a:xfrm>
            <a:off x="5018800" y="54750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  <p:grpSp>
        <p:nvGrpSpPr>
          <p:cNvPr id="241" name="Google Shape;241;p53"/>
          <p:cNvGrpSpPr/>
          <p:nvPr/>
        </p:nvGrpSpPr>
        <p:grpSpPr>
          <a:xfrm>
            <a:off x="2034867" y="2292801"/>
            <a:ext cx="1786800" cy="1448833"/>
            <a:chOff x="1526150" y="1567200"/>
            <a:chExt cx="1340100" cy="1086625"/>
          </a:xfrm>
        </p:grpSpPr>
        <p:sp>
          <p:nvSpPr>
            <p:cNvPr id="242" name="Google Shape;242;p53"/>
            <p:cNvSpPr/>
            <p:nvPr/>
          </p:nvSpPr>
          <p:spPr>
            <a:xfrm>
              <a:off x="1526150" y="2059825"/>
              <a:ext cx="13401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53"/>
            <p:cNvSpPr/>
            <p:nvPr/>
          </p:nvSpPr>
          <p:spPr>
            <a:xfrm>
              <a:off x="1616575" y="1567200"/>
              <a:ext cx="1130100" cy="4152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Name</a:t>
              </a:r>
              <a:endParaRPr sz="2400"/>
            </a:p>
          </p:txBody>
        </p:sp>
      </p:grpSp>
      <p:grpSp>
        <p:nvGrpSpPr>
          <p:cNvPr id="244" name="Google Shape;244;p53"/>
          <p:cNvGrpSpPr/>
          <p:nvPr/>
        </p:nvGrpSpPr>
        <p:grpSpPr>
          <a:xfrm>
            <a:off x="4043967" y="2292801"/>
            <a:ext cx="4762165" cy="1448833"/>
            <a:chOff x="3032975" y="1567200"/>
            <a:chExt cx="3571624" cy="1086625"/>
          </a:xfrm>
        </p:grpSpPr>
        <p:sp>
          <p:nvSpPr>
            <p:cNvPr id="245" name="Google Shape;245;p53"/>
            <p:cNvSpPr/>
            <p:nvPr/>
          </p:nvSpPr>
          <p:spPr>
            <a:xfrm>
              <a:off x="3032975" y="2059825"/>
              <a:ext cx="12810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246;p53"/>
            <p:cNvSpPr/>
            <p:nvPr/>
          </p:nvSpPr>
          <p:spPr>
            <a:xfrm>
              <a:off x="3100599" y="1567200"/>
              <a:ext cx="3504000" cy="415200"/>
            </a:xfrm>
            <a:prstGeom prst="wedgeRoundRectCallout">
              <a:avLst>
                <a:gd name="adj1" fmla="val -33943"/>
                <a:gd name="adj2" fmla="val 65155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Argument names (parameters)</a:t>
              </a:r>
              <a:endParaRPr sz="2400"/>
            </a:p>
          </p:txBody>
        </p:sp>
      </p:grpSp>
      <p:grpSp>
        <p:nvGrpSpPr>
          <p:cNvPr id="247" name="Google Shape;247;p53"/>
          <p:cNvGrpSpPr/>
          <p:nvPr/>
        </p:nvGrpSpPr>
        <p:grpSpPr>
          <a:xfrm>
            <a:off x="669367" y="3815731"/>
            <a:ext cx="10599800" cy="1448800"/>
            <a:chOff x="502025" y="2709398"/>
            <a:chExt cx="7949850" cy="1086600"/>
          </a:xfrm>
        </p:grpSpPr>
        <p:sp>
          <p:nvSpPr>
            <p:cNvPr id="248" name="Google Shape;248;p53"/>
            <p:cNvSpPr/>
            <p:nvPr/>
          </p:nvSpPr>
          <p:spPr>
            <a:xfrm>
              <a:off x="1508975" y="2709398"/>
              <a:ext cx="6942900" cy="1086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249;p53"/>
            <p:cNvSpPr/>
            <p:nvPr/>
          </p:nvSpPr>
          <p:spPr>
            <a:xfrm>
              <a:off x="502025" y="2848375"/>
              <a:ext cx="861000" cy="415200"/>
            </a:xfrm>
            <a:prstGeom prst="wedgeRoundRectCallout">
              <a:avLst>
                <a:gd name="adj1" fmla="val 67700"/>
                <a:gd name="adj2" fmla="val -19178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Body</a:t>
              </a:r>
              <a:endParaRPr sz="2400"/>
            </a:p>
          </p:txBody>
        </p:sp>
      </p:grpSp>
      <p:grpSp>
        <p:nvGrpSpPr>
          <p:cNvPr id="250" name="Google Shape;250;p53"/>
          <p:cNvGrpSpPr/>
          <p:nvPr/>
        </p:nvGrpSpPr>
        <p:grpSpPr>
          <a:xfrm>
            <a:off x="3971299" y="3188233"/>
            <a:ext cx="7075600" cy="1384235"/>
            <a:chOff x="2978474" y="2238775"/>
            <a:chExt cx="5306700" cy="1038176"/>
          </a:xfrm>
        </p:grpSpPr>
        <p:sp>
          <p:nvSpPr>
            <p:cNvPr id="251" name="Google Shape;251;p53"/>
            <p:cNvSpPr/>
            <p:nvPr/>
          </p:nvSpPr>
          <p:spPr>
            <a:xfrm>
              <a:off x="5074025" y="2238775"/>
              <a:ext cx="2341800" cy="415200"/>
            </a:xfrm>
            <a:prstGeom prst="wedgeRoundRectCallout">
              <a:avLst>
                <a:gd name="adj1" fmla="val -21151"/>
                <a:gd name="adj2" fmla="val 84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Return expression</a:t>
              </a:r>
              <a:endParaRPr sz="2400"/>
            </a:p>
          </p:txBody>
        </p:sp>
        <p:sp>
          <p:nvSpPr>
            <p:cNvPr id="252" name="Google Shape;252;p53"/>
            <p:cNvSpPr/>
            <p:nvPr/>
          </p:nvSpPr>
          <p:spPr>
            <a:xfrm>
              <a:off x="2978474" y="2778351"/>
              <a:ext cx="5306700" cy="498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Apply with Multiple Columns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dirty="0"/>
              <a:t>The </a:t>
            </a:r>
            <a:r>
              <a:rPr lang="en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 dirty="0"/>
              <a:t> method creates an array by calling a function on every element in one or more input columns</a:t>
            </a: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First argument: 		Function to apply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Other arguments: 	The input column(s)</a:t>
            </a:r>
            <a:endParaRPr dirty="0"/>
          </a:p>
          <a:p>
            <a:pPr marL="0" indent="0">
              <a:lnSpc>
                <a:spcPct val="115000"/>
              </a:lnSpc>
              <a:buNone/>
            </a:pPr>
            <a:r>
              <a:rPr lang="en" sz="2667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</a:t>
            </a:r>
            <a:r>
              <a:rPr lang="en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667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one_arg_function</a:t>
            </a:r>
            <a:r>
              <a:rPr lang="en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" sz="2667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column_label</a:t>
            </a:r>
            <a:r>
              <a:rPr lang="en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sz="2667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667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</a:t>
            </a:r>
            <a:r>
              <a:rPr lang="en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667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two_arg_function</a:t>
            </a:r>
            <a:r>
              <a:rPr lang="en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2667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'</a:t>
            </a:r>
            <a:r>
              <a:rPr lang="en" sz="2667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column_label_for_first_arg</a:t>
            </a:r>
            <a:r>
              <a:rPr lang="en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endParaRPr sz="2667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047924" indent="0">
              <a:lnSpc>
                <a:spcPct val="115000"/>
              </a:lnSpc>
              <a:buNone/>
            </a:pPr>
            <a:r>
              <a:rPr lang="en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'</a:t>
            </a:r>
            <a:r>
              <a:rPr lang="en" sz="2667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column_label_for_second_arg</a:t>
            </a:r>
            <a:r>
              <a:rPr lang="en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sz="2667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 dirty="0"/>
              <a:t> called with only a function applies it to each row</a:t>
            </a:r>
            <a:endParaRPr dirty="0"/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endParaRPr dirty="0"/>
          </a:p>
        </p:txBody>
      </p:sp>
      <p:sp>
        <p:nvSpPr>
          <p:cNvPr id="236" name="Google Shape;236;p5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Apply</a:t>
            </a:r>
            <a:endParaRPr/>
          </a:p>
        </p:txBody>
      </p:sp>
      <p:sp>
        <p:nvSpPr>
          <p:cNvPr id="237" name="Google Shape;237;p53"/>
          <p:cNvSpPr txBox="1"/>
          <p:nvPr/>
        </p:nvSpPr>
        <p:spPr>
          <a:xfrm>
            <a:off x="5018800" y="61862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3262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DB515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5657</TotalTime>
  <Words>943</Words>
  <Application>Microsoft Macintosh PowerPoint</Application>
  <PresentationFormat>Widescreen</PresentationFormat>
  <Paragraphs>170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Office Theme</vt:lpstr>
      <vt:lpstr>Custom</vt:lpstr>
      <vt:lpstr>YSC2239 Lecture 5</vt:lpstr>
      <vt:lpstr>Recap</vt:lpstr>
      <vt:lpstr>Today’s class</vt:lpstr>
      <vt:lpstr>Binning Numerical Values</vt:lpstr>
      <vt:lpstr>Histogram</vt:lpstr>
      <vt:lpstr>Defining Functions</vt:lpstr>
      <vt:lpstr>Def Statements</vt:lpstr>
      <vt:lpstr>Apply with Multiple Columns</vt:lpstr>
      <vt:lpstr>Apply</vt:lpstr>
      <vt:lpstr>Grouping by One Attribute</vt:lpstr>
      <vt:lpstr>Grouping by One Column</vt:lpstr>
      <vt:lpstr>Lists</vt:lpstr>
      <vt:lpstr>Lists are Generic Sequences</vt:lpstr>
      <vt:lpstr>Cross-Classification</vt:lpstr>
      <vt:lpstr>Grouping By Multiple Columns</vt:lpstr>
      <vt:lpstr>Pivot Tables</vt:lpstr>
      <vt:lpstr>Pivot</vt:lpstr>
      <vt:lpstr>Group or Pivot?</vt:lpstr>
      <vt:lpstr>Challenge Question </vt:lpstr>
      <vt:lpstr>Joins</vt:lpstr>
      <vt:lpstr>Joining Two Tables</vt:lpstr>
      <vt:lpstr>Important Table Methods</vt:lpstr>
      <vt:lpstr>Reminders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STA2002!</dc:title>
  <dc:creator>Anke</dc:creator>
  <cp:lastModifiedBy>Hu Hengnan</cp:lastModifiedBy>
  <cp:revision>358</cp:revision>
  <dcterms:created xsi:type="dcterms:W3CDTF">2018-08-30T02:14:46Z</dcterms:created>
  <dcterms:modified xsi:type="dcterms:W3CDTF">2023-01-27T01:23:17Z</dcterms:modified>
</cp:coreProperties>
</file>