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59" r:id="rId5"/>
    <p:sldId id="260" r:id="rId6"/>
    <p:sldId id="261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271" r:id="rId17"/>
    <p:sldId id="341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9694D-A767-4B2C-A936-A325674F8B3A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E3B28-A849-469E-AD6F-97BC50C80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2d2490f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2d2490f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e25ad6f21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e25ad6f21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e25ad6f2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e25ad6f2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e25ad6f2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e25ad6f2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5ad6f2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5ad6f2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25ad6f2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e25ad6f2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333904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333904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333904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333904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333904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3339040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2333904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23339040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3339040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3339040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25ad6f2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25ad6f2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23339040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23339040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23339040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23339040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5ad6f2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5ad6f2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25ad6f2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25ad6f2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5ad6f2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5ad6f2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25ad6f2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25ad6f2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25ad6f2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e25ad6f2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25ad6f2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25ad6f2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e25ad6f2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e25ad6f2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08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Google Shape;182;p43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3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2734-52AC-4EAE-B3EB-56254006547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287-B203-48B7-8159-58DBC091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7194"/>
            <a:ext cx="9144000" cy="2387600"/>
          </a:xfrm>
        </p:spPr>
        <p:txBody>
          <a:bodyPr/>
          <a:lstStyle/>
          <a:p>
            <a:r>
              <a:rPr lang="en-US" dirty="0"/>
              <a:t>YSC2239 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554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4" descr="YaleNUS_Header.tif">
            <a:extLst>
              <a:ext uri="{FF2B5EF4-FFF2-40B4-BE49-F238E27FC236}">
                <a16:creationId xmlns:a16="http://schemas.microsoft.com/office/drawing/2014/main" id="{0830E64C-D6D6-4375-96EA-8A4771F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506" y="680356"/>
            <a:ext cx="12797156" cy="3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1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Random Selection</a:t>
            </a:r>
            <a:endParaRPr/>
          </a:p>
        </p:txBody>
      </p:sp>
      <p:sp>
        <p:nvSpPr>
          <p:cNvPr id="261" name="Google Shape;261;p5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640"/>
              </a:spcBef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Selects uniformly at random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with replacement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from an array,</a:t>
            </a:r>
            <a:endParaRPr>
              <a:solidFill>
                <a:srgbClr val="000000"/>
              </a:solidFill>
            </a:endParaRPr>
          </a:p>
          <a:p>
            <a:pPr>
              <a:buClr>
                <a:srgbClr val="C4820E"/>
              </a:buClr>
            </a:pPr>
            <a:r>
              <a:rPr lang="en">
                <a:solidFill>
                  <a:srgbClr val="000000"/>
                </a:solidFill>
              </a:rPr>
              <a:t>a specified number of times</a:t>
            </a: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np.random.choice(some_array, sample_size)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57"/>
          <p:cNvSpPr txBox="1"/>
          <p:nvPr/>
        </p:nvSpPr>
        <p:spPr>
          <a:xfrm>
            <a:off x="5139600" y="5316067"/>
            <a:ext cx="1912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8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Appending Arrays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Longer Array</a:t>
            </a:r>
            <a:endParaRPr/>
          </a:p>
        </p:txBody>
      </p:sp>
      <p:sp>
        <p:nvSpPr>
          <p:cNvPr id="273" name="Google Shape;273;p5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  <a:buClr>
                <a:srgbClr val="C4820E"/>
              </a:buClr>
              <a:buFont typeface="Courier New"/>
              <a:buChar char="●"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np.append(array_1, value)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"/>
              <a:t>new array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/>
              <a:t> appended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/>
              <a:t> has to be of the same type as elements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C4820E"/>
              </a:buClr>
              <a:buFont typeface="Courier New"/>
              <a:buChar char="●"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np.append(array_1, array_2)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"/>
              <a:t>new array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array_2</a:t>
            </a:r>
            <a:r>
              <a:rPr lang="en"/>
              <a:t> appended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array_2</a:t>
            </a:r>
            <a:r>
              <a:rPr lang="en"/>
              <a:t> elements must have the same type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array_1</a:t>
            </a:r>
            <a:r>
              <a:rPr lang="en"/>
              <a:t> elements</a:t>
            </a:r>
            <a:endParaRPr/>
          </a:p>
        </p:txBody>
      </p:sp>
      <p:sp>
        <p:nvSpPr>
          <p:cNvPr id="274" name="Google Shape;274;p59"/>
          <p:cNvSpPr txBox="1"/>
          <p:nvPr/>
        </p:nvSpPr>
        <p:spPr>
          <a:xfrm>
            <a:off x="5303533" y="5151133"/>
            <a:ext cx="17680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Iteration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is a keyword that begins a control statement</a:t>
            </a:r>
            <a:endParaRPr/>
          </a:p>
          <a:p>
            <a:pPr indent="0">
              <a:lnSpc>
                <a:spcPct val="115000"/>
              </a:lnSpc>
              <a:spcBef>
                <a:spcPts val="640"/>
              </a:spcBef>
              <a:buNone/>
            </a:pPr>
            <a:endParaRPr/>
          </a:p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/>
              <a:t>The purpose of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is to perform a computation for every element in a list or array</a:t>
            </a:r>
            <a:endParaRPr/>
          </a:p>
        </p:txBody>
      </p:sp>
      <p:sp>
        <p:nvSpPr>
          <p:cNvPr id="285" name="Google Shape;285;p6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Statements</a:t>
            </a:r>
            <a:endParaRPr/>
          </a:p>
        </p:txBody>
      </p:sp>
      <p:sp>
        <p:nvSpPr>
          <p:cNvPr id="286" name="Google Shape;286;p61"/>
          <p:cNvSpPr txBox="1"/>
          <p:nvPr/>
        </p:nvSpPr>
        <p:spPr>
          <a:xfrm>
            <a:off x="5139600" y="5108800"/>
            <a:ext cx="1912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Optional: Advanced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Closer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6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1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t.where(array_of_bool_values)</a:t>
            </a:r>
            <a:r>
              <a:rPr lang="en" b="1">
                <a:solidFill>
                  <a:srgbClr val="3B3B3B"/>
                </a:solidFill>
              </a:rPr>
              <a:t> </a:t>
            </a:r>
            <a:endParaRPr b="1">
              <a:solidFill>
                <a:srgbClr val="3B3B3B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>
              <a:solidFill>
                <a:srgbClr val="3B3B3B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>
                <a:solidFill>
                  <a:srgbClr val="3B3B3B"/>
                </a:solidFill>
              </a:rPr>
              <a:t>returns a table </a:t>
            </a:r>
            <a:endParaRPr>
              <a:solidFill>
                <a:srgbClr val="3B3B3B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>
                <a:solidFill>
                  <a:srgbClr val="3B3B3B"/>
                </a:solidFill>
              </a:rPr>
              <a:t>with only the rows of </a:t>
            </a:r>
            <a:r>
              <a:rPr lang="en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3B3B3B"/>
                </a:solidFill>
              </a:rPr>
              <a:t> for which </a:t>
            </a:r>
            <a:endParaRPr>
              <a:solidFill>
                <a:srgbClr val="3B3B3B"/>
              </a:solidFill>
            </a:endParaRPr>
          </a:p>
          <a:p>
            <a:pPr marL="0" indent="0">
              <a:spcBef>
                <a:spcPts val="533"/>
              </a:spcBef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3B3B3B"/>
                </a:solidFill>
              </a:rPr>
              <a:t>the corresponding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>
                <a:solidFill>
                  <a:srgbClr val="3B3B3B"/>
                </a:solidFill>
              </a:rPr>
              <a:t> is </a:t>
            </a:r>
            <a:r>
              <a:rPr lang="en" b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</a:rPr>
              <a:t>.</a:t>
            </a:r>
            <a:endParaRPr>
              <a:solidFill>
                <a:srgbClr val="3B3B3B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/>
          </a:p>
        </p:txBody>
      </p:sp>
      <p:sp>
        <p:nvSpPr>
          <p:cNvPr id="298" name="Google Shape;298;p63"/>
          <p:cNvSpPr txBox="1"/>
          <p:nvPr/>
        </p:nvSpPr>
        <p:spPr>
          <a:xfrm>
            <a:off x="5139600" y="5108800"/>
            <a:ext cx="1912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</a:t>
            </a:r>
            <a:endParaRPr/>
          </a:p>
        </p:txBody>
      </p:sp>
      <p:sp>
        <p:nvSpPr>
          <p:cNvPr id="214" name="Google Shape;214;p4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Lowest value: 0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impossible</a:t>
            </a:r>
            <a:endParaRPr/>
          </a:p>
          <a:p>
            <a:r>
              <a:rPr lang="en"/>
              <a:t>Highest value: 1 (or 100%)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Chance of event that is certain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If an event has chance 70%, then the chance that it doesn’t happen is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100% - 70% = 30%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1 - 0.7 = 0.3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Equally Likely Outcomes</a:t>
            </a:r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Assuming all outcomes are equally likely, the chance of an event A is: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                number of outcomes that make A happen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P(A)  =  ---------------------------------------------------------------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                             total number of outcomes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  <a:p>
            <a:r>
              <a:rPr lang="en-US" dirty="0"/>
              <a:t>Chance/Probability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Reading: Chapter 8, 9</a:t>
            </a:r>
          </a:p>
        </p:txBody>
      </p:sp>
    </p:spTree>
    <p:extLst>
      <p:ext uri="{BB962C8B-B14F-4D97-AF65-F5344CB8AC3E}">
        <p14:creationId xmlns:p14="http://schemas.microsoft.com/office/powerpoint/2010/main" val="97524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Fraction of a Fraction</a:t>
            </a:r>
            <a:endParaRPr/>
          </a:p>
        </p:txBody>
      </p:sp>
      <p:pic>
        <p:nvPicPr>
          <p:cNvPr id="226" name="Google Shape;2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51" y="1297900"/>
            <a:ext cx="6422701" cy="49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Multiplication Rule</a:t>
            </a:r>
            <a:endParaRPr/>
          </a:p>
        </p:txBody>
      </p:sp>
      <p:sp>
        <p:nvSpPr>
          <p:cNvPr id="233" name="Google Shape;233;p5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Chance that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both happen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"/>
              <a:t>= P(</a:t>
            </a:r>
            <a:r>
              <a:rPr lang="en" i="1"/>
              <a:t>A</a:t>
            </a:r>
            <a:r>
              <a:rPr lang="en"/>
              <a:t> happens) x P(</a:t>
            </a:r>
            <a:r>
              <a:rPr lang="en" i="1"/>
              <a:t>B</a:t>
            </a:r>
            <a:r>
              <a:rPr lang="en"/>
              <a:t> happens given that </a:t>
            </a:r>
            <a:r>
              <a:rPr lang="en" i="1"/>
              <a:t>A</a:t>
            </a:r>
            <a:r>
              <a:rPr lang="en"/>
              <a:t> has happened)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less than or equal to</a:t>
            </a:r>
            <a:r>
              <a:rPr lang="en"/>
              <a:t> each of the two chances being multiplied</a:t>
            </a:r>
            <a:endParaRPr/>
          </a:p>
          <a:p>
            <a:r>
              <a:rPr lang="en"/>
              <a:t>The more conditions you have to satisfy, the less likely you are to satisfy them all</a:t>
            </a:r>
            <a:endParaRPr/>
          </a:p>
        </p:txBody>
      </p:sp>
      <p:sp>
        <p:nvSpPr>
          <p:cNvPr id="234" name="Google Shape;234;p51"/>
          <p:cNvSpPr txBox="1"/>
          <p:nvPr/>
        </p:nvSpPr>
        <p:spPr>
          <a:xfrm>
            <a:off x="9837600" y="5487800"/>
            <a:ext cx="1744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Addition Rule</a:t>
            </a:r>
            <a:endParaRPr/>
          </a:p>
        </p:txBody>
      </p:sp>
      <p:sp>
        <p:nvSpPr>
          <p:cNvPr id="240" name="Google Shape;240;p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If event </a:t>
            </a:r>
            <a:r>
              <a:rPr lang="en" i="1"/>
              <a:t>A</a:t>
            </a:r>
            <a:r>
              <a:rPr lang="en"/>
              <a:t> can happen in </a:t>
            </a:r>
            <a:r>
              <a:rPr lang="en" i="1"/>
              <a:t>exactly one</a:t>
            </a:r>
            <a:r>
              <a:rPr lang="en"/>
              <a:t> of two ways, then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 algn="ctr">
              <a:spcBef>
                <a:spcPts val="640"/>
              </a:spcBef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 =   P(first way)  +  P(second way)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</a:pPr>
            <a:r>
              <a:rPr lang="en"/>
              <a:t>The answer is </a:t>
            </a:r>
            <a:r>
              <a:rPr lang="en" i="1"/>
              <a:t>greater than or equal to</a:t>
            </a:r>
            <a:r>
              <a:rPr lang="en"/>
              <a:t> the chance of each individual way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927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Example: At Least One Head</a:t>
            </a:r>
            <a:endParaRPr/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dirty="0"/>
              <a:t>In 3 tosses: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Any outcome </a:t>
            </a:r>
            <a:r>
              <a:rPr lang="en" i="1" dirty="0"/>
              <a:t>except</a:t>
            </a:r>
            <a:r>
              <a:rPr lang="en" dirty="0"/>
              <a:t> TTT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P(TTT)  =  (½) x (½) x (½)  =  ⅛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P(at least one head) = 1 - P(TTT) = ⅞ = 87.5%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>
              <a:spcBef>
                <a:spcPts val="640"/>
              </a:spcBef>
            </a:pPr>
            <a:r>
              <a:rPr lang="en" dirty="0"/>
              <a:t>In 10 tosses: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1 - (½)**10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/>
              <a:t>99.9%</a:t>
            </a:r>
            <a:endParaRPr/>
          </a:p>
        </p:txBody>
      </p:sp>
      <p:sp>
        <p:nvSpPr>
          <p:cNvPr id="247" name="Google Shape;247;p53"/>
          <p:cNvSpPr txBox="1"/>
          <p:nvPr/>
        </p:nvSpPr>
        <p:spPr>
          <a:xfrm>
            <a:off x="9970800" y="5291000"/>
            <a:ext cx="16116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Important Table Methods</a:t>
            </a:r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75800" y="1295400"/>
            <a:ext cx="11916000" cy="44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t.select(column, …)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t.drop(column, …)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t.take([row_num, …])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t.exclude([row_num, …])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t.sort(column, descending=False, distinct=False)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t.where(column, are.condition(...))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t.apply(function_name, column, …)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t.group(column)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t.group(column, function_name)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t.group([column, …])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i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t.group([column, …], function_name)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t.pivot(cols, rows) </a:t>
            </a:r>
            <a:r>
              <a:rPr lang="en" sz="2400" i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 t.pivot(cols, rows, vals, function_name)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t.join(column, other_table, other_table_column)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2616000" y="5482567"/>
            <a:ext cx="69600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Comparison and Booleans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Comparison Operators</a:t>
            </a:r>
            <a:endParaRPr/>
          </a:p>
        </p:txBody>
      </p:sp>
      <p:sp>
        <p:nvSpPr>
          <p:cNvPr id="225" name="Google Shape;225;p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7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result of a comparison expression is a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dirty="0"/>
              <a:t> value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x = 2           y = 3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x &gt; 1           x &gt; y          y &gt;= 3     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   x == y          x != 2         2 &lt; x &lt; 5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6" name="Google Shape;226;p52"/>
          <p:cNvGrpSpPr/>
          <p:nvPr/>
        </p:nvGrpSpPr>
        <p:grpSpPr>
          <a:xfrm>
            <a:off x="1329191" y="2180930"/>
            <a:ext cx="7406933" cy="612000"/>
            <a:chOff x="889125" y="1797350"/>
            <a:chExt cx="5555200" cy="459000"/>
          </a:xfrm>
        </p:grpSpPr>
        <p:sp>
          <p:nvSpPr>
            <p:cNvPr id="227" name="Google Shape;227;p52"/>
            <p:cNvSpPr/>
            <p:nvPr/>
          </p:nvSpPr>
          <p:spPr>
            <a:xfrm>
              <a:off x="889125" y="1797350"/>
              <a:ext cx="3489600" cy="45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52"/>
            <p:cNvSpPr txBox="1"/>
            <p:nvPr/>
          </p:nvSpPr>
          <p:spPr>
            <a:xfrm>
              <a:off x="4407925" y="1817046"/>
              <a:ext cx="2036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Assignment statements</a:t>
              </a:r>
              <a:endParaRPr sz="2400"/>
            </a:p>
          </p:txBody>
        </p:sp>
      </p:grpSp>
      <p:grpSp>
        <p:nvGrpSpPr>
          <p:cNvPr id="229" name="Google Shape;229;p52"/>
          <p:cNvGrpSpPr/>
          <p:nvPr/>
        </p:nvGrpSpPr>
        <p:grpSpPr>
          <a:xfrm>
            <a:off x="1076780" y="3147765"/>
            <a:ext cx="10606095" cy="1540800"/>
            <a:chOff x="889125" y="2515524"/>
            <a:chExt cx="7954571" cy="1155600"/>
          </a:xfrm>
        </p:grpSpPr>
        <p:sp>
          <p:nvSpPr>
            <p:cNvPr id="230" name="Google Shape;230;p52"/>
            <p:cNvSpPr/>
            <p:nvPr/>
          </p:nvSpPr>
          <p:spPr>
            <a:xfrm>
              <a:off x="889125" y="2515524"/>
              <a:ext cx="63768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52"/>
            <p:cNvSpPr txBox="1"/>
            <p:nvPr/>
          </p:nvSpPr>
          <p:spPr>
            <a:xfrm>
              <a:off x="7313996" y="2787011"/>
              <a:ext cx="152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Comparison expressions</a:t>
              </a:r>
              <a:endParaRPr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Aggregating Comparisons</a:t>
            </a:r>
            <a:endParaRPr/>
          </a:p>
        </p:txBody>
      </p:sp>
      <p:sp>
        <p:nvSpPr>
          <p:cNvPr id="237" name="Google Shape;237;p5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Summing an array or list of bool values will count the True values only.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    + 0     + 1          == 2</a:t>
            </a:r>
            <a:endParaRPr/>
          </a:p>
          <a:p>
            <a:pPr marL="0" indent="0">
              <a:spcBef>
                <a:spcPts val="533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True + False + True       ==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sum([1   , 0    , 1   ])  ==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sum([True, False, True])  ==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Control Statements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0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/>
              <a:t>These statements </a:t>
            </a:r>
            <a:r>
              <a:rPr lang="en" i="1"/>
              <a:t>control</a:t>
            </a:r>
            <a:r>
              <a:rPr lang="en"/>
              <a:t> the sequence of computations that are performed in a program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endParaRPr sz="1333"/>
          </a:p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/>
              <a:t>The keywords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begin control statements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endParaRPr sz="1333"/>
          </a:p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/>
              <a:t>The purpose of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is to define functions that choose different behavior based on their arguments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endParaRPr/>
          </a:p>
        </p:txBody>
      </p:sp>
      <p:sp>
        <p:nvSpPr>
          <p:cNvPr id="249" name="Google Shape;249;p5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Control Statements</a:t>
            </a:r>
            <a:endParaRPr/>
          </a:p>
        </p:txBody>
      </p:sp>
      <p:sp>
        <p:nvSpPr>
          <p:cNvPr id="250" name="Google Shape;250;p55"/>
          <p:cNvSpPr txBox="1"/>
          <p:nvPr/>
        </p:nvSpPr>
        <p:spPr>
          <a:xfrm>
            <a:off x="5139600" y="5519267"/>
            <a:ext cx="19128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Random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755</Words>
  <Application>Microsoft Office PowerPoint</Application>
  <PresentationFormat>Widescreen</PresentationFormat>
  <Paragraphs>115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YSC2239 Lecture 6</vt:lpstr>
      <vt:lpstr>Today’s class</vt:lpstr>
      <vt:lpstr>Important Table Methods</vt:lpstr>
      <vt:lpstr>Comparison and Booleans</vt:lpstr>
      <vt:lpstr>Comparison Operators</vt:lpstr>
      <vt:lpstr>Aggregating Comparisons</vt:lpstr>
      <vt:lpstr>Control Statements</vt:lpstr>
      <vt:lpstr>Control Statements</vt:lpstr>
      <vt:lpstr>Random Selection</vt:lpstr>
      <vt:lpstr>Random Selection</vt:lpstr>
      <vt:lpstr>Appending Arrays</vt:lpstr>
      <vt:lpstr>A Longer Array</vt:lpstr>
      <vt:lpstr>Iteration</vt:lpstr>
      <vt:lpstr>for Statements</vt:lpstr>
      <vt:lpstr>Optional: Advanced where</vt:lpstr>
      <vt:lpstr>A Closer Look at where</vt:lpstr>
      <vt:lpstr>Probability</vt:lpstr>
      <vt:lpstr>Basics</vt:lpstr>
      <vt:lpstr>Equally Likely Outcomes</vt:lpstr>
      <vt:lpstr>Fraction of a Fraction</vt:lpstr>
      <vt:lpstr>Multiplication Rule</vt:lpstr>
      <vt:lpstr>Addition Rule</vt:lpstr>
      <vt:lpstr>Example: At Least One Head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STA2002!</dc:title>
  <dc:creator>Anke</dc:creator>
  <cp:lastModifiedBy>Michael Choi</cp:lastModifiedBy>
  <cp:revision>351</cp:revision>
  <dcterms:created xsi:type="dcterms:W3CDTF">2018-08-30T02:14:46Z</dcterms:created>
  <dcterms:modified xsi:type="dcterms:W3CDTF">2022-01-21T04:34:51Z</dcterms:modified>
</cp:coreProperties>
</file>