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9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9" r:id="rId13"/>
    <p:sldId id="280" r:id="rId14"/>
    <p:sldId id="281" r:id="rId15"/>
    <p:sldId id="333" r:id="rId16"/>
    <p:sldId id="334" r:id="rId17"/>
    <p:sldId id="286" r:id="rId18"/>
    <p:sldId id="287" r:id="rId19"/>
    <p:sldId id="288" r:id="rId20"/>
    <p:sldId id="289" r:id="rId21"/>
    <p:sldId id="3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694D-A767-4B2C-A936-A325674F8B3A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3B28-A849-469E-AD6F-97BC50C8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39240c96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39240c96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439240c96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439240c96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439240c96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439240c96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0dc8e02e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0dc8e02e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dc8e02e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0dc8e02e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39240c96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439240c96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439240c96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439240c96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39240c96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439240c96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39240c96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39240c96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39240c96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439240c96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39240c96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439240c96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39240c96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39240c96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39240c96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439240c96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39240c96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439240c96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39240c96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439240c96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439240c96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439240c96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39240c96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439240c96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578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23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97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2734-52AC-4EAE-B3EB-562540065479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7194"/>
            <a:ext cx="9144000" cy="2387600"/>
          </a:xfrm>
        </p:spPr>
        <p:txBody>
          <a:bodyPr/>
          <a:lstStyle/>
          <a:p>
            <a:r>
              <a:rPr lang="en-US" dirty="0"/>
              <a:t>YSC2239 Lecture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554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4" descr="YaleNUS_Header.tif">
            <a:extLst>
              <a:ext uri="{FF2B5EF4-FFF2-40B4-BE49-F238E27FC236}">
                <a16:creationId xmlns:a16="http://schemas.microsoft.com/office/drawing/2014/main" id="{0830E64C-D6D6-4375-96EA-8A4771F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6" y="680356"/>
            <a:ext cx="12797156" cy="32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1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0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10644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Prediction Under the Null Hypothesis</a:t>
            </a:r>
            <a:endParaRPr/>
          </a:p>
        </p:txBody>
      </p:sp>
      <p:sp>
        <p:nvSpPr>
          <p:cNvPr id="299" name="Google Shape;299;p6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1054">
              <a:buSzPts val="2200"/>
            </a:pPr>
            <a:r>
              <a:rPr lang="en" sz="2933"/>
              <a:t>Simulate the test statistic under the null hypothesis; draw the histogram of the simulated values</a:t>
            </a:r>
            <a:endParaRPr sz="2933"/>
          </a:p>
          <a:p>
            <a:pPr indent="-491054">
              <a:buSzPts val="2200"/>
            </a:pPr>
            <a:r>
              <a:rPr lang="en" sz="2933">
                <a:solidFill>
                  <a:srgbClr val="000000"/>
                </a:solidFill>
              </a:rPr>
              <a:t>This displays the </a:t>
            </a:r>
            <a:r>
              <a:rPr lang="en" sz="2933" b="1">
                <a:solidFill>
                  <a:srgbClr val="0000FF"/>
                </a:solidFill>
              </a:rPr>
              <a:t>empirical distribution of the statistic under the null hypothesis</a:t>
            </a:r>
            <a:endParaRPr sz="2933" b="1">
              <a:solidFill>
                <a:srgbClr val="0000FF"/>
              </a:solidFill>
            </a:endParaRPr>
          </a:p>
          <a:p>
            <a:pPr indent="-491054">
              <a:buSzPts val="2200"/>
            </a:pPr>
            <a:r>
              <a:rPr lang="en" sz="2933"/>
              <a:t>It is a prediction about the statistic, made by the null hypothesis </a:t>
            </a:r>
            <a:endParaRPr sz="2933"/>
          </a:p>
          <a:p>
            <a:pPr lvl="1" indent="-491054">
              <a:spcBef>
                <a:spcPts val="0"/>
              </a:spcBef>
              <a:buSzPts val="2200"/>
            </a:pPr>
            <a:r>
              <a:rPr lang="en" sz="2933"/>
              <a:t>It shows all the likely values of the statistic</a:t>
            </a:r>
            <a:endParaRPr sz="2933"/>
          </a:p>
          <a:p>
            <a:pPr lvl="1" indent="-491054">
              <a:spcBef>
                <a:spcPts val="0"/>
              </a:spcBef>
              <a:buSzPts val="2200"/>
            </a:pPr>
            <a:r>
              <a:rPr lang="en" sz="2933"/>
              <a:t>Also how likely they are </a:t>
            </a:r>
            <a:r>
              <a:rPr lang="en" sz="2933" b="1"/>
              <a:t>(if the null hypothesis is true)</a:t>
            </a:r>
            <a:endParaRPr sz="2933" b="1"/>
          </a:p>
          <a:p>
            <a:pPr indent="-491054">
              <a:buSzPts val="2200"/>
            </a:pPr>
            <a:r>
              <a:rPr lang="en" sz="2933"/>
              <a:t>The probabilities are approximate, because we can’t generate all the possible random samples</a:t>
            </a:r>
            <a:endParaRPr sz="293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Conclusion of the Test</a:t>
            </a:r>
            <a:endParaRPr/>
          </a:p>
        </p:txBody>
      </p:sp>
      <p:sp>
        <p:nvSpPr>
          <p:cNvPr id="305" name="Google Shape;305;p6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Resolve choice between null and alternative hypotheses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Compare the </a:t>
            </a:r>
            <a:r>
              <a:rPr lang="en" b="1">
                <a:solidFill>
                  <a:srgbClr val="0000FF"/>
                </a:solidFill>
              </a:rPr>
              <a:t>observed test statistic</a:t>
            </a:r>
            <a:r>
              <a:rPr lang="en"/>
              <a:t> and its empirical distribution under the null hypothesis</a:t>
            </a:r>
            <a:endParaRPr/>
          </a:p>
          <a:p>
            <a:r>
              <a:rPr lang="en"/>
              <a:t>If the observed value is </a:t>
            </a:r>
            <a:r>
              <a:rPr lang="en" b="1"/>
              <a:t>not consistent</a:t>
            </a:r>
            <a:r>
              <a:rPr lang="en"/>
              <a:t> with the distribution, then the test favors the alternative – “rejects the null hypothesis”</a:t>
            </a:r>
            <a:endParaRPr/>
          </a:p>
          <a:p>
            <a:pPr marL="0" indent="0">
              <a:spcBef>
                <a:spcPts val="533"/>
              </a:spcBef>
              <a:buNone/>
            </a:pPr>
            <a:r>
              <a:rPr lang="en"/>
              <a:t>Whether a value is consistent with a distribution: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A visualization may be sufficient</a:t>
            </a:r>
            <a:endParaRPr/>
          </a:p>
          <a:p>
            <a:r>
              <a:rPr lang="en"/>
              <a:t>If not, there are conventions about “consistency”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5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Statistical Significance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Tail Areas</a:t>
            </a:r>
            <a:endParaRPr/>
          </a:p>
        </p:txBody>
      </p:sp>
      <p:pic>
        <p:nvPicPr>
          <p:cNvPr id="334" name="Google Shape;33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1175834"/>
            <a:ext cx="3596633" cy="248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285" y="3444234"/>
            <a:ext cx="4358233" cy="281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7"/>
          <p:cNvSpPr txBox="1">
            <a:spLocks noGrp="1"/>
          </p:cNvSpPr>
          <p:nvPr>
            <p:ph type="body" idx="1"/>
          </p:nvPr>
        </p:nvSpPr>
        <p:spPr>
          <a:xfrm>
            <a:off x="609600" y="1308251"/>
            <a:ext cx="10972800" cy="48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  <a:buClr>
                <a:srgbClr val="C4820E"/>
              </a:buClr>
            </a:pPr>
            <a:r>
              <a:rPr lang="en" b="1">
                <a:solidFill>
                  <a:srgbClr val="0000FF"/>
                </a:solidFill>
              </a:rPr>
              <a:t>“Inconsistent”:</a:t>
            </a:r>
            <a:r>
              <a:rPr lang="en" b="1">
                <a:solidFill>
                  <a:srgbClr val="003262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The test statistic is in the tail of the empirical distribution under the null hypothesis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endParaRPr sz="800">
              <a:solidFill>
                <a:srgbClr val="000000"/>
              </a:solidFill>
            </a:endParaRPr>
          </a:p>
          <a:p>
            <a:pPr>
              <a:spcBef>
                <a:spcPts val="640"/>
              </a:spcBef>
              <a:buClr>
                <a:srgbClr val="C4820E"/>
              </a:buClr>
            </a:pPr>
            <a:r>
              <a:rPr lang="en" b="1">
                <a:solidFill>
                  <a:srgbClr val="0000FF"/>
                </a:solidFill>
              </a:rPr>
              <a:t>“In the tail,” first convention:</a:t>
            </a:r>
            <a:endParaRPr b="1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>
                <a:solidFill>
                  <a:srgbClr val="000000"/>
                </a:solidFill>
              </a:rPr>
              <a:t>The area in the tail is less than 5%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>
                <a:solidFill>
                  <a:srgbClr val="000000"/>
                </a:solidFill>
              </a:rPr>
              <a:t>The result is “statistically significant”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endParaRPr sz="800">
              <a:solidFill>
                <a:srgbClr val="000000"/>
              </a:solidFill>
            </a:endParaRPr>
          </a:p>
          <a:p>
            <a:pPr>
              <a:spcBef>
                <a:spcPts val="640"/>
              </a:spcBef>
              <a:buClr>
                <a:srgbClr val="C4820E"/>
              </a:buClr>
            </a:pPr>
            <a:r>
              <a:rPr lang="en" b="1">
                <a:solidFill>
                  <a:srgbClr val="0000FF"/>
                </a:solidFill>
              </a:rPr>
              <a:t>“In the tail,” second convention:</a:t>
            </a:r>
            <a:endParaRPr b="1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/>
              <a:t>The area in the tail is less than 1%</a:t>
            </a:r>
            <a:endParaRPr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/>
              <a:t>The result is “highly statistically significant”</a:t>
            </a:r>
            <a:endParaRPr/>
          </a:p>
        </p:txBody>
      </p:sp>
      <p:sp>
        <p:nvSpPr>
          <p:cNvPr id="342" name="Google Shape;342;p6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Conventions About Inconsistency</a:t>
            </a:r>
            <a:endParaRPr/>
          </a:p>
        </p:txBody>
      </p:sp>
      <p:sp>
        <p:nvSpPr>
          <p:cNvPr id="343" name="Google Shape;343;p67"/>
          <p:cNvSpPr txBox="1"/>
          <p:nvPr/>
        </p:nvSpPr>
        <p:spPr>
          <a:xfrm>
            <a:off x="9829800" y="5440667"/>
            <a:ext cx="1706800" cy="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p-Value as an Area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t="1850" b="-1849"/>
          <a:stretch/>
        </p:blipFill>
        <p:spPr>
          <a:xfrm>
            <a:off x="4623134" y="1441000"/>
            <a:ext cx="6977733" cy="454583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429233" y="1297933"/>
            <a:ext cx="4061200" cy="1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Clr>
                <a:srgbClr val="C4820E"/>
              </a:buClr>
              <a:buSzPts val="2000"/>
              <a:buChar char="●"/>
            </a:pPr>
            <a:r>
              <a:rPr lang="en" sz="2667"/>
              <a:t>Empirical distribution of the test statistic </a:t>
            </a:r>
            <a:r>
              <a:rPr lang="en" sz="2667" b="1">
                <a:solidFill>
                  <a:srgbClr val="0000FF"/>
                </a:solidFill>
              </a:rPr>
              <a:t>under the null hypothesis</a:t>
            </a:r>
            <a:r>
              <a:rPr lang="en" sz="2667"/>
              <a:t>.</a:t>
            </a:r>
            <a:br>
              <a:rPr lang="en" sz="2667" b="1">
                <a:solidFill>
                  <a:srgbClr val="0000FF"/>
                </a:solidFill>
              </a:rPr>
            </a:br>
            <a:endParaRPr sz="2667" b="1">
              <a:solidFill>
                <a:srgbClr val="0000FF"/>
              </a:solidFill>
            </a:endParaRPr>
          </a:p>
          <a:p>
            <a:pPr marL="609585" indent="-474121">
              <a:buClr>
                <a:srgbClr val="C4820E"/>
              </a:buClr>
              <a:buSzPts val="2000"/>
              <a:buChar char="●"/>
            </a:pPr>
            <a:r>
              <a:rPr lang="en" sz="2667"/>
              <a:t>Red dot denotes the observed statistic.</a:t>
            </a:r>
            <a:br>
              <a:rPr lang="en" sz="2667"/>
            </a:br>
            <a:endParaRPr sz="2667"/>
          </a:p>
          <a:p>
            <a:pPr marL="609585" indent="-474121">
              <a:buClr>
                <a:srgbClr val="C4820E"/>
              </a:buClr>
              <a:buSzPts val="2000"/>
              <a:buChar char="●"/>
            </a:pPr>
            <a:r>
              <a:rPr lang="en" sz="2667"/>
              <a:t>Yellow area denotes the tail probability (p-value).</a:t>
            </a:r>
            <a:endParaRPr sz="2667"/>
          </a:p>
        </p:txBody>
      </p:sp>
      <p:sp>
        <p:nvSpPr>
          <p:cNvPr id="169" name="Google Shape;169;p27"/>
          <p:cNvSpPr/>
          <p:nvPr/>
        </p:nvSpPr>
        <p:spPr>
          <a:xfrm>
            <a:off x="7641400" y="4153533"/>
            <a:ext cx="192800" cy="824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" name="Google Shape;170;p27"/>
          <p:cNvSpPr/>
          <p:nvPr/>
        </p:nvSpPr>
        <p:spPr>
          <a:xfrm>
            <a:off x="7378200" y="4592000"/>
            <a:ext cx="263200" cy="385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" name="Google Shape;171;p27"/>
          <p:cNvSpPr/>
          <p:nvPr/>
        </p:nvSpPr>
        <p:spPr>
          <a:xfrm>
            <a:off x="7115100" y="4802500"/>
            <a:ext cx="263200" cy="175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2" name="Google Shape;172;p27"/>
          <p:cNvSpPr/>
          <p:nvPr/>
        </p:nvSpPr>
        <p:spPr>
          <a:xfrm>
            <a:off x="6851900" y="4890200"/>
            <a:ext cx="263200" cy="87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73" name="Google Shape;173;p27"/>
          <p:cNvCxnSpPr>
            <a:stCxn id="172" idx="1"/>
            <a:endCxn id="172" idx="1"/>
          </p:cNvCxnSpPr>
          <p:nvPr/>
        </p:nvCxnSpPr>
        <p:spPr>
          <a:xfrm>
            <a:off x="6851900" y="4934000"/>
            <a:ext cx="0" cy="0"/>
          </a:xfrm>
          <a:prstGeom prst="straightConnector1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7"/>
          <p:cNvSpPr txBox="1"/>
          <p:nvPr/>
        </p:nvSpPr>
        <p:spPr>
          <a:xfrm>
            <a:off x="5331933" y="1491134"/>
            <a:ext cx="2719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rgbClr val="003262"/>
                </a:solidFill>
              </a:rPr>
              <a:t>Distribution under the </a:t>
            </a:r>
            <a:endParaRPr sz="2400">
              <a:solidFill>
                <a:srgbClr val="003262"/>
              </a:solidFill>
            </a:endParaRPr>
          </a:p>
          <a:p>
            <a:r>
              <a:rPr lang="en" sz="2400">
                <a:solidFill>
                  <a:srgbClr val="003262"/>
                </a:solidFill>
              </a:rPr>
              <a:t>Null Hypothesis</a:t>
            </a:r>
            <a:endParaRPr sz="2400">
              <a:solidFill>
                <a:srgbClr val="00326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Definition of the </a:t>
            </a:r>
            <a:r>
              <a:rPr lang="en" i="1"/>
              <a:t>p</a:t>
            </a:r>
            <a:r>
              <a:rPr lang="en"/>
              <a:t>-value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678433" y="1264933"/>
            <a:ext cx="10972800" cy="46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sz="3067">
                <a:solidFill>
                  <a:srgbClr val="000000"/>
                </a:solidFill>
                <a:highlight>
                  <a:srgbClr val="FFFFFF"/>
                </a:highlight>
              </a:rPr>
              <a:t>Formal name: </a:t>
            </a:r>
            <a:r>
              <a:rPr lang="en" sz="3067" b="1">
                <a:solidFill>
                  <a:srgbClr val="0000FF"/>
                </a:solidFill>
                <a:highlight>
                  <a:srgbClr val="FFFFFF"/>
                </a:highlight>
              </a:rPr>
              <a:t>observed significance level</a:t>
            </a:r>
            <a:endParaRPr sz="3067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40"/>
              </a:spcBef>
              <a:buNone/>
            </a:pPr>
            <a:endParaRPr sz="306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" sz="3067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en" sz="3067" i="1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" sz="3067">
                <a:solidFill>
                  <a:srgbClr val="000000"/>
                </a:solidFill>
                <a:highlight>
                  <a:srgbClr val="FFFFFF"/>
                </a:highlight>
              </a:rPr>
              <a:t>-value is the chance (probability), </a:t>
            </a:r>
            <a:endParaRPr sz="306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219170" indent="-499521">
              <a:spcBef>
                <a:spcPts val="640"/>
              </a:spcBef>
              <a:buClr>
                <a:srgbClr val="C4820E"/>
              </a:buClr>
              <a:buSzPts val="2300"/>
            </a:pPr>
            <a:r>
              <a:rPr lang="en" sz="3067">
                <a:solidFill>
                  <a:srgbClr val="000000"/>
                </a:solidFill>
                <a:highlight>
                  <a:srgbClr val="FFFFFF"/>
                </a:highlight>
              </a:rPr>
              <a:t>under the null hypothesis, </a:t>
            </a:r>
            <a:endParaRPr sz="306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219170" indent="-499521">
              <a:buClr>
                <a:srgbClr val="C4820E"/>
              </a:buClr>
              <a:buSzPts val="2300"/>
            </a:pPr>
            <a:r>
              <a:rPr lang="en" sz="3067">
                <a:solidFill>
                  <a:srgbClr val="000000"/>
                </a:solidFill>
                <a:highlight>
                  <a:srgbClr val="FFFFFF"/>
                </a:highlight>
              </a:rPr>
              <a:t>that the test statistic </a:t>
            </a:r>
            <a:endParaRPr sz="306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219170" indent="-499521">
              <a:buClr>
                <a:srgbClr val="C4820E"/>
              </a:buClr>
              <a:buSzPts val="2300"/>
            </a:pPr>
            <a:r>
              <a:rPr lang="en" sz="3067">
                <a:solidFill>
                  <a:srgbClr val="000000"/>
                </a:solidFill>
                <a:highlight>
                  <a:srgbClr val="FFFFFF"/>
                </a:highlight>
              </a:rPr>
              <a:t>is equal to the value that was observed in the data</a:t>
            </a:r>
            <a:endParaRPr sz="306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219170" indent="-499521">
              <a:buClr>
                <a:srgbClr val="C4820E"/>
              </a:buClr>
              <a:buSzPts val="2300"/>
            </a:pPr>
            <a:r>
              <a:rPr lang="en" sz="3067">
                <a:solidFill>
                  <a:srgbClr val="000000"/>
                </a:solidFill>
                <a:highlight>
                  <a:srgbClr val="FFFFFF"/>
                </a:highlight>
              </a:rPr>
              <a:t>or is even further in the direction of the alternative.</a:t>
            </a:r>
            <a:endParaRPr sz="306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219170" indent="-499521">
              <a:buClr>
                <a:srgbClr val="000000"/>
              </a:buClr>
              <a:buSzPts val="2300"/>
            </a:pPr>
            <a:r>
              <a:rPr lang="en" sz="3067">
                <a:solidFill>
                  <a:srgbClr val="000000"/>
                </a:solidFill>
                <a:highlight>
                  <a:srgbClr val="FFFFFF"/>
                </a:highlight>
              </a:rPr>
              <a:t>Last two bullets mean: “test statistic is </a:t>
            </a:r>
            <a:r>
              <a:rPr lang="en" sz="3067" u="sng">
                <a:solidFill>
                  <a:srgbClr val="000000"/>
                </a:solidFill>
                <a:highlight>
                  <a:srgbClr val="FFFFFF"/>
                </a:highlight>
              </a:rPr>
              <a:t>at least as extreme</a:t>
            </a:r>
            <a:r>
              <a:rPr lang="en" sz="3067">
                <a:solidFill>
                  <a:srgbClr val="000000"/>
                </a:solidFill>
                <a:highlight>
                  <a:srgbClr val="FFFFFF"/>
                </a:highlight>
              </a:rPr>
              <a:t> as the observed value.”</a:t>
            </a:r>
            <a:endParaRPr sz="3067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Origin of the Conventions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51" y="1338800"/>
            <a:ext cx="8931100" cy="462114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7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Sir Ronald Fisher, 1890-1962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4"/>
          <p:cNvSpPr txBox="1">
            <a:spLocks noGrp="1"/>
          </p:cNvSpPr>
          <p:nvPr>
            <p:ph type="body" idx="1"/>
          </p:nvPr>
        </p:nvSpPr>
        <p:spPr>
          <a:xfrm>
            <a:off x="609600" y="2240251"/>
            <a:ext cx="10972800" cy="23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>
                <a:solidFill>
                  <a:srgbClr val="003262"/>
                </a:solidFill>
              </a:rPr>
              <a:t>“It is convenient to take this point [5%] as a limit in judging whether a deviation is to be considered significant or not.”</a:t>
            </a:r>
            <a:endParaRPr>
              <a:solidFill>
                <a:srgbClr val="003262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–– </a:t>
            </a:r>
            <a:r>
              <a:rPr lang="en" i="1"/>
              <a:t>Statistical Methods for Research Workers</a:t>
            </a:r>
            <a:endParaRPr i="1"/>
          </a:p>
        </p:txBody>
      </p:sp>
      <p:sp>
        <p:nvSpPr>
          <p:cNvPr id="385" name="Google Shape;385;p7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Sir Ronald Fisher, 1925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Population, Sample, Parameter, Statistic</a:t>
            </a:r>
          </a:p>
          <a:p>
            <a:r>
              <a:rPr lang="en-US" dirty="0"/>
              <a:t>Probability Distribution, Empirical Distribution</a:t>
            </a:r>
          </a:p>
          <a:p>
            <a:r>
              <a:rPr lang="en-US" dirty="0"/>
              <a:t>Case study: </a:t>
            </a:r>
            <a:r>
              <a:rPr lang="en-SG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jury selection (recommended)</a:t>
            </a:r>
          </a:p>
          <a:p>
            <a:r>
              <a:rPr lang="en-US" dirty="0" err="1"/>
              <a:t>sample_proportions</a:t>
            </a:r>
            <a:r>
              <a:rPr lang="en-US" dirty="0"/>
              <a:t>(</a:t>
            </a:r>
            <a:r>
              <a:rPr lang="en-US" dirty="0" err="1"/>
              <a:t>sample_size</a:t>
            </a:r>
            <a:r>
              <a:rPr lang="en-US" dirty="0"/>
              <a:t>,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2370230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5"/>
          <p:cNvSpPr txBox="1">
            <a:spLocks noGrp="1"/>
          </p:cNvSpPr>
          <p:nvPr>
            <p:ph type="body" idx="1"/>
          </p:nvPr>
        </p:nvSpPr>
        <p:spPr>
          <a:xfrm>
            <a:off x="609600" y="1854600"/>
            <a:ext cx="10972800" cy="31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>
                <a:solidFill>
                  <a:srgbClr val="003262"/>
                </a:solidFill>
              </a:rPr>
              <a:t>“If one in twenty does not seem high enough odds, we may, if we prefer it, draw the line at one in fifty (the 2 percent point), or one in a hundred (the 1 percent point). Personally, the author prefers to set a low standard of significance at the 5 percent point …”</a:t>
            </a:r>
            <a:endParaRPr>
              <a:solidFill>
                <a:srgbClr val="003262"/>
              </a:solidFill>
            </a:endParaRPr>
          </a:p>
        </p:txBody>
      </p:sp>
      <p:sp>
        <p:nvSpPr>
          <p:cNvPr id="391" name="Google Shape;391;p7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Sir Ronald Fisher, 1926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C960-57FC-4DE4-8479-A6AF1875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6EA8-E065-40BB-9935-3E39EDB5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  <a:p>
            <a:r>
              <a:rPr lang="en-US" dirty="0"/>
              <a:t>Assignment 4</a:t>
            </a:r>
          </a:p>
        </p:txBody>
      </p:sp>
    </p:spTree>
    <p:extLst>
      <p:ext uri="{BB962C8B-B14F-4D97-AF65-F5344CB8AC3E}">
        <p14:creationId xmlns:p14="http://schemas.microsoft.com/office/powerpoint/2010/main" val="5762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 and Uncertainty</a:t>
            </a:r>
          </a:p>
          <a:p>
            <a:r>
              <a:rPr lang="en-US" dirty="0"/>
              <a:t>p-values</a:t>
            </a:r>
          </a:p>
          <a:p>
            <a:r>
              <a:rPr lang="en-US" dirty="0"/>
              <a:t>A/B testing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Reading: Chapter 11, 12</a:t>
            </a:r>
          </a:p>
        </p:txBody>
      </p:sp>
    </p:spTree>
    <p:extLst>
      <p:ext uri="{BB962C8B-B14F-4D97-AF65-F5344CB8AC3E}">
        <p14:creationId xmlns:p14="http://schemas.microsoft.com/office/powerpoint/2010/main" val="97524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4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Decisions and Uncertainty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Incomplete Information</a:t>
            </a:r>
            <a:endParaRPr/>
          </a:p>
        </p:txBody>
      </p:sp>
      <p:sp>
        <p:nvSpPr>
          <p:cNvPr id="270" name="Google Shape;270;p5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We are trying to choose between two views of the world, based on data in a sample.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/>
          </a:p>
          <a:p>
            <a:pPr>
              <a:spcBef>
                <a:spcPts val="533"/>
              </a:spcBef>
            </a:pPr>
            <a:r>
              <a:rPr lang="en"/>
              <a:t>It is not always clear whether the data are consistent with one view or the other.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/>
          </a:p>
          <a:p>
            <a:pPr>
              <a:spcBef>
                <a:spcPts val="533"/>
              </a:spcBef>
            </a:pPr>
            <a:r>
              <a:rPr lang="en"/>
              <a:t>Random samples can turn out quite extreme. It is unlikely, but possible.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Terminology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7"/>
          <p:cNvSpPr txBox="1">
            <a:spLocks noGrp="1"/>
          </p:cNvSpPr>
          <p:nvPr>
            <p:ph type="body" idx="1"/>
          </p:nvPr>
        </p:nvSpPr>
        <p:spPr>
          <a:xfrm>
            <a:off x="406400" y="1193800"/>
            <a:ext cx="116840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 test chooses between two views of how data were generated</a:t>
            </a:r>
          </a:p>
          <a:p>
            <a:endParaRPr lang="en" dirty="0"/>
          </a:p>
          <a:p>
            <a:r>
              <a:rPr lang="en" dirty="0"/>
              <a:t>E.g. Alameda jury panel in the previous lecture: truly random panel or is it a biased panel? </a:t>
            </a:r>
            <a:endParaRPr dirty="0"/>
          </a:p>
          <a:p>
            <a:pPr marL="0" indent="0">
              <a:spcBef>
                <a:spcPts val="800"/>
              </a:spcBef>
              <a:buNone/>
            </a:pPr>
            <a:endParaRPr dirty="0"/>
          </a:p>
          <a:p>
            <a:pPr>
              <a:spcBef>
                <a:spcPts val="800"/>
              </a:spcBef>
            </a:pPr>
            <a:r>
              <a:rPr lang="en" dirty="0"/>
              <a:t>The views are called </a:t>
            </a:r>
            <a:r>
              <a:rPr lang="en" b="1" dirty="0">
                <a:solidFill>
                  <a:srgbClr val="0000FF"/>
                </a:solidFill>
              </a:rPr>
              <a:t>hypotheses</a:t>
            </a:r>
            <a:endParaRPr b="1" dirty="0">
              <a:solidFill>
                <a:srgbClr val="0000FF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endParaRPr b="1" dirty="0">
              <a:solidFill>
                <a:srgbClr val="0000FF"/>
              </a:solidFill>
            </a:endParaRP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The test picks the hypothesis that is better supported by the observed data</a:t>
            </a:r>
            <a:endParaRPr dirty="0"/>
          </a:p>
        </p:txBody>
      </p:sp>
      <p:sp>
        <p:nvSpPr>
          <p:cNvPr id="281" name="Google Shape;281;p5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Testing Hypotheses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Null and Alternative</a:t>
            </a:r>
            <a:endParaRPr/>
          </a:p>
        </p:txBody>
      </p:sp>
      <p:sp>
        <p:nvSpPr>
          <p:cNvPr id="287" name="Google Shape;287;p5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method only works if we can simulate data under one of the hypotheses.</a:t>
            </a:r>
            <a:endParaRPr/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 b="1">
                <a:solidFill>
                  <a:srgbClr val="0000FF"/>
                </a:solidFill>
              </a:rPr>
              <a:t>Null hypothesis</a:t>
            </a:r>
            <a:endParaRPr b="1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"/>
              <a:t>A well defined chance model about how the data were generated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We can simulate data under the assumptions of this model – “under the null hypothesis”</a:t>
            </a:r>
            <a:endParaRPr/>
          </a:p>
          <a:p>
            <a:pPr>
              <a:buClr>
                <a:srgbClr val="C4820E"/>
              </a:buClr>
            </a:pPr>
            <a:r>
              <a:rPr lang="en" b="1">
                <a:solidFill>
                  <a:srgbClr val="0000FF"/>
                </a:solidFill>
              </a:rPr>
              <a:t>Alternative hypothesis</a:t>
            </a:r>
            <a:endParaRPr b="1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"/>
              <a:t>A different view about the origin of the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Test Statistic</a:t>
            </a:r>
            <a:endParaRPr/>
          </a:p>
        </p:txBody>
      </p:sp>
      <p:sp>
        <p:nvSpPr>
          <p:cNvPr id="293" name="Google Shape;293;p5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The statistic that we choose to simulate, to decide between the two hypotheses</a:t>
            </a:r>
          </a:p>
          <a:p>
            <a:endParaRPr lang="en" dirty="0"/>
          </a:p>
          <a:p>
            <a:r>
              <a:rPr lang="en" sz="2000" dirty="0"/>
              <a:t>E.g. total variation distance between the proportion of a randomly generated jury panel and the population proportion in Alameda</a:t>
            </a:r>
            <a:endParaRPr sz="2000" dirty="0"/>
          </a:p>
          <a:p>
            <a:pPr marL="0" indent="0">
              <a:spcBef>
                <a:spcPts val="533"/>
              </a:spcBef>
              <a:buNone/>
            </a:pPr>
            <a:endParaRPr sz="1333" dirty="0"/>
          </a:p>
          <a:p>
            <a:pPr marL="0" indent="0">
              <a:spcBef>
                <a:spcPts val="533"/>
              </a:spcBef>
              <a:buNone/>
            </a:pPr>
            <a:r>
              <a:rPr lang="en" dirty="0"/>
              <a:t>Questions before choosing the statistic: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What values of the statistic will make us lean towards the null hypothesis?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sz="1333" dirty="0"/>
          </a:p>
          <a:p>
            <a:pPr>
              <a:spcBef>
                <a:spcPts val="533"/>
              </a:spcBef>
            </a:pPr>
            <a:r>
              <a:rPr lang="en" dirty="0"/>
              <a:t>What values will make us lean towards the alternative?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Preferably, the answer should be just “high”. Try to avoid “both high and low”.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764</Words>
  <Application>Microsoft Macintosh PowerPoint</Application>
  <PresentationFormat>Widescreen</PresentationFormat>
  <Paragraphs>97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Office Theme</vt:lpstr>
      <vt:lpstr>YSC2239 Lecture 8</vt:lpstr>
      <vt:lpstr>Recap</vt:lpstr>
      <vt:lpstr>Today’s class</vt:lpstr>
      <vt:lpstr>Decisions and Uncertainty</vt:lpstr>
      <vt:lpstr>Incomplete Information</vt:lpstr>
      <vt:lpstr>Terminology</vt:lpstr>
      <vt:lpstr>Testing Hypotheses</vt:lpstr>
      <vt:lpstr>Null and Alternative</vt:lpstr>
      <vt:lpstr>Test Statistic</vt:lpstr>
      <vt:lpstr>Prediction Under the Null Hypothesis</vt:lpstr>
      <vt:lpstr>Conclusion of the Test</vt:lpstr>
      <vt:lpstr>Statistical Significance</vt:lpstr>
      <vt:lpstr>Tail Areas</vt:lpstr>
      <vt:lpstr>Conventions About Inconsistency</vt:lpstr>
      <vt:lpstr>The p-Value as an Area</vt:lpstr>
      <vt:lpstr>Definition of the p-value</vt:lpstr>
      <vt:lpstr>Origin of the Conventions</vt:lpstr>
      <vt:lpstr>Sir Ronald Fisher, 1890-1962</vt:lpstr>
      <vt:lpstr>Sir Ronald Fisher, 1925</vt:lpstr>
      <vt:lpstr>Sir Ronald Fisher, 1926</vt:lpstr>
      <vt:lpstr>To-do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STA2002!</dc:title>
  <dc:creator>Anke</dc:creator>
  <cp:lastModifiedBy>Hu Hengnan</cp:lastModifiedBy>
  <cp:revision>373</cp:revision>
  <dcterms:created xsi:type="dcterms:W3CDTF">2018-08-30T02:14:46Z</dcterms:created>
  <dcterms:modified xsi:type="dcterms:W3CDTF">2023-02-06T15:55:12Z</dcterms:modified>
</cp:coreProperties>
</file>