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13" r:id="rId5"/>
    <p:sldId id="307" r:id="rId6"/>
    <p:sldId id="312" r:id="rId7"/>
    <p:sldId id="259" r:id="rId8"/>
    <p:sldId id="327" r:id="rId9"/>
    <p:sldId id="285" r:id="rId10"/>
    <p:sldId id="260" r:id="rId11"/>
    <p:sldId id="328" r:id="rId12"/>
    <p:sldId id="304" r:id="rId13"/>
    <p:sldId id="321" r:id="rId14"/>
    <p:sldId id="329" r:id="rId15"/>
    <p:sldId id="287" r:id="rId16"/>
    <p:sldId id="265" r:id="rId17"/>
    <p:sldId id="314" r:id="rId18"/>
    <p:sldId id="315" r:id="rId19"/>
    <p:sldId id="316" r:id="rId20"/>
    <p:sldId id="317" r:id="rId21"/>
    <p:sldId id="318" r:id="rId22"/>
    <p:sldId id="319" r:id="rId23"/>
    <p:sldId id="325" r:id="rId24"/>
    <p:sldId id="320" r:id="rId25"/>
    <p:sldId id="322" r:id="rId26"/>
    <p:sldId id="326" r:id="rId27"/>
    <p:sldId id="323"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5" autoAdjust="0"/>
    <p:restoredTop sz="94660"/>
  </p:normalViewPr>
  <p:slideViewPr>
    <p:cSldViewPr snapToGrid="0">
      <p:cViewPr varScale="1">
        <p:scale>
          <a:sx n="108" d="100"/>
          <a:sy n="108" d="100"/>
        </p:scale>
        <p:origin x="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852734-52AC-4EAE-B3EB-562540065479}"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206438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52734-52AC-4EAE-B3EB-562540065479}"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47038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52734-52AC-4EAE-B3EB-562540065479}"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387969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52734-52AC-4EAE-B3EB-562540065479}"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336562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52734-52AC-4EAE-B3EB-562540065479}"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40781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852734-52AC-4EAE-B3EB-562540065479}" type="datetimeFigureOut">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290681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852734-52AC-4EAE-B3EB-562540065479}" type="datetimeFigureOut">
              <a:rPr lang="en-US" smtClean="0"/>
              <a:t>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113294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852734-52AC-4EAE-B3EB-562540065479}" type="datetimeFigureOut">
              <a:rPr lang="en-US" smtClean="0"/>
              <a:t>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421964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52734-52AC-4EAE-B3EB-562540065479}" type="datetimeFigureOut">
              <a:rPr lang="en-US" smtClean="0"/>
              <a:t>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133643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852734-52AC-4EAE-B3EB-562540065479}" type="datetimeFigureOut">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310460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852734-52AC-4EAE-B3EB-562540065479}" type="datetimeFigureOut">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1569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52734-52AC-4EAE-B3EB-562540065479}" type="datetimeFigureOut">
              <a:rPr lang="en-US" smtClean="0"/>
              <a:t>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2D287-B203-48B7-8159-58DBC0915655}" type="slidenum">
              <a:rPr lang="en-US" smtClean="0"/>
              <a:t>‹#›</a:t>
            </a:fld>
            <a:endParaRPr lang="en-US"/>
          </a:p>
        </p:txBody>
      </p:sp>
    </p:spTree>
    <p:extLst>
      <p:ext uri="{BB962C8B-B14F-4D97-AF65-F5344CB8AC3E}">
        <p14:creationId xmlns:p14="http://schemas.microsoft.com/office/powerpoint/2010/main" val="342947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eepmind.com/research/highlighted-research/alphafol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ature.com/articles/d41586-020-02053-6"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rojects.fivethirtyeight.com/covid-forecas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henry.hu@nus.edu.s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nihalzuhayar@u.yale-nus.edu.sg" TargetMode="External"/><Relationship Id="rId2" Type="http://schemas.openxmlformats.org/officeDocument/2006/relationships/hyperlink" Target="mailto:vasu@u.yale-nus.edu.s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inferentialthinking.com/chapters/intro.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7194"/>
            <a:ext cx="9144000" cy="2387600"/>
          </a:xfrm>
        </p:spPr>
        <p:txBody>
          <a:bodyPr/>
          <a:lstStyle/>
          <a:p>
            <a:r>
              <a:rPr lang="en-US" dirty="0"/>
              <a:t>Welcome to YSC2239!</a:t>
            </a:r>
          </a:p>
        </p:txBody>
      </p:sp>
      <p:sp>
        <p:nvSpPr>
          <p:cNvPr id="3" name="Subtitle 2"/>
          <p:cNvSpPr>
            <a:spLocks noGrp="1"/>
          </p:cNvSpPr>
          <p:nvPr>
            <p:ph type="subTitle" idx="1"/>
          </p:nvPr>
        </p:nvSpPr>
        <p:spPr>
          <a:xfrm>
            <a:off x="1524000" y="4805545"/>
            <a:ext cx="9144000" cy="1655762"/>
          </a:xfrm>
        </p:spPr>
        <p:txBody>
          <a:bodyPr/>
          <a:lstStyle/>
          <a:p>
            <a:r>
              <a:rPr lang="en-US" dirty="0"/>
              <a:t>Hengnan (Henry) Hu</a:t>
            </a:r>
          </a:p>
          <a:p>
            <a:r>
              <a:rPr lang="en-US" dirty="0"/>
              <a:t>Spring 2023</a:t>
            </a:r>
          </a:p>
        </p:txBody>
      </p:sp>
      <p:pic>
        <p:nvPicPr>
          <p:cNvPr id="1026" name="Picture 4" descr="YaleNUS_Header.tif">
            <a:extLst>
              <a:ext uri="{FF2B5EF4-FFF2-40B4-BE49-F238E27FC236}">
                <a16:creationId xmlns:a16="http://schemas.microsoft.com/office/drawing/2014/main" id="{0830E64C-D6D6-4375-96EA-8A4771F6D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506" y="680356"/>
            <a:ext cx="12797156" cy="32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81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Scheme</a:t>
            </a:r>
          </a:p>
        </p:txBody>
      </p:sp>
      <p:pic>
        <p:nvPicPr>
          <p:cNvPr id="9" name="Picture 8" descr="Text&#10;&#10;Description automatically generated with medium confidence">
            <a:extLst>
              <a:ext uri="{FF2B5EF4-FFF2-40B4-BE49-F238E27FC236}">
                <a16:creationId xmlns:a16="http://schemas.microsoft.com/office/drawing/2014/main" id="{85137445-5D97-404C-8879-CACAF0FD557B}"/>
              </a:ext>
            </a:extLst>
          </p:cNvPr>
          <p:cNvPicPr>
            <a:picLocks noChangeAspect="1"/>
          </p:cNvPicPr>
          <p:nvPr/>
        </p:nvPicPr>
        <p:blipFill>
          <a:blip r:embed="rId2"/>
          <a:stretch>
            <a:fillRect/>
          </a:stretch>
        </p:blipFill>
        <p:spPr>
          <a:xfrm>
            <a:off x="838200" y="1868439"/>
            <a:ext cx="7011390" cy="3784215"/>
          </a:xfrm>
          <a:prstGeom prst="rect">
            <a:avLst/>
          </a:prstGeom>
        </p:spPr>
      </p:pic>
    </p:spTree>
    <p:extLst>
      <p:ext uri="{BB962C8B-B14F-4D97-AF65-F5344CB8AC3E}">
        <p14:creationId xmlns:p14="http://schemas.microsoft.com/office/powerpoint/2010/main" val="236336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Scheme</a:t>
            </a: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Attendance: QR code at the beginning of each lecture + 4 in-class quizzes</a:t>
            </a:r>
          </a:p>
          <a:p>
            <a:pPr marL="0" indent="0">
              <a:buNone/>
            </a:pPr>
            <a:endParaRPr lang="en-US" dirty="0"/>
          </a:p>
          <a:p>
            <a:pPr marL="0" indent="0">
              <a:buNone/>
            </a:pPr>
            <a:r>
              <a:rPr lang="en-US" dirty="0"/>
              <a:t>Assignments: weekly in the first half of the course. First assignment will be posted on Week 2, </a:t>
            </a:r>
            <a:r>
              <a:rPr lang="en-US" dirty="0">
                <a:solidFill>
                  <a:srgbClr val="FF0000"/>
                </a:solidFill>
              </a:rPr>
              <a:t>due on Friday 23:59</a:t>
            </a:r>
            <a:r>
              <a:rPr lang="en-US" dirty="0"/>
              <a:t>.</a:t>
            </a:r>
          </a:p>
          <a:p>
            <a:pPr marL="0" indent="0">
              <a:buNone/>
            </a:pPr>
            <a:endParaRPr lang="en-US" dirty="0"/>
          </a:p>
          <a:p>
            <a:pPr marL="0" indent="0">
              <a:buNone/>
            </a:pPr>
            <a:r>
              <a:rPr lang="en-US" dirty="0"/>
              <a:t>Labs: weekly. First lab will be posted on Week 1, </a:t>
            </a:r>
            <a:r>
              <a:rPr lang="en-US" dirty="0">
                <a:solidFill>
                  <a:srgbClr val="FF0000"/>
                </a:solidFill>
              </a:rPr>
              <a:t>due on Wednesday 23:59</a:t>
            </a:r>
            <a:r>
              <a:rPr lang="en-US" dirty="0"/>
              <a:t>.</a:t>
            </a:r>
          </a:p>
          <a:p>
            <a:pPr marL="457200" lvl="1" indent="0">
              <a:buNone/>
            </a:pPr>
            <a:endParaRPr lang="en-US" dirty="0"/>
          </a:p>
          <a:p>
            <a:pPr marL="0" indent="0">
              <a:buNone/>
            </a:pPr>
            <a:r>
              <a:rPr lang="en-US" dirty="0"/>
              <a:t>Midterm exam: </a:t>
            </a:r>
            <a:r>
              <a:rPr lang="en-US" dirty="0">
                <a:solidFill>
                  <a:srgbClr val="FF0000"/>
                </a:solidFill>
              </a:rPr>
              <a:t>March 2nd (Thursday) 7pm – 8:30pm, lecture-time, in-person. Please block this timeslot. No make-up exams will be given for midterm exam.</a:t>
            </a:r>
          </a:p>
          <a:p>
            <a:pPr marL="0" indent="0">
              <a:buNone/>
            </a:pPr>
            <a:endParaRPr lang="en-US" dirty="0"/>
          </a:p>
          <a:p>
            <a:pPr marL="0" indent="0">
              <a:buNone/>
            </a:pPr>
            <a:r>
              <a:rPr lang="en-US" dirty="0"/>
              <a:t>Final exam: April 28</a:t>
            </a:r>
            <a:r>
              <a:rPr lang="en-US" baseline="30000" dirty="0"/>
              <a:t>th</a:t>
            </a:r>
            <a:r>
              <a:rPr lang="en-US" dirty="0"/>
              <a:t> (Friday) 3pm – 5pm, </a:t>
            </a:r>
            <a:r>
              <a:rPr lang="en-US" dirty="0">
                <a:solidFill>
                  <a:srgbClr val="FF0000"/>
                </a:solidFill>
              </a:rPr>
              <a:t>please take note this timeslot. No make-up exams will be given for final exam.</a:t>
            </a:r>
          </a:p>
        </p:txBody>
      </p:sp>
    </p:spTree>
    <p:extLst>
      <p:ext uri="{BB962C8B-B14F-4D97-AF65-F5344CB8AC3E}">
        <p14:creationId xmlns:p14="http://schemas.microsoft.com/office/powerpoint/2010/main" val="254078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lstStyle/>
          <a:p>
            <a:pPr marL="0" indent="0">
              <a:buNone/>
            </a:pPr>
            <a:r>
              <a:rPr lang="en-US" dirty="0"/>
              <a:t>The course culminates in a final group project in which students are expected to create appropriate data science models using the methods covered in class for data analysis. Each group composes of 2-3 students, except in special circumstances approved by the instructor.</a:t>
            </a:r>
          </a:p>
          <a:p>
            <a:pPr marL="0" indent="0">
              <a:buNone/>
            </a:pPr>
            <a:endParaRPr lang="en-US" dirty="0"/>
          </a:p>
          <a:p>
            <a:pPr marL="0" indent="0">
              <a:buNone/>
            </a:pPr>
            <a:r>
              <a:rPr lang="en-US" dirty="0"/>
              <a:t>Further details on the projects will be provided as the due dates approach.</a:t>
            </a:r>
          </a:p>
        </p:txBody>
      </p:sp>
    </p:spTree>
    <p:extLst>
      <p:ext uri="{BB962C8B-B14F-4D97-AF65-F5344CB8AC3E}">
        <p14:creationId xmlns:p14="http://schemas.microsoft.com/office/powerpoint/2010/main" val="178007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1A3D-7E50-45D9-82D6-1AB9D33E83B9}"/>
              </a:ext>
            </a:extLst>
          </p:cNvPr>
          <p:cNvSpPr>
            <a:spLocks noGrp="1"/>
          </p:cNvSpPr>
          <p:nvPr>
            <p:ph type="title"/>
          </p:nvPr>
        </p:nvSpPr>
        <p:spPr/>
        <p:txBody>
          <a:bodyPr/>
          <a:lstStyle/>
          <a:p>
            <a:r>
              <a:rPr lang="en-US" dirty="0"/>
              <a:t>Late work policy</a:t>
            </a:r>
          </a:p>
        </p:txBody>
      </p:sp>
      <p:sp>
        <p:nvSpPr>
          <p:cNvPr id="3" name="Content Placeholder 2">
            <a:extLst>
              <a:ext uri="{FF2B5EF4-FFF2-40B4-BE49-F238E27FC236}">
                <a16:creationId xmlns:a16="http://schemas.microsoft.com/office/drawing/2014/main" id="{88763916-455C-40B8-BA19-3FAE907FBEF9}"/>
              </a:ext>
            </a:extLst>
          </p:cNvPr>
          <p:cNvSpPr>
            <a:spLocks noGrp="1"/>
          </p:cNvSpPr>
          <p:nvPr>
            <p:ph idx="1"/>
          </p:nvPr>
        </p:nvSpPr>
        <p:spPr/>
        <p:txBody>
          <a:bodyPr/>
          <a:lstStyle/>
          <a:p>
            <a:r>
              <a:rPr lang="en-US" dirty="0"/>
              <a:t>Checkout the syllabus on penalty for late work policy</a:t>
            </a:r>
          </a:p>
        </p:txBody>
      </p:sp>
    </p:spTree>
    <p:extLst>
      <p:ext uri="{BB962C8B-B14F-4D97-AF65-F5344CB8AC3E}">
        <p14:creationId xmlns:p14="http://schemas.microsoft.com/office/powerpoint/2010/main" val="252769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1A3D-7E50-45D9-82D6-1AB9D33E83B9}"/>
              </a:ext>
            </a:extLst>
          </p:cNvPr>
          <p:cNvSpPr>
            <a:spLocks noGrp="1"/>
          </p:cNvSpPr>
          <p:nvPr>
            <p:ph type="title"/>
          </p:nvPr>
        </p:nvSpPr>
        <p:spPr/>
        <p:txBody>
          <a:bodyPr/>
          <a:lstStyle/>
          <a:p>
            <a:r>
              <a:rPr lang="en-US" dirty="0"/>
              <a:t>Other policies and resources</a:t>
            </a:r>
          </a:p>
        </p:txBody>
      </p:sp>
      <p:sp>
        <p:nvSpPr>
          <p:cNvPr id="3" name="Content Placeholder 2">
            <a:extLst>
              <a:ext uri="{FF2B5EF4-FFF2-40B4-BE49-F238E27FC236}">
                <a16:creationId xmlns:a16="http://schemas.microsoft.com/office/drawing/2014/main" id="{88763916-455C-40B8-BA19-3FAE907FBEF9}"/>
              </a:ext>
            </a:extLst>
          </p:cNvPr>
          <p:cNvSpPr>
            <a:spLocks noGrp="1"/>
          </p:cNvSpPr>
          <p:nvPr>
            <p:ph idx="1"/>
          </p:nvPr>
        </p:nvSpPr>
        <p:spPr/>
        <p:txBody>
          <a:bodyPr/>
          <a:lstStyle/>
          <a:p>
            <a:r>
              <a:rPr lang="en-US" dirty="0"/>
              <a:t>Checkout the syllabus on penalty for academic integrity policy, intellectual property and privacy, class climate, etc. </a:t>
            </a:r>
          </a:p>
        </p:txBody>
      </p:sp>
    </p:spTree>
    <p:extLst>
      <p:ext uri="{BB962C8B-B14F-4D97-AF65-F5344CB8AC3E}">
        <p14:creationId xmlns:p14="http://schemas.microsoft.com/office/powerpoint/2010/main" val="154250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
        <p:nvSpPr>
          <p:cNvPr id="3" name="Content Placeholder 2"/>
          <p:cNvSpPr>
            <a:spLocks noGrp="1"/>
          </p:cNvSpPr>
          <p:nvPr>
            <p:ph idx="1"/>
          </p:nvPr>
        </p:nvSpPr>
        <p:spPr/>
        <p:txBody>
          <a:bodyPr>
            <a:normAutofit/>
          </a:bodyPr>
          <a:lstStyle/>
          <a:p>
            <a:pPr>
              <a:buFont typeface="Wingdings 2" panose="05020102010507070707" pitchFamily="18" charset="2"/>
              <a:buChar char="R"/>
            </a:pPr>
            <a:r>
              <a:rPr lang="en-US" dirty="0"/>
              <a:t>Course organization</a:t>
            </a:r>
          </a:p>
          <a:p>
            <a:pPr>
              <a:buFont typeface="Wingdings" panose="05000000000000000000" pitchFamily="2" charset="2"/>
              <a:buChar char="q"/>
            </a:pPr>
            <a:endParaRPr lang="en-US" dirty="0"/>
          </a:p>
          <a:p>
            <a:pPr>
              <a:buFont typeface="Wingdings" panose="05000000000000000000" pitchFamily="2" charset="2"/>
              <a:buChar char="q"/>
            </a:pPr>
            <a:r>
              <a:rPr lang="en-US" dirty="0"/>
              <a:t>Introduction: What is Data Science?</a:t>
            </a:r>
          </a:p>
          <a:p>
            <a:pPr>
              <a:buFont typeface="Wingdings" panose="05000000000000000000" pitchFamily="2" charset="2"/>
              <a:buChar char="q"/>
            </a:pPr>
            <a:endParaRPr lang="en-US" dirty="0"/>
          </a:p>
          <a:p>
            <a:pPr>
              <a:buFont typeface="Wingdings" panose="05000000000000000000" pitchFamily="2" charset="2"/>
              <a:buChar char="q"/>
            </a:pPr>
            <a:r>
              <a:rPr lang="en-US" dirty="0"/>
              <a:t>Jupyter notebook for Python</a:t>
            </a:r>
          </a:p>
          <a:p>
            <a:pPr>
              <a:buFont typeface="Wingdings" panose="05000000000000000000" pitchFamily="2" charset="2"/>
              <a:buChar char="q"/>
            </a:pPr>
            <a:endParaRPr lang="en-US" dirty="0"/>
          </a:p>
          <a:p>
            <a:pPr>
              <a:buFont typeface="Wingdings" panose="05000000000000000000" pitchFamily="2" charset="2"/>
              <a:buChar char="q"/>
            </a:pPr>
            <a:r>
              <a:rPr lang="en-US" dirty="0"/>
              <a:t>Demo: Huckleberry Fin, </a:t>
            </a:r>
            <a:br>
              <a:rPr lang="en-US" dirty="0"/>
            </a:br>
            <a:r>
              <a:rPr lang="en-US" dirty="0"/>
              <a:t>              Little Women</a:t>
            </a:r>
          </a:p>
          <a:p>
            <a:pPr marL="0" indent="0">
              <a:buNone/>
            </a:pPr>
            <a:endParaRPr lang="en-US" dirty="0"/>
          </a:p>
        </p:txBody>
      </p:sp>
    </p:spTree>
    <p:extLst>
      <p:ext uri="{BB962C8B-B14F-4D97-AF65-F5344CB8AC3E}">
        <p14:creationId xmlns:p14="http://schemas.microsoft.com/office/powerpoint/2010/main" val="318513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a:t>
            </a:r>
          </a:p>
        </p:txBody>
      </p:sp>
      <p:sp>
        <p:nvSpPr>
          <p:cNvPr id="3" name="Content Placeholder 2"/>
          <p:cNvSpPr>
            <a:spLocks noGrp="1"/>
          </p:cNvSpPr>
          <p:nvPr>
            <p:ph idx="1"/>
          </p:nvPr>
        </p:nvSpPr>
        <p:spPr>
          <a:xfrm>
            <a:off x="838200" y="2161687"/>
            <a:ext cx="10515600" cy="4351338"/>
          </a:xfrm>
        </p:spPr>
        <p:txBody>
          <a:bodyPr/>
          <a:lstStyle/>
          <a:p>
            <a:pPr marL="0" indent="0">
              <a:buNone/>
            </a:pPr>
            <a:r>
              <a:rPr lang="en-US" i="1" u="sng" dirty="0"/>
              <a:t>Reading: Book Chapter 1</a:t>
            </a:r>
          </a:p>
        </p:txBody>
      </p:sp>
      <p:pic>
        <p:nvPicPr>
          <p:cNvPr id="6146" name="Picture 2">
            <a:extLst>
              <a:ext uri="{FF2B5EF4-FFF2-40B4-BE49-F238E27FC236}">
                <a16:creationId xmlns:a16="http://schemas.microsoft.com/office/drawing/2014/main" id="{C35A3AD4-77FB-4CA7-9FF8-03F4E6EE9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447" y="1027906"/>
            <a:ext cx="5715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3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673-ADD2-48C3-9A94-182E062F82C9}"/>
              </a:ext>
            </a:extLst>
          </p:cNvPr>
          <p:cNvSpPr>
            <a:spLocks noGrp="1"/>
          </p:cNvSpPr>
          <p:nvPr>
            <p:ph type="title"/>
          </p:nvPr>
        </p:nvSpPr>
        <p:spPr/>
        <p:txBody>
          <a:bodyPr/>
          <a:lstStyle/>
          <a:p>
            <a:r>
              <a:rPr lang="en-US" dirty="0"/>
              <a:t>Data is the new oil</a:t>
            </a:r>
          </a:p>
        </p:txBody>
      </p:sp>
      <p:sp>
        <p:nvSpPr>
          <p:cNvPr id="3" name="Content Placeholder 2">
            <a:extLst>
              <a:ext uri="{FF2B5EF4-FFF2-40B4-BE49-F238E27FC236}">
                <a16:creationId xmlns:a16="http://schemas.microsoft.com/office/drawing/2014/main" id="{F9A81FEF-590F-422B-BBE8-673EFBEBF59C}"/>
              </a:ext>
            </a:extLst>
          </p:cNvPr>
          <p:cNvSpPr>
            <a:spLocks noGrp="1"/>
          </p:cNvSpPr>
          <p:nvPr>
            <p:ph idx="1"/>
          </p:nvPr>
        </p:nvSpPr>
        <p:spPr/>
        <p:txBody>
          <a:bodyPr/>
          <a:lstStyle/>
          <a:p>
            <a:r>
              <a:rPr lang="en-US" dirty="0"/>
              <a:t>We now live in a time of big data</a:t>
            </a:r>
          </a:p>
          <a:p>
            <a:endParaRPr lang="en-US" dirty="0"/>
          </a:p>
          <a:p>
            <a:r>
              <a:rPr lang="en-US" dirty="0"/>
              <a:t>Ability to leverage these data to make intelligent decisions and to help designing faster and better algorithms are very important</a:t>
            </a:r>
          </a:p>
          <a:p>
            <a:endParaRPr lang="en-US" dirty="0"/>
          </a:p>
          <a:p>
            <a:r>
              <a:rPr lang="en-US" dirty="0"/>
              <a:t>A wide range of fields that rely on data-driven decision making, e.g. Biology, Economics, self-driving cars etc..</a:t>
            </a:r>
          </a:p>
          <a:p>
            <a:endParaRPr lang="en-US" dirty="0"/>
          </a:p>
          <a:p>
            <a:endParaRPr lang="en-US" dirty="0"/>
          </a:p>
        </p:txBody>
      </p:sp>
    </p:spTree>
    <p:extLst>
      <p:ext uri="{BB962C8B-B14F-4D97-AF65-F5344CB8AC3E}">
        <p14:creationId xmlns:p14="http://schemas.microsoft.com/office/powerpoint/2010/main" val="86933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2EBB-111C-4B06-88E3-57A27DEF67F1}"/>
              </a:ext>
            </a:extLst>
          </p:cNvPr>
          <p:cNvSpPr>
            <a:spLocks noGrp="1"/>
          </p:cNvSpPr>
          <p:nvPr>
            <p:ph type="title"/>
          </p:nvPr>
        </p:nvSpPr>
        <p:spPr/>
        <p:txBody>
          <a:bodyPr/>
          <a:lstStyle/>
          <a:p>
            <a:r>
              <a:rPr lang="en-US" dirty="0"/>
              <a:t>Applications of data science: computer vision and self-driving cars</a:t>
            </a:r>
          </a:p>
        </p:txBody>
      </p:sp>
      <p:sp>
        <p:nvSpPr>
          <p:cNvPr id="3" name="Content Placeholder 2">
            <a:extLst>
              <a:ext uri="{FF2B5EF4-FFF2-40B4-BE49-F238E27FC236}">
                <a16:creationId xmlns:a16="http://schemas.microsoft.com/office/drawing/2014/main" id="{32F029B5-031F-47C4-B2C1-2975E05EC155}"/>
              </a:ext>
            </a:extLst>
          </p:cNvPr>
          <p:cNvSpPr>
            <a:spLocks noGrp="1"/>
          </p:cNvSpPr>
          <p:nvPr>
            <p:ph idx="1"/>
          </p:nvPr>
        </p:nvSpPr>
        <p:spPr/>
        <p:txBody>
          <a:bodyPr/>
          <a:lstStyle/>
          <a:p>
            <a:endParaRPr lang="en-US" dirty="0"/>
          </a:p>
        </p:txBody>
      </p:sp>
      <p:pic>
        <p:nvPicPr>
          <p:cNvPr id="7170" name="Picture 2" descr="Self-driving&amp;#39; cars are still a long way off. Here are three reasons why --  GCN">
            <a:extLst>
              <a:ext uri="{FF2B5EF4-FFF2-40B4-BE49-F238E27FC236}">
                <a16:creationId xmlns:a16="http://schemas.microsoft.com/office/drawing/2014/main" id="{BAFD261E-F366-4A3B-9759-72DC5C7D0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489" y="2332007"/>
            <a:ext cx="7239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86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2EBB-111C-4B06-88E3-57A27DEF67F1}"/>
              </a:ext>
            </a:extLst>
          </p:cNvPr>
          <p:cNvSpPr>
            <a:spLocks noGrp="1"/>
          </p:cNvSpPr>
          <p:nvPr>
            <p:ph type="title"/>
          </p:nvPr>
        </p:nvSpPr>
        <p:spPr/>
        <p:txBody>
          <a:bodyPr/>
          <a:lstStyle/>
          <a:p>
            <a:r>
              <a:rPr lang="en-US" dirty="0"/>
              <a:t>Applications of data science: accelerate scientific discovery in protein folding</a:t>
            </a:r>
          </a:p>
        </p:txBody>
      </p:sp>
      <p:sp>
        <p:nvSpPr>
          <p:cNvPr id="3" name="Content Placeholder 2">
            <a:extLst>
              <a:ext uri="{FF2B5EF4-FFF2-40B4-BE49-F238E27FC236}">
                <a16:creationId xmlns:a16="http://schemas.microsoft.com/office/drawing/2014/main" id="{32F029B5-031F-47C4-B2C1-2975E05EC155}"/>
              </a:ext>
            </a:extLst>
          </p:cNvPr>
          <p:cNvSpPr>
            <a:spLocks noGrp="1"/>
          </p:cNvSpPr>
          <p:nvPr>
            <p:ph idx="1"/>
          </p:nvPr>
        </p:nvSpPr>
        <p:spPr/>
        <p:txBody>
          <a:bodyPr/>
          <a:lstStyle/>
          <a:p>
            <a:endParaRPr lang="en-US" dirty="0"/>
          </a:p>
          <a:p>
            <a:r>
              <a:rPr lang="en-US" dirty="0"/>
              <a:t>Google </a:t>
            </a:r>
            <a:r>
              <a:rPr lang="en-US" dirty="0" err="1"/>
              <a:t>Deepmind</a:t>
            </a:r>
            <a:r>
              <a:rPr lang="en-US" dirty="0"/>
              <a:t> has developed </a:t>
            </a:r>
            <a:r>
              <a:rPr lang="en-SG" dirty="0" err="1"/>
              <a:t>AlphaFold</a:t>
            </a:r>
            <a:r>
              <a:rPr lang="en-SG" dirty="0"/>
              <a:t> that can accurately predict 3D models of protein structures and is accelerating research in nearly every field of biology</a:t>
            </a:r>
            <a:r>
              <a:rPr lang="en-US" dirty="0"/>
              <a:t>:</a:t>
            </a:r>
          </a:p>
          <a:p>
            <a:r>
              <a:rPr lang="en-US" dirty="0">
                <a:hlinkClick r:id="rId2"/>
              </a:rPr>
              <a:t>https://www.deepmind.com/research/highlighted-research/alphafold</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958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Course organization</a:t>
            </a:r>
          </a:p>
          <a:p>
            <a:pPr>
              <a:buFont typeface="Wingdings" panose="05000000000000000000" pitchFamily="2" charset="2"/>
              <a:buChar char="q"/>
            </a:pPr>
            <a:endParaRPr lang="en-US" dirty="0"/>
          </a:p>
          <a:p>
            <a:pPr>
              <a:buFont typeface="Wingdings" panose="05000000000000000000" pitchFamily="2" charset="2"/>
              <a:buChar char="q"/>
            </a:pPr>
            <a:r>
              <a:rPr lang="en-US" dirty="0"/>
              <a:t>Introduction: What is Data Science?</a:t>
            </a:r>
          </a:p>
          <a:p>
            <a:pPr>
              <a:buFont typeface="Wingdings" panose="05000000000000000000" pitchFamily="2" charset="2"/>
              <a:buChar char="q"/>
            </a:pPr>
            <a:endParaRPr lang="en-US" dirty="0"/>
          </a:p>
          <a:p>
            <a:pPr>
              <a:buFont typeface="Wingdings" panose="05000000000000000000" pitchFamily="2" charset="2"/>
              <a:buChar char="q"/>
            </a:pPr>
            <a:r>
              <a:rPr lang="en-US" dirty="0"/>
              <a:t>Jupyter notebook for Python</a:t>
            </a:r>
          </a:p>
          <a:p>
            <a:pPr>
              <a:buFont typeface="Wingdings" panose="05000000000000000000" pitchFamily="2" charset="2"/>
              <a:buChar char="q"/>
            </a:pPr>
            <a:endParaRPr lang="en-US" dirty="0"/>
          </a:p>
          <a:p>
            <a:pPr>
              <a:buFont typeface="Wingdings" panose="05000000000000000000" pitchFamily="2" charset="2"/>
              <a:buChar char="q"/>
            </a:pPr>
            <a:r>
              <a:rPr lang="en-US" dirty="0"/>
              <a:t>Demo: Huckleberry Fin, </a:t>
            </a:r>
            <a:br>
              <a:rPr lang="en-US" dirty="0"/>
            </a:br>
            <a:r>
              <a:rPr lang="en-US" dirty="0"/>
              <a:t>              Little Women</a:t>
            </a:r>
          </a:p>
        </p:txBody>
      </p:sp>
    </p:spTree>
    <p:extLst>
      <p:ext uri="{BB962C8B-B14F-4D97-AF65-F5344CB8AC3E}">
        <p14:creationId xmlns:p14="http://schemas.microsoft.com/office/powerpoint/2010/main" val="975242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61A8-ED9C-426B-8F53-6E92A9743E70}"/>
              </a:ext>
            </a:extLst>
          </p:cNvPr>
          <p:cNvSpPr>
            <a:spLocks noGrp="1"/>
          </p:cNvSpPr>
          <p:nvPr>
            <p:ph type="title"/>
          </p:nvPr>
        </p:nvSpPr>
        <p:spPr/>
        <p:txBody>
          <a:bodyPr/>
          <a:lstStyle/>
          <a:p>
            <a:r>
              <a:rPr lang="en-US" dirty="0"/>
              <a:t>Applications of data science: combat COVID-19</a:t>
            </a:r>
          </a:p>
        </p:txBody>
      </p:sp>
      <p:sp>
        <p:nvSpPr>
          <p:cNvPr id="4" name="AutoShape 2">
            <a:extLst>
              <a:ext uri="{FF2B5EF4-FFF2-40B4-BE49-F238E27FC236}">
                <a16:creationId xmlns:a16="http://schemas.microsoft.com/office/drawing/2014/main" id="{BC70F04E-45CC-407C-9265-047F81E28564}"/>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Group testing</a:t>
            </a:r>
          </a:p>
          <a:p>
            <a:endParaRPr lang="en-US" dirty="0"/>
          </a:p>
          <a:p>
            <a:r>
              <a:rPr lang="en-US" dirty="0">
                <a:hlinkClick r:id="rId2"/>
              </a:rPr>
              <a:t>https://www.nature.com/articles/d41586-020-02053-6</a:t>
            </a:r>
            <a:endParaRPr lang="en-US" dirty="0"/>
          </a:p>
          <a:p>
            <a:endParaRPr lang="en-US" dirty="0"/>
          </a:p>
          <a:p>
            <a:endParaRPr lang="en-US" dirty="0"/>
          </a:p>
        </p:txBody>
      </p:sp>
      <p:sp>
        <p:nvSpPr>
          <p:cNvPr id="5" name="AutoShape 4">
            <a:extLst>
              <a:ext uri="{FF2B5EF4-FFF2-40B4-BE49-F238E27FC236}">
                <a16:creationId xmlns:a16="http://schemas.microsoft.com/office/drawing/2014/main" id="{2D81BB68-5F01-45BD-A848-491353C391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0" name="Picture 8" descr="Graphic showing various methods researchers are trialling for group testing.">
            <a:extLst>
              <a:ext uri="{FF2B5EF4-FFF2-40B4-BE49-F238E27FC236}">
                <a16:creationId xmlns:a16="http://schemas.microsoft.com/office/drawing/2014/main" id="{48C554D7-2270-49AD-BFF2-6CF674E526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2374" y="1201947"/>
            <a:ext cx="2061092" cy="475890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A health worker wearing a protective suit, face mask and face shield takes a swab test on a man">
            <a:extLst>
              <a:ext uri="{FF2B5EF4-FFF2-40B4-BE49-F238E27FC236}">
                <a16:creationId xmlns:a16="http://schemas.microsoft.com/office/drawing/2014/main" id="{9C4502B9-619F-4219-B3C1-A3FA3B3BD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3112" y="3736975"/>
            <a:ext cx="388863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35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61A8-ED9C-426B-8F53-6E92A9743E70}"/>
              </a:ext>
            </a:extLst>
          </p:cNvPr>
          <p:cNvSpPr>
            <a:spLocks noGrp="1"/>
          </p:cNvSpPr>
          <p:nvPr>
            <p:ph type="title"/>
          </p:nvPr>
        </p:nvSpPr>
        <p:spPr/>
        <p:txBody>
          <a:bodyPr/>
          <a:lstStyle/>
          <a:p>
            <a:r>
              <a:rPr lang="en-US" dirty="0"/>
              <a:t>Applications of data science: combat COVID-19</a:t>
            </a:r>
          </a:p>
        </p:txBody>
      </p:sp>
      <p:sp>
        <p:nvSpPr>
          <p:cNvPr id="4" name="AutoShape 2">
            <a:extLst>
              <a:ext uri="{FF2B5EF4-FFF2-40B4-BE49-F238E27FC236}">
                <a16:creationId xmlns:a16="http://schemas.microsoft.com/office/drawing/2014/main" id="{BC70F04E-45CC-407C-9265-047F81E28564}"/>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Forecasting models</a:t>
            </a:r>
          </a:p>
          <a:p>
            <a:endParaRPr lang="en-US" dirty="0"/>
          </a:p>
          <a:p>
            <a:r>
              <a:rPr lang="en-US" dirty="0">
                <a:hlinkClick r:id="rId2"/>
              </a:rPr>
              <a:t>https://projects.fivethirtyeight.com/covid-forecasts/</a:t>
            </a:r>
            <a:endParaRPr lang="en-US" dirty="0"/>
          </a:p>
          <a:p>
            <a:endParaRPr lang="en-US" dirty="0"/>
          </a:p>
          <a:p>
            <a:endParaRPr lang="en-US" dirty="0"/>
          </a:p>
        </p:txBody>
      </p:sp>
      <p:sp>
        <p:nvSpPr>
          <p:cNvPr id="5" name="AutoShape 4">
            <a:extLst>
              <a:ext uri="{FF2B5EF4-FFF2-40B4-BE49-F238E27FC236}">
                <a16:creationId xmlns:a16="http://schemas.microsoft.com/office/drawing/2014/main" id="{2D81BB68-5F01-45BD-A848-491353C391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descr="This figure shows the model prediction of the infected case count for the United States following its current model with quarantine control and the exponential explosion in the infected case count if the quarantine measures were relaxed. On the other hand, switching to stronger quarantine measures as implemented in Wuhan, Italy, and South Korea might lead to a plateau in the infected case count so...">
            <a:extLst>
              <a:ext uri="{FF2B5EF4-FFF2-40B4-BE49-F238E27FC236}">
                <a16:creationId xmlns:a16="http://schemas.microsoft.com/office/drawing/2014/main" id="{814499D0-00A4-409A-8593-6089A77CC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794" y="3361427"/>
            <a:ext cx="507095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5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
        <p:nvSpPr>
          <p:cNvPr id="3" name="Content Placeholder 2"/>
          <p:cNvSpPr>
            <a:spLocks noGrp="1"/>
          </p:cNvSpPr>
          <p:nvPr>
            <p:ph idx="1"/>
          </p:nvPr>
        </p:nvSpPr>
        <p:spPr/>
        <p:txBody>
          <a:bodyPr>
            <a:normAutofit/>
          </a:bodyPr>
          <a:lstStyle/>
          <a:p>
            <a:pPr>
              <a:buFont typeface="Wingdings 2" panose="05020102010507070707" pitchFamily="18" charset="2"/>
              <a:buChar char="R"/>
            </a:pPr>
            <a:r>
              <a:rPr lang="en-US" dirty="0"/>
              <a:t>Course organization</a:t>
            </a:r>
          </a:p>
          <a:p>
            <a:pPr>
              <a:buFont typeface="Wingdings 2" panose="05020102010507070707" pitchFamily="18" charset="2"/>
              <a:buChar char="R"/>
            </a:pPr>
            <a:endParaRPr lang="en-US" dirty="0"/>
          </a:p>
          <a:p>
            <a:pPr>
              <a:buFont typeface="Wingdings 2" panose="05020102010507070707" pitchFamily="18" charset="2"/>
              <a:buChar char="R"/>
            </a:pPr>
            <a:r>
              <a:rPr lang="en-US" dirty="0"/>
              <a:t>Introduction: What is Data Science?</a:t>
            </a:r>
          </a:p>
          <a:p>
            <a:pPr>
              <a:buFont typeface="Wingdings" panose="05000000000000000000" pitchFamily="2" charset="2"/>
              <a:buChar char="q"/>
            </a:pPr>
            <a:endParaRPr lang="en-US" dirty="0"/>
          </a:p>
          <a:p>
            <a:pPr>
              <a:buFont typeface="Wingdings" panose="05000000000000000000" pitchFamily="2" charset="2"/>
              <a:buChar char="q"/>
            </a:pPr>
            <a:r>
              <a:rPr lang="en-US" dirty="0"/>
              <a:t>Jupyter notebook for Python</a:t>
            </a:r>
          </a:p>
          <a:p>
            <a:pPr>
              <a:buFont typeface="Wingdings" panose="05000000000000000000" pitchFamily="2" charset="2"/>
              <a:buChar char="q"/>
            </a:pPr>
            <a:endParaRPr lang="en-US" dirty="0"/>
          </a:p>
          <a:p>
            <a:pPr>
              <a:buFont typeface="Wingdings" panose="05000000000000000000" pitchFamily="2" charset="2"/>
              <a:buChar char="q"/>
            </a:pPr>
            <a:r>
              <a:rPr lang="en-US" dirty="0"/>
              <a:t>Demo: Huckleberry Fin, </a:t>
            </a:r>
            <a:br>
              <a:rPr lang="en-US" dirty="0"/>
            </a:br>
            <a:r>
              <a:rPr lang="en-US" dirty="0"/>
              <a:t>              Little Women</a:t>
            </a:r>
          </a:p>
        </p:txBody>
      </p:sp>
    </p:spTree>
    <p:extLst>
      <p:ext uri="{BB962C8B-B14F-4D97-AF65-F5344CB8AC3E}">
        <p14:creationId xmlns:p14="http://schemas.microsoft.com/office/powerpoint/2010/main" val="109670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F344-6E36-41AF-88E4-9251B2C30CCF}"/>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BC844AC-6F02-4939-9F28-A191C8D8E5B4}"/>
              </a:ext>
            </a:extLst>
          </p:cNvPr>
          <p:cNvSpPr>
            <a:spLocks noGrp="1"/>
          </p:cNvSpPr>
          <p:nvPr>
            <p:ph idx="1"/>
          </p:nvPr>
        </p:nvSpPr>
        <p:spPr/>
        <p:txBody>
          <a:bodyPr/>
          <a:lstStyle/>
          <a:p>
            <a:r>
              <a:rPr lang="en-US" dirty="0"/>
              <a:t>Python is a very popular computing language for data science and software development</a:t>
            </a:r>
          </a:p>
        </p:txBody>
      </p:sp>
      <p:pic>
        <p:nvPicPr>
          <p:cNvPr id="4" name="Google Shape;62;p12">
            <a:extLst>
              <a:ext uri="{FF2B5EF4-FFF2-40B4-BE49-F238E27FC236}">
                <a16:creationId xmlns:a16="http://schemas.microsoft.com/office/drawing/2014/main" id="{7E67A13E-5464-4020-9CD0-2DB7F6FF5F95}"/>
              </a:ext>
            </a:extLst>
          </p:cNvPr>
          <p:cNvPicPr preferRelativeResize="0"/>
          <p:nvPr/>
        </p:nvPicPr>
        <p:blipFill>
          <a:blip r:embed="rId2">
            <a:alphaModFix/>
          </a:blip>
          <a:stretch>
            <a:fillRect/>
          </a:stretch>
        </p:blipFill>
        <p:spPr>
          <a:xfrm>
            <a:off x="6055743" y="2363638"/>
            <a:ext cx="4885386" cy="4006420"/>
          </a:xfrm>
          <a:prstGeom prst="rect">
            <a:avLst/>
          </a:prstGeom>
          <a:noFill/>
          <a:ln>
            <a:noFill/>
          </a:ln>
        </p:spPr>
      </p:pic>
    </p:spTree>
    <p:extLst>
      <p:ext uri="{BB962C8B-B14F-4D97-AF65-F5344CB8AC3E}">
        <p14:creationId xmlns:p14="http://schemas.microsoft.com/office/powerpoint/2010/main" val="426444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61A8-ED9C-426B-8F53-6E92A9743E70}"/>
              </a:ext>
            </a:extLst>
          </p:cNvPr>
          <p:cNvSpPr>
            <a:spLocks noGrp="1"/>
          </p:cNvSpPr>
          <p:nvPr>
            <p:ph type="title"/>
          </p:nvPr>
        </p:nvSpPr>
        <p:spPr/>
        <p:txBody>
          <a:bodyPr/>
          <a:lstStyle/>
          <a:p>
            <a:r>
              <a:rPr lang="en-US" dirty="0"/>
              <a:t>Jupyter notebook</a:t>
            </a:r>
          </a:p>
        </p:txBody>
      </p:sp>
      <p:sp>
        <p:nvSpPr>
          <p:cNvPr id="4" name="AutoShape 2">
            <a:extLst>
              <a:ext uri="{FF2B5EF4-FFF2-40B4-BE49-F238E27FC236}">
                <a16:creationId xmlns:a16="http://schemas.microsoft.com/office/drawing/2014/main" id="{BC70F04E-45CC-407C-9265-047F81E28564}"/>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In this course, we will be using Jupyter notebook with Python </a:t>
            </a:r>
            <a:r>
              <a:rPr lang="en-US" b="1" dirty="0"/>
              <a:t>3</a:t>
            </a:r>
            <a:r>
              <a:rPr lang="en-US" dirty="0"/>
              <a:t> for all of the Labs, Assignments and Exams!</a:t>
            </a:r>
          </a:p>
          <a:p>
            <a:endParaRPr lang="en-US" dirty="0"/>
          </a:p>
          <a:p>
            <a:r>
              <a:rPr lang="en-US" dirty="0"/>
              <a:t>Install the latest version: </a:t>
            </a:r>
            <a:r>
              <a:rPr lang="en-US" dirty="0">
                <a:hlinkClick r:id="rId2"/>
              </a:rPr>
              <a:t>https://www.anaconda.com/distribution/</a:t>
            </a:r>
            <a:endParaRPr lang="en-US" dirty="0"/>
          </a:p>
          <a:p>
            <a:endParaRPr lang="en-US" dirty="0"/>
          </a:p>
          <a:p>
            <a:r>
              <a:rPr lang="en-US" dirty="0"/>
              <a:t>Checkout the installation guide on Canvas</a:t>
            </a:r>
          </a:p>
          <a:p>
            <a:endParaRPr lang="en-US" dirty="0"/>
          </a:p>
          <a:p>
            <a:r>
              <a:rPr lang="en-US" dirty="0"/>
              <a:t>Please let the instructors or peer tutors know if you have any issue on installation</a:t>
            </a:r>
          </a:p>
          <a:p>
            <a:endParaRPr lang="en-US" dirty="0"/>
          </a:p>
        </p:txBody>
      </p:sp>
      <p:sp>
        <p:nvSpPr>
          <p:cNvPr id="5" name="AutoShape 4">
            <a:extLst>
              <a:ext uri="{FF2B5EF4-FFF2-40B4-BE49-F238E27FC236}">
                <a16:creationId xmlns:a16="http://schemas.microsoft.com/office/drawing/2014/main" id="{2D81BB68-5F01-45BD-A848-491353C391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8" name="Picture 4" descr="Project Jupyter - Wikipedia">
            <a:extLst>
              <a:ext uri="{FF2B5EF4-FFF2-40B4-BE49-F238E27FC236}">
                <a16:creationId xmlns:a16="http://schemas.microsoft.com/office/drawing/2014/main" id="{98B68132-3F96-4882-8AC6-6399C6FE5F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7872" y="264604"/>
            <a:ext cx="1178310" cy="136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02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9173-30BE-4A8A-B7B4-756ECE9D2395}"/>
              </a:ext>
            </a:extLst>
          </p:cNvPr>
          <p:cNvSpPr>
            <a:spLocks noGrp="1"/>
          </p:cNvSpPr>
          <p:nvPr>
            <p:ph type="title"/>
          </p:nvPr>
        </p:nvSpPr>
        <p:spPr/>
        <p:txBody>
          <a:bodyPr/>
          <a:lstStyle/>
          <a:p>
            <a:r>
              <a:rPr lang="en-US" dirty="0" err="1"/>
              <a:t>datascience</a:t>
            </a:r>
            <a:r>
              <a:rPr lang="en-US" dirty="0"/>
              <a:t> package in Python</a:t>
            </a:r>
          </a:p>
        </p:txBody>
      </p:sp>
      <p:sp>
        <p:nvSpPr>
          <p:cNvPr id="3" name="Content Placeholder 2">
            <a:extLst>
              <a:ext uri="{FF2B5EF4-FFF2-40B4-BE49-F238E27FC236}">
                <a16:creationId xmlns:a16="http://schemas.microsoft.com/office/drawing/2014/main" id="{8BC73598-119D-41D5-8453-713623FA26A6}"/>
              </a:ext>
            </a:extLst>
          </p:cNvPr>
          <p:cNvSpPr>
            <a:spLocks noGrp="1"/>
          </p:cNvSpPr>
          <p:nvPr>
            <p:ph idx="1"/>
          </p:nvPr>
        </p:nvSpPr>
        <p:spPr/>
        <p:txBody>
          <a:bodyPr/>
          <a:lstStyle/>
          <a:p>
            <a:r>
              <a:rPr lang="en-US" dirty="0"/>
              <a:t>We shall need the </a:t>
            </a:r>
            <a:r>
              <a:rPr lang="en-US" dirty="0" err="1"/>
              <a:t>datascience</a:t>
            </a:r>
            <a:r>
              <a:rPr lang="en-US" dirty="0"/>
              <a:t> package in Python for the first half of the course</a:t>
            </a:r>
          </a:p>
          <a:p>
            <a:endParaRPr lang="en-US" dirty="0"/>
          </a:p>
          <a:p>
            <a:r>
              <a:rPr lang="en-US" dirty="0"/>
              <a:t>Checkout the installation guide on Canvas</a:t>
            </a:r>
          </a:p>
          <a:p>
            <a:endParaRPr lang="en-US" dirty="0"/>
          </a:p>
          <a:p>
            <a:endParaRPr lang="en-US" dirty="0"/>
          </a:p>
        </p:txBody>
      </p:sp>
    </p:spTree>
    <p:extLst>
      <p:ext uri="{BB962C8B-B14F-4D97-AF65-F5344CB8AC3E}">
        <p14:creationId xmlns:p14="http://schemas.microsoft.com/office/powerpoint/2010/main" val="1834131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0828-6741-4A5E-9A4F-8CC0E8C28181}"/>
              </a:ext>
            </a:extLst>
          </p:cNvPr>
          <p:cNvSpPr>
            <a:spLocks noGrp="1"/>
          </p:cNvSpPr>
          <p:nvPr>
            <p:ph type="title"/>
          </p:nvPr>
        </p:nvSpPr>
        <p:spPr/>
        <p:txBody>
          <a:bodyPr/>
          <a:lstStyle/>
          <a:p>
            <a:r>
              <a:rPr lang="en-US" dirty="0"/>
              <a:t>Python packages that we will learn in this course</a:t>
            </a:r>
          </a:p>
        </p:txBody>
      </p:sp>
      <p:sp>
        <p:nvSpPr>
          <p:cNvPr id="3" name="Content Placeholder 2">
            <a:extLst>
              <a:ext uri="{FF2B5EF4-FFF2-40B4-BE49-F238E27FC236}">
                <a16:creationId xmlns:a16="http://schemas.microsoft.com/office/drawing/2014/main" id="{8F10DAE8-09E5-45C9-9DE7-89470A3381FD}"/>
              </a:ext>
            </a:extLst>
          </p:cNvPr>
          <p:cNvSpPr>
            <a:spLocks noGrp="1"/>
          </p:cNvSpPr>
          <p:nvPr>
            <p:ph idx="1"/>
          </p:nvPr>
        </p:nvSpPr>
        <p:spPr/>
        <p:txBody>
          <a:bodyPr/>
          <a:lstStyle/>
          <a:p>
            <a:r>
              <a:rPr lang="en-US" dirty="0" err="1"/>
              <a:t>Datascience</a:t>
            </a:r>
            <a:endParaRPr lang="en-US" dirty="0"/>
          </a:p>
          <a:p>
            <a:r>
              <a:rPr lang="en-US" dirty="0"/>
              <a:t>Pandas</a:t>
            </a:r>
          </a:p>
          <a:p>
            <a:r>
              <a:rPr lang="en-US" dirty="0"/>
              <a:t>Scikit-learn</a:t>
            </a:r>
          </a:p>
          <a:p>
            <a:r>
              <a:rPr lang="en-US" dirty="0"/>
              <a:t>NumPy</a:t>
            </a:r>
          </a:p>
          <a:p>
            <a:r>
              <a:rPr lang="en-US" dirty="0"/>
              <a:t>Matplotlib</a:t>
            </a:r>
          </a:p>
          <a:p>
            <a:pPr marL="0" indent="0">
              <a:buNone/>
            </a:pPr>
            <a:endParaRPr lang="en-US" dirty="0"/>
          </a:p>
        </p:txBody>
      </p:sp>
      <p:pic>
        <p:nvPicPr>
          <p:cNvPr id="2050" name="Picture 2" descr="How to Setup a Python Environment for Machine Learning - KDnuggets">
            <a:extLst>
              <a:ext uri="{FF2B5EF4-FFF2-40B4-BE49-F238E27FC236}">
                <a16:creationId xmlns:a16="http://schemas.microsoft.com/office/drawing/2014/main" id="{B857DAD7-E485-44A1-91A7-7BE97A683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072" y="2401094"/>
            <a:ext cx="7620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455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
        <p:nvSpPr>
          <p:cNvPr id="3" name="Content Placeholder 2"/>
          <p:cNvSpPr>
            <a:spLocks noGrp="1"/>
          </p:cNvSpPr>
          <p:nvPr>
            <p:ph idx="1"/>
          </p:nvPr>
        </p:nvSpPr>
        <p:spPr>
          <a:xfrm>
            <a:off x="838200" y="1825625"/>
            <a:ext cx="9162460" cy="3340303"/>
          </a:xfrm>
        </p:spPr>
        <p:txBody>
          <a:bodyPr>
            <a:normAutofit fontScale="92500" lnSpcReduction="20000"/>
          </a:bodyPr>
          <a:lstStyle/>
          <a:p>
            <a:pPr>
              <a:buFont typeface="Wingdings 2" panose="05020102010507070707" pitchFamily="18" charset="2"/>
              <a:buChar char="R"/>
            </a:pPr>
            <a:r>
              <a:rPr lang="en-US" dirty="0"/>
              <a:t>Course organization</a:t>
            </a:r>
          </a:p>
          <a:p>
            <a:pPr>
              <a:buFont typeface="Wingdings 2" panose="05020102010507070707" pitchFamily="18" charset="2"/>
              <a:buChar char="R"/>
            </a:pPr>
            <a:endParaRPr lang="en-US" dirty="0"/>
          </a:p>
          <a:p>
            <a:pPr>
              <a:buFont typeface="Wingdings 2" panose="05020102010507070707" pitchFamily="18" charset="2"/>
              <a:buChar char="R"/>
            </a:pPr>
            <a:r>
              <a:rPr lang="en-US" dirty="0"/>
              <a:t>Introduction: What is Data Science?</a:t>
            </a:r>
          </a:p>
          <a:p>
            <a:pPr>
              <a:buFont typeface="Wingdings 2" panose="05020102010507070707" pitchFamily="18" charset="2"/>
              <a:buChar char="R"/>
            </a:pPr>
            <a:endParaRPr lang="en-US" dirty="0"/>
          </a:p>
          <a:p>
            <a:pPr>
              <a:buFont typeface="Wingdings 2" panose="05020102010507070707" pitchFamily="18" charset="2"/>
              <a:buChar char="R"/>
            </a:pPr>
            <a:r>
              <a:rPr lang="en-US" dirty="0"/>
              <a:t>Jupyter notebook for Python</a:t>
            </a:r>
          </a:p>
          <a:p>
            <a:pPr marL="0" indent="0">
              <a:buNone/>
            </a:pPr>
            <a:endParaRPr lang="en-US" dirty="0"/>
          </a:p>
          <a:p>
            <a:pPr>
              <a:buFont typeface="Wingdings" panose="05000000000000000000" pitchFamily="2" charset="2"/>
              <a:buChar char="q"/>
            </a:pPr>
            <a:r>
              <a:rPr lang="en-US" dirty="0"/>
              <a:t>Demo: Huckleberry Fin, </a:t>
            </a:r>
            <a:br>
              <a:rPr lang="en-US" dirty="0"/>
            </a:br>
            <a:r>
              <a:rPr lang="en-US" dirty="0"/>
              <a:t>              Little Women</a:t>
            </a:r>
          </a:p>
        </p:txBody>
      </p:sp>
      <p:pic>
        <p:nvPicPr>
          <p:cNvPr id="12290" name="Picture 2" descr="Little Women (Hardcover) | ABRAMS">
            <a:extLst>
              <a:ext uri="{FF2B5EF4-FFF2-40B4-BE49-F238E27FC236}">
                <a16:creationId xmlns:a16="http://schemas.microsoft.com/office/drawing/2014/main" id="{374FCFBD-BEE4-46BE-9A88-AEB48B85B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0226" y="2689663"/>
            <a:ext cx="2518683" cy="380321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The Adventures of Huckleberry Finn (Junior Classics for Young Readers) by  Marck Twain (2010) Paperback: Marck Twain, Clay Stafford, Ruth palmer, Tom  Newsom: 9781403795014: Amazon.com: Books">
            <a:extLst>
              <a:ext uri="{FF2B5EF4-FFF2-40B4-BE49-F238E27FC236}">
                <a16:creationId xmlns:a16="http://schemas.microsoft.com/office/drawing/2014/main" id="{EFC33F06-D1A1-43FB-8EA2-03C0FA8699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5756" y="2996303"/>
            <a:ext cx="2436916" cy="324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20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C960-57FC-4DE4-8479-A6AF1875D9F3}"/>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C6AC6EA8-E065-40BB-9935-3E39EDB5AD7B}"/>
              </a:ext>
            </a:extLst>
          </p:cNvPr>
          <p:cNvSpPr>
            <a:spLocks noGrp="1"/>
          </p:cNvSpPr>
          <p:nvPr>
            <p:ph idx="1"/>
          </p:nvPr>
        </p:nvSpPr>
        <p:spPr/>
        <p:txBody>
          <a:bodyPr/>
          <a:lstStyle/>
          <a:p>
            <a:r>
              <a:rPr lang="en-US" dirty="0"/>
              <a:t>Install Jupyter notebook and the </a:t>
            </a:r>
            <a:r>
              <a:rPr lang="en-US" dirty="0" err="1"/>
              <a:t>datascience</a:t>
            </a:r>
            <a:r>
              <a:rPr lang="en-US" dirty="0"/>
              <a:t> package</a:t>
            </a:r>
          </a:p>
          <a:p>
            <a:endParaRPr lang="en-US" dirty="0"/>
          </a:p>
          <a:p>
            <a:r>
              <a:rPr lang="en-US" dirty="0"/>
              <a:t>Lab 0 (ungraded)</a:t>
            </a:r>
          </a:p>
        </p:txBody>
      </p:sp>
    </p:spTree>
    <p:extLst>
      <p:ext uri="{BB962C8B-B14F-4D97-AF65-F5344CB8AC3E}">
        <p14:creationId xmlns:p14="http://schemas.microsoft.com/office/powerpoint/2010/main" val="5762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staff</a:t>
            </a:r>
          </a:p>
        </p:txBody>
      </p:sp>
      <p:sp>
        <p:nvSpPr>
          <p:cNvPr id="3" name="Content Placeholder 2"/>
          <p:cNvSpPr>
            <a:spLocks noGrp="1"/>
          </p:cNvSpPr>
          <p:nvPr>
            <p:ph idx="1"/>
          </p:nvPr>
        </p:nvSpPr>
        <p:spPr/>
        <p:txBody>
          <a:bodyPr>
            <a:normAutofit lnSpcReduction="10000"/>
          </a:bodyPr>
          <a:lstStyle/>
          <a:p>
            <a:pPr marL="0">
              <a:spcBef>
                <a:spcPct val="0"/>
              </a:spcBef>
            </a:pPr>
            <a:r>
              <a:rPr lang="en-US" altLang="en-US" b="1" dirty="0">
                <a:cs typeface="Times New Roman" panose="02020603050405020304" pitchFamily="18" charset="0"/>
              </a:rPr>
              <a:t>Instructor:</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t>
            </a:r>
          </a:p>
          <a:p>
            <a:pPr marL="457200" lvl="1">
              <a:spcBef>
                <a:spcPct val="0"/>
              </a:spcBef>
            </a:pPr>
            <a:r>
              <a:rPr lang="en-US" altLang="en-US" i="1" dirty="0">
                <a:cs typeface="Times New Roman" panose="02020603050405020304" pitchFamily="18" charset="0"/>
              </a:rPr>
              <a:t>Hengnan Hu</a:t>
            </a:r>
          </a:p>
          <a:p>
            <a:pPr marL="914400" lvl="2">
              <a:spcBef>
                <a:spcPct val="0"/>
              </a:spcBef>
            </a:pPr>
            <a:r>
              <a:rPr lang="en-US" altLang="en-US" b="1" dirty="0">
                <a:cs typeface="Times New Roman" panose="02020603050405020304" pitchFamily="18" charset="0"/>
              </a:rPr>
              <a:t>Email:</a:t>
            </a:r>
            <a:r>
              <a:rPr lang="en-US" altLang="en-US" dirty="0">
                <a:cs typeface="Times New Roman" panose="02020603050405020304" pitchFamily="18" charset="0"/>
              </a:rPr>
              <a:t>  		</a:t>
            </a:r>
            <a:r>
              <a:rPr lang="en-US" altLang="en-US" u="sng" dirty="0">
                <a:solidFill>
                  <a:srgbClr val="0000FF"/>
                </a:solidFill>
                <a:cs typeface="Times New Roman" panose="02020603050405020304" pitchFamily="18" charset="0"/>
                <a:hlinkClick r:id="rId2"/>
              </a:rPr>
              <a:t>henry.hu@nus.edu.sg</a:t>
            </a:r>
            <a:endParaRPr lang="en-US" altLang="en-US" u="sng" dirty="0">
              <a:solidFill>
                <a:srgbClr val="0000FF"/>
              </a:solidFill>
              <a:cs typeface="Times New Roman" panose="02020603050405020304" pitchFamily="18" charset="0"/>
            </a:endParaRPr>
          </a:p>
          <a:p>
            <a:pPr marL="914400" lvl="2">
              <a:spcBef>
                <a:spcPct val="0"/>
              </a:spcBef>
            </a:pPr>
            <a:r>
              <a:rPr lang="en-US" altLang="en-US" b="1" dirty="0">
                <a:cs typeface="Times New Roman" panose="02020603050405020304" pitchFamily="18" charset="0"/>
              </a:rPr>
              <a:t>Office Hours:</a:t>
            </a:r>
            <a:r>
              <a:rPr lang="en-US" altLang="en-US" dirty="0">
                <a:cs typeface="Times New Roman" panose="02020603050405020304" pitchFamily="18" charset="0"/>
              </a:rPr>
              <a:t>  	By appointment over Zoom</a:t>
            </a:r>
            <a:endParaRPr lang="en-US" altLang="en-US" dirty="0">
              <a:solidFill>
                <a:srgbClr val="FF0000"/>
              </a:solidFill>
              <a:cs typeface="Times New Roman" panose="02020603050405020304" pitchFamily="18" charset="0"/>
            </a:endParaRPr>
          </a:p>
          <a:p>
            <a:pPr marL="685800" lvl="2" indent="0">
              <a:spcBef>
                <a:spcPct val="0"/>
              </a:spcBef>
              <a:buNone/>
            </a:pPr>
            <a:br>
              <a:rPr lang="en-US" altLang="en-US" u="sng" dirty="0">
                <a:solidFill>
                  <a:srgbClr val="0000FF"/>
                </a:solidFill>
                <a:cs typeface="Times New Roman" panose="02020603050405020304" pitchFamily="18" charset="0"/>
              </a:rPr>
            </a:br>
            <a:endParaRPr lang="en-US" altLang="en-US" u="sng" dirty="0">
              <a:solidFill>
                <a:srgbClr val="0000FF"/>
              </a:solidFill>
              <a:cs typeface="Times New Roman" panose="02020603050405020304" pitchFamily="18" charset="0"/>
            </a:endParaRPr>
          </a:p>
          <a:p>
            <a:pPr marL="0" indent="0">
              <a:spcBef>
                <a:spcPct val="0"/>
              </a:spcBef>
              <a:buNone/>
            </a:pPr>
            <a:endParaRPr lang="en-US" altLang="en-US" dirty="0">
              <a:cs typeface="Times New Roman" panose="02020603050405020304" pitchFamily="18" charset="0"/>
            </a:endParaRPr>
          </a:p>
          <a:p>
            <a:pPr marL="0">
              <a:spcBef>
                <a:spcPct val="0"/>
              </a:spcBef>
            </a:pPr>
            <a:r>
              <a:rPr lang="en-US" altLang="en-US" b="1" dirty="0">
                <a:cs typeface="Times New Roman" panose="02020603050405020304" pitchFamily="18" charset="0"/>
              </a:rPr>
              <a:t>Lectures</a:t>
            </a:r>
            <a:r>
              <a:rPr lang="en-US" altLang="en-US" dirty="0">
                <a:cs typeface="Times New Roman" panose="02020603050405020304" pitchFamily="18" charset="0"/>
              </a:rPr>
              <a:t>:</a:t>
            </a:r>
          </a:p>
          <a:p>
            <a:pPr marL="914400" lvl="2">
              <a:spcBef>
                <a:spcPct val="0"/>
              </a:spcBef>
            </a:pPr>
            <a:r>
              <a:rPr lang="en-US" altLang="en-US" dirty="0">
                <a:cs typeface="Times New Roman" panose="02020603050405020304" pitchFamily="18" charset="0"/>
              </a:rPr>
              <a:t>Time: Monday, Thurs 7pm – 8:30pm</a:t>
            </a:r>
          </a:p>
          <a:p>
            <a:pPr marL="685800" lvl="2" indent="0">
              <a:spcBef>
                <a:spcPct val="0"/>
              </a:spcBef>
              <a:buNone/>
            </a:pPr>
            <a:endParaRPr lang="en-US" altLang="en-US" dirty="0">
              <a:cs typeface="Times New Roman" panose="02020603050405020304" pitchFamily="18" charset="0"/>
            </a:endParaRPr>
          </a:p>
          <a:p>
            <a:pPr marL="914400" lvl="2">
              <a:spcBef>
                <a:spcPct val="0"/>
              </a:spcBef>
            </a:pPr>
            <a:r>
              <a:rPr lang="en-US" altLang="en-US" dirty="0">
                <a:cs typeface="Times New Roman" panose="02020603050405020304" pitchFamily="18" charset="0"/>
              </a:rPr>
              <a:t>Location: Y-LT1</a:t>
            </a:r>
          </a:p>
          <a:p>
            <a:pPr marL="685800" lvl="2" indent="0">
              <a:spcBef>
                <a:spcPct val="0"/>
              </a:spcBef>
              <a:buNone/>
            </a:pPr>
            <a:endParaRPr lang="en-US" altLang="en-US" dirty="0">
              <a:cs typeface="Times New Roman" panose="02020603050405020304" pitchFamily="18" charset="0"/>
            </a:endParaRPr>
          </a:p>
          <a:p>
            <a:pPr marL="914400" lvl="2">
              <a:spcBef>
                <a:spcPct val="0"/>
              </a:spcBef>
            </a:pPr>
            <a:r>
              <a:rPr lang="en-US" altLang="en-US" dirty="0">
                <a:cs typeface="Times New Roman" panose="02020603050405020304" pitchFamily="18" charset="0"/>
              </a:rPr>
              <a:t>Remotely (need to check with IT and update over Canvas)</a:t>
            </a:r>
          </a:p>
          <a:p>
            <a:pPr marL="685800" lvl="2" indent="0">
              <a:spcBef>
                <a:spcPct val="0"/>
              </a:spcBef>
              <a:buNone/>
            </a:pPr>
            <a:r>
              <a:rPr lang="en-US" altLang="en-US" dirty="0">
                <a:cs typeface="Times New Roman" panose="02020603050405020304" pitchFamily="18" charset="0"/>
              </a:rPr>
              <a:t>	</a:t>
            </a:r>
          </a:p>
        </p:txBody>
      </p:sp>
    </p:spTree>
    <p:extLst>
      <p:ext uri="{BB962C8B-B14F-4D97-AF65-F5344CB8AC3E}">
        <p14:creationId xmlns:p14="http://schemas.microsoft.com/office/powerpoint/2010/main" val="221075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79" y="22044"/>
            <a:ext cx="10515600" cy="1325563"/>
          </a:xfrm>
        </p:spPr>
        <p:txBody>
          <a:bodyPr/>
          <a:lstStyle/>
          <a:p>
            <a:r>
              <a:rPr lang="en-US" dirty="0"/>
              <a:t>Course staff (Peer tutors)</a:t>
            </a:r>
          </a:p>
        </p:txBody>
      </p:sp>
      <p:graphicFrame>
        <p:nvGraphicFramePr>
          <p:cNvPr id="8" name="表格 7"/>
          <p:cNvGraphicFramePr>
            <a:graphicFrameLocks noGrp="1"/>
          </p:cNvGraphicFramePr>
          <p:nvPr>
            <p:extLst>
              <p:ext uri="{D42A27DB-BD31-4B8C-83A1-F6EECF244321}">
                <p14:modId xmlns:p14="http://schemas.microsoft.com/office/powerpoint/2010/main" val="189883668"/>
              </p:ext>
            </p:extLst>
          </p:nvPr>
        </p:nvGraphicFramePr>
        <p:xfrm>
          <a:off x="320721" y="1950217"/>
          <a:ext cx="6025139" cy="689610"/>
        </p:xfrm>
        <a:graphic>
          <a:graphicData uri="http://schemas.openxmlformats.org/drawingml/2006/table">
            <a:tbl>
              <a:tblPr>
                <a:tableStyleId>{5C22544A-7EE6-4342-B048-85BDC9FD1C3A}</a:tableStyleId>
              </a:tblPr>
              <a:tblGrid>
                <a:gridCol w="3005239">
                  <a:extLst>
                    <a:ext uri="{9D8B030D-6E8A-4147-A177-3AD203B41FA5}">
                      <a16:colId xmlns:a16="http://schemas.microsoft.com/office/drawing/2014/main" val="1222747552"/>
                    </a:ext>
                  </a:extLst>
                </a:gridCol>
                <a:gridCol w="3019900">
                  <a:extLst>
                    <a:ext uri="{9D8B030D-6E8A-4147-A177-3AD203B41FA5}">
                      <a16:colId xmlns:a16="http://schemas.microsoft.com/office/drawing/2014/main" val="1444937656"/>
                    </a:ext>
                  </a:extLst>
                </a:gridCol>
              </a:tblGrid>
              <a:tr h="314325">
                <a:tc>
                  <a:txBody>
                    <a:bodyPr/>
                    <a:lstStyle/>
                    <a:p>
                      <a:pPr algn="l" rtl="0" fontAlgn="ctr"/>
                      <a:r>
                        <a:rPr lang="en-US" sz="1900" u="none" strike="noStrike" dirty="0">
                          <a:effectLst/>
                        </a:rPr>
                        <a:t>•John Jacob Go</a:t>
                      </a:r>
                      <a:endParaRPr lang="en-US" sz="1900" b="0" i="0" u="none" strike="noStrike" dirty="0">
                        <a:solidFill>
                          <a:srgbClr val="000000"/>
                        </a:solidFill>
                        <a:effectLst/>
                        <a:latin typeface="Arial" panose="020B0604020202020204" pitchFamily="34" charset="0"/>
                        <a:ea typeface="等线" panose="02010600030101010101" pitchFamily="2" charset="-122"/>
                      </a:endParaRPr>
                    </a:p>
                  </a:txBody>
                  <a:tcPr marL="457200" marR="9525" marT="9525" marB="0" anchor="ctr"/>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463561164"/>
                  </a:ext>
                </a:extLst>
              </a:tr>
              <a:tr h="266700">
                <a:tc>
                  <a:txBody>
                    <a:bodyPr/>
                    <a:lstStyle/>
                    <a:p>
                      <a:pPr algn="l" rtl="0" fontAlgn="ctr"/>
                      <a:r>
                        <a:rPr lang="en-US" sz="1600" u="none" strike="noStrike" dirty="0">
                          <a:effectLst/>
                        </a:rPr>
                        <a:t>Email:</a:t>
                      </a:r>
                      <a:endParaRPr lang="en-US" sz="1600" b="1" i="0" u="none" strike="noStrike" dirty="0">
                        <a:solidFill>
                          <a:srgbClr val="000000"/>
                        </a:solidFill>
                        <a:effectLst/>
                        <a:latin typeface="Calibri" panose="020F0502020204030204" pitchFamily="34" charset="0"/>
                        <a:ea typeface="等线" panose="02010600030101010101" pitchFamily="2" charset="-122"/>
                      </a:endParaRPr>
                    </a:p>
                  </a:txBody>
                  <a:tcPr marL="685800" marR="9525" marT="9525" marB="0" anchor="ctr"/>
                </a:tc>
                <a:tc>
                  <a:txBody>
                    <a:bodyPr/>
                    <a:lstStyle/>
                    <a:p>
                      <a:pPr algn="l" rtl="0" fontAlgn="ctr"/>
                      <a:r>
                        <a:rPr lang="en-US" sz="1200" u="sng" strike="noStrike" dirty="0">
                          <a:effectLst/>
                          <a:hlinkClick r:id="rId2"/>
                        </a:rPr>
                        <a:t>jacobgo@u.yale-nus.edu.sg</a:t>
                      </a:r>
                      <a:endParaRPr lang="en-US" sz="1200" u="sng" strike="noStrike" dirty="0">
                        <a:effectLst/>
                      </a:endParaRPr>
                    </a:p>
                    <a:p>
                      <a:pPr algn="l" rtl="0" fontAlgn="ctr"/>
                      <a:endParaRPr lang="en-US" sz="1200" b="0" i="0" u="sng" strike="noStrike" dirty="0">
                        <a:solidFill>
                          <a:srgbClr val="0563C1"/>
                        </a:solidFill>
                        <a:effectLst/>
                        <a:latin typeface="等线" panose="02010600030101010101" pitchFamily="2" charset="-122"/>
                        <a:ea typeface="等线" panose="02010600030101010101" pitchFamily="2" charset="-122"/>
                      </a:endParaRPr>
                    </a:p>
                  </a:txBody>
                  <a:tcPr marL="685800" marR="9525" marT="9525" marB="0" anchor="ctr"/>
                </a:tc>
                <a:extLst>
                  <a:ext uri="{0D108BD9-81ED-4DB2-BD59-A6C34878D82A}">
                    <a16:rowId xmlns:a16="http://schemas.microsoft.com/office/drawing/2014/main" val="2825309691"/>
                  </a:ext>
                </a:extLst>
              </a:tr>
            </a:tbl>
          </a:graphicData>
        </a:graphic>
      </p:graphicFrame>
      <p:graphicFrame>
        <p:nvGraphicFramePr>
          <p:cNvPr id="14" name="表格 7">
            <a:extLst>
              <a:ext uri="{FF2B5EF4-FFF2-40B4-BE49-F238E27FC236}">
                <a16:creationId xmlns:a16="http://schemas.microsoft.com/office/drawing/2014/main" id="{6836E413-7176-48E6-9073-947DBC890205}"/>
              </a:ext>
            </a:extLst>
          </p:cNvPr>
          <p:cNvGraphicFramePr>
            <a:graphicFrameLocks noGrp="1"/>
          </p:cNvGraphicFramePr>
          <p:nvPr>
            <p:extLst>
              <p:ext uri="{D42A27DB-BD31-4B8C-83A1-F6EECF244321}">
                <p14:modId xmlns:p14="http://schemas.microsoft.com/office/powerpoint/2010/main" val="951239051"/>
              </p:ext>
            </p:extLst>
          </p:nvPr>
        </p:nvGraphicFramePr>
        <p:xfrm>
          <a:off x="320721" y="4102043"/>
          <a:ext cx="6025139" cy="581025"/>
        </p:xfrm>
        <a:graphic>
          <a:graphicData uri="http://schemas.openxmlformats.org/drawingml/2006/table">
            <a:tbl>
              <a:tblPr>
                <a:tableStyleId>{5C22544A-7EE6-4342-B048-85BDC9FD1C3A}</a:tableStyleId>
              </a:tblPr>
              <a:tblGrid>
                <a:gridCol w="2968744">
                  <a:extLst>
                    <a:ext uri="{9D8B030D-6E8A-4147-A177-3AD203B41FA5}">
                      <a16:colId xmlns:a16="http://schemas.microsoft.com/office/drawing/2014/main" val="1222747552"/>
                    </a:ext>
                  </a:extLst>
                </a:gridCol>
                <a:gridCol w="3056395">
                  <a:extLst>
                    <a:ext uri="{9D8B030D-6E8A-4147-A177-3AD203B41FA5}">
                      <a16:colId xmlns:a16="http://schemas.microsoft.com/office/drawing/2014/main" val="1444937656"/>
                    </a:ext>
                  </a:extLst>
                </a:gridCol>
              </a:tblGrid>
              <a:tr h="314325">
                <a:tc>
                  <a:txBody>
                    <a:bodyPr/>
                    <a:lstStyle/>
                    <a:p>
                      <a:pPr algn="l" rtl="0" fontAlgn="ctr"/>
                      <a:r>
                        <a:rPr lang="en-US" sz="1900" u="none" strike="noStrike" dirty="0">
                          <a:effectLst/>
                        </a:rPr>
                        <a:t>•</a:t>
                      </a:r>
                      <a:r>
                        <a:rPr lang="en-US" sz="1600" u="none" strike="noStrike" dirty="0">
                          <a:effectLst/>
                        </a:rPr>
                        <a:t>Nihal Zuhayar </a:t>
                      </a:r>
                      <a:r>
                        <a:rPr lang="en-US" sz="1600" u="none" strike="noStrike" dirty="0" err="1">
                          <a:effectLst/>
                        </a:rPr>
                        <a:t>Parash</a:t>
                      </a:r>
                      <a:r>
                        <a:rPr lang="en-US" sz="1600" u="none" strike="noStrike" dirty="0">
                          <a:effectLst/>
                        </a:rPr>
                        <a:t> Miaji</a:t>
                      </a:r>
                      <a:endParaRPr lang="en-US" sz="1600" b="0" i="0" u="none" strike="noStrike" dirty="0">
                        <a:solidFill>
                          <a:srgbClr val="000000"/>
                        </a:solidFill>
                        <a:effectLst/>
                        <a:latin typeface="Arial" panose="020B0604020202020204" pitchFamily="34" charset="0"/>
                        <a:ea typeface="等线" panose="02010600030101010101" pitchFamily="2" charset="-122"/>
                      </a:endParaRPr>
                    </a:p>
                  </a:txBody>
                  <a:tcPr marL="457200" marR="9525" marT="9525" marB="0" anchor="ctr"/>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463561164"/>
                  </a:ext>
                </a:extLst>
              </a:tr>
              <a:tr h="266700">
                <a:tc>
                  <a:txBody>
                    <a:bodyPr/>
                    <a:lstStyle/>
                    <a:p>
                      <a:pPr algn="l" rtl="0" fontAlgn="ctr"/>
                      <a:r>
                        <a:rPr lang="en-US" sz="1600" u="none" strike="noStrike" dirty="0">
                          <a:effectLst/>
                        </a:rPr>
                        <a:t>Email:</a:t>
                      </a:r>
                      <a:endParaRPr lang="en-US" sz="1600" b="1" i="0" u="none" strike="noStrike" dirty="0">
                        <a:solidFill>
                          <a:srgbClr val="000000"/>
                        </a:solidFill>
                        <a:effectLst/>
                        <a:latin typeface="Calibri" panose="020F0502020204030204" pitchFamily="34" charset="0"/>
                        <a:ea typeface="等线" panose="02010600030101010101" pitchFamily="2" charset="-122"/>
                      </a:endParaRPr>
                    </a:p>
                  </a:txBody>
                  <a:tcPr marL="685800" marR="9525" marT="9525" marB="0" anchor="ctr"/>
                </a:tc>
                <a:tc>
                  <a:txBody>
                    <a:bodyPr/>
                    <a:lstStyle/>
                    <a:p>
                      <a:pPr algn="l" rtl="0" fontAlgn="ctr"/>
                      <a:r>
                        <a:rPr lang="en-US" sz="1200" b="0" i="0" u="sng" strike="noStrike" dirty="0">
                          <a:solidFill>
                            <a:srgbClr val="0563C1"/>
                          </a:solidFill>
                          <a:effectLst/>
                          <a:latin typeface="等线" panose="02010600030101010101" pitchFamily="2" charset="-122"/>
                          <a:ea typeface="等线" panose="02010600030101010101" pitchFamily="2" charset="-122"/>
                          <a:hlinkClick r:id="rId3"/>
                        </a:rPr>
                        <a:t>nihalzuhayar@u.yale-nus.edu.sg</a:t>
                      </a:r>
                      <a:endParaRPr lang="en-US" sz="1200" b="0" i="0" u="sng" strike="noStrike" dirty="0">
                        <a:solidFill>
                          <a:srgbClr val="0563C1"/>
                        </a:solidFill>
                        <a:effectLst/>
                        <a:latin typeface="等线" panose="02010600030101010101" pitchFamily="2" charset="-122"/>
                        <a:ea typeface="等线" panose="02010600030101010101" pitchFamily="2" charset="-122"/>
                      </a:endParaRPr>
                    </a:p>
                  </a:txBody>
                  <a:tcPr marL="685800" marR="9525" marT="9525" marB="0" anchor="ctr"/>
                </a:tc>
                <a:extLst>
                  <a:ext uri="{0D108BD9-81ED-4DB2-BD59-A6C34878D82A}">
                    <a16:rowId xmlns:a16="http://schemas.microsoft.com/office/drawing/2014/main" val="2825309691"/>
                  </a:ext>
                </a:extLst>
              </a:tr>
            </a:tbl>
          </a:graphicData>
        </a:graphic>
      </p:graphicFrame>
      <p:sp>
        <p:nvSpPr>
          <p:cNvPr id="4" name="AutoShape 4">
            <a:extLst>
              <a:ext uri="{FF2B5EF4-FFF2-40B4-BE49-F238E27FC236}">
                <a16:creationId xmlns:a16="http://schemas.microsoft.com/office/drawing/2014/main" id="{AD60F04C-0DBE-483C-A00A-A23C1A177D2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668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drop-in sessions</a:t>
            </a:r>
          </a:p>
        </p:txBody>
      </p:sp>
      <p:sp>
        <p:nvSpPr>
          <p:cNvPr id="3" name="Content Placeholder 2"/>
          <p:cNvSpPr>
            <a:spLocks noGrp="1"/>
          </p:cNvSpPr>
          <p:nvPr>
            <p:ph idx="1"/>
          </p:nvPr>
        </p:nvSpPr>
        <p:spPr/>
        <p:txBody>
          <a:bodyPr/>
          <a:lstStyle/>
          <a:p>
            <a:r>
              <a:rPr lang="en-US" dirty="0"/>
              <a:t>Weekly drop-in sessions will begin on </a:t>
            </a:r>
            <a:r>
              <a:rPr lang="en-US" b="1" u="sng" dirty="0">
                <a:solidFill>
                  <a:srgbClr val="FF0000"/>
                </a:solidFill>
              </a:rPr>
              <a:t>Week 2</a:t>
            </a:r>
            <a:endParaRPr lang="en-US" dirty="0"/>
          </a:p>
          <a:p>
            <a:endParaRPr lang="en-US" dirty="0"/>
          </a:p>
          <a:p>
            <a:r>
              <a:rPr lang="en-US" dirty="0"/>
              <a:t>Detailed schedule and venue: TBA</a:t>
            </a:r>
          </a:p>
        </p:txBody>
      </p:sp>
    </p:spTree>
    <p:extLst>
      <p:ext uri="{BB962C8B-B14F-4D97-AF65-F5344CB8AC3E}">
        <p14:creationId xmlns:p14="http://schemas.microsoft.com/office/powerpoint/2010/main" val="279887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distancing policy</a:t>
            </a:r>
          </a:p>
        </p:txBody>
      </p:sp>
      <p:sp>
        <p:nvSpPr>
          <p:cNvPr id="3" name="Content Placeholder 2"/>
          <p:cNvSpPr>
            <a:spLocks noGrp="1"/>
          </p:cNvSpPr>
          <p:nvPr>
            <p:ph idx="1"/>
          </p:nvPr>
        </p:nvSpPr>
        <p:spPr/>
        <p:txBody>
          <a:bodyPr/>
          <a:lstStyle/>
          <a:p>
            <a:r>
              <a:rPr lang="en-US" dirty="0"/>
              <a:t>We suggest the following social distancing policy:</a:t>
            </a:r>
          </a:p>
          <a:p>
            <a:endParaRPr lang="en-US" dirty="0"/>
          </a:p>
          <a:p>
            <a:r>
              <a:rPr lang="en-US" dirty="0"/>
              <a:t>1. Wear masks in lectures, drop-in sessions and</a:t>
            </a:r>
          </a:p>
          <a:p>
            <a:pPr marL="0" indent="0">
              <a:buNone/>
            </a:pPr>
            <a:endParaRPr lang="en-US" dirty="0"/>
          </a:p>
          <a:p>
            <a:r>
              <a:rPr lang="en-US" dirty="0"/>
              <a:t>2. Keep appropriate distance between you and other classmates, peer tutors and professors</a:t>
            </a:r>
          </a:p>
          <a:p>
            <a:pPr marL="0" indent="0">
              <a:buNone/>
            </a:pPr>
            <a:endParaRPr lang="en-US" dirty="0"/>
          </a:p>
          <a:p>
            <a:r>
              <a:rPr lang="en-US" dirty="0"/>
              <a:t>3. Maintain good personal hygiene at all times</a:t>
            </a:r>
          </a:p>
        </p:txBody>
      </p:sp>
    </p:spTree>
    <p:extLst>
      <p:ext uri="{BB962C8B-B14F-4D97-AF65-F5344CB8AC3E}">
        <p14:creationId xmlns:p14="http://schemas.microsoft.com/office/powerpoint/2010/main" val="315746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a:t>
            </a:r>
          </a:p>
        </p:txBody>
      </p:sp>
      <p:sp>
        <p:nvSpPr>
          <p:cNvPr id="3" name="Content Placeholder 2"/>
          <p:cNvSpPr>
            <a:spLocks noGrp="1"/>
          </p:cNvSpPr>
          <p:nvPr>
            <p:ph idx="1"/>
          </p:nvPr>
        </p:nvSpPr>
        <p:spPr/>
        <p:txBody>
          <a:bodyPr>
            <a:normAutofit/>
          </a:bodyPr>
          <a:lstStyle/>
          <a:p>
            <a:pPr lvl="0"/>
            <a:r>
              <a:rPr lang="en-US" dirty="0"/>
              <a:t>Introduction of Python for data science: tables, data types, charts, histograms, functions, groups, joins, iteration</a:t>
            </a:r>
          </a:p>
          <a:p>
            <a:pPr lvl="0"/>
            <a:r>
              <a:rPr lang="en-GB" dirty="0"/>
              <a:t>Statistics: chance, sampling, models, distributions, A/B testing, confidence intervals, central limit theorem, correlation, p-values</a:t>
            </a:r>
            <a:endParaRPr lang="en-US" dirty="0"/>
          </a:p>
          <a:p>
            <a:pPr lvl="0"/>
            <a:r>
              <a:rPr lang="en-US" dirty="0"/>
              <a:t>Machine learning: linear regression, multiple linear regression, regression diagnostics, feature engineering, logistic regression, classification, clustering, decision tree</a:t>
            </a:r>
            <a:endParaRPr lang="en-GB" dirty="0"/>
          </a:p>
          <a:p>
            <a:pPr lvl="0"/>
            <a:endParaRPr lang="en-GB" dirty="0"/>
          </a:p>
          <a:p>
            <a:pPr lvl="0"/>
            <a:endParaRPr lang="en-US" dirty="0"/>
          </a:p>
        </p:txBody>
      </p:sp>
    </p:spTree>
    <p:extLst>
      <p:ext uri="{BB962C8B-B14F-4D97-AF65-F5344CB8AC3E}">
        <p14:creationId xmlns:p14="http://schemas.microsoft.com/office/powerpoint/2010/main" val="403041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resources</a:t>
            </a:r>
          </a:p>
        </p:txBody>
      </p:sp>
      <p:sp>
        <p:nvSpPr>
          <p:cNvPr id="3" name="Content Placeholder 2"/>
          <p:cNvSpPr>
            <a:spLocks noGrp="1"/>
          </p:cNvSpPr>
          <p:nvPr>
            <p:ph idx="1"/>
          </p:nvPr>
        </p:nvSpPr>
        <p:spPr/>
        <p:txBody>
          <a:bodyPr>
            <a:normAutofit/>
          </a:bodyPr>
          <a:lstStyle/>
          <a:p>
            <a:r>
              <a:rPr lang="en-US" altLang="en-US" dirty="0">
                <a:cs typeface="Times New Roman" panose="02020603050405020304" pitchFamily="18" charset="0"/>
              </a:rPr>
              <a:t>We will follow the lecture slides and demo of the instructor.</a:t>
            </a:r>
          </a:p>
          <a:p>
            <a:endParaRPr lang="en-US" altLang="en-US" dirty="0">
              <a:cs typeface="Times New Roman" panose="02020603050405020304" pitchFamily="18" charset="0"/>
            </a:endParaRPr>
          </a:p>
          <a:p>
            <a:r>
              <a:rPr lang="en-US" altLang="en-US" dirty="0">
                <a:cs typeface="Times New Roman" panose="02020603050405020304" pitchFamily="18" charset="0"/>
              </a:rPr>
              <a:t>I strongly encourage bringing your laptop to lecture and play around with the demo yourself in real-time for best learning experience.</a:t>
            </a:r>
          </a:p>
        </p:txBody>
      </p:sp>
    </p:spTree>
    <p:extLst>
      <p:ext uri="{BB962C8B-B14F-4D97-AF65-F5344CB8AC3E}">
        <p14:creationId xmlns:p14="http://schemas.microsoft.com/office/powerpoint/2010/main" val="90854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resources</a:t>
            </a:r>
          </a:p>
        </p:txBody>
      </p:sp>
      <p:sp>
        <p:nvSpPr>
          <p:cNvPr id="3" name="Content Placeholder 2"/>
          <p:cNvSpPr>
            <a:spLocks noGrp="1"/>
          </p:cNvSpPr>
          <p:nvPr>
            <p:ph idx="1"/>
          </p:nvPr>
        </p:nvSpPr>
        <p:spPr/>
        <p:txBody>
          <a:bodyPr>
            <a:normAutofit/>
          </a:bodyPr>
          <a:lstStyle/>
          <a:p>
            <a:pPr marL="0" indent="0">
              <a:buNone/>
            </a:pPr>
            <a:r>
              <a:rPr lang="en-US" altLang="en-US" b="1" dirty="0">
                <a:cs typeface="Times New Roman" panose="02020603050405020304" pitchFamily="18" charset="0"/>
              </a:rPr>
              <a:t>Text for the first-half:</a:t>
            </a:r>
          </a:p>
          <a:p>
            <a:pPr lvl="1"/>
            <a:r>
              <a:rPr lang="en-US" altLang="en-US" dirty="0">
                <a:cs typeface="Times New Roman" panose="02020603050405020304" pitchFamily="18" charset="0"/>
              </a:rPr>
              <a:t>Title: Computational and Inferential Thinking: The Foundations of Data Science</a:t>
            </a:r>
          </a:p>
          <a:p>
            <a:pPr lvl="1"/>
            <a:r>
              <a:rPr lang="en-US" altLang="en-US" dirty="0">
                <a:cs typeface="Times New Roman" panose="02020603050405020304" pitchFamily="18" charset="0"/>
              </a:rPr>
              <a:t>Authors: Ani Adhikari and John </a:t>
            </a:r>
            <a:r>
              <a:rPr lang="en-US" altLang="en-US" dirty="0" err="1">
                <a:cs typeface="Times New Roman" panose="02020603050405020304" pitchFamily="18" charset="0"/>
              </a:rPr>
              <a:t>DeNero</a:t>
            </a:r>
            <a:endParaRPr lang="en-US" altLang="en-US" dirty="0">
              <a:cs typeface="Times New Roman" panose="02020603050405020304" pitchFamily="18" charset="0"/>
            </a:endParaRPr>
          </a:p>
          <a:p>
            <a:pPr lvl="1"/>
            <a:r>
              <a:rPr lang="en-US" altLang="en-US" dirty="0">
                <a:cs typeface="Times New Roman" panose="02020603050405020304" pitchFamily="18" charset="0"/>
              </a:rPr>
              <a:t>Link: </a:t>
            </a:r>
            <a:r>
              <a:rPr lang="en-US" altLang="en-US" dirty="0">
                <a:cs typeface="Times New Roman" panose="02020603050405020304" pitchFamily="18" charset="0"/>
                <a:hlinkClick r:id="rId2"/>
              </a:rPr>
              <a:t>https://inferentialthinking.com/chapters/intro.html</a:t>
            </a:r>
            <a:endParaRPr lang="en-US" altLang="en-US" dirty="0">
              <a:cs typeface="Times New Roman" panose="02020603050405020304" pitchFamily="18" charset="0"/>
            </a:endParaRPr>
          </a:p>
          <a:p>
            <a:pPr marL="0" indent="0">
              <a:buNone/>
            </a:pPr>
            <a:endParaRPr lang="en-GB" altLang="en-US" dirty="0">
              <a:cs typeface="Times New Roman" panose="02020603050405020304" pitchFamily="18" charset="0"/>
            </a:endParaRPr>
          </a:p>
          <a:p>
            <a:r>
              <a:rPr lang="en-GB" altLang="en-US" dirty="0">
                <a:cs typeface="Times New Roman" panose="02020603050405020304" pitchFamily="18" charset="0"/>
              </a:rPr>
              <a:t>We will use Canvas for communication and posting of material</a:t>
            </a:r>
          </a:p>
          <a:p>
            <a:endParaRPr lang="en-US" altLang="en-US" dirty="0">
              <a:cs typeface="Times New Roman" panose="02020603050405020304" pitchFamily="18" charset="0"/>
            </a:endParaRPr>
          </a:p>
        </p:txBody>
      </p:sp>
      <p:pic>
        <p:nvPicPr>
          <p:cNvPr id="5122" name="Picture 2" descr="OpenLibra | Computational and Inferential Thinking">
            <a:extLst>
              <a:ext uri="{FF2B5EF4-FFF2-40B4-BE49-F238E27FC236}">
                <a16:creationId xmlns:a16="http://schemas.microsoft.com/office/drawing/2014/main" id="{9E8AA2B6-B2C5-4AA4-B037-DE81E753CF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9783" y="1196200"/>
            <a:ext cx="1642082" cy="215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13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4809</TotalTime>
  <Words>929</Words>
  <Application>Microsoft Macintosh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等线</vt:lpstr>
      <vt:lpstr>Arial</vt:lpstr>
      <vt:lpstr>Calibri</vt:lpstr>
      <vt:lpstr>Calibri Light</vt:lpstr>
      <vt:lpstr>Wingdings</vt:lpstr>
      <vt:lpstr>Wingdings 2</vt:lpstr>
      <vt:lpstr>Office Theme</vt:lpstr>
      <vt:lpstr>Welcome to YSC2239!</vt:lpstr>
      <vt:lpstr>Today’s class</vt:lpstr>
      <vt:lpstr>Course staff</vt:lpstr>
      <vt:lpstr>Course staff (Peer tutors)</vt:lpstr>
      <vt:lpstr>Weekly drop-in sessions</vt:lpstr>
      <vt:lpstr>Social distancing policy</vt:lpstr>
      <vt:lpstr>Course contents</vt:lpstr>
      <vt:lpstr>Course resources</vt:lpstr>
      <vt:lpstr>Course resources</vt:lpstr>
      <vt:lpstr>Assessment Scheme</vt:lpstr>
      <vt:lpstr>Assessment Scheme</vt:lpstr>
      <vt:lpstr>Project</vt:lpstr>
      <vt:lpstr>Late work policy</vt:lpstr>
      <vt:lpstr>Other policies and resources</vt:lpstr>
      <vt:lpstr>Today’s class</vt:lpstr>
      <vt:lpstr>Data Science</vt:lpstr>
      <vt:lpstr>Data is the new oil</vt:lpstr>
      <vt:lpstr>Applications of data science: computer vision and self-driving cars</vt:lpstr>
      <vt:lpstr>Applications of data science: accelerate scientific discovery in protein folding</vt:lpstr>
      <vt:lpstr>Applications of data science: combat COVID-19</vt:lpstr>
      <vt:lpstr>Applications of data science: combat COVID-19</vt:lpstr>
      <vt:lpstr>Today’s class</vt:lpstr>
      <vt:lpstr>Python</vt:lpstr>
      <vt:lpstr>Jupyter notebook</vt:lpstr>
      <vt:lpstr>datascience package in Python</vt:lpstr>
      <vt:lpstr>Python packages that we will learn in this course</vt:lpstr>
      <vt:lpstr>Today’s class</vt:lpstr>
      <vt:lpstr>To do</vt:lpstr>
    </vt:vector>
  </TitlesOfParts>
  <Company>College of 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STA2002!</dc:title>
  <dc:creator>Anke</dc:creator>
  <cp:lastModifiedBy>Hu Hengnan</cp:lastModifiedBy>
  <cp:revision>365</cp:revision>
  <dcterms:created xsi:type="dcterms:W3CDTF">2018-08-30T02:14:46Z</dcterms:created>
  <dcterms:modified xsi:type="dcterms:W3CDTF">2023-01-08T13:57:46Z</dcterms:modified>
</cp:coreProperties>
</file>