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27" r:id="rId4"/>
    <p:sldId id="263" r:id="rId5"/>
    <p:sldId id="264" r:id="rId6"/>
    <p:sldId id="326" r:id="rId7"/>
    <p:sldId id="266" r:id="rId8"/>
    <p:sldId id="267" r:id="rId9"/>
    <p:sldId id="268" r:id="rId10"/>
    <p:sldId id="269" r:id="rId11"/>
    <p:sldId id="270" r:id="rId12"/>
    <p:sldId id="261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2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0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9694D-A767-4B2C-A936-A325674F8B3A}" type="datetimeFigureOut">
              <a:rPr lang="en-US" smtClean="0"/>
              <a:t>1/8/23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E3B28-A849-469E-AD6F-97BC50C80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0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e2744539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e2744539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e274453c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6e274453c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e274453c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6e274453c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e274453c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e274453c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e274453c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e274453c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e274453c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e274453c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e274453c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e274453c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e274453c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e274453c6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e274453c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e274453c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e2744539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e2744539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e2744539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e2744539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6ebf9aa44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6ebf9aa44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e2744539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e2744539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e2744539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e2744539f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e2744539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e2744539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e2744539f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e2744539f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e2744539f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e2744539f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8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8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99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3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200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372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2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5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1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4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4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3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0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52734-52AC-4EAE-B3EB-562540065479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7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57194"/>
            <a:ext cx="9144000" cy="2387600"/>
          </a:xfrm>
        </p:spPr>
        <p:txBody>
          <a:bodyPr/>
          <a:lstStyle/>
          <a:p>
            <a:r>
              <a:rPr lang="en-US" dirty="0"/>
              <a:t>YSC2239 Lecture 02</a:t>
            </a:r>
          </a:p>
        </p:txBody>
      </p:sp>
      <p:pic>
        <p:nvPicPr>
          <p:cNvPr id="1026" name="Picture 4" descr="YaleNUS_Header.tif">
            <a:extLst>
              <a:ext uri="{FF2B5EF4-FFF2-40B4-BE49-F238E27FC236}">
                <a16:creationId xmlns:a16="http://schemas.microsoft.com/office/drawing/2014/main" id="{0830E64C-D6D6-4375-96EA-8A4771F6D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506" y="680356"/>
            <a:ext cx="12797156" cy="323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81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Table Structure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609600" y="1175833"/>
            <a:ext cx="10972800" cy="215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 Table is a sequence of labeled columns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Each row represents one individual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Data within a column represents one attribute of the individuals</a:t>
            </a:r>
            <a:endParaRPr/>
          </a:p>
        </p:txBody>
      </p:sp>
      <p:graphicFrame>
        <p:nvGraphicFramePr>
          <p:cNvPr id="140" name="Google Shape;140;p21"/>
          <p:cNvGraphicFramePr/>
          <p:nvPr/>
        </p:nvGraphicFramePr>
        <p:xfrm>
          <a:off x="1270000" y="3748333"/>
          <a:ext cx="9651999" cy="1828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1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Name</a:t>
                      </a:r>
                      <a:endParaRPr sz="24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Code</a:t>
                      </a:r>
                      <a:endParaRPr sz="24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Area (m2)</a:t>
                      </a:r>
                      <a:endParaRPr sz="2400" b="1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California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CA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163696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Nevada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NV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110567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1" name="Google Shape;141;p21"/>
          <p:cNvGrpSpPr/>
          <p:nvPr/>
        </p:nvGrpSpPr>
        <p:grpSpPr>
          <a:xfrm>
            <a:off x="4522601" y="3016401"/>
            <a:ext cx="1710433" cy="1147967"/>
            <a:chOff x="3391950" y="2262300"/>
            <a:chExt cx="1282825" cy="860975"/>
          </a:xfrm>
        </p:grpSpPr>
        <p:sp>
          <p:nvSpPr>
            <p:cNvPr id="142" name="Google Shape;142;p21"/>
            <p:cNvSpPr/>
            <p:nvPr/>
          </p:nvSpPr>
          <p:spPr>
            <a:xfrm>
              <a:off x="3391950" y="2894375"/>
              <a:ext cx="579600" cy="2289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3481675" y="2262300"/>
              <a:ext cx="1193100" cy="458100"/>
            </a:xfrm>
            <a:prstGeom prst="wedgeRoundRectCallout">
              <a:avLst>
                <a:gd name="adj1" fmla="val -33444"/>
                <a:gd name="adj2" fmla="val 8107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/>
                <a:t>Label</a:t>
              </a:r>
              <a:endParaRPr sz="2400"/>
            </a:p>
          </p:txBody>
        </p:sp>
      </p:grpSp>
      <p:grpSp>
        <p:nvGrpSpPr>
          <p:cNvPr id="144" name="Google Shape;144;p21"/>
          <p:cNvGrpSpPr/>
          <p:nvPr/>
        </p:nvGrpSpPr>
        <p:grpSpPr>
          <a:xfrm>
            <a:off x="3423034" y="4217334"/>
            <a:ext cx="4221567" cy="2019863"/>
            <a:chOff x="2567275" y="3163000"/>
            <a:chExt cx="3166175" cy="1514897"/>
          </a:xfrm>
        </p:grpSpPr>
        <p:sp>
          <p:nvSpPr>
            <p:cNvPr id="145" name="Google Shape;145;p21"/>
            <p:cNvSpPr/>
            <p:nvPr/>
          </p:nvSpPr>
          <p:spPr>
            <a:xfrm>
              <a:off x="3391950" y="3163000"/>
              <a:ext cx="2341500" cy="9087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567275" y="4219797"/>
              <a:ext cx="1193100" cy="458100"/>
            </a:xfrm>
            <a:prstGeom prst="wedgeRoundRectCallout">
              <a:avLst>
                <a:gd name="adj1" fmla="val 35142"/>
                <a:gd name="adj2" fmla="val -7964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/>
                <a:t>Column</a:t>
              </a:r>
              <a:endParaRPr sz="2400"/>
            </a:p>
          </p:txBody>
        </p:sp>
      </p:grpSp>
      <p:grpSp>
        <p:nvGrpSpPr>
          <p:cNvPr id="147" name="Google Shape;147;p21"/>
          <p:cNvGrpSpPr/>
          <p:nvPr/>
        </p:nvGrpSpPr>
        <p:grpSpPr>
          <a:xfrm>
            <a:off x="198950" y="4456569"/>
            <a:ext cx="10885450" cy="1868373"/>
            <a:chOff x="149212" y="3342426"/>
            <a:chExt cx="8164088" cy="1401280"/>
          </a:xfrm>
        </p:grpSpPr>
        <p:sp>
          <p:nvSpPr>
            <p:cNvPr id="148" name="Google Shape;148;p21"/>
            <p:cNvSpPr/>
            <p:nvPr/>
          </p:nvSpPr>
          <p:spPr>
            <a:xfrm>
              <a:off x="952500" y="3342426"/>
              <a:ext cx="7360800" cy="265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" name="Google Shape;149;p21"/>
            <p:cNvSpPr/>
            <p:nvPr/>
          </p:nvSpPr>
          <p:spPr>
            <a:xfrm rot="388488">
              <a:off x="149212" y="4285606"/>
              <a:ext cx="1193100" cy="458100"/>
            </a:xfrm>
            <a:prstGeom prst="wedgeRoundRectCallout">
              <a:avLst>
                <a:gd name="adj1" fmla="val 39506"/>
                <a:gd name="adj2" fmla="val -213077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/>
                <a:t>Row</a:t>
              </a:r>
              <a:endParaRPr sz="2400"/>
            </a:p>
          </p:txBody>
        </p:sp>
      </p:grpSp>
      <p:sp>
        <p:nvSpPr>
          <p:cNvPr id="150" name="Google Shape;150;p21"/>
          <p:cNvSpPr txBox="1"/>
          <p:nvPr/>
        </p:nvSpPr>
        <p:spPr>
          <a:xfrm>
            <a:off x="5077000" y="5544400"/>
            <a:ext cx="2038000" cy="7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Some Table Operations</a:t>
            </a:r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0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667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t.select(label)</a:t>
            </a:r>
            <a:r>
              <a:rPr lang="en"/>
              <a:t> - constructs a new table with just the specified columns</a:t>
            </a:r>
            <a:endParaRPr/>
          </a:p>
          <a:p>
            <a:pPr>
              <a:spcBef>
                <a:spcPts val="0"/>
              </a:spcBef>
            </a:pPr>
            <a:r>
              <a:rPr lang="en" sz="2667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t.drop(label)</a:t>
            </a:r>
            <a:r>
              <a:rPr lang="en"/>
              <a:t> - constructs a new table in which the specified columns are omitted</a:t>
            </a:r>
            <a:endParaRPr/>
          </a:p>
          <a:p>
            <a:pPr>
              <a:spcBef>
                <a:spcPts val="0"/>
              </a:spcBef>
            </a:pPr>
            <a:r>
              <a:rPr lang="en" sz="2667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t.sort(label)</a:t>
            </a:r>
            <a:r>
              <a:rPr lang="en"/>
              <a:t> - constructs a new table with rows sorted by the specified column</a:t>
            </a:r>
            <a:endParaRPr/>
          </a:p>
          <a:p>
            <a:pPr>
              <a:spcBef>
                <a:spcPts val="0"/>
              </a:spcBef>
            </a:pPr>
            <a:r>
              <a:rPr lang="en" sz="2667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t.where(label, condition)</a:t>
            </a:r>
            <a:r>
              <a:rPr lang="en"/>
              <a:t> - constructs a new table with just the rows that match the condition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lnSpc>
                <a:spcPct val="100000"/>
              </a:lnSpc>
              <a:buClr>
                <a:srgbClr val="3B7EA1"/>
              </a:buClr>
            </a:pPr>
            <a:r>
              <a:rPr lang="en"/>
              <a:t>Numbers</a:t>
            </a:r>
            <a:endParaRPr sz="4800" b="1">
              <a:solidFill>
                <a:srgbClr val="3B7EA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5018800" y="5498600"/>
            <a:ext cx="2154400" cy="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511200" cy="494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C4820E"/>
              </a:buClr>
              <a:buNone/>
            </a:pPr>
            <a:r>
              <a:rPr lang="en" sz="2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has two real number types </a:t>
            </a:r>
            <a:endParaRPr sz="29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91054">
              <a:lnSpc>
                <a:spcPct val="100000"/>
              </a:lnSpc>
              <a:spcBef>
                <a:spcPts val="533"/>
              </a:spcBef>
              <a:buClr>
                <a:srgbClr val="C4820E"/>
              </a:buClr>
              <a:buSzPts val="2200"/>
              <a:buFont typeface="Arial"/>
              <a:buChar char="●"/>
            </a:pPr>
            <a:r>
              <a:rPr lang="en" sz="29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		an integer of any size</a:t>
            </a:r>
            <a:endParaRPr sz="29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91054">
              <a:lnSpc>
                <a:spcPct val="100000"/>
              </a:lnSpc>
              <a:spcBef>
                <a:spcPts val="533"/>
              </a:spcBef>
              <a:buClr>
                <a:srgbClr val="C4820E"/>
              </a:buClr>
              <a:buSzPts val="2200"/>
              <a:buFont typeface="Arial"/>
              <a:buChar char="●"/>
            </a:pPr>
            <a:r>
              <a:rPr lang="en" sz="29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2933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	</a:t>
            </a:r>
            <a:r>
              <a:rPr lang="en" sz="2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number with an optional fractional part</a:t>
            </a:r>
            <a:endParaRPr sz="29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533"/>
              </a:spcBef>
              <a:buClr>
                <a:srgbClr val="C4820E"/>
              </a:buClr>
              <a:buNone/>
            </a:pPr>
            <a:r>
              <a:rPr lang="en" sz="2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" sz="29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never has a decimal point; a </a:t>
            </a:r>
            <a:r>
              <a:rPr lang="en" sz="2933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" sz="2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always does</a:t>
            </a:r>
            <a:endParaRPr sz="29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533"/>
              </a:spcBef>
              <a:buClr>
                <a:srgbClr val="C4820E"/>
              </a:buClr>
              <a:buNone/>
            </a:pPr>
            <a:r>
              <a:rPr lang="en" sz="2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29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2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might be printed using scientific notation</a:t>
            </a:r>
            <a:endParaRPr sz="29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533"/>
              </a:spcBef>
              <a:buClr>
                <a:srgbClr val="C4820E"/>
              </a:buClr>
              <a:buNone/>
            </a:pPr>
            <a:r>
              <a:rPr lang="en" sz="2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limitations of float values:</a:t>
            </a:r>
            <a:endParaRPr sz="29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91054">
              <a:lnSpc>
                <a:spcPct val="100000"/>
              </a:lnSpc>
              <a:spcBef>
                <a:spcPts val="533"/>
              </a:spcBef>
              <a:buClr>
                <a:srgbClr val="C4820E"/>
              </a:buClr>
              <a:buSzPts val="2200"/>
              <a:buFont typeface="Arial"/>
              <a:buChar char="●"/>
            </a:pPr>
            <a:r>
              <a:rPr lang="en" sz="2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have limited size (but the limit is huge)</a:t>
            </a:r>
            <a:endParaRPr sz="29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91054">
              <a:lnSpc>
                <a:spcPct val="100000"/>
              </a:lnSpc>
              <a:spcBef>
                <a:spcPts val="0"/>
              </a:spcBef>
              <a:buClr>
                <a:srgbClr val="C4820E"/>
              </a:buClr>
              <a:buSzPts val="2200"/>
              <a:buFont typeface="Arial"/>
              <a:buChar char="●"/>
            </a:pPr>
            <a:r>
              <a:rPr lang="en" sz="2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have limited precision of 15-16 decimal places</a:t>
            </a:r>
            <a:endParaRPr sz="29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91054">
              <a:lnSpc>
                <a:spcPct val="100000"/>
              </a:lnSpc>
              <a:spcBef>
                <a:spcPts val="0"/>
              </a:spcBef>
              <a:buClr>
                <a:srgbClr val="C4820E"/>
              </a:buClr>
              <a:buSzPts val="2200"/>
              <a:buFont typeface="Arial"/>
              <a:buChar char="●"/>
            </a:pPr>
            <a:r>
              <a:rPr lang="en" sz="2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arithmetic, the final few decimal places can be wrong</a:t>
            </a:r>
            <a:endParaRPr sz="29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lnSpc>
                <a:spcPct val="100000"/>
              </a:lnSpc>
              <a:buClr>
                <a:srgbClr val="3B7EA1"/>
              </a:buClr>
            </a:pPr>
            <a:r>
              <a:rPr lang="en" dirty="0"/>
              <a:t>Ints and Floats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Strings</a:t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5018800" y="5498600"/>
            <a:ext cx="2154400" cy="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Text and Strings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13340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A string value is a snippet of text of any length</a:t>
            </a:r>
            <a:endParaRPr/>
          </a:p>
          <a:p>
            <a:pPr indent="-474121">
              <a:buSzPts val="2000"/>
              <a:buFont typeface="Courier New"/>
              <a:buChar char="●"/>
            </a:pPr>
            <a:r>
              <a:rPr lang="en" sz="2667"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endParaRPr sz="2667">
              <a:latin typeface="Courier New"/>
              <a:ea typeface="Courier New"/>
              <a:cs typeface="Courier New"/>
              <a:sym typeface="Courier New"/>
            </a:endParaRPr>
          </a:p>
          <a:p>
            <a:pPr indent="-474121">
              <a:spcBef>
                <a:spcPts val="0"/>
              </a:spcBef>
              <a:buSzPts val="2000"/>
              <a:buFont typeface="Courier New"/>
              <a:buChar char="●"/>
            </a:pPr>
            <a:r>
              <a:rPr lang="en" sz="2667">
                <a:latin typeface="Courier New"/>
                <a:ea typeface="Courier New"/>
                <a:cs typeface="Courier New"/>
                <a:sym typeface="Courier New"/>
              </a:rPr>
              <a:t>'word'</a:t>
            </a:r>
            <a:endParaRPr sz="2667">
              <a:latin typeface="Courier New"/>
              <a:ea typeface="Courier New"/>
              <a:cs typeface="Courier New"/>
              <a:sym typeface="Courier New"/>
            </a:endParaRPr>
          </a:p>
          <a:p>
            <a:pPr indent="-474121">
              <a:spcBef>
                <a:spcPts val="0"/>
              </a:spcBef>
              <a:buSzPts val="2000"/>
              <a:buFont typeface="Courier New"/>
              <a:buChar char="●"/>
            </a:pPr>
            <a:r>
              <a:rPr lang="en" sz="2667">
                <a:latin typeface="Courier New"/>
                <a:ea typeface="Courier New"/>
                <a:cs typeface="Courier New"/>
                <a:sym typeface="Courier New"/>
              </a:rPr>
              <a:t>"there can be 2 sentences. Here's the second!"</a:t>
            </a:r>
            <a:endParaRPr sz="2667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/>
              <a:t>Strings consisting of numbers can be converted to numbers</a:t>
            </a:r>
            <a:endParaRPr/>
          </a:p>
          <a:p>
            <a:pPr indent="-474121">
              <a:buSzPts val="2000"/>
            </a:pPr>
            <a:r>
              <a:rPr lang="en" sz="2667">
                <a:latin typeface="Courier New"/>
                <a:ea typeface="Courier New"/>
                <a:cs typeface="Courier New"/>
                <a:sym typeface="Courier New"/>
              </a:rPr>
              <a:t>int('12')</a:t>
            </a:r>
            <a:endParaRPr sz="2667"/>
          </a:p>
          <a:p>
            <a:pPr indent="-474121">
              <a:spcBef>
                <a:spcPts val="0"/>
              </a:spcBef>
              <a:buSzPts val="2000"/>
            </a:pPr>
            <a:r>
              <a:rPr lang="en" sz="2667">
                <a:latin typeface="Courier New"/>
                <a:ea typeface="Courier New"/>
                <a:cs typeface="Courier New"/>
                <a:sym typeface="Courier New"/>
              </a:rPr>
              <a:t>float('1.2')</a:t>
            </a:r>
            <a:endParaRPr sz="2667"/>
          </a:p>
          <a:p>
            <a:pPr marL="0" indent="0">
              <a:buNone/>
            </a:pPr>
            <a:r>
              <a:rPr lang="en"/>
              <a:t>Any value can be converted to a string</a:t>
            </a:r>
            <a:endParaRPr/>
          </a:p>
          <a:p>
            <a:pPr indent="-474121">
              <a:buSzPts val="2000"/>
            </a:pPr>
            <a:r>
              <a:rPr lang="en" sz="2667">
                <a:latin typeface="Courier New"/>
                <a:ea typeface="Courier New"/>
                <a:cs typeface="Courier New"/>
                <a:sym typeface="Courier New"/>
              </a:rPr>
              <a:t>str(5)</a:t>
            </a:r>
            <a:endParaRPr sz="2667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Discussion Question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609600" y="1237567"/>
            <a:ext cx="10972800" cy="50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Assume you have run the following statements:</a:t>
            </a:r>
            <a:endParaRPr/>
          </a:p>
          <a:p>
            <a:pPr marL="0" indent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x = 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y = '4'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z = '5.6'</a:t>
            </a:r>
            <a:endParaRPr/>
          </a:p>
          <a:p>
            <a:pPr marL="0" indent="0">
              <a:buNone/>
            </a:pPr>
            <a:r>
              <a:rPr lang="en"/>
              <a:t>What's the source of the error in each example?</a:t>
            </a:r>
            <a:endParaRPr/>
          </a:p>
          <a:p>
            <a:pPr marL="1219170"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+ 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219170">
              <a:spcBef>
                <a:spcPts val="0"/>
              </a:spcBef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+ int(y + z)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219170">
              <a:spcBef>
                <a:spcPts val="0"/>
              </a:spcBef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str(x) + int(y)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219170">
              <a:spcBef>
                <a:spcPts val="0"/>
              </a:spcBef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 + float(z)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Types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5018800" y="5498600"/>
            <a:ext cx="2154400" cy="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Every value has a type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1210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We’ve seen 5 types so far:</a:t>
            </a:r>
            <a:endParaRPr/>
          </a:p>
          <a:p>
            <a:pPr indent="-474121">
              <a:buSzPts val="2000"/>
              <a:buFont typeface="Courier New"/>
              <a:buChar char="●"/>
            </a:pPr>
            <a:r>
              <a:rPr lang="en" sz="2667">
                <a:latin typeface="Courier New"/>
                <a:ea typeface="Courier New"/>
                <a:cs typeface="Courier New"/>
                <a:sym typeface="Courier New"/>
              </a:rPr>
              <a:t>int: 2</a:t>
            </a:r>
            <a:endParaRPr sz="2667">
              <a:latin typeface="Courier New"/>
              <a:ea typeface="Courier New"/>
              <a:cs typeface="Courier New"/>
              <a:sym typeface="Courier New"/>
            </a:endParaRPr>
          </a:p>
          <a:p>
            <a:pPr indent="-474121">
              <a:spcBef>
                <a:spcPts val="0"/>
              </a:spcBef>
              <a:buSzPts val="2000"/>
              <a:buFont typeface="Courier New"/>
              <a:buChar char="●"/>
            </a:pPr>
            <a:r>
              <a:rPr lang="en" sz="2667">
                <a:latin typeface="Courier New"/>
                <a:ea typeface="Courier New"/>
                <a:cs typeface="Courier New"/>
                <a:sym typeface="Courier New"/>
              </a:rPr>
              <a:t>float: 2.2</a:t>
            </a:r>
            <a:endParaRPr sz="2667">
              <a:latin typeface="Courier New"/>
              <a:ea typeface="Courier New"/>
              <a:cs typeface="Courier New"/>
              <a:sym typeface="Courier New"/>
            </a:endParaRPr>
          </a:p>
          <a:p>
            <a:pPr indent="-474121">
              <a:spcBef>
                <a:spcPts val="0"/>
              </a:spcBef>
              <a:buSzPts val="2000"/>
              <a:buFont typeface="Courier New"/>
              <a:buChar char="●"/>
            </a:pPr>
            <a:r>
              <a:rPr lang="en" sz="2667">
                <a:latin typeface="Courier New"/>
                <a:ea typeface="Courier New"/>
                <a:cs typeface="Courier New"/>
                <a:sym typeface="Courier New"/>
              </a:rPr>
              <a:t>str: 'Red fish, blue fish'</a:t>
            </a:r>
            <a:endParaRPr sz="2667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/>
              <a:t>The </a:t>
            </a:r>
            <a:r>
              <a:rPr lang="en" sz="2667"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/>
              <a:t> function can tell you the type of a value</a:t>
            </a:r>
            <a:endParaRPr/>
          </a:p>
          <a:p>
            <a:pPr indent="-474121">
              <a:buSzPts val="2000"/>
            </a:pPr>
            <a:r>
              <a:rPr lang="en" sz="2667">
                <a:latin typeface="Courier New"/>
                <a:ea typeface="Courier New"/>
                <a:cs typeface="Courier New"/>
                <a:sym typeface="Courier New"/>
              </a:rPr>
              <a:t>type(2)</a:t>
            </a:r>
            <a:endParaRPr sz="2667">
              <a:latin typeface="Courier New"/>
              <a:ea typeface="Courier New"/>
              <a:cs typeface="Courier New"/>
              <a:sym typeface="Courier New"/>
            </a:endParaRPr>
          </a:p>
          <a:p>
            <a:pPr indent="-474121">
              <a:spcBef>
                <a:spcPts val="0"/>
              </a:spcBef>
              <a:buSzPts val="2000"/>
            </a:pPr>
            <a:r>
              <a:rPr lang="en" sz="2667">
                <a:latin typeface="Courier New"/>
                <a:ea typeface="Courier New"/>
                <a:cs typeface="Courier New"/>
                <a:sym typeface="Courier New"/>
              </a:rPr>
              <a:t>type(2 + 2)</a:t>
            </a:r>
            <a:endParaRPr sz="2667"/>
          </a:p>
          <a:p>
            <a:pPr marL="0" indent="0">
              <a:buNone/>
            </a:pPr>
            <a:r>
              <a:rPr lang="en"/>
              <a:t>An expression’s “type” is based on its value, not how it looks</a:t>
            </a:r>
            <a:endParaRPr/>
          </a:p>
          <a:p>
            <a:pPr indent="-474121">
              <a:buSzPts val="2000"/>
            </a:pPr>
            <a:r>
              <a:rPr lang="en" sz="2667">
                <a:latin typeface="Courier New"/>
                <a:ea typeface="Courier New"/>
                <a:cs typeface="Courier New"/>
                <a:sym typeface="Courier New"/>
              </a:rPr>
              <a:t>x = 2</a:t>
            </a:r>
            <a:endParaRPr sz="2667">
              <a:latin typeface="Courier New"/>
              <a:ea typeface="Courier New"/>
              <a:cs typeface="Courier New"/>
              <a:sym typeface="Courier New"/>
            </a:endParaRPr>
          </a:p>
          <a:p>
            <a:pPr indent="-474121">
              <a:spcBef>
                <a:spcPts val="0"/>
              </a:spcBef>
              <a:buSzPts val="2000"/>
              <a:buFont typeface="Courier New"/>
              <a:buChar char="●"/>
            </a:pPr>
            <a:r>
              <a:rPr lang="en" sz="2667">
                <a:latin typeface="Courier New"/>
                <a:ea typeface="Courier New"/>
                <a:cs typeface="Courier New"/>
                <a:sym typeface="Courier New"/>
              </a:rPr>
              <a:t>type(x)</a:t>
            </a:r>
            <a:endParaRPr sz="2667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781100" y="1834133"/>
            <a:ext cx="7513200" cy="12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74121">
              <a:buClr>
                <a:srgbClr val="C4820E"/>
              </a:buClr>
              <a:buSzPts val="2000"/>
              <a:buFont typeface="Courier New"/>
              <a:buChar char="●"/>
            </a:pPr>
            <a:r>
              <a:rPr lang="en" sz="26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builtin_function_or_method: abs</a:t>
            </a:r>
            <a:endParaRPr sz="26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09585" indent="-474121">
              <a:buClr>
                <a:srgbClr val="C4820E"/>
              </a:buClr>
              <a:buSzPts val="2000"/>
              <a:buFont typeface="Courier New"/>
              <a:buChar char="●"/>
            </a:pPr>
            <a:r>
              <a:rPr lang="en" sz="26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Conversions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Strings that contain numbers can be converted to numbers</a:t>
            </a:r>
            <a:endParaRPr/>
          </a:p>
          <a:p>
            <a:pPr indent="-474121">
              <a:buSzPts val="2000"/>
            </a:pPr>
            <a:r>
              <a:rPr lang="en" sz="2667">
                <a:latin typeface="Courier New"/>
                <a:ea typeface="Courier New"/>
                <a:cs typeface="Courier New"/>
                <a:sym typeface="Courier New"/>
              </a:rPr>
              <a:t>int('12')</a:t>
            </a:r>
            <a:endParaRPr sz="2667">
              <a:latin typeface="Courier New"/>
              <a:ea typeface="Courier New"/>
              <a:cs typeface="Courier New"/>
              <a:sym typeface="Courier New"/>
            </a:endParaRPr>
          </a:p>
          <a:p>
            <a:pPr indent="-474121">
              <a:spcBef>
                <a:spcPts val="0"/>
              </a:spcBef>
              <a:buSzPts val="2000"/>
            </a:pPr>
            <a:r>
              <a:rPr lang="en" sz="2667">
                <a:latin typeface="Courier New"/>
                <a:ea typeface="Courier New"/>
                <a:cs typeface="Courier New"/>
                <a:sym typeface="Courier New"/>
              </a:rPr>
              <a:t>float('1.2')</a:t>
            </a:r>
            <a:endParaRPr sz="2667">
              <a:latin typeface="Courier New"/>
              <a:ea typeface="Courier New"/>
              <a:cs typeface="Courier New"/>
              <a:sym typeface="Courier New"/>
            </a:endParaRPr>
          </a:p>
          <a:p>
            <a:pPr indent="-474121">
              <a:spcBef>
                <a:spcPts val="0"/>
              </a:spcBef>
              <a:buSzPts val="2000"/>
              <a:buFont typeface="Courier New"/>
              <a:buChar char="●"/>
            </a:pPr>
            <a:r>
              <a:rPr lang="en" sz="2667" strike="sngStrike">
                <a:latin typeface="Courier New"/>
                <a:ea typeface="Courier New"/>
                <a:cs typeface="Courier New"/>
                <a:sym typeface="Courier New"/>
              </a:rPr>
              <a:t>float('one point two')</a:t>
            </a:r>
            <a:r>
              <a:rPr lang="en" sz="2667">
                <a:latin typeface="Courier New"/>
                <a:ea typeface="Courier New"/>
                <a:cs typeface="Courier New"/>
                <a:sym typeface="Courier New"/>
              </a:rPr>
              <a:t> # Not a good idea!</a:t>
            </a:r>
            <a:endParaRPr sz="2667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/>
              <a:t>Any value can be converted to a string</a:t>
            </a:r>
            <a:endParaRPr/>
          </a:p>
          <a:p>
            <a:pPr indent="-474121">
              <a:buSzPts val="2000"/>
            </a:pPr>
            <a:r>
              <a:rPr lang="en" sz="2667">
                <a:latin typeface="Courier New"/>
                <a:ea typeface="Courier New"/>
                <a:cs typeface="Courier New"/>
                <a:sym typeface="Courier New"/>
              </a:rPr>
              <a:t>str(5)</a:t>
            </a:r>
            <a:endParaRPr sz="2667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/>
              <a:t>Numbers can be converted to other numeric types</a:t>
            </a:r>
            <a:endParaRPr/>
          </a:p>
          <a:p>
            <a:r>
              <a:rPr lang="en" sz="2667">
                <a:latin typeface="Courier New"/>
                <a:ea typeface="Courier New"/>
                <a:cs typeface="Courier New"/>
                <a:sym typeface="Courier New"/>
              </a:rPr>
              <a:t>float(1)</a:t>
            </a:r>
            <a:endParaRPr sz="2667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</a:pPr>
            <a:r>
              <a:rPr lang="en" sz="2667">
                <a:latin typeface="Courier New"/>
                <a:ea typeface="Courier New"/>
                <a:cs typeface="Courier New"/>
                <a:sym typeface="Courier New"/>
              </a:rPr>
              <a:t>int(1.2) # DANGER: loses information!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basics</a:t>
            </a:r>
          </a:p>
          <a:p>
            <a:r>
              <a:rPr lang="en-US" dirty="0"/>
              <a:t>Tables</a:t>
            </a:r>
          </a:p>
          <a:p>
            <a:r>
              <a:rPr lang="en-US" dirty="0"/>
              <a:t>Data types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Reading: Chapter 3, 4, 5</a:t>
            </a:r>
          </a:p>
        </p:txBody>
      </p:sp>
    </p:spTree>
    <p:extLst>
      <p:ext uri="{BB962C8B-B14F-4D97-AF65-F5344CB8AC3E}">
        <p14:creationId xmlns:p14="http://schemas.microsoft.com/office/powerpoint/2010/main" val="975242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C960-57FC-4DE4-8479-A6AF1875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C6EA8-E065-40BB-9935-3E39EDB5A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1</a:t>
            </a:r>
          </a:p>
        </p:txBody>
      </p:sp>
    </p:spTree>
    <p:extLst>
      <p:ext uri="{BB962C8B-B14F-4D97-AF65-F5344CB8AC3E}">
        <p14:creationId xmlns:p14="http://schemas.microsoft.com/office/powerpoint/2010/main" val="5762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Names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Assignment Statements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609600" y="3231333"/>
            <a:ext cx="10972800" cy="209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Statements don't have a value; they perform an action</a:t>
            </a:r>
            <a:endParaRPr/>
          </a:p>
          <a:p>
            <a:r>
              <a:rPr lang="en"/>
              <a:t>An assignment statement changes the meaning of the name to the left of the = symbol</a:t>
            </a:r>
            <a:endParaRPr/>
          </a:p>
          <a:p>
            <a:pPr>
              <a:spcAft>
                <a:spcPts val="533"/>
              </a:spcAft>
            </a:pPr>
            <a:r>
              <a:rPr lang="en"/>
              <a:t>The name is bound to a value (not an equation)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1830200" y="1502784"/>
            <a:ext cx="8531600" cy="9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 b="1">
                <a:latin typeface="Courier New"/>
                <a:ea typeface="Courier New"/>
                <a:cs typeface="Courier New"/>
                <a:sym typeface="Courier New"/>
              </a:rPr>
              <a:t>hours_per_wk = 24*7</a:t>
            </a:r>
            <a:endParaRPr sz="3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2" name="Google Shape;82;p15"/>
          <p:cNvGrpSpPr/>
          <p:nvPr/>
        </p:nvGrpSpPr>
        <p:grpSpPr>
          <a:xfrm>
            <a:off x="3618334" y="1574301"/>
            <a:ext cx="3118967" cy="1610167"/>
            <a:chOff x="2637550" y="1180725"/>
            <a:chExt cx="2339225" cy="1207625"/>
          </a:xfrm>
        </p:grpSpPr>
        <p:sp>
          <p:nvSpPr>
            <p:cNvPr id="83" name="Google Shape;83;p15"/>
            <p:cNvSpPr/>
            <p:nvPr/>
          </p:nvSpPr>
          <p:spPr>
            <a:xfrm>
              <a:off x="2677275" y="1180725"/>
              <a:ext cx="2299500" cy="49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3B7E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2637550" y="1888550"/>
              <a:ext cx="1433100" cy="499800"/>
            </a:xfrm>
            <a:prstGeom prst="wedgeRoundRectCallout">
              <a:avLst>
                <a:gd name="adj1" fmla="val -19768"/>
                <a:gd name="adj2" fmla="val -81117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667"/>
                <a:t>Name</a:t>
              </a:r>
              <a:endParaRPr sz="2667"/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5642933" y="1574301"/>
            <a:ext cx="2977200" cy="1610167"/>
            <a:chOff x="4232200" y="1180725"/>
            <a:chExt cx="2232900" cy="1207625"/>
          </a:xfrm>
        </p:grpSpPr>
        <p:sp>
          <p:nvSpPr>
            <p:cNvPr id="86" name="Google Shape;86;p15"/>
            <p:cNvSpPr/>
            <p:nvPr/>
          </p:nvSpPr>
          <p:spPr>
            <a:xfrm>
              <a:off x="5486400" y="1180725"/>
              <a:ext cx="934500" cy="49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3B7E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4232200" y="1888550"/>
              <a:ext cx="2232900" cy="499800"/>
            </a:xfrm>
            <a:prstGeom prst="wedgeRoundRectCallout">
              <a:avLst>
                <a:gd name="adj1" fmla="val 22977"/>
                <a:gd name="adj2" fmla="val -8552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667"/>
                <a:t>Any expression</a:t>
              </a:r>
              <a:endParaRPr sz="2667"/>
            </a:p>
          </p:txBody>
        </p:sp>
      </p:grpSp>
      <p:sp>
        <p:nvSpPr>
          <p:cNvPr id="88" name="Google Shape;88;p15"/>
          <p:cNvSpPr txBox="1"/>
          <p:nvPr/>
        </p:nvSpPr>
        <p:spPr>
          <a:xfrm>
            <a:off x="5175400" y="5489800"/>
            <a:ext cx="1841200" cy="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Functions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Functions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0601" y="1175837"/>
            <a:ext cx="5333540" cy="527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Anatomy of a Call Expression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568633" y="3089367"/>
            <a:ext cx="11096400" cy="25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0666"/>
              <a:t>f ( 27)</a:t>
            </a:r>
            <a:endParaRPr sz="10666"/>
          </a:p>
        </p:txBody>
      </p:sp>
      <p:grpSp>
        <p:nvGrpSpPr>
          <p:cNvPr id="106" name="Google Shape;106;p18"/>
          <p:cNvGrpSpPr/>
          <p:nvPr/>
        </p:nvGrpSpPr>
        <p:grpSpPr>
          <a:xfrm>
            <a:off x="1246660" y="1424685"/>
            <a:ext cx="3899243" cy="3445647"/>
            <a:chOff x="-1457180" y="1116050"/>
            <a:chExt cx="2924432" cy="2584235"/>
          </a:xfrm>
        </p:grpSpPr>
        <p:sp>
          <p:nvSpPr>
            <p:cNvPr id="107" name="Google Shape;107;p18"/>
            <p:cNvSpPr/>
            <p:nvPr/>
          </p:nvSpPr>
          <p:spPr>
            <a:xfrm>
              <a:off x="646780" y="2532385"/>
              <a:ext cx="745200" cy="11679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3B7EA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-1457180" y="1116050"/>
              <a:ext cx="2924432" cy="1209300"/>
            </a:xfrm>
            <a:prstGeom prst="wedgeRoundRectCallout">
              <a:avLst>
                <a:gd name="adj1" fmla="val 25082"/>
                <a:gd name="adj2" fmla="val 66247"/>
                <a:gd name="adj3" fmla="val 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3200" dirty="0"/>
                <a:t>What function to call</a:t>
              </a:r>
              <a:endParaRPr sz="3200" dirty="0"/>
            </a:p>
          </p:txBody>
        </p:sp>
      </p:grpSp>
      <p:grpSp>
        <p:nvGrpSpPr>
          <p:cNvPr id="109" name="Google Shape;109;p18"/>
          <p:cNvGrpSpPr/>
          <p:nvPr/>
        </p:nvGrpSpPr>
        <p:grpSpPr>
          <a:xfrm>
            <a:off x="5727169" y="1440152"/>
            <a:ext cx="5745393" cy="3445649"/>
            <a:chOff x="4295376" y="1080113"/>
            <a:chExt cx="4309045" cy="2584237"/>
          </a:xfrm>
        </p:grpSpPr>
        <p:sp>
          <p:nvSpPr>
            <p:cNvPr id="110" name="Google Shape;110;p18"/>
            <p:cNvSpPr/>
            <p:nvPr/>
          </p:nvSpPr>
          <p:spPr>
            <a:xfrm>
              <a:off x="4597674" y="1080113"/>
              <a:ext cx="4006747" cy="1209300"/>
            </a:xfrm>
            <a:prstGeom prst="wedgeRoundRectCallout">
              <a:avLst>
                <a:gd name="adj1" fmla="val -29823"/>
                <a:gd name="adj2" fmla="val 70156"/>
                <a:gd name="adj3" fmla="val 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3200" dirty="0"/>
                <a:t>Argument/parameter/input to the function</a:t>
              </a:r>
              <a:endParaRPr sz="3200" dirty="0"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4295376" y="2496450"/>
              <a:ext cx="1326900" cy="11679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3B7EA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12" name="Google Shape;112;p18"/>
          <p:cNvSpPr txBox="1"/>
          <p:nvPr/>
        </p:nvSpPr>
        <p:spPr>
          <a:xfrm>
            <a:off x="4674036" y="5442633"/>
            <a:ext cx="2885600" cy="7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/>
              <a:t>"</a:t>
            </a:r>
            <a:r>
              <a:rPr lang="en" sz="3200"/>
              <a:t>Call f on 27.</a:t>
            </a:r>
            <a:r>
              <a:rPr lang="en" sz="2667"/>
              <a:t>"</a:t>
            </a:r>
            <a:endParaRPr sz="2667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Anatomy of a Call Expression</a:t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568633" y="3089367"/>
            <a:ext cx="11096400" cy="25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0666" dirty="0"/>
              <a:t>min ( 15 , 27 )</a:t>
            </a:r>
            <a:endParaRPr sz="10666" dirty="0"/>
          </a:p>
        </p:txBody>
      </p:sp>
      <p:grpSp>
        <p:nvGrpSpPr>
          <p:cNvPr id="119" name="Google Shape;119;p19"/>
          <p:cNvGrpSpPr/>
          <p:nvPr/>
        </p:nvGrpSpPr>
        <p:grpSpPr>
          <a:xfrm>
            <a:off x="759152" y="1326402"/>
            <a:ext cx="3910333" cy="3607298"/>
            <a:chOff x="569364" y="994801"/>
            <a:chExt cx="2932750" cy="2705473"/>
          </a:xfrm>
        </p:grpSpPr>
        <p:sp>
          <p:nvSpPr>
            <p:cNvPr id="120" name="Google Shape;120;p19"/>
            <p:cNvSpPr/>
            <p:nvPr/>
          </p:nvSpPr>
          <p:spPr>
            <a:xfrm>
              <a:off x="1359814" y="2532374"/>
              <a:ext cx="2142300" cy="11679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3B7EA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569364" y="994801"/>
              <a:ext cx="1391400" cy="1209300"/>
            </a:xfrm>
            <a:prstGeom prst="wedgeRoundRectCallout">
              <a:avLst>
                <a:gd name="adj1" fmla="val 41037"/>
                <a:gd name="adj2" fmla="val 83617"/>
                <a:gd name="adj3" fmla="val 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3200" dirty="0"/>
                <a:t>What function to call</a:t>
              </a:r>
              <a:endParaRPr sz="3200" dirty="0"/>
            </a:p>
          </p:txBody>
        </p:sp>
      </p:grpSp>
      <p:grpSp>
        <p:nvGrpSpPr>
          <p:cNvPr id="122" name="Google Shape;122;p19"/>
          <p:cNvGrpSpPr/>
          <p:nvPr/>
        </p:nvGrpSpPr>
        <p:grpSpPr>
          <a:xfrm>
            <a:off x="3437926" y="1306551"/>
            <a:ext cx="3923284" cy="3554074"/>
            <a:chOff x="2578444" y="979913"/>
            <a:chExt cx="2942463" cy="2665556"/>
          </a:xfrm>
        </p:grpSpPr>
        <p:sp>
          <p:nvSpPr>
            <p:cNvPr id="123" name="Google Shape;123;p19"/>
            <p:cNvSpPr/>
            <p:nvPr/>
          </p:nvSpPr>
          <p:spPr>
            <a:xfrm>
              <a:off x="2578444" y="979913"/>
              <a:ext cx="2942463" cy="1209300"/>
            </a:xfrm>
            <a:prstGeom prst="wedgeRoundRectCallout">
              <a:avLst>
                <a:gd name="adj1" fmla="val 9959"/>
                <a:gd name="adj2" fmla="val 78578"/>
                <a:gd name="adj3" fmla="val 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3200" dirty="0"/>
                <a:t>First argument/parameter</a:t>
              </a:r>
              <a:endParaRPr sz="3200" dirty="0"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3998133" y="2477569"/>
              <a:ext cx="1334400" cy="11679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3B7EA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25" name="Google Shape;125;p19"/>
          <p:cNvGrpSpPr/>
          <p:nvPr/>
        </p:nvGrpSpPr>
        <p:grpSpPr>
          <a:xfrm>
            <a:off x="7522517" y="1317798"/>
            <a:ext cx="4261533" cy="3463733"/>
            <a:chOff x="5909550" y="1102475"/>
            <a:chExt cx="3196150" cy="2597800"/>
          </a:xfrm>
        </p:grpSpPr>
        <p:sp>
          <p:nvSpPr>
            <p:cNvPr id="126" name="Google Shape;126;p19"/>
            <p:cNvSpPr/>
            <p:nvPr/>
          </p:nvSpPr>
          <p:spPr>
            <a:xfrm>
              <a:off x="6117600" y="1102475"/>
              <a:ext cx="2988100" cy="1209300"/>
            </a:xfrm>
            <a:prstGeom prst="wedgeRoundRectCallout">
              <a:avLst>
                <a:gd name="adj1" fmla="val -23204"/>
                <a:gd name="adj2" fmla="val 64711"/>
                <a:gd name="adj3" fmla="val 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3200" dirty="0"/>
                <a:t>Second argument/parameter</a:t>
              </a:r>
              <a:endParaRPr sz="3200" dirty="0"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5909550" y="2532375"/>
              <a:ext cx="1563000" cy="11679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3B7EA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28" name="Google Shape;128;p19"/>
          <p:cNvSpPr txBox="1"/>
          <p:nvPr/>
        </p:nvSpPr>
        <p:spPr>
          <a:xfrm>
            <a:off x="5183800" y="5487167"/>
            <a:ext cx="1824400" cy="7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Tables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4281</TotalTime>
  <Words>608</Words>
  <Application>Microsoft Macintosh PowerPoint</Application>
  <PresentationFormat>Widescreen</PresentationFormat>
  <Paragraphs>113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YSC2239 Lecture 02</vt:lpstr>
      <vt:lpstr>Today’s class</vt:lpstr>
      <vt:lpstr>Names</vt:lpstr>
      <vt:lpstr>Assignment Statements</vt:lpstr>
      <vt:lpstr>Functions</vt:lpstr>
      <vt:lpstr>Functions</vt:lpstr>
      <vt:lpstr>Anatomy of a Call Expression</vt:lpstr>
      <vt:lpstr>Anatomy of a Call Expression</vt:lpstr>
      <vt:lpstr>Tables</vt:lpstr>
      <vt:lpstr>Table Structure</vt:lpstr>
      <vt:lpstr>Some Table Operations</vt:lpstr>
      <vt:lpstr>Numbers</vt:lpstr>
      <vt:lpstr>Ints and Floats</vt:lpstr>
      <vt:lpstr>Strings</vt:lpstr>
      <vt:lpstr>Text and Strings</vt:lpstr>
      <vt:lpstr>Discussion Question</vt:lpstr>
      <vt:lpstr>Types</vt:lpstr>
      <vt:lpstr>Every value has a type</vt:lpstr>
      <vt:lpstr>Conversions</vt:lpstr>
      <vt:lpstr>To do</vt:lpstr>
    </vt:vector>
  </TitlesOfParts>
  <Company>College of William and Mary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STA2002!</dc:title>
  <dc:creator>Anke</dc:creator>
  <cp:lastModifiedBy>Hu Hengnan</cp:lastModifiedBy>
  <cp:revision>327</cp:revision>
  <dcterms:created xsi:type="dcterms:W3CDTF">2018-08-30T02:14:46Z</dcterms:created>
  <dcterms:modified xsi:type="dcterms:W3CDTF">2023-01-08T14:29:19Z</dcterms:modified>
</cp:coreProperties>
</file>