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46" r:id="rId4"/>
    <p:sldId id="351" r:id="rId5"/>
    <p:sldId id="352" r:id="rId6"/>
    <p:sldId id="353" r:id="rId7"/>
    <p:sldId id="265" r:id="rId8"/>
    <p:sldId id="267" r:id="rId9"/>
    <p:sldId id="268" r:id="rId10"/>
    <p:sldId id="269" r:id="rId11"/>
    <p:sldId id="270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6" r:id="rId20"/>
    <p:sldId id="355" r:id="rId21"/>
    <p:sldId id="356" r:id="rId22"/>
    <p:sldId id="274" r:id="rId23"/>
    <p:sldId id="329" r:id="rId24"/>
    <p:sldId id="32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9694D-A767-4B2C-A936-A325674F8B3A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E3B28-A849-469E-AD6F-97BC50C8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e7a646a8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e7a646a8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eea6ab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0eea6ab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eea6abf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0eea6abf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eea6abf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eea6abf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0eea6abf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0eea6abf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0eea6abf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0eea6abf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0eea6abf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0eea6abf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0eea6abf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0eea6abf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0eea6abf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0eea6abf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0eea6abf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0eea6abf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0eea6abf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0eea6abf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e7a646a8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e7a646a8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0eea6abf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0eea6abf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eea6ab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0eea6ab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e7a646a8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e7a646a8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7a646a8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e7a646a8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961c4c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961c4c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e961c4cb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e961c4cb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961c4cb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961c4cb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961c4c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961c4c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961c4cb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e961c4cb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200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372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5384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6197600" y="1295400"/>
            <a:ext cx="5384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>
                <a:solidFill>
                  <a:schemeClr val="dk1"/>
                </a:solidFill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>
                <a:solidFill>
                  <a:schemeClr val="dk1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solidFill>
                  <a:schemeClr val="dk1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>
                <a:solidFill>
                  <a:schemeClr val="dk1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>
                <a:solidFill>
                  <a:schemeClr val="dk1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solidFill>
                  <a:schemeClr val="dk1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>
                <a:solidFill>
                  <a:schemeClr val="dk1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cxnSp>
        <p:nvCxnSpPr>
          <p:cNvPr id="68" name="Google Shape;68;p16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6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238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2734-52AC-4EAE-B3EB-56254006547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ensus.gov/programs-surveys/popest/datasets/2010-2015/national/asrh/nc-est2015-agesex-re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7194"/>
            <a:ext cx="9144000" cy="2387600"/>
          </a:xfrm>
        </p:spPr>
        <p:txBody>
          <a:bodyPr/>
          <a:lstStyle/>
          <a:p>
            <a:r>
              <a:rPr lang="en-US" dirty="0"/>
              <a:t>YSC2239 Lecture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554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4" descr="YaleNUS_Header.tif">
            <a:extLst>
              <a:ext uri="{FF2B5EF4-FFF2-40B4-BE49-F238E27FC236}">
                <a16:creationId xmlns:a16="http://schemas.microsoft.com/office/drawing/2014/main" id="{0830E64C-D6D6-4375-96EA-8A4771F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06" y="680356"/>
            <a:ext cx="12797156" cy="32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1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Categorical Data</a:t>
            </a:r>
            <a:endParaRPr/>
          </a:p>
        </p:txBody>
      </p:sp>
      <p:sp>
        <p:nvSpPr>
          <p:cNvPr id="165" name="Google Shape;165;p33"/>
          <p:cNvSpPr txBox="1"/>
          <p:nvPr/>
        </p:nvSpPr>
        <p:spPr>
          <a:xfrm>
            <a:off x="5206200" y="5266367"/>
            <a:ext cx="17796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1107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How Do You Generate This Chart?</a:t>
            </a:r>
            <a:endParaRPr/>
          </a:p>
        </p:txBody>
      </p:sp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801" y="1254600"/>
            <a:ext cx="10718967" cy="51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4"/>
          <p:cNvSpPr/>
          <p:nvPr/>
        </p:nvSpPr>
        <p:spPr>
          <a:xfrm>
            <a:off x="1181900" y="1881667"/>
            <a:ext cx="1446400" cy="1337200"/>
          </a:xfrm>
          <a:prstGeom prst="wedgeRoundRectCallout">
            <a:avLst>
              <a:gd name="adj1" fmla="val -48926"/>
              <a:gd name="adj2" fmla="val 67459"/>
              <a:gd name="adj3" fmla="val 0"/>
            </a:avLst>
          </a:prstGeom>
          <a:solidFill>
            <a:srgbClr val="FFFFFF"/>
          </a:solidFill>
          <a:ln w="9525" cap="flat" cmpd="sng">
            <a:solidFill>
              <a:srgbClr val="007D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/>
              <a:t>Top 10 highest grossing movies</a:t>
            </a:r>
            <a:endParaRPr sz="2133"/>
          </a:p>
        </p:txBody>
      </p:sp>
      <p:sp>
        <p:nvSpPr>
          <p:cNvPr id="173" name="Google Shape;173;p34"/>
          <p:cNvSpPr/>
          <p:nvPr/>
        </p:nvSpPr>
        <p:spPr>
          <a:xfrm>
            <a:off x="3701133" y="5971600"/>
            <a:ext cx="4012400" cy="390800"/>
          </a:xfrm>
          <a:prstGeom prst="wedgeRoundRectCallout">
            <a:avLst>
              <a:gd name="adj1" fmla="val 60700"/>
              <a:gd name="adj2" fmla="val -30109"/>
              <a:gd name="adj3" fmla="val 0"/>
            </a:avLst>
          </a:prstGeom>
          <a:solidFill>
            <a:srgbClr val="FFFFFF"/>
          </a:solidFill>
          <a:ln w="9525" cap="flat" cmpd="sng">
            <a:solidFill>
              <a:srgbClr val="007D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/>
              <a:t>Number of years since release</a:t>
            </a:r>
            <a:endParaRPr sz="2133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Terminology</a:t>
            </a:r>
            <a:endParaRPr/>
          </a:p>
        </p:txBody>
      </p:sp>
      <p:sp>
        <p:nvSpPr>
          <p:cNvPr id="213" name="Google Shape;213;p4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C4820E"/>
              </a:buClr>
            </a:pPr>
            <a:r>
              <a:rPr lang="en" b="1">
                <a:solidFill>
                  <a:srgbClr val="0000FF"/>
                </a:solidFill>
              </a:rPr>
              <a:t>Individuals</a:t>
            </a:r>
            <a:r>
              <a:rPr lang="en"/>
              <a:t>: those whose features are recorded</a:t>
            </a:r>
            <a:endParaRPr/>
          </a:p>
          <a:p>
            <a:pPr>
              <a:spcBef>
                <a:spcPts val="0"/>
              </a:spcBef>
              <a:buClr>
                <a:srgbClr val="C4820E"/>
              </a:buClr>
            </a:pPr>
            <a:r>
              <a:rPr lang="en" b="1">
                <a:solidFill>
                  <a:srgbClr val="0000FF"/>
                </a:solidFill>
              </a:rPr>
              <a:t>Variable</a:t>
            </a:r>
            <a:r>
              <a:rPr lang="en"/>
              <a:t>: a feature, an attribute</a:t>
            </a:r>
            <a:endParaRPr/>
          </a:p>
          <a:p>
            <a:pPr>
              <a:spcBef>
                <a:spcPts val="0"/>
              </a:spcBef>
              <a:buClr>
                <a:srgbClr val="C4820E"/>
              </a:buClr>
            </a:pPr>
            <a:r>
              <a:rPr lang="en"/>
              <a:t>A variable has different </a:t>
            </a:r>
            <a:r>
              <a:rPr lang="en" b="1">
                <a:solidFill>
                  <a:srgbClr val="0000FF"/>
                </a:solidFill>
              </a:rPr>
              <a:t>values</a:t>
            </a:r>
            <a:endParaRPr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Clr>
                <a:srgbClr val="C4820E"/>
              </a:buClr>
            </a:pPr>
            <a:r>
              <a:rPr lang="en"/>
              <a:t>Values can be </a:t>
            </a:r>
            <a:r>
              <a:rPr lang="en" b="1">
                <a:solidFill>
                  <a:srgbClr val="0000FF"/>
                </a:solidFill>
              </a:rPr>
              <a:t>numerical</a:t>
            </a:r>
            <a:r>
              <a:rPr lang="en"/>
              <a:t> or </a:t>
            </a:r>
            <a:r>
              <a:rPr lang="en" b="1">
                <a:solidFill>
                  <a:srgbClr val="0000FF"/>
                </a:solidFill>
              </a:rPr>
              <a:t>categorical</a:t>
            </a:r>
            <a:r>
              <a:rPr lang="en"/>
              <a:t>, and of many sub-types within these </a:t>
            </a:r>
            <a:endParaRPr/>
          </a:p>
          <a:p>
            <a:pPr>
              <a:spcBef>
                <a:spcPts val="0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Each </a:t>
            </a:r>
            <a:r>
              <a:rPr lang="en" b="1">
                <a:solidFill>
                  <a:srgbClr val="0000FF"/>
                </a:solidFill>
              </a:rPr>
              <a:t>individual has exactly one value</a:t>
            </a:r>
            <a:r>
              <a:rPr lang="en">
                <a:solidFill>
                  <a:srgbClr val="000000"/>
                </a:solidFill>
              </a:rPr>
              <a:t> of the variable</a:t>
            </a:r>
            <a:endParaRPr>
              <a:solidFill>
                <a:srgbClr val="000000"/>
              </a:solidFill>
            </a:endParaRPr>
          </a:p>
          <a:p>
            <a:pPr marL="0" indent="0">
              <a:buNone/>
            </a:pPr>
            <a:endParaRPr sz="2400">
              <a:solidFill>
                <a:srgbClr val="000000"/>
              </a:solidFill>
            </a:endParaRPr>
          </a:p>
          <a:p>
            <a:pPr>
              <a:buClr>
                <a:srgbClr val="C4820E"/>
              </a:buClr>
            </a:pPr>
            <a:r>
              <a:rPr lang="en" b="1">
                <a:solidFill>
                  <a:srgbClr val="0000FF"/>
                </a:solidFill>
              </a:rPr>
              <a:t>Distribution</a:t>
            </a:r>
            <a:r>
              <a:rPr lang="en"/>
              <a:t>: For each different value of the variable, the frequency of individuals that have that value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0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Categorical Distributions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Visualization</a:t>
            </a:r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23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Bar charts are commonly used to visualize categorical distributions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One axis is categorical, one numerical</a:t>
            </a:r>
            <a:endParaRPr/>
          </a:p>
        </p:txBody>
      </p:sp>
      <p:sp>
        <p:nvSpPr>
          <p:cNvPr id="225" name="Google Shape;225;p51"/>
          <p:cNvSpPr txBox="1"/>
          <p:nvPr/>
        </p:nvSpPr>
        <p:spPr>
          <a:xfrm>
            <a:off x="5254000" y="5395000"/>
            <a:ext cx="1684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2"/>
          <p:cNvSpPr txBox="1">
            <a:spLocks noGrp="1"/>
          </p:cNvSpPr>
          <p:nvPr>
            <p:ph type="body" idx="1"/>
          </p:nvPr>
        </p:nvSpPr>
        <p:spPr>
          <a:xfrm>
            <a:off x="609600" y="1440933"/>
            <a:ext cx="10972800" cy="471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91054">
              <a:buSzPts val="2200"/>
            </a:pPr>
            <a:r>
              <a:rPr lang="en" sz="2933"/>
              <a:t>The distribution of a variable (a column, e.g. Studios) describes the frequencies of its different values</a:t>
            </a:r>
            <a:endParaRPr sz="2933"/>
          </a:p>
          <a:p>
            <a:pPr indent="-491054">
              <a:spcBef>
                <a:spcPts val="0"/>
              </a:spcBef>
              <a:buSzPts val="2200"/>
            </a:pPr>
            <a:r>
              <a:rPr lang="en" sz="2933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2933"/>
              <a:t> method counts the number of rows for each value in the column (e.g. the number of top movies released by each studio)</a:t>
            </a:r>
            <a:endParaRPr sz="2933"/>
          </a:p>
          <a:p>
            <a:pPr indent="-491054">
              <a:spcBef>
                <a:spcPts val="0"/>
              </a:spcBef>
              <a:buSzPts val="2200"/>
            </a:pPr>
            <a:r>
              <a:rPr lang="en" sz="2933"/>
              <a:t>Bar charts can display the distribution of a categorical variable (e.g. studios):</a:t>
            </a:r>
            <a:endParaRPr sz="2933"/>
          </a:p>
          <a:p>
            <a:pPr lvl="1" indent="-491054">
              <a:buSzPts val="2200"/>
            </a:pPr>
            <a:r>
              <a:rPr lang="en" sz="2933"/>
              <a:t>One bar for each category</a:t>
            </a:r>
            <a:endParaRPr sz="2933"/>
          </a:p>
          <a:p>
            <a:pPr lvl="1" indent="-491054">
              <a:buSzPts val="2200"/>
            </a:pPr>
            <a:r>
              <a:rPr lang="en" sz="2933"/>
              <a:t>Length of bar is the count of individuals in that category</a:t>
            </a:r>
            <a:endParaRPr sz="2933"/>
          </a:p>
          <a:p>
            <a:pPr lvl="1" indent="-491054">
              <a:buSzPts val="2200"/>
            </a:pPr>
            <a:r>
              <a:rPr lang="en" sz="2933"/>
              <a:t>You can choose the order of the bars</a:t>
            </a:r>
            <a:endParaRPr sz="2933"/>
          </a:p>
        </p:txBody>
      </p:sp>
      <p:sp>
        <p:nvSpPr>
          <p:cNvPr id="231" name="Google Shape;231;p52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105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Displaying a Categorical Distribution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3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Binning a Numerical Variable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Binning Numerical Values</a:t>
            </a:r>
            <a:endParaRPr/>
          </a:p>
        </p:txBody>
      </p:sp>
      <p:sp>
        <p:nvSpPr>
          <p:cNvPr id="242" name="Google Shape;242;p5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23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/>
              <a:t>Binning is counting the number of numerical values that lie within ranges, called bins.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Bins are defined by their lower bounds (inclusive)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 upper bound is the lower bound of the next bin</a:t>
            </a:r>
            <a:endParaRPr/>
          </a:p>
        </p:txBody>
      </p:sp>
      <p:sp>
        <p:nvSpPr>
          <p:cNvPr id="243" name="Google Shape;243;p54"/>
          <p:cNvSpPr txBox="1"/>
          <p:nvPr/>
        </p:nvSpPr>
        <p:spPr>
          <a:xfrm>
            <a:off x="1223000" y="3636033"/>
            <a:ext cx="8916800" cy="7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188, 170, 189, 163, 183, 171, 185, 168, 173, ...</a:t>
            </a:r>
            <a:endParaRPr sz="2400"/>
          </a:p>
        </p:txBody>
      </p:sp>
      <p:grpSp>
        <p:nvGrpSpPr>
          <p:cNvPr id="244" name="Google Shape;244;p54"/>
          <p:cNvGrpSpPr/>
          <p:nvPr/>
        </p:nvGrpSpPr>
        <p:grpSpPr>
          <a:xfrm>
            <a:off x="1492700" y="5044589"/>
            <a:ext cx="9252000" cy="1075200"/>
            <a:chOff x="1119525" y="3783442"/>
            <a:chExt cx="6939000" cy="806400"/>
          </a:xfrm>
        </p:grpSpPr>
        <p:cxnSp>
          <p:nvCxnSpPr>
            <p:cNvPr id="245" name="Google Shape;245;p54"/>
            <p:cNvCxnSpPr/>
            <p:nvPr/>
          </p:nvCxnSpPr>
          <p:spPr>
            <a:xfrm>
              <a:off x="1119525" y="4100175"/>
              <a:ext cx="6939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" name="Google Shape;246;p54"/>
            <p:cNvSpPr txBox="1"/>
            <p:nvPr/>
          </p:nvSpPr>
          <p:spPr>
            <a:xfrm>
              <a:off x="122288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160</a:t>
              </a:r>
              <a:endParaRPr sz="2400"/>
            </a:p>
          </p:txBody>
        </p:sp>
        <p:sp>
          <p:nvSpPr>
            <p:cNvPr id="247" name="Google Shape;247;p54"/>
            <p:cNvSpPr txBox="1"/>
            <p:nvPr/>
          </p:nvSpPr>
          <p:spPr>
            <a:xfrm>
              <a:off x="2226239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165</a:t>
              </a:r>
              <a:endParaRPr sz="2400"/>
            </a:p>
          </p:txBody>
        </p:sp>
        <p:sp>
          <p:nvSpPr>
            <p:cNvPr id="248" name="Google Shape;248;p54"/>
            <p:cNvSpPr txBox="1"/>
            <p:nvPr/>
          </p:nvSpPr>
          <p:spPr>
            <a:xfrm>
              <a:off x="3229593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170</a:t>
              </a:r>
              <a:endParaRPr sz="2400"/>
            </a:p>
          </p:txBody>
        </p:sp>
        <p:sp>
          <p:nvSpPr>
            <p:cNvPr id="249" name="Google Shape;249;p54"/>
            <p:cNvSpPr txBox="1"/>
            <p:nvPr/>
          </p:nvSpPr>
          <p:spPr>
            <a:xfrm>
              <a:off x="4232947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175</a:t>
              </a:r>
              <a:endParaRPr sz="2400"/>
            </a:p>
          </p:txBody>
        </p:sp>
        <p:sp>
          <p:nvSpPr>
            <p:cNvPr id="250" name="Google Shape;250;p54"/>
            <p:cNvSpPr txBox="1"/>
            <p:nvPr/>
          </p:nvSpPr>
          <p:spPr>
            <a:xfrm>
              <a:off x="5236302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180</a:t>
              </a:r>
              <a:endParaRPr sz="2400"/>
            </a:p>
          </p:txBody>
        </p:sp>
        <p:sp>
          <p:nvSpPr>
            <p:cNvPr id="251" name="Google Shape;251;p54"/>
            <p:cNvSpPr txBox="1"/>
            <p:nvPr/>
          </p:nvSpPr>
          <p:spPr>
            <a:xfrm>
              <a:off x="623965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185</a:t>
              </a:r>
              <a:endParaRPr sz="2400"/>
            </a:p>
          </p:txBody>
        </p:sp>
        <p:sp>
          <p:nvSpPr>
            <p:cNvPr id="252" name="Google Shape;252;p54"/>
            <p:cNvSpPr txBox="1"/>
            <p:nvPr/>
          </p:nvSpPr>
          <p:spPr>
            <a:xfrm>
              <a:off x="7243010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/>
                <a:t>190</a:t>
              </a:r>
              <a:endParaRPr sz="2400"/>
            </a:p>
          </p:txBody>
        </p:sp>
        <p:cxnSp>
          <p:nvCxnSpPr>
            <p:cNvPr id="253" name="Google Shape;253;p54"/>
            <p:cNvCxnSpPr>
              <a:stCxn id="246" idx="0"/>
            </p:cNvCxnSpPr>
            <p:nvPr/>
          </p:nvCxnSpPr>
          <p:spPr>
            <a:xfrm rot="10800000">
              <a:off x="1608385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54"/>
            <p:cNvCxnSpPr/>
            <p:nvPr/>
          </p:nvCxnSpPr>
          <p:spPr>
            <a:xfrm rot="10800000">
              <a:off x="26117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54"/>
            <p:cNvCxnSpPr/>
            <p:nvPr/>
          </p:nvCxnSpPr>
          <p:spPr>
            <a:xfrm rot="10800000">
              <a:off x="36151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54"/>
            <p:cNvCxnSpPr/>
            <p:nvPr/>
          </p:nvCxnSpPr>
          <p:spPr>
            <a:xfrm rot="10800000">
              <a:off x="46184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54"/>
            <p:cNvCxnSpPr/>
            <p:nvPr/>
          </p:nvCxnSpPr>
          <p:spPr>
            <a:xfrm rot="10800000">
              <a:off x="56218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54"/>
            <p:cNvCxnSpPr/>
            <p:nvPr/>
          </p:nvCxnSpPr>
          <p:spPr>
            <a:xfrm rot="10800000">
              <a:off x="66251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54"/>
            <p:cNvCxnSpPr/>
            <p:nvPr/>
          </p:nvCxnSpPr>
          <p:spPr>
            <a:xfrm rot="10800000">
              <a:off x="76285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0" name="Google Shape;260;p54"/>
          <p:cNvSpPr/>
          <p:nvPr/>
        </p:nvSpPr>
        <p:spPr>
          <a:xfrm>
            <a:off x="8942167" y="5213400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1" name="Google Shape;261;p54"/>
          <p:cNvSpPr/>
          <p:nvPr/>
        </p:nvSpPr>
        <p:spPr>
          <a:xfrm>
            <a:off x="4934495" y="5213400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2" name="Google Shape;262;p54"/>
          <p:cNvSpPr/>
          <p:nvPr/>
        </p:nvSpPr>
        <p:spPr>
          <a:xfrm>
            <a:off x="8939141" y="5007175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3" name="Google Shape;263;p54"/>
          <p:cNvSpPr/>
          <p:nvPr/>
        </p:nvSpPr>
        <p:spPr>
          <a:xfrm>
            <a:off x="2250649" y="5210375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4" name="Google Shape;264;p54"/>
          <p:cNvSpPr/>
          <p:nvPr/>
        </p:nvSpPr>
        <p:spPr>
          <a:xfrm>
            <a:off x="7607284" y="5210375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5" name="Google Shape;265;p54"/>
          <p:cNvSpPr/>
          <p:nvPr/>
        </p:nvSpPr>
        <p:spPr>
          <a:xfrm>
            <a:off x="4934495" y="5007175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6" name="Google Shape;266;p54"/>
          <p:cNvSpPr/>
          <p:nvPr/>
        </p:nvSpPr>
        <p:spPr>
          <a:xfrm>
            <a:off x="8928084" y="4803975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7" name="Google Shape;267;p54"/>
          <p:cNvSpPr/>
          <p:nvPr/>
        </p:nvSpPr>
        <p:spPr>
          <a:xfrm>
            <a:off x="3585531" y="5210375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8" name="Google Shape;268;p54"/>
          <p:cNvSpPr/>
          <p:nvPr/>
        </p:nvSpPr>
        <p:spPr>
          <a:xfrm>
            <a:off x="4937520" y="4803975"/>
            <a:ext cx="1123600" cy="1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9" name="Google Shape;269;p54"/>
          <p:cNvSpPr/>
          <p:nvPr/>
        </p:nvSpPr>
        <p:spPr>
          <a:xfrm>
            <a:off x="9310800" y="3718503"/>
            <a:ext cx="2357200" cy="701200"/>
          </a:xfrm>
          <a:prstGeom prst="wedgeRoundRectCallout">
            <a:avLst>
              <a:gd name="adj1" fmla="val -32698"/>
              <a:gd name="adj2" fmla="val 84724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rgbClr val="434343"/>
                </a:solidFill>
              </a:rPr>
              <a:t>The [185,190) bin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Area Principle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Area Principle</a:t>
            </a:r>
            <a:endParaRPr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9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b="1"/>
              <a:t>Areas</a:t>
            </a:r>
            <a:r>
              <a:rPr lang="en"/>
              <a:t> should be proportional to the values they represent.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/>
          </a:p>
          <a:p>
            <a:pPr marL="0" indent="0">
              <a:spcBef>
                <a:spcPts val="533"/>
              </a:spcBef>
              <a:buNone/>
            </a:pPr>
            <a:r>
              <a:rPr lang="en"/>
              <a:t>For example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If you represent 20% of a population by 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/>
          </a:p>
          <a:p>
            <a:pPr>
              <a:spcBef>
                <a:spcPts val="533"/>
              </a:spcBef>
            </a:pPr>
            <a:r>
              <a:rPr lang="en"/>
              <a:t>Then 40% can be represented by: 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/>
          </a:p>
          <a:p>
            <a:pPr>
              <a:spcBef>
                <a:spcPts val="533"/>
              </a:spcBef>
            </a:pPr>
            <a:r>
              <a:rPr lang="en"/>
              <a:t>But not by:                  </a:t>
            </a:r>
            <a:endParaRPr/>
          </a:p>
        </p:txBody>
      </p:sp>
      <p:sp>
        <p:nvSpPr>
          <p:cNvPr id="288" name="Google Shape;288;p57"/>
          <p:cNvSpPr/>
          <p:nvPr/>
        </p:nvSpPr>
        <p:spPr>
          <a:xfrm>
            <a:off x="8480967" y="4982933"/>
            <a:ext cx="916800" cy="805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9" name="Google Shape;289;p57"/>
          <p:cNvSpPr/>
          <p:nvPr/>
        </p:nvSpPr>
        <p:spPr>
          <a:xfrm>
            <a:off x="8710167" y="3072900"/>
            <a:ext cx="458400" cy="421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0" name="Google Shape;290;p57"/>
          <p:cNvSpPr/>
          <p:nvPr/>
        </p:nvSpPr>
        <p:spPr>
          <a:xfrm>
            <a:off x="8518000" y="4266300"/>
            <a:ext cx="458400" cy="421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1" name="Google Shape;291;p57"/>
          <p:cNvSpPr/>
          <p:nvPr/>
        </p:nvSpPr>
        <p:spPr>
          <a:xfrm>
            <a:off x="8976400" y="4266300"/>
            <a:ext cx="458400" cy="421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Census data</a:t>
            </a:r>
          </a:p>
          <a:p>
            <a:r>
              <a:rPr lang="en-US" dirty="0"/>
              <a:t>Charts</a:t>
            </a:r>
          </a:p>
          <a:p>
            <a:r>
              <a:rPr lang="en-US" dirty="0"/>
              <a:t>Histograms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Reading: Chapter 6.3, 6.4</a:t>
            </a:r>
            <a:r>
              <a:rPr lang="en-US"/>
              <a:t>,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2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Drawing Histograms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Histogram</a:t>
            </a:r>
            <a:endParaRPr/>
          </a:p>
        </p:txBody>
      </p:sp>
      <p:sp>
        <p:nvSpPr>
          <p:cNvPr id="302" name="Google Shape;302;p59"/>
          <p:cNvSpPr txBox="1"/>
          <p:nvPr/>
        </p:nvSpPr>
        <p:spPr>
          <a:xfrm>
            <a:off x="5018800" y="5489169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  <p:sp>
        <p:nvSpPr>
          <p:cNvPr id="303" name="Google Shape;303;p59"/>
          <p:cNvSpPr/>
          <p:nvPr/>
        </p:nvSpPr>
        <p:spPr>
          <a:xfrm>
            <a:off x="2887967" y="2333133"/>
            <a:ext cx="341600" cy="283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4" name="Google Shape;304;p59"/>
          <p:cNvSpPr txBox="1"/>
          <p:nvPr/>
        </p:nvSpPr>
        <p:spPr>
          <a:xfrm>
            <a:off x="660267" y="1385933"/>
            <a:ext cx="10873600" cy="3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Clr>
                <a:srgbClr val="C4820E"/>
              </a:buClr>
              <a:buSzPts val="2400"/>
              <a:buChar char="●"/>
            </a:pPr>
            <a:r>
              <a:rPr lang="en" sz="3200"/>
              <a:t>Chart that displays the distribution of a numerical variable</a:t>
            </a:r>
            <a:endParaRPr sz="3200"/>
          </a:p>
          <a:p>
            <a:endParaRPr sz="2400"/>
          </a:p>
          <a:p>
            <a:pPr marL="609585" indent="-507987">
              <a:buClr>
                <a:srgbClr val="C4820E"/>
              </a:buClr>
              <a:buSzPts val="2400"/>
              <a:buChar char="●"/>
            </a:pPr>
            <a:r>
              <a:rPr lang="en" sz="3200"/>
              <a:t>Uses bins; there is one bar corresponding to each bin</a:t>
            </a:r>
            <a:endParaRPr sz="3200"/>
          </a:p>
          <a:p>
            <a:endParaRPr sz="2400"/>
          </a:p>
          <a:p>
            <a:pPr marL="609585" indent="-507987">
              <a:buClr>
                <a:srgbClr val="C4820E"/>
              </a:buClr>
              <a:buSzPts val="2400"/>
              <a:buChar char="●"/>
            </a:pPr>
            <a:r>
              <a:rPr lang="en" sz="3200"/>
              <a:t>Uses the area principle:</a:t>
            </a:r>
            <a:endParaRPr sz="3200"/>
          </a:p>
          <a:p>
            <a:pPr marL="1219170" lvl="1" indent="-507987">
              <a:buClr>
                <a:srgbClr val="C4820E"/>
              </a:buClr>
              <a:buSzPts val="2400"/>
              <a:buChar char="○"/>
            </a:pPr>
            <a:r>
              <a:rPr lang="en" sz="3200"/>
              <a:t>The </a:t>
            </a:r>
            <a:r>
              <a:rPr lang="en" sz="3200" b="1" i="1"/>
              <a:t>area</a:t>
            </a:r>
            <a:r>
              <a:rPr lang="en" sz="3200"/>
              <a:t> of each bar is the percent of individuals in the corresponding bin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Bar Chart or Histogram?</a:t>
            </a:r>
            <a:endParaRPr/>
          </a:p>
        </p:txBody>
      </p:sp>
      <p:sp>
        <p:nvSpPr>
          <p:cNvPr id="342" name="Google Shape;342;p65"/>
          <p:cNvSpPr txBox="1">
            <a:spLocks noGrp="1"/>
          </p:cNvSpPr>
          <p:nvPr>
            <p:ph type="body" idx="1"/>
          </p:nvPr>
        </p:nvSpPr>
        <p:spPr>
          <a:xfrm>
            <a:off x="609600" y="1689800"/>
            <a:ext cx="5384800" cy="443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" sz="2933" b="1">
                <a:solidFill>
                  <a:srgbClr val="3B7EA1"/>
                </a:solidFill>
              </a:rPr>
              <a:t>Bar Chart</a:t>
            </a:r>
            <a:endParaRPr sz="2933">
              <a:solidFill>
                <a:srgbClr val="3B7EA1"/>
              </a:solidFill>
            </a:endParaRPr>
          </a:p>
          <a:p>
            <a:pPr indent="-491054">
              <a:buClr>
                <a:srgbClr val="C4820E"/>
              </a:buClr>
              <a:buSzPts val="2200"/>
            </a:pPr>
            <a:r>
              <a:rPr lang="en" sz="2933">
                <a:solidFill>
                  <a:srgbClr val="000000"/>
                </a:solidFill>
              </a:rPr>
              <a:t>Distribution of categorical variable</a:t>
            </a:r>
            <a:endParaRPr sz="2933">
              <a:solidFill>
                <a:srgbClr val="000000"/>
              </a:solidFill>
            </a:endParaRPr>
          </a:p>
          <a:p>
            <a:pPr indent="-491054">
              <a:spcBef>
                <a:spcPts val="0"/>
              </a:spcBef>
              <a:buClr>
                <a:srgbClr val="C4820E"/>
              </a:buClr>
              <a:buSzPts val="2200"/>
            </a:pPr>
            <a:r>
              <a:rPr lang="en" sz="2933">
                <a:solidFill>
                  <a:srgbClr val="000000"/>
                </a:solidFill>
              </a:rPr>
              <a:t>Bars have arbitrary </a:t>
            </a:r>
            <a:br>
              <a:rPr lang="en" sz="2933">
                <a:solidFill>
                  <a:srgbClr val="000000"/>
                </a:solidFill>
              </a:rPr>
            </a:br>
            <a:r>
              <a:rPr lang="en" sz="2933">
                <a:solidFill>
                  <a:srgbClr val="000000"/>
                </a:solidFill>
              </a:rPr>
              <a:t>(but equal) widths and spacings</a:t>
            </a:r>
            <a:endParaRPr sz="2933">
              <a:solidFill>
                <a:srgbClr val="000000"/>
              </a:solidFill>
            </a:endParaRPr>
          </a:p>
          <a:p>
            <a:pPr indent="-491054">
              <a:spcBef>
                <a:spcPts val="0"/>
              </a:spcBef>
              <a:buClr>
                <a:srgbClr val="C4820E"/>
              </a:buClr>
              <a:buSzPts val="2200"/>
            </a:pPr>
            <a:r>
              <a:rPr lang="en" sz="2933">
                <a:solidFill>
                  <a:srgbClr val="000000"/>
                </a:solidFill>
              </a:rPr>
              <a:t>height (or length) of bars proportional to the percent of individuals</a:t>
            </a:r>
            <a:endParaRPr sz="2933">
              <a:solidFill>
                <a:srgbClr val="000000"/>
              </a:solidFill>
            </a:endParaRPr>
          </a:p>
        </p:txBody>
      </p:sp>
      <p:sp>
        <p:nvSpPr>
          <p:cNvPr id="343" name="Google Shape;343;p65"/>
          <p:cNvSpPr txBox="1">
            <a:spLocks noGrp="1"/>
          </p:cNvSpPr>
          <p:nvPr>
            <p:ph type="body" idx="2"/>
          </p:nvPr>
        </p:nvSpPr>
        <p:spPr>
          <a:xfrm>
            <a:off x="6197600" y="1689800"/>
            <a:ext cx="5384800" cy="443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" sz="2933" b="1">
                <a:solidFill>
                  <a:srgbClr val="3B7EA1"/>
                </a:solidFill>
              </a:rPr>
              <a:t>Histogram</a:t>
            </a:r>
            <a:endParaRPr sz="2933">
              <a:solidFill>
                <a:srgbClr val="3B7EA1"/>
              </a:solidFill>
            </a:endParaRPr>
          </a:p>
          <a:p>
            <a:pPr indent="-491054">
              <a:buClr>
                <a:srgbClr val="C4820E"/>
              </a:buClr>
              <a:buSzPts val="2200"/>
            </a:pPr>
            <a:r>
              <a:rPr lang="en" sz="2933">
                <a:solidFill>
                  <a:srgbClr val="000000"/>
                </a:solidFill>
              </a:rPr>
              <a:t>Distribution of numerical variable</a:t>
            </a:r>
            <a:endParaRPr sz="2933">
              <a:solidFill>
                <a:srgbClr val="000000"/>
              </a:solidFill>
            </a:endParaRPr>
          </a:p>
          <a:p>
            <a:pPr indent="-491054">
              <a:spcBef>
                <a:spcPts val="0"/>
              </a:spcBef>
              <a:buClr>
                <a:srgbClr val="C4820E"/>
              </a:buClr>
              <a:buSzPts val="2200"/>
            </a:pPr>
            <a:r>
              <a:rPr lang="en" sz="2933">
                <a:solidFill>
                  <a:srgbClr val="000000"/>
                </a:solidFill>
              </a:rPr>
              <a:t>Horizontal axis is numerical: to scale, no gaps, bins can be unequal</a:t>
            </a:r>
            <a:endParaRPr sz="2933">
              <a:solidFill>
                <a:srgbClr val="000000"/>
              </a:solidFill>
            </a:endParaRPr>
          </a:p>
          <a:p>
            <a:pPr indent="-491054">
              <a:spcBef>
                <a:spcPts val="0"/>
              </a:spcBef>
              <a:buClr>
                <a:srgbClr val="C4820E"/>
              </a:buClr>
              <a:buSzPts val="2200"/>
            </a:pPr>
            <a:r>
              <a:rPr lang="en" sz="2933">
                <a:solidFill>
                  <a:srgbClr val="000000"/>
                </a:solidFill>
              </a:rPr>
              <a:t>Area of bars proportional to the percent of individuals; height measures density</a:t>
            </a:r>
            <a:endParaRPr sz="2933">
              <a:solidFill>
                <a:srgbClr val="000000"/>
              </a:solidFill>
            </a:endParaRPr>
          </a:p>
        </p:txBody>
      </p:sp>
      <p:sp>
        <p:nvSpPr>
          <p:cNvPr id="344" name="Google Shape;344;p65"/>
          <p:cNvSpPr txBox="1"/>
          <p:nvPr/>
        </p:nvSpPr>
        <p:spPr>
          <a:xfrm>
            <a:off x="3492200" y="1084700"/>
            <a:ext cx="5207600" cy="6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To display a distribution: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Summary: charts</a:t>
            </a:r>
            <a:endParaRPr dirty="0"/>
          </a:p>
        </p:txBody>
      </p:sp>
      <p:sp>
        <p:nvSpPr>
          <p:cNvPr id="213" name="Google Shape;213;p4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C4820E"/>
              </a:buClr>
            </a:pPr>
            <a:r>
              <a:rPr lang="en" b="1">
                <a:solidFill>
                  <a:srgbClr val="0000FF"/>
                </a:solidFill>
              </a:rPr>
              <a:t>Scatter plot</a:t>
            </a:r>
            <a:r>
              <a:rPr lang="en"/>
              <a:t>: relation between numerical variables</a:t>
            </a:r>
            <a:endParaRPr/>
          </a:p>
          <a:p>
            <a:pPr indent="0">
              <a:buNone/>
            </a:pPr>
            <a:endParaRPr b="1">
              <a:solidFill>
                <a:srgbClr val="0000FF"/>
              </a:solidFill>
            </a:endParaRPr>
          </a:p>
          <a:p>
            <a:pPr>
              <a:buClr>
                <a:srgbClr val="C4820E"/>
              </a:buClr>
            </a:pPr>
            <a:r>
              <a:rPr lang="en" b="1">
                <a:solidFill>
                  <a:srgbClr val="0000FF"/>
                </a:solidFill>
              </a:rPr>
              <a:t>Line graph</a:t>
            </a:r>
            <a:r>
              <a:rPr lang="en"/>
              <a:t>: sequential data (over time, etc.)</a:t>
            </a:r>
            <a:endParaRPr/>
          </a:p>
          <a:p>
            <a:pPr indent="0">
              <a:buNone/>
            </a:pPr>
            <a:endParaRPr b="1">
              <a:solidFill>
                <a:srgbClr val="0000FF"/>
              </a:solidFill>
            </a:endParaRPr>
          </a:p>
          <a:p>
            <a:pPr>
              <a:buClr>
                <a:srgbClr val="C4820E"/>
              </a:buClr>
            </a:pPr>
            <a:r>
              <a:rPr lang="en" b="1">
                <a:solidFill>
                  <a:srgbClr val="0000FF"/>
                </a:solidFill>
              </a:rPr>
              <a:t>Bar chart</a:t>
            </a:r>
            <a:r>
              <a:rPr lang="en"/>
              <a:t>: distribution of categorical data</a:t>
            </a:r>
            <a:endParaRPr/>
          </a:p>
          <a:p>
            <a:pPr indent="0">
              <a:buNone/>
            </a:pPr>
            <a:endParaRPr b="1">
              <a:solidFill>
                <a:srgbClr val="0000FF"/>
              </a:solidFill>
            </a:endParaRPr>
          </a:p>
          <a:p>
            <a:pPr>
              <a:buClr>
                <a:srgbClr val="C4820E"/>
              </a:buClr>
            </a:pPr>
            <a:r>
              <a:rPr lang="en" b="1">
                <a:solidFill>
                  <a:srgbClr val="0000FF"/>
                </a:solidFill>
              </a:rPr>
              <a:t>Histogram</a:t>
            </a:r>
            <a:r>
              <a:rPr lang="en"/>
              <a:t>: distribution of numerical data</a:t>
            </a: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C960-57FC-4DE4-8479-A6AF1875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6EA8-E065-40BB-9935-3E39EDB5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Assignment 1 due on Friday</a:t>
            </a:r>
          </a:p>
          <a:p>
            <a:r>
              <a:rPr lang="en-US" dirty="0"/>
              <a:t>No Lecture on next Monday (due to CNY)</a:t>
            </a:r>
          </a:p>
          <a:p>
            <a:r>
              <a:rPr lang="en-US" dirty="0"/>
              <a:t>No Lab next week (due to CNY)</a:t>
            </a:r>
          </a:p>
          <a:p>
            <a:r>
              <a:rPr lang="en-US" dirty="0"/>
              <a:t>Assignment 2 will be uploaded before this weekend and due on Next Friday</a:t>
            </a:r>
          </a:p>
        </p:txBody>
      </p:sp>
    </p:spTree>
    <p:extLst>
      <p:ext uri="{BB962C8B-B14F-4D97-AF65-F5344CB8AC3E}">
        <p14:creationId xmlns:p14="http://schemas.microsoft.com/office/powerpoint/2010/main" val="5762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Census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Decennial Census</a:t>
            </a: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Every ten years, the Census Bureau counts how many people there are in the U.S.</a:t>
            </a:r>
            <a:endParaRPr/>
          </a:p>
          <a:p>
            <a:pPr marL="0" indent="0">
              <a:buNone/>
            </a:pPr>
            <a:endParaRPr sz="1067"/>
          </a:p>
          <a:p>
            <a:r>
              <a:rPr lang="en"/>
              <a:t>In between censuses, the Bureau estimates how many people there are each year.</a:t>
            </a:r>
            <a:endParaRPr/>
          </a:p>
          <a:p>
            <a:pPr marL="0" indent="0">
              <a:buNone/>
            </a:pPr>
            <a:endParaRPr sz="1067"/>
          </a:p>
          <a:p>
            <a:r>
              <a:rPr lang="en"/>
              <a:t>Article 1, Section 2 of the Constitution: </a:t>
            </a:r>
            <a:endParaRPr/>
          </a:p>
          <a:p>
            <a:pPr lvl="1"/>
            <a:r>
              <a:rPr lang="en"/>
              <a:t>“Representatives and direct Taxes shall be apportioned among the several States … according to their respective Numbers …”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Census Table Description</a:t>
            </a: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Values have column-dependent interpretations</a:t>
            </a:r>
            <a:endParaRPr/>
          </a:p>
          <a:p>
            <a:pPr lvl="1">
              <a:spcBef>
                <a:spcPts val="640"/>
              </a:spcBef>
            </a:pPr>
            <a:r>
              <a:rPr lang="en"/>
              <a:t>The </a:t>
            </a:r>
            <a:r>
              <a:rPr lang="en" sz="2667"/>
              <a:t>SEX</a:t>
            </a:r>
            <a:r>
              <a:rPr lang="en"/>
              <a:t> column: 1 is </a:t>
            </a:r>
            <a:r>
              <a:rPr lang="en" i="1"/>
              <a:t>Male</a:t>
            </a:r>
            <a:r>
              <a:rPr lang="en"/>
              <a:t>, 2 is </a:t>
            </a:r>
            <a:r>
              <a:rPr lang="en" i="1"/>
              <a:t>Female</a:t>
            </a:r>
            <a:endParaRPr i="1"/>
          </a:p>
          <a:p>
            <a:pPr lvl="1">
              <a:spcBef>
                <a:spcPts val="640"/>
              </a:spcBef>
            </a:pPr>
            <a:r>
              <a:rPr lang="en"/>
              <a:t>The </a:t>
            </a:r>
            <a:r>
              <a:rPr lang="en" sz="2667"/>
              <a:t>POPESTIMATE2010</a:t>
            </a:r>
            <a:r>
              <a:rPr lang="en"/>
              <a:t> column: </a:t>
            </a:r>
            <a:r>
              <a:rPr lang="en" i="1"/>
              <a:t>7/1/2010</a:t>
            </a:r>
            <a:r>
              <a:rPr lang="en"/>
              <a:t> </a:t>
            </a:r>
            <a:r>
              <a:rPr lang="en" i="1"/>
              <a:t>estimate</a:t>
            </a:r>
            <a:endParaRPr i="1"/>
          </a:p>
          <a:p>
            <a:r>
              <a:rPr lang="en"/>
              <a:t>In this table, some rows are sums of other rows</a:t>
            </a:r>
            <a:endParaRPr/>
          </a:p>
          <a:p>
            <a:pPr lvl="1">
              <a:spcBef>
                <a:spcPts val="640"/>
              </a:spcBef>
            </a:pPr>
            <a:r>
              <a:rPr lang="en"/>
              <a:t>The </a:t>
            </a:r>
            <a:r>
              <a:rPr lang="en" sz="2667"/>
              <a:t>SEX</a:t>
            </a:r>
            <a:r>
              <a:rPr lang="en"/>
              <a:t> column: 0 is </a:t>
            </a:r>
            <a:r>
              <a:rPr lang="en" i="1"/>
              <a:t>Total</a:t>
            </a:r>
            <a:r>
              <a:rPr lang="en"/>
              <a:t> (of </a:t>
            </a:r>
            <a:r>
              <a:rPr lang="en" i="1"/>
              <a:t>Male</a:t>
            </a:r>
            <a:r>
              <a:rPr lang="en"/>
              <a:t> + </a:t>
            </a:r>
            <a:r>
              <a:rPr lang="en" i="1"/>
              <a:t>Female</a:t>
            </a:r>
            <a:r>
              <a:rPr lang="en"/>
              <a:t>)</a:t>
            </a:r>
            <a:endParaRPr/>
          </a:p>
          <a:p>
            <a:pPr lvl="1">
              <a:spcBef>
                <a:spcPts val="640"/>
              </a:spcBef>
            </a:pPr>
            <a:r>
              <a:rPr lang="en"/>
              <a:t>The </a:t>
            </a:r>
            <a:r>
              <a:rPr lang="en" sz="2667"/>
              <a:t>AGE</a:t>
            </a:r>
            <a:r>
              <a:rPr lang="en"/>
              <a:t> column: 999 is </a:t>
            </a:r>
            <a:r>
              <a:rPr lang="en" i="1"/>
              <a:t>Total</a:t>
            </a:r>
            <a:r>
              <a:rPr lang="en"/>
              <a:t> of all ages</a:t>
            </a:r>
            <a:endParaRPr/>
          </a:p>
          <a:p>
            <a:r>
              <a:rPr lang="en"/>
              <a:t>Numeric codes are often used for storage efficiency</a:t>
            </a:r>
            <a:endParaRPr/>
          </a:p>
          <a:p>
            <a:pPr>
              <a:spcAft>
                <a:spcPts val="533"/>
              </a:spcAft>
            </a:pPr>
            <a:r>
              <a:rPr lang="en"/>
              <a:t>Values in a column have the same type, but are not necessarily comparable (</a:t>
            </a:r>
            <a:r>
              <a:rPr lang="en" sz="2667"/>
              <a:t>AGE</a:t>
            </a:r>
            <a:r>
              <a:rPr lang="en"/>
              <a:t> 12 vs </a:t>
            </a:r>
            <a:r>
              <a:rPr lang="en" sz="2667"/>
              <a:t>AGE</a:t>
            </a:r>
            <a:r>
              <a:rPr lang="en"/>
              <a:t> 999)</a:t>
            </a:r>
            <a:endParaRPr/>
          </a:p>
        </p:txBody>
      </p:sp>
      <p:sp>
        <p:nvSpPr>
          <p:cNvPr id="176" name="Google Shape;176;p33"/>
          <p:cNvSpPr txBox="1"/>
          <p:nvPr/>
        </p:nvSpPr>
        <p:spPr>
          <a:xfrm>
            <a:off x="101600" y="6363100"/>
            <a:ext cx="118544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u="sng" dirty="0">
                <a:solidFill>
                  <a:schemeClr val="hlink"/>
                </a:solidFill>
                <a:hlinkClick r:id="rId3"/>
              </a:rPr>
              <a:t>http://www2.census.gov/programs-surveys/popest/datasets/2010-2015/national/asrh/nc-est2015-agesex-res.pdf</a:t>
            </a:r>
            <a:endParaRPr sz="133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Analyzing Census Data</a:t>
            </a:r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787000" y="2714000"/>
            <a:ext cx="10972800" cy="143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Leads to the discovery of interesting features and trends in the population</a:t>
            </a:r>
            <a:endParaRPr/>
          </a:p>
        </p:txBody>
      </p:sp>
      <p:sp>
        <p:nvSpPr>
          <p:cNvPr id="183" name="Google Shape;183;p34"/>
          <p:cNvSpPr txBox="1"/>
          <p:nvPr/>
        </p:nvSpPr>
        <p:spPr>
          <a:xfrm>
            <a:off x="5176800" y="5160633"/>
            <a:ext cx="18384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676200" y="2978400"/>
            <a:ext cx="108192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Numerical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520867" y="274633"/>
            <a:ext cx="109620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Plotting Two Numerical Variables</a:t>
            </a:r>
            <a:endParaRPr/>
          </a:p>
        </p:txBody>
      </p:sp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269" y="2037961"/>
            <a:ext cx="4338567" cy="393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67" y="2143867"/>
            <a:ext cx="5722332" cy="372446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1"/>
          <p:cNvSpPr txBox="1"/>
          <p:nvPr/>
        </p:nvSpPr>
        <p:spPr>
          <a:xfrm>
            <a:off x="680033" y="1324933"/>
            <a:ext cx="3761600" cy="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/>
              <a:t>Line graph: </a:t>
            </a: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6263267" y="1345300"/>
            <a:ext cx="4608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/>
              <a:t>Scatter plot : </a:t>
            </a: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10154800" y="5676133"/>
            <a:ext cx="1477200" cy="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solidFill>
                  <a:srgbClr val="3B7EA1"/>
                </a:solidFill>
              </a:rPr>
              <a:t>(Demo)</a:t>
            </a:r>
            <a:endParaRPr sz="2667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13464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When to use a line vs scatter plot?</a:t>
            </a:r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5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Use line plots for sequential data: if...</a:t>
            </a:r>
            <a:endParaRPr/>
          </a:p>
          <a:p>
            <a:pPr lvl="1">
              <a:spcBef>
                <a:spcPts val="640"/>
              </a:spcBef>
            </a:pPr>
            <a:r>
              <a:rPr lang="en"/>
              <a:t>...your x-axis has an order</a:t>
            </a:r>
            <a:endParaRPr/>
          </a:p>
          <a:p>
            <a:pPr lvl="1">
              <a:spcBef>
                <a:spcPts val="640"/>
              </a:spcBef>
            </a:pPr>
            <a:r>
              <a:rPr lang="en"/>
              <a:t>...sequential differences in y values are meaningful</a:t>
            </a:r>
            <a:endParaRPr/>
          </a:p>
          <a:p>
            <a:pPr lvl="1">
              <a:spcBef>
                <a:spcPts val="640"/>
              </a:spcBef>
            </a:pPr>
            <a:r>
              <a:rPr lang="en"/>
              <a:t>...there’s only one y-value for each x-value</a:t>
            </a:r>
            <a:endParaRPr/>
          </a:p>
          <a:p>
            <a:pPr lvl="1">
              <a:spcBef>
                <a:spcPts val="640"/>
              </a:spcBef>
            </a:pPr>
            <a:r>
              <a:rPr lang="en"/>
              <a:t>Usually: x-axis is </a:t>
            </a:r>
            <a:r>
              <a:rPr lang="en" b="1"/>
              <a:t>time</a:t>
            </a:r>
            <a:r>
              <a:rPr lang="en"/>
              <a:t> or </a:t>
            </a:r>
            <a:r>
              <a:rPr lang="en" b="1"/>
              <a:t>distance</a:t>
            </a:r>
            <a:endParaRPr b="1"/>
          </a:p>
          <a:p>
            <a:pPr marL="1219170" indent="0">
              <a:buNone/>
            </a:pPr>
            <a:endParaRPr b="1"/>
          </a:p>
          <a:p>
            <a:r>
              <a:rPr lang="en"/>
              <a:t>Use scatter plots for non-sequential data</a:t>
            </a:r>
            <a:endParaRPr/>
          </a:p>
          <a:p>
            <a:pPr lvl="1">
              <a:spcBef>
                <a:spcPts val="640"/>
              </a:spcBef>
            </a:pPr>
            <a:r>
              <a:rPr lang="en"/>
              <a:t>When you’re looking for associations</a:t>
            </a:r>
            <a:endParaRPr/>
          </a:p>
          <a:p>
            <a:pPr marL="0" indent="0">
              <a:spcAft>
                <a:spcPts val="533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790</Words>
  <Application>Microsoft Macintosh PowerPoint</Application>
  <PresentationFormat>Widescreen</PresentationFormat>
  <Paragraphs>124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YSC2239 Lecture 4</vt:lpstr>
      <vt:lpstr>Today’s class</vt:lpstr>
      <vt:lpstr>Census Data</vt:lpstr>
      <vt:lpstr>The Decennial Census</vt:lpstr>
      <vt:lpstr>Census Table Description</vt:lpstr>
      <vt:lpstr>Analyzing Census Data</vt:lpstr>
      <vt:lpstr>Numerical Data</vt:lpstr>
      <vt:lpstr>Plotting Two Numerical Variables</vt:lpstr>
      <vt:lpstr>When to use a line vs scatter plot?</vt:lpstr>
      <vt:lpstr>Categorical Data</vt:lpstr>
      <vt:lpstr>How Do You Generate This Chart?</vt:lpstr>
      <vt:lpstr>Terminology</vt:lpstr>
      <vt:lpstr>Categorical Distributions</vt:lpstr>
      <vt:lpstr>Visualization</vt:lpstr>
      <vt:lpstr>Displaying a Categorical Distribution</vt:lpstr>
      <vt:lpstr>Binning a Numerical Variable</vt:lpstr>
      <vt:lpstr>Binning Numerical Values</vt:lpstr>
      <vt:lpstr>Area Principle</vt:lpstr>
      <vt:lpstr>Area Principle</vt:lpstr>
      <vt:lpstr>Drawing Histograms</vt:lpstr>
      <vt:lpstr>Histogram</vt:lpstr>
      <vt:lpstr>Bar Chart or Histogram?</vt:lpstr>
      <vt:lpstr>Summary: charts</vt:lpstr>
      <vt:lpstr>To do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STA2002!</dc:title>
  <dc:creator>Anke</dc:creator>
  <cp:lastModifiedBy>Hu Hengnan</cp:lastModifiedBy>
  <cp:revision>343</cp:revision>
  <dcterms:created xsi:type="dcterms:W3CDTF">2018-08-30T02:14:46Z</dcterms:created>
  <dcterms:modified xsi:type="dcterms:W3CDTF">2023-01-19T08:25:37Z</dcterms:modified>
</cp:coreProperties>
</file>