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48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0" r:id="rId11"/>
    <p:sldId id="272" r:id="rId12"/>
    <p:sldId id="325" r:id="rId13"/>
    <p:sldId id="326" r:id="rId14"/>
    <p:sldId id="263" r:id="rId15"/>
    <p:sldId id="262" r:id="rId16"/>
    <p:sldId id="265" r:id="rId17"/>
    <p:sldId id="266" r:id="rId18"/>
    <p:sldId id="268" r:id="rId19"/>
    <p:sldId id="269" r:id="rId20"/>
    <p:sldId id="327" r:id="rId21"/>
    <p:sldId id="328" r:id="rId22"/>
    <p:sldId id="329" r:id="rId23"/>
    <p:sldId id="330" r:id="rId24"/>
    <p:sldId id="331" r:id="rId25"/>
    <p:sldId id="332" r:id="rId26"/>
    <p:sldId id="32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312c4ad4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312c4ad4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32ba990c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32ba990c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2ba990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32ba990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973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2ba990e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2ba990e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2ba990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2ba990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2ba990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2ba990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2ba99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2ba99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2ba990e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32ba990e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32ba990e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32ba990e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2ba990e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32ba990e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2ba990e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32ba990e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312c4ad4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312c4ad4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32ba990e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32ba990e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2ba990e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2ba990e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312c4ad4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312c4ad4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312c4ad4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312c4ad4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312c4ad4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312c4ad4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312c4ad4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312c4ad4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32ba990c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32ba990c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32ba990c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32ba990c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32ba990c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32ba990c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70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Google Shape;62;p15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5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378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554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Least Squares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Error in Estimation</a:t>
            </a:r>
            <a:endParaRPr/>
          </a:p>
        </p:txBody>
      </p:sp>
      <p:sp>
        <p:nvSpPr>
          <p:cNvPr id="292" name="Google Shape;292;p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error = actual value − estimate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333">
              <a:solidFill>
                <a:srgbClr val="000000"/>
              </a:solidFill>
            </a:endParaRPr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/>
              <a:t>Typically, some errors are positive and some negative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 sz="1333"/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/>
              <a:t>To measure the rough size of the errors</a:t>
            </a:r>
            <a:endParaRPr/>
          </a:p>
          <a:p>
            <a:pPr lvl="1">
              <a:spcBef>
                <a:spcPts val="0"/>
              </a:spcBef>
            </a:pPr>
            <a:r>
              <a:rPr lang="en" b="1">
                <a:solidFill>
                  <a:srgbClr val="0000FF"/>
                </a:solidFill>
              </a:rPr>
              <a:t>square </a:t>
            </a:r>
            <a:r>
              <a:rPr lang="en">
                <a:solidFill>
                  <a:srgbClr val="000000"/>
                </a:solidFill>
              </a:rPr>
              <a:t>the</a:t>
            </a:r>
            <a:r>
              <a:rPr lang="en" b="1">
                <a:solidFill>
                  <a:srgbClr val="0000FF"/>
                </a:solidFill>
              </a:rPr>
              <a:t> errors</a:t>
            </a:r>
            <a:r>
              <a:rPr lang="en"/>
              <a:t> to eliminate cancellation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take the </a:t>
            </a:r>
            <a:r>
              <a:rPr lang="en" b="1">
                <a:solidFill>
                  <a:srgbClr val="0000FF"/>
                </a:solidFill>
              </a:rPr>
              <a:t>mean</a:t>
            </a:r>
            <a:r>
              <a:rPr lang="en"/>
              <a:t> of the squared errors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take the square </a:t>
            </a:r>
            <a:r>
              <a:rPr lang="en" b="1">
                <a:solidFill>
                  <a:srgbClr val="0000FF"/>
                </a:solidFill>
              </a:rPr>
              <a:t>root</a:t>
            </a:r>
            <a:r>
              <a:rPr lang="en"/>
              <a:t> to fix the units</a:t>
            </a:r>
            <a:endParaRPr/>
          </a:p>
          <a:p>
            <a:pPr lvl="1">
              <a:spcBef>
                <a:spcPts val="0"/>
              </a:spcBef>
            </a:pPr>
            <a:r>
              <a:rPr lang="en" b="1">
                <a:solidFill>
                  <a:srgbClr val="0000FF"/>
                </a:solidFill>
              </a:rPr>
              <a:t>root mean square error</a:t>
            </a:r>
            <a:r>
              <a:rPr lang="en"/>
              <a:t> (rmse)</a:t>
            </a:r>
            <a:endParaRPr/>
          </a:p>
        </p:txBody>
      </p:sp>
      <p:sp>
        <p:nvSpPr>
          <p:cNvPr id="293" name="Google Shape;293;p49"/>
          <p:cNvSpPr txBox="1"/>
          <p:nvPr/>
        </p:nvSpPr>
        <p:spPr>
          <a:xfrm>
            <a:off x="5267000" y="5569333"/>
            <a:ext cx="16580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Least Squares Line</a:t>
            </a:r>
            <a:endParaRPr/>
          </a:p>
        </p:txBody>
      </p:sp>
      <p:sp>
        <p:nvSpPr>
          <p:cNvPr id="299" name="Google Shape;299;p5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Minimizes the root mean squared error (</a:t>
            </a:r>
            <a:r>
              <a:rPr lang="en" dirty="0" err="1">
                <a:solidFill>
                  <a:srgbClr val="000000"/>
                </a:solidFill>
              </a:rPr>
              <a:t>rmse</a:t>
            </a:r>
            <a:r>
              <a:rPr lang="en" dirty="0">
                <a:solidFill>
                  <a:srgbClr val="000000"/>
                </a:solidFill>
              </a:rPr>
              <a:t>) among all lines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333" dirty="0">
              <a:solidFill>
                <a:srgbClr val="000000"/>
              </a:solidFill>
            </a:endParaRPr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Equivalently, minimizes the mean squared error (</a:t>
            </a:r>
            <a:r>
              <a:rPr lang="en" dirty="0" err="1">
                <a:solidFill>
                  <a:srgbClr val="000000"/>
                </a:solidFill>
              </a:rPr>
              <a:t>mse</a:t>
            </a:r>
            <a:r>
              <a:rPr lang="en" dirty="0">
                <a:solidFill>
                  <a:srgbClr val="000000"/>
                </a:solidFill>
              </a:rPr>
              <a:t>) among all lines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333" dirty="0">
              <a:solidFill>
                <a:srgbClr val="000000"/>
              </a:solidFill>
            </a:endParaRPr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Names: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“Best fit” line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Least squares line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Regression line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00" name="Google Shape;300;p50"/>
          <p:cNvSpPr txBox="1"/>
          <p:nvPr/>
        </p:nvSpPr>
        <p:spPr>
          <a:xfrm>
            <a:off x="9740058" y="5125533"/>
            <a:ext cx="17904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Numerical Optimization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Numerical minimization is approximate but effective</a:t>
            </a:r>
            <a:endParaRPr/>
          </a:p>
          <a:p>
            <a:r>
              <a:rPr lang="en"/>
              <a:t>Lots of machine learning uses numerical minimization</a:t>
            </a:r>
            <a:endParaRPr/>
          </a:p>
          <a:p>
            <a:r>
              <a:rPr lang="en"/>
              <a:t>If the function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mse(a, b)</a:t>
            </a:r>
            <a:r>
              <a:rPr lang="en"/>
              <a:t>returns the mse of estimation using the line “estimate = a</a:t>
            </a:r>
            <a:r>
              <a:rPr lang="en" i="1"/>
              <a:t>x</a:t>
            </a:r>
            <a:r>
              <a:rPr lang="en"/>
              <a:t> + b”,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minimize(mse)</a:t>
            </a:r>
            <a:r>
              <a:rPr lang="en"/>
              <a:t>returns array </a:t>
            </a:r>
            <a:r>
              <a:rPr lang="en">
                <a:solidFill>
                  <a:srgbClr val="0000FF"/>
                </a:solidFill>
              </a:rPr>
              <a:t>[a₀, b₀]</a:t>
            </a:r>
            <a:endParaRPr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a₀</a:t>
            </a:r>
            <a:r>
              <a:rPr lang="en"/>
              <a:t> is the slope and </a:t>
            </a:r>
            <a:r>
              <a:rPr lang="en">
                <a:solidFill>
                  <a:srgbClr val="0000FF"/>
                </a:solidFill>
              </a:rPr>
              <a:t>b₀</a:t>
            </a:r>
            <a:r>
              <a:rPr lang="en"/>
              <a:t> the intercept of the line that </a:t>
            </a:r>
            <a:r>
              <a:rPr lang="en" i="1"/>
              <a:t>minimizes</a:t>
            </a:r>
            <a:r>
              <a:rPr lang="en"/>
              <a:t> the mse among lines with arbitrary slope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and arbitrary intercept </a:t>
            </a: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(that is, among all lines)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p51"/>
          <p:cNvSpPr txBox="1"/>
          <p:nvPr/>
        </p:nvSpPr>
        <p:spPr>
          <a:xfrm>
            <a:off x="9846800" y="5588133"/>
            <a:ext cx="17904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Diagnostics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479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Residuals</a:t>
            </a:r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Error in regression estimate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1333" dirty="0"/>
          </a:p>
          <a:p>
            <a:pPr>
              <a:spcBef>
                <a:spcPts val="533"/>
              </a:spcBef>
            </a:pPr>
            <a:r>
              <a:rPr lang="en" dirty="0"/>
              <a:t>One residual corresponding to each point (</a:t>
            </a:r>
            <a:r>
              <a:rPr lang="en" i="1" dirty="0"/>
              <a:t>x</a:t>
            </a:r>
            <a:r>
              <a:rPr lang="en" dirty="0"/>
              <a:t>, </a:t>
            </a:r>
            <a:r>
              <a:rPr lang="en" i="1" dirty="0"/>
              <a:t>y</a:t>
            </a:r>
            <a:r>
              <a:rPr lang="en" dirty="0"/>
              <a:t>)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1333" dirty="0"/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 b="1" dirty="0">
                <a:solidFill>
                  <a:srgbClr val="0000FF"/>
                </a:solidFill>
              </a:rPr>
              <a:t>residual 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      = observed </a:t>
            </a:r>
            <a:r>
              <a:rPr lang="en" b="1" i="1" dirty="0">
                <a:solidFill>
                  <a:srgbClr val="0000FF"/>
                </a:solidFill>
              </a:rPr>
              <a:t>y</a:t>
            </a:r>
            <a:r>
              <a:rPr lang="en" b="1" dirty="0">
                <a:solidFill>
                  <a:srgbClr val="0000FF"/>
                </a:solidFill>
              </a:rPr>
              <a:t> - regression estimate of </a:t>
            </a:r>
            <a:r>
              <a:rPr lang="en" b="1" i="1" dirty="0">
                <a:solidFill>
                  <a:srgbClr val="0000FF"/>
                </a:solidFill>
              </a:rPr>
              <a:t>y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      = observed y - height of regression line at </a:t>
            </a:r>
            <a:r>
              <a:rPr lang="en" i="1" dirty="0">
                <a:solidFill>
                  <a:srgbClr val="000000"/>
                </a:solidFill>
              </a:rPr>
              <a:t>x</a:t>
            </a:r>
            <a:endParaRPr i="1" dirty="0">
              <a:solidFill>
                <a:srgbClr val="000000"/>
              </a:solidFill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    = vertical distance between the point and the best line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9" name="Google Shape;149;p33"/>
          <p:cNvSpPr txBox="1"/>
          <p:nvPr/>
        </p:nvSpPr>
        <p:spPr>
          <a:xfrm>
            <a:off x="5219800" y="5303400"/>
            <a:ext cx="1752400" cy="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Residual Plot</a:t>
            </a:r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258000" cy="40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 scatter diagram of residuals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Should look like an unassociated blob for linear relations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But will show patterns for non-linear relations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Used to check whether linear regression is appropriate</a:t>
            </a:r>
            <a:endParaRPr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Look for curves, trends, changes in spread, outliers, or any other patterns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Properties of residuals</a:t>
            </a:r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Residuals from a linear regression </a:t>
            </a:r>
            <a:r>
              <a:rPr lang="en" b="1" dirty="0">
                <a:solidFill>
                  <a:schemeClr val="dk2"/>
                </a:solidFill>
              </a:rPr>
              <a:t>always</a:t>
            </a:r>
            <a:r>
              <a:rPr lang="en" dirty="0"/>
              <a:t> have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b="1" dirty="0">
                <a:solidFill>
                  <a:srgbClr val="3B7EA1"/>
                </a:solidFill>
              </a:rPr>
              <a:t>Zero</a:t>
            </a:r>
            <a:r>
              <a:rPr lang="en" dirty="0"/>
              <a:t> mean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(so </a:t>
            </a:r>
            <a:r>
              <a:rPr lang="en" b="1" dirty="0" err="1">
                <a:solidFill>
                  <a:srgbClr val="3B7EA1"/>
                </a:solidFill>
              </a:rPr>
              <a:t>rmse</a:t>
            </a:r>
            <a:r>
              <a:rPr lang="en" b="1" dirty="0">
                <a:solidFill>
                  <a:srgbClr val="3B7EA1"/>
                </a:solidFill>
              </a:rPr>
              <a:t> = SD of residuals</a:t>
            </a:r>
            <a:r>
              <a:rPr lang="en" dirty="0"/>
              <a:t>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b="1" dirty="0">
                <a:solidFill>
                  <a:srgbClr val="3B7EA1"/>
                </a:solidFill>
              </a:rPr>
              <a:t>Zero</a:t>
            </a:r>
            <a:r>
              <a:rPr lang="en" dirty="0"/>
              <a:t> correlation with x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b="1" dirty="0">
                <a:solidFill>
                  <a:srgbClr val="3B7EA1"/>
                </a:solidFill>
              </a:rPr>
              <a:t>Zero</a:t>
            </a:r>
            <a:r>
              <a:rPr lang="en" dirty="0"/>
              <a:t> correlation with the fitted values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These are all true </a:t>
            </a:r>
            <a:r>
              <a:rPr lang="en" b="1" dirty="0">
                <a:solidFill>
                  <a:schemeClr val="dk2"/>
                </a:solidFill>
              </a:rPr>
              <a:t>no matter what the data look like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Just like deviations from mean are zero on average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74" name="Google Shape;174;p37"/>
          <p:cNvSpPr txBox="1"/>
          <p:nvPr/>
        </p:nvSpPr>
        <p:spPr>
          <a:xfrm>
            <a:off x="5206600" y="5254900"/>
            <a:ext cx="1778800" cy="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Measure of Clustering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Correlation, Revisited </a:t>
            </a:r>
            <a:endParaRPr/>
          </a:p>
        </p:txBody>
      </p:sp>
      <p:sp>
        <p:nvSpPr>
          <p:cNvPr id="191" name="Google Shape;191;p4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6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“The correlation coefficient measures how clustered the points are about a straight line.”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We can now quantify this statement.</a:t>
            </a:r>
            <a:endParaRPr/>
          </a:p>
        </p:txBody>
      </p:sp>
      <p:sp>
        <p:nvSpPr>
          <p:cNvPr id="192" name="Google Shape;192;p40"/>
          <p:cNvSpPr txBox="1"/>
          <p:nvPr/>
        </p:nvSpPr>
        <p:spPr>
          <a:xfrm>
            <a:off x="5188400" y="5254900"/>
            <a:ext cx="18152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Center and Spread</a:t>
            </a:r>
          </a:p>
          <a:p>
            <a:r>
              <a:rPr lang="en-US" dirty="0"/>
              <a:t>Central Limit Theorem (CLT)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command:  </a:t>
            </a:r>
            <a:r>
              <a:rPr lang="en-US" dirty="0" err="1"/>
              <a:t>np.std</a:t>
            </a:r>
            <a:r>
              <a:rPr lang="en-US" dirty="0"/>
              <a:t>, </a:t>
            </a:r>
            <a:r>
              <a:rPr lang="en-US" dirty="0" err="1"/>
              <a:t>np.average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6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SD of Fitted Values</a:t>
            </a:r>
            <a:endParaRPr/>
          </a:p>
        </p:txBody>
      </p:sp>
      <p:sp>
        <p:nvSpPr>
          <p:cNvPr id="198" name="Google Shape;198;p4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SD of fitted values</a:t>
            </a:r>
            <a:endParaRPr/>
          </a:p>
          <a:p>
            <a:pPr marL="0" indent="0">
              <a:spcBef>
                <a:spcPts val="533"/>
              </a:spcBef>
              <a:buNone/>
            </a:pPr>
            <a:r>
              <a:rPr lang="en"/>
              <a:t>    ----------------------------   =   |</a:t>
            </a:r>
            <a:r>
              <a:rPr lang="en" i="1"/>
              <a:t>r</a:t>
            </a:r>
            <a:r>
              <a:rPr lang="en"/>
              <a:t>|</a:t>
            </a:r>
            <a:endParaRPr/>
          </a:p>
          <a:p>
            <a:pPr marL="0" indent="0">
              <a:spcBef>
                <a:spcPts val="533"/>
              </a:spcBef>
              <a:buNone/>
            </a:pPr>
            <a:r>
              <a:rPr lang="en"/>
              <a:t>               SD of </a:t>
            </a:r>
            <a:r>
              <a:rPr lang="en" i="1"/>
              <a:t>y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SD of fitted values   =    |</a:t>
            </a:r>
            <a:r>
              <a:rPr lang="en" i="1"/>
              <a:t>r</a:t>
            </a:r>
            <a:r>
              <a:rPr lang="en"/>
              <a:t>| * (SD of </a:t>
            </a:r>
            <a:r>
              <a:rPr lang="en" i="1"/>
              <a:t>y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Variance of Fitted Values</a:t>
            </a:r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Variance  =  Square of the SD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r>
              <a:rPr lang="en" dirty="0"/>
              <a:t>                      = Mean Square of the Deviations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Variance has weird units, but good math properties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Variance of fitted values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r>
              <a:rPr lang="en" dirty="0"/>
              <a:t>     ---------------------------------   =  </a:t>
            </a:r>
            <a:r>
              <a:rPr lang="en" i="1" dirty="0"/>
              <a:t>r</a:t>
            </a:r>
            <a:r>
              <a:rPr lang="en" dirty="0"/>
              <a:t>²               </a:t>
            </a:r>
            <a:endParaRPr dirty="0"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dirty="0"/>
              <a:t>             Variance of </a:t>
            </a:r>
            <a:r>
              <a:rPr lang="en" i="1" dirty="0"/>
              <a:t>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Variance Decomposition</a:t>
            </a:r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609600" y="1175833"/>
            <a:ext cx="10972800" cy="293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By definition,</a:t>
            </a:r>
            <a:endParaRPr/>
          </a:p>
          <a:p>
            <a:pPr marL="0" indent="0" algn="ctr">
              <a:spcBef>
                <a:spcPts val="533"/>
              </a:spcBef>
              <a:buNone/>
            </a:pPr>
            <a:r>
              <a:rPr lang="en" b="1" i="1">
                <a:solidFill>
                  <a:srgbClr val="3B7EA1"/>
                </a:solidFill>
              </a:rPr>
              <a:t>y</a:t>
            </a:r>
            <a:r>
              <a:rPr lang="en" b="1">
                <a:solidFill>
                  <a:srgbClr val="3B7EA1"/>
                </a:solidFill>
              </a:rPr>
              <a:t> = fitted values + residuals</a:t>
            </a:r>
            <a:endParaRPr b="1">
              <a:solidFill>
                <a:srgbClr val="3B7EA1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600"/>
          </a:p>
          <a:p>
            <a:pPr marL="0" indent="0">
              <a:spcBef>
                <a:spcPts val="533"/>
              </a:spcBef>
              <a:buNone/>
            </a:pPr>
            <a:r>
              <a:rPr lang="en"/>
              <a:t>Tempting (</a:t>
            </a:r>
            <a:r>
              <a:rPr lang="en">
                <a:solidFill>
                  <a:schemeClr val="accent2"/>
                </a:solidFill>
              </a:rPr>
              <a:t>but wrong</a:t>
            </a:r>
            <a:r>
              <a:rPr lang="en"/>
              <a:t>) to think that:</a:t>
            </a:r>
            <a:endParaRPr/>
          </a:p>
          <a:p>
            <a:pPr marL="0" indent="0" algn="ctr">
              <a:spcBef>
                <a:spcPts val="533"/>
              </a:spcBef>
              <a:spcAft>
                <a:spcPts val="533"/>
              </a:spcAft>
              <a:buNone/>
            </a:pPr>
            <a:r>
              <a:rPr lang="en" b="1">
                <a:solidFill>
                  <a:srgbClr val="3B7EA1"/>
                </a:solidFill>
              </a:rPr>
              <a:t>SD(</a:t>
            </a:r>
            <a:r>
              <a:rPr lang="en" b="1" i="1">
                <a:solidFill>
                  <a:srgbClr val="3B7EA1"/>
                </a:solidFill>
              </a:rPr>
              <a:t>y</a:t>
            </a:r>
            <a:r>
              <a:rPr lang="en" b="1">
                <a:solidFill>
                  <a:srgbClr val="3B7EA1"/>
                </a:solidFill>
              </a:rPr>
              <a:t>) = SD(fitted values) + SD(residuals)</a:t>
            </a:r>
            <a:endParaRPr/>
          </a:p>
        </p:txBody>
      </p:sp>
      <p:cxnSp>
        <p:nvCxnSpPr>
          <p:cNvPr id="211" name="Google Shape;211;p43"/>
          <p:cNvCxnSpPr/>
          <p:nvPr/>
        </p:nvCxnSpPr>
        <p:spPr>
          <a:xfrm>
            <a:off x="2231164" y="3114632"/>
            <a:ext cx="8068400" cy="544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3"/>
          <p:cNvCxnSpPr/>
          <p:nvPr/>
        </p:nvCxnSpPr>
        <p:spPr>
          <a:xfrm rot="10800000" flipH="1">
            <a:off x="2152100" y="3114633"/>
            <a:ext cx="8061200" cy="433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609600" y="3820233"/>
            <a:ext cx="10972800" cy="293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But it </a:t>
            </a:r>
            <a:r>
              <a:rPr lang="en" b="1" dirty="0">
                <a:solidFill>
                  <a:schemeClr val="dk2"/>
                </a:solidFill>
              </a:rPr>
              <a:t>is</a:t>
            </a:r>
            <a:r>
              <a:rPr lang="en" dirty="0"/>
              <a:t> true that:</a:t>
            </a:r>
            <a:endParaRPr dirty="0"/>
          </a:p>
          <a:p>
            <a:pPr marL="0" indent="0" algn="ctr">
              <a:spcBef>
                <a:spcPts val="533"/>
              </a:spcBef>
              <a:buNone/>
            </a:pPr>
            <a:r>
              <a:rPr lang="en" b="1" dirty="0">
                <a:solidFill>
                  <a:srgbClr val="3B7EA1"/>
                </a:solidFill>
              </a:rPr>
              <a:t>Var(</a:t>
            </a:r>
            <a:r>
              <a:rPr lang="en" b="1" i="1" dirty="0">
                <a:solidFill>
                  <a:srgbClr val="3B7EA1"/>
                </a:solidFill>
              </a:rPr>
              <a:t>y</a:t>
            </a:r>
            <a:r>
              <a:rPr lang="en" b="1" dirty="0">
                <a:solidFill>
                  <a:srgbClr val="3B7EA1"/>
                </a:solidFill>
              </a:rPr>
              <a:t>) = Var(fitted values) + Var(residuals)</a:t>
            </a:r>
            <a:endParaRPr b="1" dirty="0">
              <a:solidFill>
                <a:srgbClr val="3B7EA1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600" dirty="0"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dirty="0"/>
              <a:t>(a result of the </a:t>
            </a:r>
            <a:r>
              <a:rPr lang="en" b="1" dirty="0">
                <a:solidFill>
                  <a:srgbClr val="3B7EA1"/>
                </a:solidFill>
              </a:rPr>
              <a:t>Pythagorean theorem!</a:t>
            </a:r>
            <a:r>
              <a:rPr lang="en" dirty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Variance Decomposition</a:t>
            </a:r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1"/>
          </p:nvPr>
        </p:nvSpPr>
        <p:spPr>
          <a:xfrm>
            <a:off x="609600" y="1175833"/>
            <a:ext cx="10972800" cy="49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 algn="ctr">
              <a:buNone/>
            </a:pPr>
            <a:r>
              <a:rPr lang="en" b="1">
                <a:solidFill>
                  <a:srgbClr val="3B7EA1"/>
                </a:solidFill>
              </a:rPr>
              <a:t>Var(</a:t>
            </a:r>
            <a:r>
              <a:rPr lang="en" b="1" i="1">
                <a:solidFill>
                  <a:srgbClr val="3B7EA1"/>
                </a:solidFill>
              </a:rPr>
              <a:t>y</a:t>
            </a:r>
            <a:r>
              <a:rPr lang="en" b="1">
                <a:solidFill>
                  <a:srgbClr val="3B7EA1"/>
                </a:solidFill>
              </a:rPr>
              <a:t>) = Var(fitted values) + Var(residuals)</a:t>
            </a:r>
            <a:endParaRPr b="1">
              <a:solidFill>
                <a:srgbClr val="3B7EA1"/>
              </a:solidFill>
            </a:endParaRPr>
          </a:p>
          <a:p>
            <a:pPr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Variance of fitted values</a:t>
            </a:r>
            <a:endParaRPr/>
          </a:p>
          <a:p>
            <a:pPr marL="0" indent="0">
              <a:spcBef>
                <a:spcPts val="533"/>
              </a:spcBef>
              <a:buClr>
                <a:srgbClr val="000000"/>
              </a:buClr>
              <a:buSzPts val="1100"/>
              <a:buNone/>
            </a:pPr>
            <a:r>
              <a:rPr lang="en"/>
              <a:t>     ---------------------------------   =  </a:t>
            </a:r>
            <a:r>
              <a:rPr lang="en" b="1" i="1">
                <a:solidFill>
                  <a:srgbClr val="3B7EA1"/>
                </a:solidFill>
              </a:rPr>
              <a:t>r</a:t>
            </a:r>
            <a:r>
              <a:rPr lang="en" b="1">
                <a:solidFill>
                  <a:srgbClr val="3B7EA1"/>
                </a:solidFill>
              </a:rPr>
              <a:t>²</a:t>
            </a:r>
            <a:r>
              <a:rPr lang="en"/>
              <a:t>               </a:t>
            </a:r>
            <a:endParaRPr/>
          </a:p>
          <a:p>
            <a:pPr marL="0" indent="0">
              <a:spcBef>
                <a:spcPts val="533"/>
              </a:spcBef>
              <a:buNone/>
            </a:pPr>
            <a:r>
              <a:rPr lang="en"/>
              <a:t>             Variance of </a:t>
            </a:r>
            <a:r>
              <a:rPr lang="en" i="1"/>
              <a:t>y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  Variance of residuals</a:t>
            </a:r>
            <a:endParaRPr/>
          </a:p>
          <a:p>
            <a:pPr marL="0" indent="0">
              <a:spcBef>
                <a:spcPts val="533"/>
              </a:spcBef>
              <a:buNone/>
            </a:pPr>
            <a:r>
              <a:rPr lang="en"/>
              <a:t>     ---------------------------------   =  </a:t>
            </a:r>
            <a:r>
              <a:rPr lang="en" b="1">
                <a:solidFill>
                  <a:srgbClr val="3B7EA1"/>
                </a:solidFill>
              </a:rPr>
              <a:t>1 - </a:t>
            </a:r>
            <a:r>
              <a:rPr lang="en" b="1" i="1">
                <a:solidFill>
                  <a:srgbClr val="3B7EA1"/>
                </a:solidFill>
              </a:rPr>
              <a:t>r</a:t>
            </a:r>
            <a:r>
              <a:rPr lang="en" b="1">
                <a:solidFill>
                  <a:srgbClr val="3B7EA1"/>
                </a:solidFill>
              </a:rPr>
              <a:t>²</a:t>
            </a:r>
            <a:r>
              <a:rPr lang="en"/>
              <a:t>               </a:t>
            </a:r>
            <a:endParaRPr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/>
              <a:t>             Variance of </a:t>
            </a:r>
            <a:r>
              <a:rPr lang="en" i="1"/>
              <a:t>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Residual Average and SD</a:t>
            </a:r>
            <a:endParaRPr/>
          </a:p>
        </p:txBody>
      </p:sp>
      <p:sp>
        <p:nvSpPr>
          <p:cNvPr id="225" name="Google Shape;225;p4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5824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1054">
              <a:lnSpc>
                <a:spcPct val="150000"/>
              </a:lnSpc>
              <a:buSzPts val="2200"/>
            </a:pPr>
            <a:r>
              <a:rPr lang="en" sz="2933"/>
              <a:t>The average of residuals is always 0</a:t>
            </a:r>
            <a:endParaRPr sz="2933"/>
          </a:p>
          <a:p>
            <a:pPr marL="0" indent="0">
              <a:lnSpc>
                <a:spcPct val="150000"/>
              </a:lnSpc>
              <a:spcBef>
                <a:spcPts val="533"/>
              </a:spcBef>
              <a:buNone/>
            </a:pPr>
            <a:endParaRPr sz="1333"/>
          </a:p>
          <a:p>
            <a:pPr>
              <a:spcBef>
                <a:spcPts val="533"/>
              </a:spcBef>
            </a:pPr>
            <a:r>
              <a:rPr lang="en"/>
              <a:t>  Variance of residuals</a:t>
            </a:r>
            <a:endParaRPr/>
          </a:p>
          <a:p>
            <a:pPr marL="0" indent="0">
              <a:spcBef>
                <a:spcPts val="533"/>
              </a:spcBef>
              <a:buNone/>
            </a:pPr>
            <a:r>
              <a:rPr lang="en"/>
              <a:t>     ---------------------------------   =  1 - </a:t>
            </a:r>
            <a:r>
              <a:rPr lang="en" i="1"/>
              <a:t>r</a:t>
            </a:r>
            <a:r>
              <a:rPr lang="en"/>
              <a:t>²               </a:t>
            </a:r>
            <a:endParaRPr/>
          </a:p>
          <a:p>
            <a:pPr marL="0" indent="0">
              <a:spcBef>
                <a:spcPts val="533"/>
              </a:spcBef>
              <a:buNone/>
            </a:pPr>
            <a:r>
              <a:rPr lang="en"/>
              <a:t>             Variance of </a:t>
            </a:r>
            <a:r>
              <a:rPr lang="en" i="1"/>
              <a:t>y</a:t>
            </a:r>
            <a:endParaRPr/>
          </a:p>
          <a:p>
            <a:pPr marL="0" indent="0">
              <a:lnSpc>
                <a:spcPct val="150000"/>
              </a:lnSpc>
              <a:spcBef>
                <a:spcPts val="533"/>
              </a:spcBef>
              <a:buNone/>
            </a:pPr>
            <a:endParaRPr sz="1867"/>
          </a:p>
          <a:p>
            <a:pPr indent="-491054">
              <a:lnSpc>
                <a:spcPct val="150000"/>
              </a:lnSpc>
              <a:spcBef>
                <a:spcPts val="533"/>
              </a:spcBef>
              <a:buSzPts val="2200"/>
            </a:pPr>
            <a:r>
              <a:rPr lang="en" sz="2933"/>
              <a:t>SD of </a:t>
            </a:r>
            <a:r>
              <a:rPr lang="en" sz="2933">
                <a:solidFill>
                  <a:srgbClr val="000000"/>
                </a:solidFill>
              </a:rPr>
              <a:t>residuals</a:t>
            </a:r>
            <a:r>
              <a:rPr lang="en" sz="2933"/>
              <a:t>                     =  √(1 - </a:t>
            </a:r>
            <a:r>
              <a:rPr lang="en" sz="2933" i="1"/>
              <a:t>r²</a:t>
            </a:r>
            <a:r>
              <a:rPr lang="en" sz="2933"/>
              <a:t>)  SD of </a:t>
            </a:r>
            <a:r>
              <a:rPr lang="en" sz="2933" i="1">
                <a:solidFill>
                  <a:srgbClr val="000000"/>
                </a:solidFill>
              </a:rPr>
              <a:t>y</a:t>
            </a:r>
            <a:endParaRPr sz="2933" i="1">
              <a:solidFill>
                <a:srgbClr val="000000"/>
              </a:solidFill>
            </a:endParaRPr>
          </a:p>
        </p:txBody>
      </p:sp>
      <p:sp>
        <p:nvSpPr>
          <p:cNvPr id="226" name="Google Shape;226;p45"/>
          <p:cNvSpPr txBox="1"/>
          <p:nvPr/>
        </p:nvSpPr>
        <p:spPr>
          <a:xfrm>
            <a:off x="5200800" y="5289084"/>
            <a:ext cx="17904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  <p:cxnSp>
        <p:nvCxnSpPr>
          <p:cNvPr id="227" name="Google Shape;227;p45"/>
          <p:cNvCxnSpPr/>
          <p:nvPr/>
        </p:nvCxnSpPr>
        <p:spPr>
          <a:xfrm>
            <a:off x="5821641" y="4733563"/>
            <a:ext cx="1026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EC38-EEEE-4C73-A37D-17923764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midterm coverage</a:t>
            </a:r>
          </a:p>
        </p:txBody>
      </p:sp>
    </p:spTree>
    <p:extLst>
      <p:ext uri="{BB962C8B-B14F-4D97-AF65-F5344CB8AC3E}">
        <p14:creationId xmlns:p14="http://schemas.microsoft.com/office/powerpoint/2010/main" val="1120332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960-57FC-4DE4-8479-A6AF1875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6EA8-E065-40BB-9935-3E39EDB5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Assignment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Method of least squares</a:t>
            </a:r>
          </a:p>
          <a:p>
            <a:r>
              <a:rPr lang="en-US" dirty="0"/>
              <a:t>Residuals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Reading: Chapter 15</a:t>
            </a:r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Linear Regression</a:t>
            </a:r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9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 statement about x and y pairs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Measured in </a:t>
            </a:r>
            <a:r>
              <a:rPr lang="en" i="1" dirty="0"/>
              <a:t>standard units</a:t>
            </a:r>
            <a:endParaRPr i="1" dirty="0"/>
          </a:p>
          <a:p>
            <a:r>
              <a:rPr lang="en" dirty="0"/>
              <a:t>Describing the deviation of x from 0 (the average of x's)</a:t>
            </a:r>
            <a:endParaRPr dirty="0"/>
          </a:p>
          <a:p>
            <a:r>
              <a:rPr lang="en" dirty="0"/>
              <a:t>And the deviation of y from 0 (the average of y's)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i="1" dirty="0"/>
              <a:t>On average</a:t>
            </a:r>
            <a:r>
              <a:rPr lang="en" dirty="0"/>
              <a:t>, y deviates from 0 less than x deviates from 0</a:t>
            </a:r>
            <a:endParaRPr dirty="0"/>
          </a:p>
        </p:txBody>
      </p:sp>
      <p:pic>
        <p:nvPicPr>
          <p:cNvPr id="249" name="Google Shape;2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35" y="4405267"/>
            <a:ext cx="6911533" cy="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5"/>
          <p:cNvSpPr txBox="1">
            <a:spLocks noGrp="1"/>
          </p:cNvSpPr>
          <p:nvPr>
            <p:ph type="body" idx="1"/>
          </p:nvPr>
        </p:nvSpPr>
        <p:spPr>
          <a:xfrm>
            <a:off x="609600" y="5418339"/>
            <a:ext cx="10972800" cy="11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/>
              <a:t>Not true for all points — a statement about averages</a:t>
            </a:r>
            <a:endParaRPr/>
          </a:p>
        </p:txBody>
      </p:sp>
      <p:grpSp>
        <p:nvGrpSpPr>
          <p:cNvPr id="251" name="Google Shape;251;p45"/>
          <p:cNvGrpSpPr/>
          <p:nvPr/>
        </p:nvGrpSpPr>
        <p:grpSpPr>
          <a:xfrm>
            <a:off x="232200" y="4272700"/>
            <a:ext cx="9381533" cy="1455200"/>
            <a:chOff x="174150" y="3204525"/>
            <a:chExt cx="7036150" cy="1091400"/>
          </a:xfrm>
        </p:grpSpPr>
        <p:sp>
          <p:nvSpPr>
            <p:cNvPr id="252" name="Google Shape;252;p45"/>
            <p:cNvSpPr/>
            <p:nvPr/>
          </p:nvSpPr>
          <p:spPr>
            <a:xfrm>
              <a:off x="1973800" y="3204525"/>
              <a:ext cx="5236500" cy="1091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45"/>
            <p:cNvSpPr/>
            <p:nvPr/>
          </p:nvSpPr>
          <p:spPr>
            <a:xfrm>
              <a:off x="174150" y="3338782"/>
              <a:ext cx="1625400" cy="824400"/>
            </a:xfrm>
            <a:prstGeom prst="wedgeRoundRectCallout">
              <a:avLst>
                <a:gd name="adj1" fmla="val 57640"/>
                <a:gd name="adj2" fmla="val -23241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Regression Line</a:t>
              </a:r>
              <a:endParaRPr sz="2667"/>
            </a:p>
          </p:txBody>
        </p:sp>
      </p:grpSp>
      <p:sp>
        <p:nvSpPr>
          <p:cNvPr id="254" name="Google Shape;254;p45"/>
          <p:cNvSpPr/>
          <p:nvPr/>
        </p:nvSpPr>
        <p:spPr>
          <a:xfrm>
            <a:off x="5532481" y="5103872"/>
            <a:ext cx="2167200" cy="484800"/>
          </a:xfrm>
          <a:prstGeom prst="wedgeRoundRectCallout">
            <a:avLst>
              <a:gd name="adj1" fmla="val -21115"/>
              <a:gd name="adj2" fmla="val -71774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/>
              <a:t>Correlation</a:t>
            </a:r>
            <a:endParaRPr sz="266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Slope &amp; Intercept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Line Equation</a:t>
            </a:r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In original units, the regression line has this equation:</a:t>
            </a:r>
            <a:endParaRPr/>
          </a:p>
        </p:txBody>
      </p:sp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17" y="2368800"/>
            <a:ext cx="11396171" cy="90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47"/>
          <p:cNvGrpSpPr/>
          <p:nvPr/>
        </p:nvGrpSpPr>
        <p:grpSpPr>
          <a:xfrm>
            <a:off x="232200" y="2244867"/>
            <a:ext cx="5400800" cy="2050067"/>
            <a:chOff x="174150" y="1683650"/>
            <a:chExt cx="4050600" cy="1537550"/>
          </a:xfrm>
        </p:grpSpPr>
        <p:sp>
          <p:nvSpPr>
            <p:cNvPr id="268" name="Google Shape;268;p47"/>
            <p:cNvSpPr/>
            <p:nvPr/>
          </p:nvSpPr>
          <p:spPr>
            <a:xfrm>
              <a:off x="174150" y="1683650"/>
              <a:ext cx="40506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69;p47"/>
            <p:cNvSpPr/>
            <p:nvPr/>
          </p:nvSpPr>
          <p:spPr>
            <a:xfrm>
              <a:off x="298450" y="2726200"/>
              <a:ext cx="35097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estimated y in standard units</a:t>
              </a:r>
              <a:endParaRPr sz="2667"/>
            </a:p>
          </p:txBody>
        </p:sp>
      </p:grpSp>
      <p:grpSp>
        <p:nvGrpSpPr>
          <p:cNvPr id="270" name="Google Shape;270;p47"/>
          <p:cNvGrpSpPr/>
          <p:nvPr/>
        </p:nvGrpSpPr>
        <p:grpSpPr>
          <a:xfrm>
            <a:off x="6928400" y="2244867"/>
            <a:ext cx="5013200" cy="2050067"/>
            <a:chOff x="5196300" y="1683650"/>
            <a:chExt cx="3759900" cy="1537550"/>
          </a:xfrm>
        </p:grpSpPr>
        <p:sp>
          <p:nvSpPr>
            <p:cNvPr id="271" name="Google Shape;271;p47"/>
            <p:cNvSpPr/>
            <p:nvPr/>
          </p:nvSpPr>
          <p:spPr>
            <a:xfrm>
              <a:off x="5196300" y="1683650"/>
              <a:ext cx="37599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47"/>
            <p:cNvSpPr/>
            <p:nvPr/>
          </p:nvSpPr>
          <p:spPr>
            <a:xfrm>
              <a:off x="5705850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x in standard units</a:t>
              </a:r>
              <a:endParaRPr sz="2667"/>
            </a:p>
          </p:txBody>
        </p:sp>
      </p:grpSp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>
            <a:off x="609600" y="4648200"/>
            <a:ext cx="109728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Lines can be expressed by </a:t>
            </a:r>
            <a:r>
              <a:rPr lang="en" i="1"/>
              <a:t>slope</a:t>
            </a:r>
            <a:r>
              <a:rPr lang="en"/>
              <a:t> &amp; </a:t>
            </a:r>
            <a:r>
              <a:rPr lang="en" i="1"/>
              <a:t>intercept</a:t>
            </a:r>
            <a:endParaRPr i="1"/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115" y="5448295"/>
            <a:ext cx="6647767" cy="56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Line</a:t>
            </a:r>
            <a:endParaRPr/>
          </a:p>
        </p:txBody>
      </p:sp>
      <p:sp>
        <p:nvSpPr>
          <p:cNvPr id="280" name="Google Shape;280;p48"/>
          <p:cNvSpPr txBox="1"/>
          <p:nvPr/>
        </p:nvSpPr>
        <p:spPr>
          <a:xfrm>
            <a:off x="772100" y="1188133"/>
            <a:ext cx="3390400" cy="10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Standard Units</a:t>
            </a:r>
            <a:endParaRPr sz="3200"/>
          </a:p>
        </p:txBody>
      </p:sp>
      <p:pic>
        <p:nvPicPr>
          <p:cNvPr id="281" name="Google Shape;2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18" y="1743367"/>
            <a:ext cx="44323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8"/>
          <p:cNvSpPr txBox="1"/>
          <p:nvPr/>
        </p:nvSpPr>
        <p:spPr>
          <a:xfrm>
            <a:off x="2058933" y="3297400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(0, 0)</a:t>
            </a:r>
            <a:endParaRPr sz="3200" b="1"/>
          </a:p>
        </p:txBody>
      </p:sp>
      <p:grpSp>
        <p:nvGrpSpPr>
          <p:cNvPr id="283" name="Google Shape;283;p48"/>
          <p:cNvGrpSpPr/>
          <p:nvPr/>
        </p:nvGrpSpPr>
        <p:grpSpPr>
          <a:xfrm>
            <a:off x="3130091" y="3281919"/>
            <a:ext cx="1965200" cy="1510800"/>
            <a:chOff x="2347568" y="2461439"/>
            <a:chExt cx="1473900" cy="1133100"/>
          </a:xfrm>
        </p:grpSpPr>
        <p:cxnSp>
          <p:nvCxnSpPr>
            <p:cNvPr id="284" name="Google Shape;284;p48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" name="Google Shape;285;p48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1</a:t>
              </a:r>
              <a:endParaRPr sz="3200" b="1"/>
            </a:p>
          </p:txBody>
        </p:sp>
        <p:cxnSp>
          <p:nvCxnSpPr>
            <p:cNvPr id="286" name="Google Shape;286;p48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7" name="Google Shape;287;p48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</a:t>
              </a:r>
              <a:endParaRPr sz="3200" b="1"/>
            </a:p>
          </p:txBody>
        </p:sp>
      </p:grpSp>
      <p:sp>
        <p:nvSpPr>
          <p:cNvPr id="288" name="Google Shape;288;p48"/>
          <p:cNvSpPr/>
          <p:nvPr/>
        </p:nvSpPr>
        <p:spPr>
          <a:xfrm>
            <a:off x="3607033" y="26897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9" name="Google Shape;289;p48"/>
          <p:cNvSpPr/>
          <p:nvPr/>
        </p:nvSpPr>
        <p:spPr>
          <a:xfrm>
            <a:off x="4724633" y="3908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0" name="Google Shape;290;p48"/>
          <p:cNvSpPr/>
          <p:nvPr/>
        </p:nvSpPr>
        <p:spPr>
          <a:xfrm>
            <a:off x="4318233" y="43153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" name="Google Shape;291;p48"/>
          <p:cNvSpPr/>
          <p:nvPr/>
        </p:nvSpPr>
        <p:spPr>
          <a:xfrm>
            <a:off x="3200633" y="4416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" name="Google Shape;292;p48"/>
          <p:cNvSpPr/>
          <p:nvPr/>
        </p:nvSpPr>
        <p:spPr>
          <a:xfrm>
            <a:off x="2997433" y="46201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3" name="Google Shape;293;p48"/>
          <p:cNvSpPr/>
          <p:nvPr/>
        </p:nvSpPr>
        <p:spPr>
          <a:xfrm>
            <a:off x="1981433" y="3908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4" name="Google Shape;294;p48"/>
          <p:cNvSpPr/>
          <p:nvPr/>
        </p:nvSpPr>
        <p:spPr>
          <a:xfrm>
            <a:off x="3302233" y="35025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" name="Google Shape;295;p48"/>
          <p:cNvSpPr/>
          <p:nvPr/>
        </p:nvSpPr>
        <p:spPr>
          <a:xfrm>
            <a:off x="1778233" y="45185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96" name="Google Shape;296;p48"/>
          <p:cNvGrpSpPr/>
          <p:nvPr/>
        </p:nvGrpSpPr>
        <p:grpSpPr>
          <a:xfrm>
            <a:off x="6461701" y="1188134"/>
            <a:ext cx="5302807" cy="4981167"/>
            <a:chOff x="4846275" y="891100"/>
            <a:chExt cx="3977105" cy="3735875"/>
          </a:xfrm>
        </p:grpSpPr>
        <p:sp>
          <p:nvSpPr>
            <p:cNvPr id="297" name="Google Shape;297;p48"/>
            <p:cNvSpPr txBox="1"/>
            <p:nvPr/>
          </p:nvSpPr>
          <p:spPr>
            <a:xfrm>
              <a:off x="4846275" y="891100"/>
              <a:ext cx="2542800" cy="7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3200"/>
                <a:t>Original Units</a:t>
              </a:r>
              <a:endParaRPr sz="3200"/>
            </a:p>
          </p:txBody>
        </p:sp>
        <p:pic>
          <p:nvPicPr>
            <p:cNvPr id="298" name="Google Shape;298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1113" y="1340850"/>
              <a:ext cx="3267075" cy="32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48"/>
            <p:cNvSpPr txBox="1"/>
            <p:nvPr/>
          </p:nvSpPr>
          <p:spPr>
            <a:xfrm>
              <a:off x="5088361" y="2203082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667" b="1"/>
                <a:t>(Average x,</a:t>
              </a:r>
              <a:br>
                <a:rPr lang="en" sz="2667" b="1"/>
              </a:br>
              <a:r>
                <a:rPr lang="en" sz="2667" b="1"/>
                <a:t> Average y)</a:t>
              </a:r>
              <a:endParaRPr sz="2667" b="1"/>
            </a:p>
          </p:txBody>
        </p:sp>
        <p:cxnSp>
          <p:nvCxnSpPr>
            <p:cNvPr id="300" name="Google Shape;300;p48"/>
            <p:cNvCxnSpPr/>
            <p:nvPr/>
          </p:nvCxnSpPr>
          <p:spPr>
            <a:xfrm>
              <a:off x="65762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48"/>
            <p:cNvSpPr txBox="1"/>
            <p:nvPr/>
          </p:nvSpPr>
          <p:spPr>
            <a:xfrm>
              <a:off x="64623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SD x</a:t>
              </a:r>
              <a:endParaRPr sz="3200" b="1"/>
            </a:p>
          </p:txBody>
        </p:sp>
        <p:cxnSp>
          <p:nvCxnSpPr>
            <p:cNvPr id="302" name="Google Shape;302;p48"/>
            <p:cNvCxnSpPr/>
            <p:nvPr/>
          </p:nvCxnSpPr>
          <p:spPr>
            <a:xfrm>
              <a:off x="73310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3" name="Google Shape;303;p48"/>
            <p:cNvSpPr txBox="1"/>
            <p:nvPr/>
          </p:nvSpPr>
          <p:spPr>
            <a:xfrm>
              <a:off x="7148180" y="2461450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 * SD y</a:t>
              </a:r>
              <a:endParaRPr sz="3200" b="1"/>
            </a:p>
          </p:txBody>
        </p:sp>
        <p:sp>
          <p:nvSpPr>
            <p:cNvPr id="304" name="Google Shape;304;p48"/>
            <p:cNvSpPr/>
            <p:nvPr/>
          </p:nvSpPr>
          <p:spPr>
            <a:xfrm>
              <a:off x="6820075" y="20173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305;p48"/>
            <p:cNvSpPr/>
            <p:nvPr/>
          </p:nvSpPr>
          <p:spPr>
            <a:xfrm>
              <a:off x="76582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306;p48"/>
            <p:cNvSpPr/>
            <p:nvPr/>
          </p:nvSpPr>
          <p:spPr>
            <a:xfrm>
              <a:off x="7353475" y="32365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307;p48"/>
            <p:cNvSpPr/>
            <p:nvPr/>
          </p:nvSpPr>
          <p:spPr>
            <a:xfrm>
              <a:off x="6515275" y="3312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308;p48"/>
            <p:cNvSpPr/>
            <p:nvPr/>
          </p:nvSpPr>
          <p:spPr>
            <a:xfrm>
              <a:off x="6362875" y="34651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309;p48"/>
            <p:cNvSpPr/>
            <p:nvPr/>
          </p:nvSpPr>
          <p:spPr>
            <a:xfrm>
              <a:off x="56008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310;p48"/>
            <p:cNvSpPr/>
            <p:nvPr/>
          </p:nvSpPr>
          <p:spPr>
            <a:xfrm>
              <a:off x="6591475" y="2626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311;p48"/>
            <p:cNvSpPr/>
            <p:nvPr/>
          </p:nvSpPr>
          <p:spPr>
            <a:xfrm>
              <a:off x="5524675" y="3388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Slope and Intercept</a:t>
            </a:r>
            <a:endParaRPr/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67" y="3112883"/>
            <a:ext cx="11553132" cy="189913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9"/>
          <p:cNvSpPr txBox="1"/>
          <p:nvPr/>
        </p:nvSpPr>
        <p:spPr>
          <a:xfrm>
            <a:off x="609600" y="1944600"/>
            <a:ext cx="11088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estimate of </a:t>
            </a:r>
            <a:r>
              <a:rPr lang="en" sz="3200" i="1"/>
              <a:t>y</a:t>
            </a:r>
            <a:r>
              <a:rPr lang="en" sz="3200"/>
              <a:t>  =  slope * </a:t>
            </a:r>
            <a:r>
              <a:rPr lang="en" sz="3200" i="1"/>
              <a:t>x</a:t>
            </a:r>
            <a:r>
              <a:rPr lang="en" sz="3200"/>
              <a:t>  +  intercept</a:t>
            </a:r>
            <a:endParaRPr sz="3200"/>
          </a:p>
        </p:txBody>
      </p:sp>
      <p:sp>
        <p:nvSpPr>
          <p:cNvPr id="319" name="Google Shape;319;p49"/>
          <p:cNvSpPr txBox="1"/>
          <p:nvPr/>
        </p:nvSpPr>
        <p:spPr>
          <a:xfrm>
            <a:off x="5168200" y="5170116"/>
            <a:ext cx="18556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786</Words>
  <Application>Microsoft Macintosh PowerPoint</Application>
  <PresentationFormat>Widescreen</PresentationFormat>
  <Paragraphs>150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YSC2239 Lecture 11</vt:lpstr>
      <vt:lpstr>Recap</vt:lpstr>
      <vt:lpstr>Today’s class</vt:lpstr>
      <vt:lpstr>Linear Regression</vt:lpstr>
      <vt:lpstr>Linear Regression</vt:lpstr>
      <vt:lpstr>Slope &amp; Intercept</vt:lpstr>
      <vt:lpstr>Regression Line Equation</vt:lpstr>
      <vt:lpstr>Regression Line</vt:lpstr>
      <vt:lpstr>Slope and Intercept</vt:lpstr>
      <vt:lpstr>Least Squares</vt:lpstr>
      <vt:lpstr>Error in Estimation</vt:lpstr>
      <vt:lpstr>Least Squares Line</vt:lpstr>
      <vt:lpstr>Numerical Optimization</vt:lpstr>
      <vt:lpstr>Regression Diagnostics</vt:lpstr>
      <vt:lpstr>Residuals</vt:lpstr>
      <vt:lpstr>Residual Plot</vt:lpstr>
      <vt:lpstr>Properties of residuals</vt:lpstr>
      <vt:lpstr>A Measure of Clustering</vt:lpstr>
      <vt:lpstr>Correlation, Revisited </vt:lpstr>
      <vt:lpstr>SD of Fitted Values</vt:lpstr>
      <vt:lpstr>Variance of Fitted Values</vt:lpstr>
      <vt:lpstr>A Variance Decomposition</vt:lpstr>
      <vt:lpstr>A Variance Decomposition</vt:lpstr>
      <vt:lpstr>Residual Average and SD</vt:lpstr>
      <vt:lpstr>End of midterm coverage</vt:lpstr>
      <vt:lpstr>To-do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374</cp:revision>
  <dcterms:created xsi:type="dcterms:W3CDTF">2018-08-30T02:14:46Z</dcterms:created>
  <dcterms:modified xsi:type="dcterms:W3CDTF">2023-02-16T12:18:43Z</dcterms:modified>
</cp:coreProperties>
</file>