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1" r:id="rId14"/>
    <p:sldId id="273" r:id="rId15"/>
    <p:sldId id="275" r:id="rId16"/>
    <p:sldId id="276" r:id="rId17"/>
    <p:sldId id="277" r:id="rId18"/>
    <p:sldId id="278" r:id="rId19"/>
    <p:sldId id="279" r:id="rId20"/>
    <p:sldId id="286" r:id="rId21"/>
    <p:sldId id="289" r:id="rId22"/>
    <p:sldId id="290" r:id="rId23"/>
    <p:sldId id="292" r:id="rId24"/>
    <p:sldId id="29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9694D-A767-4B2C-A936-A325674F8B3A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E3B28-A849-469E-AD6F-97BC50C80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0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nmachineswetrust.com/posts/drop-first-columns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85bd4bd50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85bd4bd50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4cf437a8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4cf437a8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4cf437a8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4cf437a8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4cf437a81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4cf437a81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4cf437a8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4cf437a8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4cf437a81_0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e4cf437a8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4cf437a81_0_2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e4cf437a81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4cf437a81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e4cf437a81_0_2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e4cf437a81_0_2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4cf437a81_0_2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e4cf437a81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4cf437a81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4cf437a81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4cf437a81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e4cf437a81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(out of scope): You don’t </a:t>
            </a:r>
            <a:r>
              <a:rPr lang="en" i="1"/>
              <a:t>always</a:t>
            </a:r>
            <a:r>
              <a:rPr lang="en"/>
              <a:t> have to drop one of the one-hot encoded columns,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this</a:t>
            </a:r>
            <a:r>
              <a:rPr lang="en"/>
              <a:t> blog post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4cf437a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4cf437a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4cf437a81_0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e4cf437a81_0_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4cf437a81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4cf437a81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4cf437a81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e4cf437a81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4cf437a8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4cf437a8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4cf437a8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4cf437a8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4cf437a8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4cf437a8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4cf437a8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4cf437a8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4cf437a8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4cf437a8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4cf437a8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4cf437a8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4d7535f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4d7535f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8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8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99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3600"/>
              <a:buNone/>
              <a:defRPr sz="4800">
                <a:solidFill>
                  <a:srgbClr val="6D9EE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0088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440256" rtl="0">
              <a:spcBef>
                <a:spcPts val="1067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440256" rtl="0">
              <a:spcBef>
                <a:spcPts val="1067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440256" rtl="0">
              <a:spcBef>
                <a:spcPts val="1067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440256" rtl="0">
              <a:spcBef>
                <a:spcPts val="1067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40256" rtl="0">
              <a:spcBef>
                <a:spcPts val="1067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4267093" lvl="6" indent="-440256" rtl="0">
              <a:spcBef>
                <a:spcPts val="1067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4876678" lvl="7" indent="-440256" rtl="0">
              <a:spcBef>
                <a:spcPts val="1067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5486263" lvl="8" indent="-440256" rtl="0">
              <a:spcBef>
                <a:spcPts val="1067"/>
              </a:spcBef>
              <a:spcAft>
                <a:spcPts val="1067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617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2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5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1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4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4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3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0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52734-52AC-4EAE-B3EB-56254006547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7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57194"/>
            <a:ext cx="9144000" cy="2387600"/>
          </a:xfrm>
        </p:spPr>
        <p:txBody>
          <a:bodyPr/>
          <a:lstStyle/>
          <a:p>
            <a:r>
              <a:rPr lang="en-US" dirty="0"/>
              <a:t>YSC2239 Lecture 16</a:t>
            </a:r>
          </a:p>
        </p:txBody>
      </p:sp>
      <p:pic>
        <p:nvPicPr>
          <p:cNvPr id="1026" name="Picture 4" descr="YaleNUS_Header.tif">
            <a:extLst>
              <a:ext uri="{FF2B5EF4-FFF2-40B4-BE49-F238E27FC236}">
                <a16:creationId xmlns:a16="http://schemas.microsoft.com/office/drawing/2014/main" id="{0830E64C-D6D6-4375-96EA-8A4771F6D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506" y="680356"/>
            <a:ext cx="12797156" cy="323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81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Lecture Roadmap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We can choose/create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"/>
              <a:t> any way we like as long as our model follows the form</a:t>
            </a:r>
            <a:endParaRPr/>
          </a:p>
          <a:p>
            <a:pPr marL="0" indent="0">
              <a:spcBef>
                <a:spcPts val="1067"/>
              </a:spcBef>
              <a:buNone/>
            </a:pPr>
            <a:endParaRPr/>
          </a:p>
          <a:p>
            <a:pPr marL="0" indent="0">
              <a:spcBef>
                <a:spcPts val="1067"/>
              </a:spcBef>
              <a:buNone/>
            </a:pPr>
            <a:r>
              <a:rPr lang="en"/>
              <a:t>The rest of the lecture will discuss different techniques we can use to create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"/>
              <a:t>:</a:t>
            </a:r>
            <a:endParaRPr/>
          </a:p>
          <a:p>
            <a:pPr>
              <a:spcBef>
                <a:spcPts val="1067"/>
              </a:spcBef>
            </a:pPr>
            <a:r>
              <a:rPr lang="en"/>
              <a:t>How can we create features from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quantitative data</a:t>
            </a:r>
            <a:r>
              <a:rPr lang="en"/>
              <a:t>?</a:t>
            </a:r>
            <a:endParaRPr/>
          </a:p>
          <a:p>
            <a:r>
              <a:rPr lang="en"/>
              <a:t>How can we create features from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categorical data</a:t>
            </a:r>
            <a:r>
              <a:rPr lang="en"/>
              <a:t>?</a:t>
            </a:r>
            <a:endParaRPr/>
          </a:p>
          <a:p>
            <a:r>
              <a:rPr lang="en"/>
              <a:t>How can we create features from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text data</a:t>
            </a:r>
            <a:r>
              <a:rPr lang="en"/>
              <a:t>? 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497" y="2178639"/>
            <a:ext cx="1756236" cy="660600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Intro to Scikit-Learn (Demo)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Feature Engineering: Quantitative Data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Feature Engineering: Categorical Data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Feature Engineering: Imputation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Feature Engineering: Text Data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title"/>
          </p:nvPr>
        </p:nvSpPr>
        <p:spPr>
          <a:xfrm>
            <a:off x="552451" y="0"/>
            <a:ext cx="10801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"/>
              <a:t>Bag-of-words Encoding</a:t>
            </a:r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body" idx="1"/>
          </p:nvPr>
        </p:nvSpPr>
        <p:spPr>
          <a:xfrm>
            <a:off x="838200" y="1198975"/>
            <a:ext cx="10515600" cy="557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457189" indent="-448722">
              <a:spcBef>
                <a:spcPts val="0"/>
              </a:spcBef>
              <a:buClr>
                <a:schemeClr val="dk1"/>
              </a:buClr>
              <a:buSzPts val="1500"/>
              <a:buFont typeface="Roboto Light"/>
              <a:buChar char="●"/>
            </a:pPr>
            <a:r>
              <a:rPr lang="en" sz="2000">
                <a:latin typeface="Roboto Light"/>
                <a:ea typeface="Roboto Light"/>
                <a:cs typeface="Roboto Light"/>
                <a:sym typeface="Roboto Light"/>
              </a:rPr>
              <a:t>Generalization of one-hot-encoding for a string of text: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457189" indent="-321725">
              <a:spcBef>
                <a:spcPts val="2267"/>
              </a:spcBef>
              <a:buClr>
                <a:schemeClr val="dk1"/>
              </a:buClr>
              <a:buSzPts val="1500"/>
              <a:buNone/>
            </a:pPr>
            <a:endParaRPr sz="20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189" indent="-321725">
              <a:spcBef>
                <a:spcPts val="2267"/>
              </a:spcBef>
              <a:buClr>
                <a:schemeClr val="dk1"/>
              </a:buClr>
              <a:buSzPts val="1500"/>
              <a:buNone/>
            </a:pPr>
            <a:endParaRPr sz="20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189" indent="-321725">
              <a:spcBef>
                <a:spcPts val="2267"/>
              </a:spcBef>
              <a:buClr>
                <a:schemeClr val="dk1"/>
              </a:buClr>
              <a:buSzPts val="1500"/>
              <a:buNone/>
            </a:pPr>
            <a:endParaRPr sz="20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189" indent="-448722">
              <a:spcBef>
                <a:spcPts val="2267"/>
              </a:spcBef>
              <a:buClr>
                <a:schemeClr val="dk1"/>
              </a:buClr>
              <a:buSzPts val="1500"/>
              <a:buFont typeface="Roboto Light"/>
              <a:buChar char="●"/>
            </a:pPr>
            <a:r>
              <a:rPr lang="en" sz="2000">
                <a:latin typeface="Roboto Light"/>
                <a:ea typeface="Roboto Light"/>
                <a:cs typeface="Roboto Light"/>
                <a:sym typeface="Roboto Light"/>
              </a:rPr>
              <a:t>Encode text as a long vector of word counts (Issues?)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914377" lvl="1" indent="-457189">
              <a:spcBef>
                <a:spcPts val="533"/>
              </a:spcBef>
              <a:buClr>
                <a:schemeClr val="dk1"/>
              </a:buClr>
              <a:buSzPts val="1400"/>
              <a:buFont typeface="Roboto Light"/>
              <a:buChar char="○"/>
            </a:pPr>
            <a:r>
              <a:rPr lang="en" sz="1867">
                <a:latin typeface="Roboto Light"/>
                <a:ea typeface="Roboto Light"/>
                <a:cs typeface="Roboto Light"/>
                <a:sym typeface="Roboto Light"/>
              </a:rPr>
              <a:t>Typically high dimensional (millions of columns) and very sparse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914377" lvl="1" indent="-457189">
              <a:spcBef>
                <a:spcPts val="533"/>
              </a:spcBef>
              <a:buClr>
                <a:schemeClr val="dk1"/>
              </a:buClr>
              <a:buSzPts val="1400"/>
              <a:buFont typeface="Roboto Light"/>
              <a:buChar char="○"/>
            </a:pPr>
            <a:r>
              <a:rPr lang="en" sz="1867">
                <a:latin typeface="Roboto Light"/>
                <a:ea typeface="Roboto Light"/>
                <a:cs typeface="Roboto Light"/>
                <a:sym typeface="Roboto Light"/>
              </a:rPr>
              <a:t>Word order information is lost… (is this an issue?)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914377" lvl="1" indent="-457189">
              <a:spcBef>
                <a:spcPts val="533"/>
              </a:spcBef>
              <a:buClr>
                <a:schemeClr val="dk1"/>
              </a:buClr>
              <a:buSzPts val="1400"/>
              <a:buFont typeface="Roboto Light"/>
              <a:buChar char="○"/>
            </a:pPr>
            <a:r>
              <a:rPr lang="en" sz="1867">
                <a:latin typeface="Roboto Light"/>
                <a:ea typeface="Roboto Light"/>
                <a:cs typeface="Roboto Light"/>
                <a:sym typeface="Roboto Light"/>
              </a:rPr>
              <a:t>What happens when you see a word not in the dictionary?</a:t>
            </a:r>
            <a:endParaRPr sz="1867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189" indent="-448722">
              <a:spcBef>
                <a:spcPts val="2267"/>
              </a:spcBef>
              <a:buClr>
                <a:schemeClr val="dk1"/>
              </a:buClr>
              <a:buSzPts val="1500"/>
              <a:buFont typeface="Noto Sans Symbols"/>
              <a:buChar char="●"/>
            </a:pPr>
            <a:r>
              <a:rPr lang="en" sz="2000">
                <a:latin typeface="Roboto Light"/>
                <a:ea typeface="Roboto Light"/>
                <a:cs typeface="Roboto Light"/>
                <a:sym typeface="Roboto Light"/>
              </a:rPr>
              <a:t>A </a:t>
            </a:r>
            <a:r>
              <a:rPr lang="en" sz="2000" b="1"/>
              <a:t>bag</a:t>
            </a:r>
            <a:r>
              <a:rPr lang="en" sz="2000">
                <a:latin typeface="Roboto Light"/>
                <a:ea typeface="Roboto Light"/>
                <a:cs typeface="Roboto Light"/>
                <a:sym typeface="Roboto Light"/>
              </a:rPr>
              <a:t> is another term for a multiset: </a:t>
            </a:r>
            <a:r>
              <a:rPr lang="en" sz="2000" i="1">
                <a:latin typeface="Roboto Light"/>
                <a:ea typeface="Roboto Light"/>
                <a:cs typeface="Roboto Light"/>
                <a:sym typeface="Roboto Light"/>
              </a:rPr>
              <a:t>an unordered collection which may contain multiple instances of each element.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457189" indent="-448722">
              <a:spcBef>
                <a:spcPts val="2267"/>
              </a:spcBef>
              <a:buClr>
                <a:schemeClr val="dk1"/>
              </a:buClr>
              <a:buSzPts val="1500"/>
              <a:buFont typeface="Noto Sans Symbols"/>
              <a:buChar char="●"/>
            </a:pPr>
            <a:r>
              <a:rPr lang="en" sz="2000" b="1"/>
              <a:t>Stop words:</a:t>
            </a:r>
            <a:r>
              <a:rPr lang="en" sz="2000">
                <a:latin typeface="Roboto Light"/>
                <a:ea typeface="Roboto Light"/>
                <a:cs typeface="Roboto Light"/>
                <a:sym typeface="Roboto Light"/>
              </a:rPr>
              <a:t> words that do not contain significant information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914377" lvl="1" indent="-448722">
              <a:spcBef>
                <a:spcPts val="533"/>
              </a:spcBef>
              <a:buClr>
                <a:schemeClr val="dk1"/>
              </a:buClr>
              <a:buSzPts val="1500"/>
              <a:buFont typeface="Roboto Light"/>
              <a:buChar char="○"/>
            </a:pPr>
            <a:r>
              <a:rPr lang="en" sz="2000">
                <a:latin typeface="Roboto Light"/>
                <a:ea typeface="Roboto Light"/>
                <a:cs typeface="Roboto Light"/>
                <a:sym typeface="Roboto Light"/>
              </a:rPr>
              <a:t>Examples: the, in, at, or, on, a, an, and …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914377" lvl="1" indent="-448722">
              <a:spcBef>
                <a:spcPts val="533"/>
              </a:spcBef>
              <a:buClr>
                <a:schemeClr val="dk1"/>
              </a:buClr>
              <a:buSzPts val="1500"/>
              <a:buFont typeface="Roboto Light"/>
              <a:buChar char="○"/>
            </a:pPr>
            <a:r>
              <a:rPr lang="en" sz="2000">
                <a:latin typeface="Roboto Light"/>
                <a:ea typeface="Roboto Light"/>
                <a:cs typeface="Roboto Light"/>
                <a:sym typeface="Roboto Light"/>
              </a:rPr>
              <a:t>Typically removed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457189" indent="-321725">
              <a:spcBef>
                <a:spcPts val="2267"/>
              </a:spcBef>
              <a:spcAft>
                <a:spcPts val="1067"/>
              </a:spcAft>
              <a:buClr>
                <a:schemeClr val="dk1"/>
              </a:buClr>
              <a:buSzPts val="1500"/>
              <a:buNone/>
            </a:pPr>
            <a:endParaRPr sz="2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90" name="Google Shape;190;p34"/>
          <p:cNvGrpSpPr/>
          <p:nvPr/>
        </p:nvGrpSpPr>
        <p:grpSpPr>
          <a:xfrm>
            <a:off x="1519960" y="1531431"/>
            <a:ext cx="9662662" cy="1808675"/>
            <a:chOff x="1162407" y="1786040"/>
            <a:chExt cx="9662663" cy="1808674"/>
          </a:xfrm>
        </p:grpSpPr>
        <p:sp>
          <p:nvSpPr>
            <p:cNvPr id="191" name="Google Shape;191;p34"/>
            <p:cNvSpPr/>
            <p:nvPr/>
          </p:nvSpPr>
          <p:spPr>
            <a:xfrm>
              <a:off x="6761269" y="3142147"/>
              <a:ext cx="4063800" cy="452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400"/>
              </a:pPr>
              <a:endParaRPr sz="1867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2" name="Google Shape;192;p34"/>
            <p:cNvSpPr/>
            <p:nvPr/>
          </p:nvSpPr>
          <p:spPr>
            <a:xfrm>
              <a:off x="1162407" y="2028991"/>
              <a:ext cx="3935700" cy="1403400"/>
            </a:xfrm>
            <a:prstGeom prst="rect">
              <a:avLst/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800"/>
              </a:pPr>
              <a:r>
                <a:rPr lang="en" sz="2400" i="1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“Learning about machine</a:t>
              </a:r>
              <a:br>
                <a:rPr lang="en" sz="2400" i="1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</a:br>
              <a:r>
                <a:rPr lang="en" sz="2400" i="1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learning is fun.”</a:t>
              </a:r>
              <a:endParaRPr sz="1467"/>
            </a:p>
          </p:txBody>
        </p:sp>
        <p:sp>
          <p:nvSpPr>
            <p:cNvPr id="193" name="Google Shape;193;p34"/>
            <p:cNvSpPr/>
            <p:nvPr/>
          </p:nvSpPr>
          <p:spPr>
            <a:xfrm>
              <a:off x="5511254" y="2521879"/>
              <a:ext cx="329100" cy="447600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ts val="1400"/>
              </a:pPr>
              <a:endParaRPr sz="1867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4" name="Google Shape;194;p34"/>
            <p:cNvSpPr/>
            <p:nvPr/>
          </p:nvSpPr>
          <p:spPr>
            <a:xfrm>
              <a:off x="6761269" y="3147114"/>
              <a:ext cx="447600" cy="447600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r>
                <a:rPr lang="en" sz="1867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</a:t>
              </a:r>
              <a:endParaRPr sz="1467"/>
            </a:p>
          </p:txBody>
        </p:sp>
        <p:sp>
          <p:nvSpPr>
            <p:cNvPr id="195" name="Google Shape;195;p34"/>
            <p:cNvSpPr/>
            <p:nvPr/>
          </p:nvSpPr>
          <p:spPr>
            <a:xfrm>
              <a:off x="7208806" y="3147114"/>
              <a:ext cx="447600" cy="447600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r>
                <a:rPr lang="en" sz="1867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</a:t>
              </a:r>
              <a:endParaRPr sz="1467"/>
            </a:p>
          </p:txBody>
        </p:sp>
        <p:sp>
          <p:nvSpPr>
            <p:cNvPr id="196" name="Google Shape;196;p34"/>
            <p:cNvSpPr/>
            <p:nvPr/>
          </p:nvSpPr>
          <p:spPr>
            <a:xfrm>
              <a:off x="8037441" y="3147114"/>
              <a:ext cx="447600" cy="447600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r>
                <a:rPr lang="en" sz="1867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sz="1467"/>
            </a:p>
          </p:txBody>
        </p:sp>
        <p:sp>
          <p:nvSpPr>
            <p:cNvPr id="197" name="Google Shape;197;p34"/>
            <p:cNvSpPr/>
            <p:nvPr/>
          </p:nvSpPr>
          <p:spPr>
            <a:xfrm>
              <a:off x="8842256" y="3147114"/>
              <a:ext cx="447600" cy="447600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r>
                <a:rPr lang="en" sz="1867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 sz="1467"/>
            </a:p>
          </p:txBody>
        </p:sp>
        <p:sp>
          <p:nvSpPr>
            <p:cNvPr id="198" name="Google Shape;198;p34"/>
            <p:cNvSpPr/>
            <p:nvPr/>
          </p:nvSpPr>
          <p:spPr>
            <a:xfrm>
              <a:off x="9623255" y="3147114"/>
              <a:ext cx="447600" cy="447600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r>
                <a:rPr lang="en" sz="1867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sz="1467"/>
            </a:p>
          </p:txBody>
        </p:sp>
        <p:sp>
          <p:nvSpPr>
            <p:cNvPr id="199" name="Google Shape;199;p34"/>
            <p:cNvSpPr txBox="1"/>
            <p:nvPr/>
          </p:nvSpPr>
          <p:spPr>
            <a:xfrm rot="16200000">
              <a:off x="8336564" y="2316661"/>
              <a:ext cx="1377899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en" sz="20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learning</a:t>
              </a:r>
              <a:endParaRPr sz="1467"/>
            </a:p>
          </p:txBody>
        </p:sp>
        <p:sp>
          <p:nvSpPr>
            <p:cNvPr id="200" name="Google Shape;200;p34"/>
            <p:cNvSpPr/>
            <p:nvPr/>
          </p:nvSpPr>
          <p:spPr>
            <a:xfrm rot="-5400000">
              <a:off x="6371270" y="2353654"/>
              <a:ext cx="11841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rgbClr val="1A1A1A"/>
                </a:buClr>
                <a:buSzPts val="1400"/>
              </a:pPr>
              <a:r>
                <a:rPr lang="en" sz="1867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rPr>
                <a:t>aardvark</a:t>
              </a:r>
              <a:endParaRPr sz="1867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1" name="Google Shape;201;p34"/>
            <p:cNvSpPr txBox="1"/>
            <p:nvPr/>
          </p:nvSpPr>
          <p:spPr>
            <a:xfrm rot="16200000">
              <a:off x="9138264" y="2337361"/>
              <a:ext cx="1336500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en" sz="20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machine</a:t>
              </a:r>
              <a:endParaRPr sz="20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2" name="Google Shape;202;p34"/>
            <p:cNvSpPr txBox="1"/>
            <p:nvPr/>
          </p:nvSpPr>
          <p:spPr>
            <a:xfrm rot="16200000">
              <a:off x="7924502" y="2674847"/>
              <a:ext cx="593100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en" sz="20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fun</a:t>
              </a:r>
              <a:endParaRPr sz="1467"/>
            </a:p>
          </p:txBody>
        </p:sp>
        <p:sp>
          <p:nvSpPr>
            <p:cNvPr id="203" name="Google Shape;203;p34"/>
            <p:cNvSpPr txBox="1"/>
            <p:nvPr/>
          </p:nvSpPr>
          <p:spPr>
            <a:xfrm>
              <a:off x="7661791" y="3130244"/>
              <a:ext cx="375600" cy="379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>
                <a:buClr>
                  <a:srgbClr val="000000"/>
                </a:buClr>
                <a:buSzPts val="1400"/>
              </a:pPr>
              <a:r>
                <a:rPr lang="en" sz="1867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…</a:t>
              </a:r>
              <a:endParaRPr sz="1867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4" name="Google Shape;204;p34"/>
            <p:cNvSpPr txBox="1"/>
            <p:nvPr/>
          </p:nvSpPr>
          <p:spPr>
            <a:xfrm>
              <a:off x="8459713" y="3142149"/>
              <a:ext cx="375600" cy="379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>
                <a:buClr>
                  <a:srgbClr val="000000"/>
                </a:buClr>
                <a:buSzPts val="1400"/>
              </a:pPr>
              <a:r>
                <a:rPr lang="en" sz="1867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…</a:t>
              </a:r>
              <a:endParaRPr sz="1867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5" name="Google Shape;205;p34"/>
            <p:cNvSpPr txBox="1"/>
            <p:nvPr/>
          </p:nvSpPr>
          <p:spPr>
            <a:xfrm>
              <a:off x="9281446" y="3142148"/>
              <a:ext cx="375600" cy="379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>
                <a:buClr>
                  <a:srgbClr val="000000"/>
                </a:buClr>
                <a:buSzPts val="1400"/>
              </a:pPr>
              <a:r>
                <a:rPr lang="en" sz="1867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…</a:t>
              </a:r>
              <a:endParaRPr sz="1867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6" name="Google Shape;206;p34"/>
            <p:cNvSpPr txBox="1"/>
            <p:nvPr/>
          </p:nvSpPr>
          <p:spPr>
            <a:xfrm>
              <a:off x="10067454" y="3177873"/>
              <a:ext cx="375600" cy="379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>
                <a:buClr>
                  <a:srgbClr val="000000"/>
                </a:buClr>
                <a:buSzPts val="1400"/>
              </a:pPr>
              <a:r>
                <a:rPr lang="en" sz="1867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…</a:t>
              </a:r>
              <a:endParaRPr sz="1867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7" name="Google Shape;207;p34"/>
            <p:cNvSpPr/>
            <p:nvPr/>
          </p:nvSpPr>
          <p:spPr>
            <a:xfrm>
              <a:off x="10377470" y="3147114"/>
              <a:ext cx="447600" cy="447600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r>
                <a:rPr lang="en" sz="1867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</a:t>
              </a:r>
              <a:endParaRPr sz="1467"/>
            </a:p>
          </p:txBody>
        </p:sp>
        <p:sp>
          <p:nvSpPr>
            <p:cNvPr id="208" name="Google Shape;208;p34"/>
            <p:cNvSpPr txBox="1"/>
            <p:nvPr/>
          </p:nvSpPr>
          <p:spPr>
            <a:xfrm rot="16200000">
              <a:off x="9973680" y="2364381"/>
              <a:ext cx="1187100" cy="379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>
                <a:buClr>
                  <a:srgbClr val="000000"/>
                </a:buClr>
                <a:buSzPts val="1400"/>
              </a:pPr>
              <a:r>
                <a:rPr lang="en" sz="1867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zyzzyva</a:t>
              </a:r>
              <a:endParaRPr sz="1467"/>
            </a:p>
          </p:txBody>
        </p:sp>
        <p:sp>
          <p:nvSpPr>
            <p:cNvPr id="209" name="Google Shape;209;p34"/>
            <p:cNvSpPr/>
            <p:nvPr/>
          </p:nvSpPr>
          <p:spPr>
            <a:xfrm rot="-5400000">
              <a:off x="6704947" y="2264840"/>
              <a:ext cx="13617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r>
                <a:rPr lang="en" sz="1867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aardwolf</a:t>
              </a:r>
              <a:endParaRPr sz="1467"/>
            </a:p>
          </p:txBody>
        </p:sp>
        <p:sp>
          <p:nvSpPr>
            <p:cNvPr id="210" name="Google Shape;210;p34"/>
            <p:cNvSpPr txBox="1"/>
            <p:nvPr/>
          </p:nvSpPr>
          <p:spPr>
            <a:xfrm>
              <a:off x="5632015" y="3149542"/>
              <a:ext cx="1034700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en" sz="2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Vector</a:t>
              </a:r>
              <a:endParaRPr sz="1467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>
            <a:spLocks noGrp="1"/>
          </p:cNvSpPr>
          <p:nvPr>
            <p:ph type="title"/>
          </p:nvPr>
        </p:nvSpPr>
        <p:spPr>
          <a:xfrm>
            <a:off x="414337" y="240507"/>
            <a:ext cx="8101200" cy="99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"/>
              <a:t>N-Gram Encoding</a:t>
            </a:r>
            <a:endParaRPr/>
          </a:p>
        </p:txBody>
      </p:sp>
      <p:sp>
        <p:nvSpPr>
          <p:cNvPr id="216" name="Google Shape;216;p35"/>
          <p:cNvSpPr txBox="1">
            <a:spLocks noGrp="1"/>
          </p:cNvSpPr>
          <p:nvPr>
            <p:ph type="body" idx="1"/>
          </p:nvPr>
        </p:nvSpPr>
        <p:spPr>
          <a:xfrm>
            <a:off x="838200" y="1814052"/>
            <a:ext cx="10515600" cy="4362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/>
          <a:p>
            <a:pPr marL="457189" indent="-448722">
              <a:spcBef>
                <a:spcPts val="0"/>
              </a:spcBef>
              <a:buClr>
                <a:schemeClr val="dk1"/>
              </a:buClr>
              <a:buSzPts val="21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Sometimes word order matters: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457189" indent="-270927">
              <a:spcBef>
                <a:spcPts val="2267"/>
              </a:spcBef>
              <a:buClr>
                <a:schemeClr val="dk1"/>
              </a:buClr>
              <a:buSzPts val="2100"/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457189" indent="-270927">
              <a:spcBef>
                <a:spcPts val="2267"/>
              </a:spcBef>
              <a:buClr>
                <a:schemeClr val="dk1"/>
              </a:buClr>
              <a:buSzPts val="2100"/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457189" indent="-448722">
              <a:spcBef>
                <a:spcPts val="2267"/>
              </a:spcBef>
              <a:buClr>
                <a:schemeClr val="dk1"/>
              </a:buClr>
              <a:buSzPts val="21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How do we capture word order in a “vector” model?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914377" lvl="1" indent="-457189">
              <a:spcBef>
                <a:spcPts val="533"/>
              </a:spcBef>
              <a:spcAft>
                <a:spcPts val="1067"/>
              </a:spcAft>
              <a:buClr>
                <a:schemeClr val="dk1"/>
              </a:buClr>
              <a:buSzPts val="18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N-Gram: </a:t>
            </a:r>
            <a:r>
              <a:rPr lang="en" i="1">
                <a:latin typeface="Roboto Light"/>
                <a:ea typeface="Roboto Light"/>
                <a:cs typeface="Roboto Light"/>
                <a:sym typeface="Roboto Light"/>
              </a:rPr>
              <a:t>“Bag-of- sequences-of-words”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7" name="Google Shape;217;p35"/>
          <p:cNvSpPr/>
          <p:nvPr/>
        </p:nvSpPr>
        <p:spPr>
          <a:xfrm>
            <a:off x="838200" y="2536409"/>
            <a:ext cx="4887600" cy="1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" sz="3200" i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book was </a:t>
            </a:r>
            <a:r>
              <a:rPr lang="en" sz="3200" b="1" i="1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r>
              <a:rPr lang="en" sz="3200" i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well written but I did enjoy it.</a:t>
            </a:r>
            <a:endParaRPr sz="3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35"/>
          <p:cNvSpPr/>
          <p:nvPr/>
        </p:nvSpPr>
        <p:spPr>
          <a:xfrm>
            <a:off x="6885039" y="2536409"/>
            <a:ext cx="4887600" cy="1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" sz="3200" i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book was well written but I did </a:t>
            </a:r>
            <a:r>
              <a:rPr lang="en" sz="3200" b="1" i="1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r>
              <a:rPr lang="en" sz="3200" i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enjoy it.</a:t>
            </a:r>
            <a:endParaRPr sz="3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35"/>
          <p:cNvSpPr/>
          <p:nvPr/>
        </p:nvSpPr>
        <p:spPr>
          <a:xfrm>
            <a:off x="5725667" y="2757948"/>
            <a:ext cx="530800" cy="42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endParaRPr sz="1867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>
            <a:spLocks noGrp="1"/>
          </p:cNvSpPr>
          <p:nvPr>
            <p:ph type="title"/>
          </p:nvPr>
        </p:nvSpPr>
        <p:spPr>
          <a:xfrm>
            <a:off x="663677" y="4838001"/>
            <a:ext cx="10391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"/>
              <a:t>2-Gram Encoding</a:t>
            </a:r>
            <a:endParaRPr/>
          </a:p>
        </p:txBody>
      </p:sp>
      <p:sp>
        <p:nvSpPr>
          <p:cNvPr id="226" name="Google Shape;226;p36"/>
          <p:cNvSpPr/>
          <p:nvPr/>
        </p:nvSpPr>
        <p:spPr>
          <a:xfrm>
            <a:off x="2671805" y="433289"/>
            <a:ext cx="5016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buClr>
                <a:schemeClr val="dk1"/>
              </a:buClr>
              <a:buSzPts val="2100"/>
            </a:pPr>
            <a:r>
              <a:rPr lang="en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book was well written ...</a:t>
            </a:r>
            <a:endParaRPr sz="1467"/>
          </a:p>
        </p:txBody>
      </p:sp>
      <p:sp>
        <p:nvSpPr>
          <p:cNvPr id="227" name="Google Shape;227;p36"/>
          <p:cNvSpPr/>
          <p:nvPr/>
        </p:nvSpPr>
        <p:spPr>
          <a:xfrm>
            <a:off x="753964" y="1364425"/>
            <a:ext cx="20152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r">
              <a:buClr>
                <a:srgbClr val="000000"/>
              </a:buClr>
              <a:buSzPts val="2400"/>
            </a:pPr>
            <a:r>
              <a:rPr lang="en"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book</a:t>
            </a:r>
            <a:endParaRPr sz="1467"/>
          </a:p>
        </p:txBody>
      </p:sp>
      <p:sp>
        <p:nvSpPr>
          <p:cNvPr id="228" name="Google Shape;228;p36"/>
          <p:cNvSpPr/>
          <p:nvPr/>
        </p:nvSpPr>
        <p:spPr>
          <a:xfrm>
            <a:off x="358021" y="3447011"/>
            <a:ext cx="24112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"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well written</a:t>
            </a:r>
            <a:endParaRPr sz="1467"/>
          </a:p>
        </p:txBody>
      </p:sp>
      <p:sp>
        <p:nvSpPr>
          <p:cNvPr id="229" name="Google Shape;229;p36"/>
          <p:cNvSpPr/>
          <p:nvPr/>
        </p:nvSpPr>
        <p:spPr>
          <a:xfrm>
            <a:off x="664196" y="1985475"/>
            <a:ext cx="21052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r">
              <a:buClr>
                <a:srgbClr val="000000"/>
              </a:buClr>
              <a:buSzPts val="2400"/>
            </a:pPr>
            <a:r>
              <a:rPr lang="en"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book was</a:t>
            </a:r>
            <a:endParaRPr sz="1467"/>
          </a:p>
        </p:txBody>
      </p:sp>
      <p:sp>
        <p:nvSpPr>
          <p:cNvPr id="230" name="Google Shape;230;p36"/>
          <p:cNvSpPr/>
          <p:nvPr/>
        </p:nvSpPr>
        <p:spPr>
          <a:xfrm>
            <a:off x="866175" y="2662975"/>
            <a:ext cx="19032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"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was well</a:t>
            </a:r>
            <a:endParaRPr sz="1467"/>
          </a:p>
        </p:txBody>
      </p:sp>
      <p:sp>
        <p:nvSpPr>
          <p:cNvPr id="231" name="Google Shape;231;p36"/>
          <p:cNvSpPr/>
          <p:nvPr/>
        </p:nvSpPr>
        <p:spPr>
          <a:xfrm rot="5400000">
            <a:off x="3308343" y="313072"/>
            <a:ext cx="412000" cy="1592800"/>
          </a:xfrm>
          <a:prstGeom prst="rightBrace">
            <a:avLst>
              <a:gd name="adj1" fmla="val 8333"/>
              <a:gd name="adj2" fmla="val 59463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400"/>
            </a:pPr>
            <a:endParaRPr sz="1867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p36"/>
          <p:cNvSpPr/>
          <p:nvPr/>
        </p:nvSpPr>
        <p:spPr>
          <a:xfrm rot="5400000">
            <a:off x="4553289" y="859861"/>
            <a:ext cx="1288800" cy="1411600"/>
          </a:xfrm>
          <a:prstGeom prst="rightBrace">
            <a:avLst>
              <a:gd name="adj1" fmla="val 14388"/>
              <a:gd name="adj2" fmla="val 5337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400"/>
            </a:pPr>
            <a:endParaRPr sz="1867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p36"/>
          <p:cNvSpPr/>
          <p:nvPr/>
        </p:nvSpPr>
        <p:spPr>
          <a:xfrm rot="5400000">
            <a:off x="5165235" y="1049867"/>
            <a:ext cx="2126800" cy="1903200"/>
          </a:xfrm>
          <a:prstGeom prst="rightBrace">
            <a:avLst>
              <a:gd name="adj1" fmla="val 13613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400"/>
            </a:pPr>
            <a:endParaRPr sz="1867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34" name="Google Shape;234;p36"/>
          <p:cNvCxnSpPr>
            <a:stCxn id="235" idx="4"/>
            <a:endCxn id="227" idx="3"/>
          </p:cNvCxnSpPr>
          <p:nvPr/>
        </p:nvCxnSpPr>
        <p:spPr>
          <a:xfrm rot="5400000">
            <a:off x="2951289" y="1247187"/>
            <a:ext cx="227600" cy="5920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5" name="Google Shape;235;p36"/>
          <p:cNvSpPr/>
          <p:nvPr/>
        </p:nvSpPr>
        <p:spPr>
          <a:xfrm>
            <a:off x="3284089" y="1275387"/>
            <a:ext cx="154000" cy="1540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endParaRPr sz="1867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p36"/>
          <p:cNvSpPr/>
          <p:nvPr/>
        </p:nvSpPr>
        <p:spPr>
          <a:xfrm>
            <a:off x="4243219" y="1660149"/>
            <a:ext cx="154000" cy="1540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endParaRPr sz="1867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p36"/>
          <p:cNvSpPr/>
          <p:nvPr/>
        </p:nvSpPr>
        <p:spPr>
          <a:xfrm>
            <a:off x="5083461" y="2181379"/>
            <a:ext cx="154000" cy="1540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endParaRPr sz="1867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8" name="Google Shape;238;p36"/>
          <p:cNvSpPr/>
          <p:nvPr/>
        </p:nvSpPr>
        <p:spPr>
          <a:xfrm>
            <a:off x="6151793" y="3030801"/>
            <a:ext cx="154000" cy="1540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endParaRPr sz="1867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39" name="Google Shape;239;p36"/>
          <p:cNvCxnSpPr>
            <a:stCxn id="236" idx="4"/>
            <a:endCxn id="229" idx="3"/>
          </p:cNvCxnSpPr>
          <p:nvPr/>
        </p:nvCxnSpPr>
        <p:spPr>
          <a:xfrm rot="5400000">
            <a:off x="3313019" y="1270549"/>
            <a:ext cx="463600" cy="15508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0" name="Google Shape;240;p36"/>
          <p:cNvCxnSpPr>
            <a:stCxn id="238" idx="4"/>
            <a:endCxn id="228" idx="3"/>
          </p:cNvCxnSpPr>
          <p:nvPr/>
        </p:nvCxnSpPr>
        <p:spPr>
          <a:xfrm rot="5400000">
            <a:off x="4221593" y="1732401"/>
            <a:ext cx="554800" cy="34596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1" name="Google Shape;241;p36"/>
          <p:cNvCxnSpPr>
            <a:stCxn id="237" idx="4"/>
            <a:endCxn id="230" idx="3"/>
          </p:cNvCxnSpPr>
          <p:nvPr/>
        </p:nvCxnSpPr>
        <p:spPr>
          <a:xfrm rot="5400000">
            <a:off x="3654861" y="1449779"/>
            <a:ext cx="620000" cy="23912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42" name="Google Shape;242;p36"/>
          <p:cNvGrpSpPr/>
          <p:nvPr/>
        </p:nvGrpSpPr>
        <p:grpSpPr>
          <a:xfrm>
            <a:off x="6151800" y="3607016"/>
            <a:ext cx="5499328" cy="2556464"/>
            <a:chOff x="4764309" y="3465907"/>
            <a:chExt cx="6546819" cy="3043409"/>
          </a:xfrm>
        </p:grpSpPr>
        <p:sp>
          <p:nvSpPr>
            <p:cNvPr id="243" name="Google Shape;243;p36"/>
            <p:cNvSpPr/>
            <p:nvPr/>
          </p:nvSpPr>
          <p:spPr>
            <a:xfrm rot="-5400000">
              <a:off x="6522757" y="4645053"/>
              <a:ext cx="2072700" cy="6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100"/>
              </a:pPr>
              <a:r>
                <a:rPr lang="en" sz="28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the book</a:t>
              </a:r>
              <a:endParaRPr sz="1467"/>
            </a:p>
          </p:txBody>
        </p:sp>
        <p:sp>
          <p:nvSpPr>
            <p:cNvPr id="244" name="Google Shape;244;p36"/>
            <p:cNvSpPr/>
            <p:nvPr/>
          </p:nvSpPr>
          <p:spPr>
            <a:xfrm rot="-5400000">
              <a:off x="7304248" y="4566755"/>
              <a:ext cx="2229300" cy="6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100"/>
              </a:pPr>
              <a:r>
                <a:rPr lang="en" sz="28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book was</a:t>
              </a:r>
              <a:endParaRPr sz="1467"/>
            </a:p>
          </p:txBody>
        </p:sp>
        <p:sp>
          <p:nvSpPr>
            <p:cNvPr id="245" name="Google Shape;245;p36"/>
            <p:cNvSpPr/>
            <p:nvPr/>
          </p:nvSpPr>
          <p:spPr>
            <a:xfrm rot="-5400000">
              <a:off x="8267606" y="4694705"/>
              <a:ext cx="1973400" cy="6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100"/>
              </a:pPr>
              <a:r>
                <a:rPr lang="en" sz="28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was well</a:t>
              </a:r>
              <a:endParaRPr sz="1467"/>
            </a:p>
          </p:txBody>
        </p:sp>
        <p:sp>
          <p:nvSpPr>
            <p:cNvPr id="246" name="Google Shape;246;p36"/>
            <p:cNvSpPr/>
            <p:nvPr/>
          </p:nvSpPr>
          <p:spPr>
            <a:xfrm rot="-5400000">
              <a:off x="8908597" y="4417957"/>
              <a:ext cx="2526900" cy="6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100"/>
              </a:pPr>
              <a:r>
                <a:rPr lang="en" sz="28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well written</a:t>
              </a:r>
              <a:endParaRPr sz="1467"/>
            </a:p>
          </p:txBody>
        </p:sp>
        <p:sp>
          <p:nvSpPr>
            <p:cNvPr id="247" name="Google Shape;247;p36"/>
            <p:cNvSpPr/>
            <p:nvPr/>
          </p:nvSpPr>
          <p:spPr>
            <a:xfrm>
              <a:off x="5969782" y="6021516"/>
              <a:ext cx="5341200" cy="487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200"/>
              </a:pPr>
              <a:endParaRPr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8" name="Google Shape;248;p36"/>
            <p:cNvSpPr/>
            <p:nvPr/>
          </p:nvSpPr>
          <p:spPr>
            <a:xfrm>
              <a:off x="5969781" y="6026869"/>
              <a:ext cx="482400" cy="482400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en" sz="16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</a:t>
              </a:r>
              <a:endParaRPr sz="1467"/>
            </a:p>
          </p:txBody>
        </p:sp>
        <p:sp>
          <p:nvSpPr>
            <p:cNvPr id="249" name="Google Shape;249;p36"/>
            <p:cNvSpPr/>
            <p:nvPr/>
          </p:nvSpPr>
          <p:spPr>
            <a:xfrm>
              <a:off x="6452120" y="6026869"/>
              <a:ext cx="482400" cy="482400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en" sz="16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</a:t>
              </a:r>
              <a:endParaRPr sz="1467"/>
            </a:p>
          </p:txBody>
        </p:sp>
        <p:sp>
          <p:nvSpPr>
            <p:cNvPr id="250" name="Google Shape;250;p36"/>
            <p:cNvSpPr/>
            <p:nvPr/>
          </p:nvSpPr>
          <p:spPr>
            <a:xfrm>
              <a:off x="7345195" y="6026869"/>
              <a:ext cx="482400" cy="482400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en" sz="16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sz="1467"/>
            </a:p>
          </p:txBody>
        </p:sp>
        <p:sp>
          <p:nvSpPr>
            <p:cNvPr id="251" name="Google Shape;251;p36"/>
            <p:cNvSpPr/>
            <p:nvPr/>
          </p:nvSpPr>
          <p:spPr>
            <a:xfrm>
              <a:off x="8212596" y="6026869"/>
              <a:ext cx="482400" cy="482400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en" sz="16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sz="1467"/>
            </a:p>
          </p:txBody>
        </p:sp>
        <p:sp>
          <p:nvSpPr>
            <p:cNvPr id="252" name="Google Shape;252;p36"/>
            <p:cNvSpPr/>
            <p:nvPr/>
          </p:nvSpPr>
          <p:spPr>
            <a:xfrm>
              <a:off x="9054330" y="6026869"/>
              <a:ext cx="482400" cy="482400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en" sz="16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sz="1467"/>
            </a:p>
          </p:txBody>
        </p:sp>
        <p:sp>
          <p:nvSpPr>
            <p:cNvPr id="253" name="Google Shape;253;p36"/>
            <p:cNvSpPr txBox="1"/>
            <p:nvPr/>
          </p:nvSpPr>
          <p:spPr>
            <a:xfrm>
              <a:off x="6940330" y="6008687"/>
              <a:ext cx="390000" cy="402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>
                <a:buClr>
                  <a:srgbClr val="000000"/>
                </a:buClr>
                <a:buSzPts val="1200"/>
              </a:pPr>
              <a:r>
                <a:rPr lang="en" sz="16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…</a:t>
              </a:r>
              <a:endParaRPr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4" name="Google Shape;254;p36"/>
            <p:cNvSpPr txBox="1"/>
            <p:nvPr/>
          </p:nvSpPr>
          <p:spPr>
            <a:xfrm>
              <a:off x="7800304" y="6021518"/>
              <a:ext cx="390000" cy="402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>
                <a:buClr>
                  <a:srgbClr val="000000"/>
                </a:buClr>
                <a:buSzPts val="1200"/>
              </a:pPr>
              <a:r>
                <a:rPr lang="en" sz="16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…</a:t>
              </a:r>
              <a:endParaRPr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5" name="Google Shape;255;p36"/>
            <p:cNvSpPr txBox="1"/>
            <p:nvPr/>
          </p:nvSpPr>
          <p:spPr>
            <a:xfrm>
              <a:off x="8685941" y="6021516"/>
              <a:ext cx="390000" cy="402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>
                <a:buClr>
                  <a:srgbClr val="000000"/>
                </a:buClr>
                <a:buSzPts val="1200"/>
              </a:pPr>
              <a:r>
                <a:rPr lang="en" sz="16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…</a:t>
              </a:r>
              <a:endParaRPr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6" name="Google Shape;256;p36"/>
            <p:cNvSpPr txBox="1"/>
            <p:nvPr/>
          </p:nvSpPr>
          <p:spPr>
            <a:xfrm>
              <a:off x="9536668" y="6060020"/>
              <a:ext cx="390000" cy="402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>
                <a:buClr>
                  <a:srgbClr val="000000"/>
                </a:buClr>
                <a:buSzPts val="1200"/>
              </a:pPr>
              <a:r>
                <a:rPr lang="en" sz="16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…</a:t>
              </a:r>
              <a:endParaRPr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7" name="Google Shape;257;p36"/>
            <p:cNvSpPr/>
            <p:nvPr/>
          </p:nvSpPr>
          <p:spPr>
            <a:xfrm>
              <a:off x="10828728" y="6026869"/>
              <a:ext cx="482400" cy="482400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en" sz="16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</a:t>
              </a:r>
              <a:endParaRPr sz="1467"/>
            </a:p>
          </p:txBody>
        </p:sp>
        <p:sp>
          <p:nvSpPr>
            <p:cNvPr id="258" name="Google Shape;258;p36"/>
            <p:cNvSpPr txBox="1"/>
            <p:nvPr/>
          </p:nvSpPr>
          <p:spPr>
            <a:xfrm>
              <a:off x="4764309" y="6029261"/>
              <a:ext cx="1205700" cy="4519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>
                <a:buClr>
                  <a:srgbClr val="000000"/>
                </a:buClr>
                <a:buSzPts val="1400"/>
              </a:pPr>
              <a:r>
                <a:rPr lang="en" sz="1867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Vector</a:t>
              </a:r>
              <a:endParaRPr sz="1467"/>
            </a:p>
          </p:txBody>
        </p:sp>
        <p:sp>
          <p:nvSpPr>
            <p:cNvPr id="259" name="Google Shape;259;p36"/>
            <p:cNvSpPr/>
            <p:nvPr/>
          </p:nvSpPr>
          <p:spPr>
            <a:xfrm>
              <a:off x="9941529" y="6026869"/>
              <a:ext cx="482400" cy="482400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en" sz="16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sz="1467"/>
            </a:p>
          </p:txBody>
        </p:sp>
        <p:sp>
          <p:nvSpPr>
            <p:cNvPr id="260" name="Google Shape;260;p36"/>
            <p:cNvSpPr txBox="1"/>
            <p:nvPr/>
          </p:nvSpPr>
          <p:spPr>
            <a:xfrm>
              <a:off x="10423868" y="6060019"/>
              <a:ext cx="390000" cy="402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>
                <a:buClr>
                  <a:srgbClr val="000000"/>
                </a:buClr>
                <a:buSzPts val="1200"/>
              </a:pPr>
              <a:r>
                <a:rPr lang="en" sz="16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…</a:t>
              </a:r>
              <a:endParaRPr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1" name="Google Shape;261;p36"/>
            <p:cNvSpPr/>
            <p:nvPr/>
          </p:nvSpPr>
          <p:spPr>
            <a:xfrm rot="-5400000">
              <a:off x="5123750" y="4756190"/>
              <a:ext cx="2134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200"/>
              </a:pPr>
              <a:r>
                <a:rPr lang="en" sz="16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aardvark </a:t>
              </a:r>
              <a:r>
                <a:rPr lang="en" sz="1600">
                  <a:latin typeface="Century Gothic"/>
                  <a:ea typeface="Century Gothic"/>
                  <a:cs typeface="Century Gothic"/>
                  <a:sym typeface="Century Gothic"/>
                </a:rPr>
                <a:t>is</a:t>
              </a:r>
              <a:endParaRPr sz="1467"/>
            </a:p>
          </p:txBody>
        </p:sp>
        <p:sp>
          <p:nvSpPr>
            <p:cNvPr id="262" name="Google Shape;262;p36"/>
            <p:cNvSpPr/>
            <p:nvPr/>
          </p:nvSpPr>
          <p:spPr>
            <a:xfrm rot="-5400000">
              <a:off x="5742428" y="4929587"/>
              <a:ext cx="178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200"/>
              </a:pPr>
              <a:r>
                <a:rPr lang="en" sz="16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apple shines</a:t>
              </a:r>
              <a:endParaRPr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3" name="Google Shape;263;p36"/>
            <p:cNvSpPr/>
            <p:nvPr/>
          </p:nvSpPr>
          <p:spPr>
            <a:xfrm rot="-5400000">
              <a:off x="10344033" y="5088143"/>
              <a:ext cx="1470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200"/>
              </a:pPr>
              <a:r>
                <a:rPr lang="en" sz="16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z</a:t>
              </a:r>
              <a:r>
                <a:rPr lang="en" sz="1600">
                  <a:latin typeface="Century Gothic"/>
                  <a:ea typeface="Century Gothic"/>
                  <a:cs typeface="Century Gothic"/>
                  <a:sym typeface="Century Gothic"/>
                </a:rPr>
                <a:t>ebra ran</a:t>
              </a:r>
              <a:endParaRPr sz="1467"/>
            </a:p>
          </p:txBody>
        </p:sp>
      </p:grpSp>
      <p:sp>
        <p:nvSpPr>
          <p:cNvPr id="264" name="Google Shape;264;p36"/>
          <p:cNvSpPr/>
          <p:nvPr/>
        </p:nvSpPr>
        <p:spPr>
          <a:xfrm rot="5400000">
            <a:off x="3932117" y="497849"/>
            <a:ext cx="757200" cy="1592800"/>
          </a:xfrm>
          <a:prstGeom prst="rightBrace">
            <a:avLst>
              <a:gd name="adj1" fmla="val 25582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400"/>
            </a:pPr>
            <a:endParaRPr sz="1867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>
            <a:spLocks noGrp="1"/>
          </p:cNvSpPr>
          <p:nvPr>
            <p:ph type="title"/>
          </p:nvPr>
        </p:nvSpPr>
        <p:spPr>
          <a:xfrm>
            <a:off x="552451" y="148147"/>
            <a:ext cx="10801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"/>
              <a:t>N-Gram Encoding</a:t>
            </a:r>
            <a:endParaRPr/>
          </a:p>
        </p:txBody>
      </p:sp>
      <p:sp>
        <p:nvSpPr>
          <p:cNvPr id="270" name="Google Shape;270;p37"/>
          <p:cNvSpPr txBox="1">
            <a:spLocks noGrp="1"/>
          </p:cNvSpPr>
          <p:nvPr>
            <p:ph type="body" idx="1"/>
          </p:nvPr>
        </p:nvSpPr>
        <p:spPr>
          <a:xfrm>
            <a:off x="838200" y="1449796"/>
            <a:ext cx="10515600" cy="540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/>
          <a:p>
            <a:pPr marL="457189" indent="-448722">
              <a:spcBef>
                <a:spcPts val="0"/>
              </a:spcBef>
              <a:buClr>
                <a:schemeClr val="dk1"/>
              </a:buClr>
              <a:buSzPts val="2100"/>
              <a:buFont typeface="Roboto Light"/>
              <a:buChar char="●"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Sometimes word order matters: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189" indent="-270927">
              <a:spcBef>
                <a:spcPts val="2267"/>
              </a:spcBef>
              <a:buClr>
                <a:schemeClr val="dk1"/>
              </a:buClr>
              <a:buSzPts val="2100"/>
              <a:buNone/>
            </a:pP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189" indent="-270927">
              <a:spcBef>
                <a:spcPts val="2267"/>
              </a:spcBef>
              <a:buClr>
                <a:schemeClr val="dk1"/>
              </a:buClr>
              <a:buSzPts val="2100"/>
              <a:buNone/>
            </a:pP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189" indent="-448722">
              <a:spcBef>
                <a:spcPts val="2267"/>
              </a:spcBef>
              <a:buClr>
                <a:schemeClr val="dk1"/>
              </a:buClr>
              <a:buSzPts val="2100"/>
              <a:buFont typeface="Roboto Light"/>
              <a:buChar char="●"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How do we capture word order in a “vector” model?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914377" lvl="1" indent="-457189">
              <a:spcBef>
                <a:spcPts val="533"/>
              </a:spcBef>
              <a:buClr>
                <a:schemeClr val="dk1"/>
              </a:buClr>
              <a:buSzPts val="1800"/>
              <a:buFont typeface="Roboto Light"/>
              <a:buChar char="○"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N-Gram: </a:t>
            </a:r>
            <a:r>
              <a:rPr lang="en" i="1" dirty="0">
                <a:latin typeface="Roboto Light"/>
                <a:ea typeface="Roboto Light"/>
                <a:cs typeface="Roboto Light"/>
                <a:sym typeface="Roboto Light"/>
              </a:rPr>
              <a:t>“Bag-of- sequences-of-words” 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189" indent="-448722">
              <a:spcBef>
                <a:spcPts val="2267"/>
              </a:spcBef>
              <a:buClr>
                <a:schemeClr val="dk1"/>
              </a:buClr>
              <a:buSzPts val="2100"/>
              <a:buFont typeface="Roboto Light"/>
              <a:buChar char="●"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Issue: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914377" lvl="1" indent="-457189">
              <a:spcBef>
                <a:spcPts val="533"/>
              </a:spcBef>
              <a:buClr>
                <a:schemeClr val="dk1"/>
              </a:buClr>
              <a:buSzPts val="1800"/>
              <a:buFont typeface="Roboto Light"/>
              <a:buChar char="○"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Can be very sparse (many combinations occur only once)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914377" lvl="1" indent="-304792">
              <a:spcBef>
                <a:spcPts val="533"/>
              </a:spcBef>
              <a:spcAft>
                <a:spcPts val="1067"/>
              </a:spcAft>
              <a:buClr>
                <a:schemeClr val="dk1"/>
              </a:buClr>
              <a:buSzPts val="1800"/>
              <a:buNone/>
            </a:pP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71" name="Google Shape;271;p37"/>
          <p:cNvSpPr/>
          <p:nvPr/>
        </p:nvSpPr>
        <p:spPr>
          <a:xfrm>
            <a:off x="838200" y="2068640"/>
            <a:ext cx="4887600" cy="1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" sz="3200" i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book was </a:t>
            </a:r>
            <a:r>
              <a:rPr lang="en" sz="3200" b="1" i="1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r>
              <a:rPr lang="en" sz="3200" i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well written but I did enjoy it.</a:t>
            </a:r>
            <a:endParaRPr sz="3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37"/>
          <p:cNvSpPr/>
          <p:nvPr/>
        </p:nvSpPr>
        <p:spPr>
          <a:xfrm>
            <a:off x="6885039" y="2068640"/>
            <a:ext cx="4887600" cy="1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" sz="3200" i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book was well written but I did </a:t>
            </a:r>
            <a:r>
              <a:rPr lang="en" sz="3200" b="1" i="1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r>
              <a:rPr lang="en" sz="3200" i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enjoy it.</a:t>
            </a:r>
            <a:endParaRPr sz="3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37"/>
          <p:cNvSpPr/>
          <p:nvPr/>
        </p:nvSpPr>
        <p:spPr>
          <a:xfrm>
            <a:off x="5725667" y="2290177"/>
            <a:ext cx="530800" cy="42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endParaRPr sz="1867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0876"/>
            <a:ext cx="10515600" cy="1325563"/>
          </a:xfrm>
        </p:spPr>
        <p:txBody>
          <a:bodyPr/>
          <a:lstStyle/>
          <a:p>
            <a:r>
              <a:rPr lang="en-US" dirty="0"/>
              <a:t>Today’s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scikit-learn</a:t>
            </a:r>
          </a:p>
          <a:p>
            <a:r>
              <a:rPr lang="en-US" dirty="0"/>
              <a:t>Feature engineering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42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Mathematical Implications of Feature Engineering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One-Hot Encoding and Linear Dependence</a:t>
            </a:r>
            <a:endParaRPr/>
          </a:p>
        </p:txBody>
      </p:sp>
      <p:sp>
        <p:nvSpPr>
          <p:cNvPr id="339" name="Google Shape;339;p4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endParaRPr sz="2400" dirty="0"/>
          </a:p>
          <a:p>
            <a:pPr marL="0" indent="0">
              <a:spcBef>
                <a:spcPts val="1067"/>
              </a:spcBef>
              <a:buNone/>
            </a:pPr>
            <a:endParaRPr sz="2400" dirty="0"/>
          </a:p>
          <a:p>
            <a:pPr marL="0" indent="0">
              <a:spcBef>
                <a:spcPts val="1067"/>
              </a:spcBef>
              <a:buNone/>
            </a:pPr>
            <a:endParaRPr sz="2400" dirty="0"/>
          </a:p>
          <a:p>
            <a:pPr marL="0" indent="0">
              <a:spcBef>
                <a:spcPts val="1067"/>
              </a:spcBef>
              <a:buNone/>
            </a:pPr>
            <a:endParaRPr sz="2400" dirty="0"/>
          </a:p>
          <a:p>
            <a:pPr marL="0" indent="0">
              <a:spcBef>
                <a:spcPts val="1067"/>
              </a:spcBef>
              <a:buNone/>
            </a:pPr>
            <a:endParaRPr sz="2400" dirty="0"/>
          </a:p>
          <a:p>
            <a:pPr marL="0" indent="0">
              <a:spcBef>
                <a:spcPts val="1067"/>
              </a:spcBef>
              <a:buNone/>
            </a:pPr>
            <a:endParaRPr sz="2400" dirty="0"/>
          </a:p>
          <a:p>
            <a:pPr marL="0" indent="0">
              <a:spcBef>
                <a:spcPts val="1067"/>
              </a:spcBef>
              <a:buNone/>
            </a:pPr>
            <a:endParaRPr sz="2400" dirty="0"/>
          </a:p>
          <a:p>
            <a:pPr marL="0" indent="0">
              <a:spcBef>
                <a:spcPts val="1067"/>
              </a:spcBef>
              <a:buNone/>
            </a:pPr>
            <a:endParaRPr sz="2400" dirty="0"/>
          </a:p>
          <a:p>
            <a:pPr marL="0" indent="0">
              <a:spcBef>
                <a:spcPts val="1067"/>
              </a:spcBef>
              <a:buNone/>
            </a:pPr>
            <a:r>
              <a:rPr lang="en" sz="2400" dirty="0"/>
              <a:t>Notice that 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co_appl + co_sam = bias</a:t>
            </a:r>
            <a:r>
              <a:rPr lang="en" sz="2400" dirty="0"/>
              <a:t>! This means the columns are linearly dependent</a:t>
            </a:r>
            <a:endParaRPr sz="2400" dirty="0"/>
          </a:p>
          <a:p>
            <a:pPr>
              <a:spcBef>
                <a:spcPts val="1067"/>
              </a:spcBef>
            </a:pP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Solution:</a:t>
            </a:r>
            <a:r>
              <a:rPr lang="en" sz="2400" dirty="0"/>
              <a:t> Drop one of the one-hot encoded columns per variable</a:t>
            </a:r>
            <a:endParaRPr sz="2400" dirty="0"/>
          </a:p>
        </p:txBody>
      </p:sp>
      <p:graphicFrame>
        <p:nvGraphicFramePr>
          <p:cNvPr id="340" name="Google Shape;340;p47"/>
          <p:cNvGraphicFramePr/>
          <p:nvPr/>
        </p:nvGraphicFramePr>
        <p:xfrm>
          <a:off x="514400" y="1637233"/>
          <a:ext cx="3797100" cy="358972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6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4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bias</a:t>
                      </a:r>
                      <a:endParaRPr sz="24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24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</a:t>
                      </a:r>
                      <a:endParaRPr sz="24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4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Apple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Samsung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4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Apple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1" name="Google Shape;341;p47"/>
          <p:cNvGraphicFramePr/>
          <p:nvPr/>
        </p:nvGraphicFramePr>
        <p:xfrm>
          <a:off x="6771367" y="1637207"/>
          <a:ext cx="5100800" cy="358972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7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bias</a:t>
                      </a:r>
                      <a:endParaRPr sz="24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24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co_appl</a:t>
                      </a:r>
                      <a:endParaRPr sz="24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co_sam</a:t>
                      </a:r>
                      <a:endParaRPr sz="24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4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4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4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42" name="Google Shape;342;p47"/>
          <p:cNvCxnSpPr/>
          <p:nvPr/>
        </p:nvCxnSpPr>
        <p:spPr>
          <a:xfrm>
            <a:off x="4427667" y="3393633"/>
            <a:ext cx="218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Too Many Features</a:t>
            </a:r>
            <a:endParaRPr/>
          </a:p>
        </p:txBody>
      </p:sp>
      <p:sp>
        <p:nvSpPr>
          <p:cNvPr id="348" name="Google Shape;348;p4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/>
              <a:t>If you add too many features, the normal equations will have infinite solutions</a:t>
            </a:r>
            <a:endParaRPr sz="2400" dirty="0"/>
          </a:p>
          <a:p>
            <a:pPr marL="0" indent="0">
              <a:spcBef>
                <a:spcPts val="1067"/>
              </a:spcBef>
              <a:buNone/>
            </a:pPr>
            <a:endParaRPr sz="2400" dirty="0"/>
          </a:p>
          <a:p>
            <a:pPr marL="0" indent="0">
              <a:spcBef>
                <a:spcPts val="1067"/>
              </a:spcBef>
              <a:buNone/>
            </a:pPr>
            <a:r>
              <a:rPr lang="en" sz="2400" dirty="0"/>
              <a:t>The normal equations can be thought of as a system of equations with N equations and P unknown quantities to solve for</a:t>
            </a:r>
            <a:endParaRPr sz="2400" dirty="0"/>
          </a:p>
          <a:p>
            <a:pPr>
              <a:spcBef>
                <a:spcPts val="1067"/>
              </a:spcBef>
            </a:pPr>
            <a:r>
              <a:rPr lang="en" sz="2400" dirty="0"/>
              <a:t>N: # of data points</a:t>
            </a:r>
            <a:endParaRPr sz="2400" dirty="0"/>
          </a:p>
          <a:p>
            <a:r>
              <a:rPr lang="en" sz="2400" dirty="0"/>
              <a:t>P: # of parameters</a:t>
            </a:r>
            <a:endParaRPr sz="2400" dirty="0"/>
          </a:p>
          <a:p>
            <a:pPr marL="0" indent="0">
              <a:spcBef>
                <a:spcPts val="1067"/>
              </a:spcBef>
              <a:buNone/>
            </a:pPr>
            <a:endParaRPr sz="2400" dirty="0"/>
          </a:p>
          <a:p>
            <a:pPr marL="0" indent="0">
              <a:spcBef>
                <a:spcPts val="1067"/>
              </a:spcBef>
              <a:buNone/>
            </a:pPr>
            <a:r>
              <a:rPr lang="en" sz="2400" dirty="0"/>
              <a:t>If P &gt; N, you have more unknowns than equations so there can be no unique solution</a:t>
            </a:r>
            <a:endParaRPr sz="2400" dirty="0"/>
          </a:p>
          <a:p>
            <a:pPr marL="0" indent="0">
              <a:spcBef>
                <a:spcPts val="1067"/>
              </a:spcBef>
              <a:buNone/>
            </a:pPr>
            <a:endParaRPr sz="2400" dirty="0"/>
          </a:p>
          <a:p>
            <a:pPr marL="0" indent="0">
              <a:spcBef>
                <a:spcPts val="1067"/>
              </a:spcBef>
              <a:spcAft>
                <a:spcPts val="1067"/>
              </a:spcAft>
              <a:buNone/>
            </a:pPr>
            <a:r>
              <a:rPr lang="en" sz="2400" dirty="0"/>
              <a:t>Additionally, too many features can cause overfitting, which will be covered in future lectures</a:t>
            </a:r>
            <a:endParaRPr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0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Summary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Feature Engineering Summary</a:t>
            </a:r>
            <a:endParaRPr/>
          </a:p>
        </p:txBody>
      </p:sp>
      <p:sp>
        <p:nvSpPr>
          <p:cNvPr id="364" name="Google Shape;364;p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Feature engineering is the process of creating new useful features from your data to build more sophisticated models</a:t>
            </a:r>
            <a:endParaRPr/>
          </a:p>
          <a:p>
            <a:r>
              <a:rPr lang="en"/>
              <a:t>Feature engineering allows you to utilize non-numerical data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One-hot encoding is a widely used technique</a:t>
            </a:r>
            <a:endParaRPr/>
          </a:p>
          <a:p>
            <a:r>
              <a:rPr lang="en"/>
              <a:t>Need to be careful in choosing how many and which features to create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Linearly dependent features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Too many features</a:t>
            </a:r>
            <a:endParaRPr/>
          </a:p>
          <a:p>
            <a:r>
              <a:rPr lang="en"/>
              <a:t>Feature engineering is as much an art as it is a skill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Neural networks try to automatically do feature engineering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Motivating Feature Engineering</a:t>
            </a:r>
            <a:endParaRPr dirty="0">
              <a:solidFill>
                <a:schemeClr val="tx1"/>
              </a:solidFill>
            </a:endParaRP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Can we fit a model to this data?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117" y="1261751"/>
            <a:ext cx="6501767" cy="43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Can we fit a model to this data?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117" y="2277751"/>
            <a:ext cx="6501767" cy="43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434317" y="1439867"/>
            <a:ext cx="58528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133">
                <a:latin typeface="Roboto Light"/>
                <a:ea typeface="Roboto Light"/>
                <a:cs typeface="Roboto Light"/>
                <a:sym typeface="Roboto Light"/>
              </a:rPr>
              <a:t>Simple Linear Regression?</a:t>
            </a:r>
            <a:endParaRPr sz="2133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434333" y="1973467"/>
            <a:ext cx="61324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133">
                <a:solidFill>
                  <a:srgbClr val="FF0000"/>
                </a:solidFill>
                <a:latin typeface="Roboto Light"/>
                <a:ea typeface="Roboto Light"/>
                <a:cs typeface="Roboto Light"/>
                <a:sym typeface="Roboto Light"/>
              </a:rPr>
              <a:t>No, because the data is fundamentally nonlinear</a:t>
            </a:r>
            <a:endParaRPr sz="2133">
              <a:solidFill>
                <a:srgbClr val="FF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0567" y="2615601"/>
            <a:ext cx="5912767" cy="3941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Can we fit a model to this data?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117" y="2277751"/>
            <a:ext cx="6501767" cy="43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434317" y="1439867"/>
            <a:ext cx="58528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133">
                <a:latin typeface="Roboto Light"/>
                <a:ea typeface="Roboto Light"/>
                <a:cs typeface="Roboto Light"/>
                <a:sym typeface="Roboto Light"/>
              </a:rPr>
              <a:t>Multiple Linear Regression?</a:t>
            </a:r>
            <a:endParaRPr sz="2133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434333" y="1973467"/>
            <a:ext cx="61572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133">
                <a:solidFill>
                  <a:srgbClr val="FF0000"/>
                </a:solidFill>
                <a:latin typeface="Roboto Light"/>
                <a:ea typeface="Roboto Light"/>
                <a:cs typeface="Roboto Light"/>
                <a:sym typeface="Roboto Light"/>
              </a:rPr>
              <a:t>No, because there are no other features to add</a:t>
            </a:r>
            <a:endParaRPr sz="2133">
              <a:solidFill>
                <a:srgbClr val="FF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Can we fit a model to this data?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117" y="2277751"/>
            <a:ext cx="6501767" cy="43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434332" y="1439867"/>
            <a:ext cx="101856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133" b="1">
                <a:latin typeface="Roboto"/>
                <a:ea typeface="Roboto"/>
                <a:cs typeface="Roboto"/>
                <a:sym typeface="Roboto"/>
              </a:rPr>
              <a:t>Idea:</a:t>
            </a:r>
            <a:r>
              <a:rPr lang="en" sz="2133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2133" i="1">
                <a:latin typeface="Roboto Light"/>
                <a:ea typeface="Roboto Light"/>
                <a:cs typeface="Roboto Light"/>
                <a:sym typeface="Roboto Light"/>
              </a:rPr>
              <a:t>Create</a:t>
            </a:r>
            <a:r>
              <a:rPr lang="en" sz="2133">
                <a:latin typeface="Roboto Light"/>
                <a:ea typeface="Roboto Light"/>
                <a:cs typeface="Roboto Light"/>
                <a:sym typeface="Roboto Light"/>
              </a:rPr>
              <a:t> an extra feature to use in the model. What feature should we add?</a:t>
            </a:r>
            <a:endParaRPr sz="2133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434333" y="1973467"/>
            <a:ext cx="105436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133">
                <a:solidFill>
                  <a:srgbClr val="FF0000"/>
                </a:solidFill>
                <a:latin typeface="Roboto Light"/>
                <a:ea typeface="Roboto Light"/>
                <a:cs typeface="Roboto Light"/>
                <a:sym typeface="Roboto Light"/>
              </a:rPr>
              <a:t>Since the data looks like a parabola, let’s add a quadratic feature</a:t>
            </a:r>
            <a:endParaRPr sz="2133">
              <a:solidFill>
                <a:srgbClr val="FF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9301" y="2507067"/>
            <a:ext cx="6157767" cy="4105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What is a feature?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A feature is an input to our model</a:t>
            </a:r>
            <a:endParaRPr/>
          </a:p>
          <a:p>
            <a:pPr>
              <a:spcBef>
                <a:spcPts val="1067"/>
              </a:spcBef>
            </a:pPr>
            <a:r>
              <a:rPr lang="en"/>
              <a:t>So far, we have just used the raw data as features</a:t>
            </a:r>
            <a:endParaRPr/>
          </a:p>
          <a:p>
            <a:pPr marL="0" indent="0">
              <a:spcBef>
                <a:spcPts val="1067"/>
              </a:spcBef>
              <a:buNone/>
            </a:pPr>
            <a:r>
              <a:rPr lang="en"/>
              <a:t>We can also create new features to use an inputs to our model</a:t>
            </a:r>
            <a:endParaRPr/>
          </a:p>
          <a:p>
            <a:pPr>
              <a:spcBef>
                <a:spcPts val="1067"/>
              </a:spcBef>
            </a:pPr>
            <a:r>
              <a:rPr lang="en"/>
              <a:t>The process of creating new features is called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feature engineering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spcBef>
                <a:spcPts val="1067"/>
              </a:spcBef>
              <a:spcAft>
                <a:spcPts val="1067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Example:</a:t>
            </a:r>
            <a:r>
              <a:rPr lang="en"/>
              <a:t> Quadratic model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01" y="4120700"/>
            <a:ext cx="3737300" cy="2491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5600" y="4388667"/>
            <a:ext cx="5168499" cy="98526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4768991" y="5559667"/>
            <a:ext cx="4510800" cy="1001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" sz="2133">
                <a:latin typeface="Roboto Light"/>
                <a:ea typeface="Roboto Light"/>
                <a:cs typeface="Roboto Light"/>
                <a:sym typeface="Roboto Light"/>
              </a:rPr>
              <a:t>Features: x, x^2</a:t>
            </a:r>
            <a:endParaRPr sz="2133">
              <a:latin typeface="Roboto Light"/>
              <a:ea typeface="Roboto Light"/>
              <a:cs typeface="Roboto Light"/>
              <a:sym typeface="Roboto Light"/>
            </a:endParaRPr>
          </a:p>
          <a:p>
            <a:pPr>
              <a:lnSpc>
                <a:spcPct val="115000"/>
              </a:lnSpc>
            </a:pPr>
            <a:r>
              <a:rPr lang="en" sz="2133">
                <a:latin typeface="Roboto Light"/>
                <a:ea typeface="Roboto Light"/>
                <a:cs typeface="Roboto Light"/>
                <a:sym typeface="Roboto Light"/>
              </a:rPr>
              <a:t>Parameters: 𝜃</a:t>
            </a:r>
            <a:r>
              <a:rPr lang="en" sz="2133" baseline="-25000">
                <a:latin typeface="Roboto Light"/>
                <a:ea typeface="Roboto Light"/>
                <a:cs typeface="Roboto Light"/>
                <a:sym typeface="Roboto Light"/>
              </a:rPr>
              <a:t>0</a:t>
            </a:r>
            <a:r>
              <a:rPr lang="en" sz="2133"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lang="en" sz="2133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𝜃</a:t>
            </a:r>
            <a:r>
              <a:rPr lang="en" sz="2133" baseline="-25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</a:t>
            </a:r>
            <a:r>
              <a:rPr lang="en" sz="2133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𝜃</a:t>
            </a:r>
            <a:r>
              <a:rPr lang="en" sz="2133" baseline="-25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2</a:t>
            </a:r>
            <a:endParaRPr sz="2133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Can we really just create our own features?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Yes!</a:t>
            </a:r>
            <a:r>
              <a:rPr lang="en"/>
              <a:t> (with some restrictions)</a:t>
            </a:r>
            <a:endParaRPr/>
          </a:p>
          <a:p>
            <a:pPr marL="0" indent="0">
              <a:spcBef>
                <a:spcPts val="1067"/>
              </a:spcBef>
              <a:buNone/>
            </a:pPr>
            <a:r>
              <a:rPr lang="en"/>
              <a:t>We can create any feature we want as long we can write the model in the form</a:t>
            </a:r>
            <a:endParaRPr/>
          </a:p>
          <a:p>
            <a:pPr marL="0" indent="0">
              <a:spcBef>
                <a:spcPts val="1067"/>
              </a:spcBef>
              <a:buNone/>
            </a:pPr>
            <a:endParaRPr/>
          </a:p>
          <a:p>
            <a:pPr marL="0" indent="0">
              <a:spcBef>
                <a:spcPts val="1067"/>
              </a:spcBef>
              <a:buNone/>
            </a:pPr>
            <a:endParaRPr/>
          </a:p>
          <a:p>
            <a:pPr marL="0" indent="0">
              <a:spcBef>
                <a:spcPts val="1067"/>
              </a:spcBef>
              <a:buNone/>
            </a:pPr>
            <a:r>
              <a:rPr lang="en"/>
              <a:t>This is a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linear combination of the features</a:t>
            </a:r>
            <a:r>
              <a:rPr lang="en"/>
              <a:t>. The features </a:t>
            </a:r>
            <a:r>
              <a:rPr lang="en" i="1" u="sng"/>
              <a:t>cannot</a:t>
            </a:r>
            <a:r>
              <a:rPr lang="en"/>
              <a:t> depend on the parameters of the model!</a:t>
            </a:r>
            <a:endParaRPr/>
          </a:p>
          <a:p>
            <a:pPr marL="0" indent="0">
              <a:spcBef>
                <a:spcPts val="1067"/>
              </a:spcBef>
              <a:spcAft>
                <a:spcPts val="1067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Example:</a:t>
            </a:r>
            <a:r>
              <a:rPr lang="en"/>
              <a:t> Adding a Quadratic Feature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973" y="2723667"/>
            <a:ext cx="2030055" cy="763600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9266" y="4924067"/>
            <a:ext cx="9033469" cy="1933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5586</TotalTime>
  <Words>869</Words>
  <Application>Microsoft Macintosh PowerPoint</Application>
  <PresentationFormat>Widescreen</PresentationFormat>
  <Paragraphs>179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Noto Sans Symbols</vt:lpstr>
      <vt:lpstr>Arial</vt:lpstr>
      <vt:lpstr>Calibri</vt:lpstr>
      <vt:lpstr>Calibri Light</vt:lpstr>
      <vt:lpstr>Century Gothic</vt:lpstr>
      <vt:lpstr>Consolas</vt:lpstr>
      <vt:lpstr>Lato</vt:lpstr>
      <vt:lpstr>Roboto</vt:lpstr>
      <vt:lpstr>Roboto Light</vt:lpstr>
      <vt:lpstr>Office Theme</vt:lpstr>
      <vt:lpstr>YSC2239 Lecture 16</vt:lpstr>
      <vt:lpstr>Today’s class</vt:lpstr>
      <vt:lpstr>Motivating Feature Engineering </vt:lpstr>
      <vt:lpstr>Can we fit a model to this data?</vt:lpstr>
      <vt:lpstr>Can we fit a model to this data?</vt:lpstr>
      <vt:lpstr>Can we fit a model to this data?</vt:lpstr>
      <vt:lpstr>Can we fit a model to this data?</vt:lpstr>
      <vt:lpstr>What is a feature?</vt:lpstr>
      <vt:lpstr>Can we really just create our own features?</vt:lpstr>
      <vt:lpstr>Lecture Roadmap</vt:lpstr>
      <vt:lpstr>Intro to Scikit-Learn (Demo)</vt:lpstr>
      <vt:lpstr>Feature Engineering: Quantitative Data</vt:lpstr>
      <vt:lpstr>Feature Engineering: Categorical Data</vt:lpstr>
      <vt:lpstr>Feature Engineering: Imputation</vt:lpstr>
      <vt:lpstr>Feature Engineering: Text Data</vt:lpstr>
      <vt:lpstr>Bag-of-words Encoding</vt:lpstr>
      <vt:lpstr>N-Gram Encoding</vt:lpstr>
      <vt:lpstr>2-Gram Encoding</vt:lpstr>
      <vt:lpstr>N-Gram Encoding</vt:lpstr>
      <vt:lpstr>Mathematical Implications of Feature Engineering</vt:lpstr>
      <vt:lpstr>One-Hot Encoding and Linear Dependence</vt:lpstr>
      <vt:lpstr>Too Many Features</vt:lpstr>
      <vt:lpstr>Summary</vt:lpstr>
      <vt:lpstr>Feature Engineering Summary</vt:lpstr>
    </vt:vector>
  </TitlesOfParts>
  <Company>College of William and Mary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STA2002!</dc:title>
  <dc:creator>Anke</dc:creator>
  <cp:lastModifiedBy>Hu Hengnan</cp:lastModifiedBy>
  <cp:revision>437</cp:revision>
  <dcterms:created xsi:type="dcterms:W3CDTF">2018-08-30T02:14:46Z</dcterms:created>
  <dcterms:modified xsi:type="dcterms:W3CDTF">2023-03-15T12:49:10Z</dcterms:modified>
</cp:coreProperties>
</file>