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45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325" r:id="rId19"/>
    <p:sldId id="326" r:id="rId20"/>
    <p:sldId id="328" r:id="rId21"/>
    <p:sldId id="277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2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9" autoAdjust="0"/>
    <p:restoredTop sz="94660"/>
  </p:normalViewPr>
  <p:slideViewPr>
    <p:cSldViewPr snapToGrid="0">
      <p:cViewPr varScale="1">
        <p:scale>
          <a:sx n="90" d="100"/>
          <a:sy n="90" d="100"/>
        </p:scale>
        <p:origin x="53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9694D-A767-4B2C-A936-A325674F8B3A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E3B28-A849-469E-AD6F-97BC50C8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ffef048c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ffef048c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00039d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200039d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ff735a26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ff735a26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ff735a26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ff735a26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200039db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200039db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200039db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200039db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f70e3a350_3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f70e3a350_3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f70e3a350_3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f70e3a350_3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f70e3a350_34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f70e3a350_34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2187485b9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2187485b9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22e2b5f89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22e2b5f89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ffef048c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ffef048c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2e2b5f89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22e2b5f89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22e2b5f89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22e2b5f89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22e2b5f89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22e2b5f89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22e2b5f89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22e2b5f89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22e2b5f89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22e2b5f89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22e2b5f89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22e2b5f89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22e2b5f89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22e2b5f89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22e2b5f89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22e2b5f89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ffef048c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ffef048c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ffef048c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ffef048c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ffef048c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ffef048c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ffef048c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ffef048c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ffef048c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ffef048c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ffef048c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ffef048c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ffef048c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ffef048c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8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9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490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1" name="Google Shape;131;p29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9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424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">
  <p:cSld name="Section Titl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>
            <a:spLocks noGrp="1"/>
          </p:cNvSpPr>
          <p:nvPr>
            <p:ph type="title"/>
          </p:nvPr>
        </p:nvSpPr>
        <p:spPr>
          <a:xfrm>
            <a:off x="879607" y="1906488"/>
            <a:ext cx="10420400" cy="1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>
            <a:noAutofit/>
          </a:bodyPr>
          <a:lstStyle>
            <a:lvl1pPr marL="0" marR="152396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3067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152396" lvl="1" indent="20319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8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152396" lvl="2" indent="38945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8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152396" lvl="3" indent="59265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8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152396" lvl="4" indent="77891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8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152396" lvl="5" indent="9821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8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152396" lvl="6" indent="118530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8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152396" lvl="7" indent="137156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8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152396" lvl="8" indent="157476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800" b="0" i="0" u="none" strike="noStrike" cap="non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679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4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0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2734-52AC-4EAE-B3EB-562540065479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7194"/>
            <a:ext cx="9144000" cy="2387600"/>
          </a:xfrm>
        </p:spPr>
        <p:txBody>
          <a:bodyPr/>
          <a:lstStyle/>
          <a:p>
            <a:r>
              <a:rPr lang="en-US" dirty="0"/>
              <a:t>YSC2239 Lecture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5545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4" descr="YaleNUS_Header.tif">
            <a:extLst>
              <a:ext uri="{FF2B5EF4-FFF2-40B4-BE49-F238E27FC236}">
                <a16:creationId xmlns:a16="http://schemas.microsoft.com/office/drawing/2014/main" id="{0830E64C-D6D6-4375-96EA-8A4771F6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506" y="680356"/>
            <a:ext cx="12797156" cy="323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81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Large Random Samples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Law of Averages</a:t>
            </a:r>
            <a:endParaRPr/>
          </a:p>
        </p:txBody>
      </p:sp>
      <p:sp>
        <p:nvSpPr>
          <p:cNvPr id="221" name="Google Shape;221;p4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If a chance experiment is repeated many times,</a:t>
            </a:r>
            <a:endParaRPr/>
          </a:p>
          <a:p>
            <a:pPr marL="0" indent="0">
              <a:buNone/>
            </a:pPr>
            <a:r>
              <a:rPr lang="en"/>
              <a:t>independently and under the same conditions,</a:t>
            </a:r>
            <a:endParaRPr/>
          </a:p>
          <a:p>
            <a:pPr marL="0" indent="0">
              <a:buNone/>
            </a:pPr>
            <a:r>
              <a:rPr lang="en"/>
              <a:t>then the proportion of times that an event occurs</a:t>
            </a:r>
            <a:endParaRPr/>
          </a:p>
          <a:p>
            <a:pPr marL="0" indent="0">
              <a:buNone/>
            </a:pPr>
            <a:r>
              <a:rPr lang="en"/>
              <a:t>gets closer to the theoretical probability of the event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As you increase the number of rolls of a die, the proportion of times you see the face with five spots gets closer to 1/6</a:t>
            </a:r>
            <a:endParaRPr/>
          </a:p>
        </p:txBody>
      </p:sp>
      <p:sp>
        <p:nvSpPr>
          <p:cNvPr id="222" name="Google Shape;222;p46"/>
          <p:cNvSpPr txBox="1"/>
          <p:nvPr/>
        </p:nvSpPr>
        <p:spPr>
          <a:xfrm>
            <a:off x="8665600" y="4483167"/>
            <a:ext cx="10497200" cy="1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223" name="Google Shape;223;p46"/>
          <p:cNvSpPr txBox="1"/>
          <p:nvPr/>
        </p:nvSpPr>
        <p:spPr>
          <a:xfrm>
            <a:off x="9778400" y="5388200"/>
            <a:ext cx="1804000" cy="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7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8836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Empirical Distribution of a Sample</a:t>
            </a:r>
            <a:endParaRPr/>
          </a:p>
        </p:txBody>
      </p:sp>
      <p:sp>
        <p:nvSpPr>
          <p:cNvPr id="229" name="Google Shape;229;p47"/>
          <p:cNvSpPr txBox="1">
            <a:spLocks noGrp="1"/>
          </p:cNvSpPr>
          <p:nvPr>
            <p:ph type="body" idx="1"/>
          </p:nvPr>
        </p:nvSpPr>
        <p:spPr>
          <a:xfrm>
            <a:off x="609600" y="1250867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If the sample size is large, </a:t>
            </a:r>
            <a:endParaRPr/>
          </a:p>
          <a:p>
            <a:pPr marL="0" indent="0">
              <a:buNone/>
            </a:pPr>
            <a:endParaRPr sz="1333"/>
          </a:p>
          <a:p>
            <a:pPr marL="0" indent="0">
              <a:buNone/>
            </a:pPr>
            <a:r>
              <a:rPr lang="en"/>
              <a:t>then the empirical distribution of a uniform random sample</a:t>
            </a:r>
            <a:endParaRPr/>
          </a:p>
          <a:p>
            <a:pPr marL="0" indent="0">
              <a:buNone/>
            </a:pPr>
            <a:endParaRPr sz="1333"/>
          </a:p>
          <a:p>
            <a:pPr marL="0" indent="0">
              <a:buNone/>
            </a:pPr>
            <a:r>
              <a:rPr lang="en"/>
              <a:t>resembles the distribution of the population,</a:t>
            </a:r>
            <a:endParaRPr/>
          </a:p>
          <a:p>
            <a:pPr marL="0" indent="0">
              <a:buNone/>
            </a:pPr>
            <a:endParaRPr sz="1333"/>
          </a:p>
          <a:p>
            <a:pPr marL="0" indent="0">
              <a:buNone/>
            </a:pPr>
            <a:r>
              <a:rPr lang="en"/>
              <a:t>with high probability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8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 Statistic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972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Terminology</a:t>
            </a:r>
            <a:endParaRPr/>
          </a:p>
        </p:txBody>
      </p:sp>
      <p:sp>
        <p:nvSpPr>
          <p:cNvPr id="250" name="Google Shape;250;p50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39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/>
              <a:t>Parameter</a:t>
            </a:r>
            <a:endParaRPr b="1">
              <a:solidFill>
                <a:srgbClr val="0000FF"/>
              </a:solidFill>
            </a:endParaRPr>
          </a:p>
          <a:p>
            <a:pPr lvl="1"/>
            <a:r>
              <a:rPr lang="en"/>
              <a:t>A number associated with the population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b="1"/>
              <a:t>Statistic</a:t>
            </a:r>
            <a:endParaRPr b="1">
              <a:solidFill>
                <a:srgbClr val="0000FF"/>
              </a:solidFill>
            </a:endParaRPr>
          </a:p>
          <a:p>
            <a:pPr lvl="1"/>
            <a:r>
              <a:rPr lang="en"/>
              <a:t>A number calculated from the sample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lnSpc>
                <a:spcPct val="100000"/>
              </a:lnSpc>
              <a:buNone/>
            </a:pPr>
            <a:r>
              <a:rPr lang="en"/>
              <a:t>A statistic can be used as an </a:t>
            </a:r>
            <a:r>
              <a:rPr lang="en" b="1"/>
              <a:t>estimate</a:t>
            </a:r>
            <a:r>
              <a:rPr lang="en"/>
              <a:t> of a parameter, or to </a:t>
            </a:r>
            <a:r>
              <a:rPr lang="en" b="1"/>
              <a:t>test hypotheses</a:t>
            </a:r>
            <a:r>
              <a:rPr lang="en"/>
              <a:t> about how the data were generated</a:t>
            </a:r>
            <a:endParaRPr/>
          </a:p>
        </p:txBody>
      </p:sp>
      <p:sp>
        <p:nvSpPr>
          <p:cNvPr id="251" name="Google Shape;251;p50"/>
          <p:cNvSpPr txBox="1"/>
          <p:nvPr/>
        </p:nvSpPr>
        <p:spPr>
          <a:xfrm>
            <a:off x="5220400" y="5416833"/>
            <a:ext cx="1751200" cy="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 txBox="1"/>
          <p:nvPr/>
        </p:nvSpPr>
        <p:spPr>
          <a:xfrm>
            <a:off x="609600" y="2741067"/>
            <a:ext cx="114588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Clr>
                <a:srgbClr val="C4820E"/>
              </a:buClr>
              <a:buSzPts val="2400"/>
              <a:buChar char="●"/>
            </a:pPr>
            <a:r>
              <a:rPr lang="en" sz="3200" b="1"/>
              <a:t>Example</a:t>
            </a:r>
            <a:r>
              <a:rPr lang="en" sz="3200"/>
              <a:t>:</a:t>
            </a:r>
            <a:endParaRPr sz="3200"/>
          </a:p>
          <a:p>
            <a:pPr marL="609585">
              <a:spcBef>
                <a:spcPts val="533"/>
              </a:spcBef>
            </a:pPr>
            <a:r>
              <a:rPr lang="en" sz="3200"/>
              <a:t>Use the data to guess the value of an unknown number</a:t>
            </a:r>
            <a:endParaRPr sz="3200"/>
          </a:p>
        </p:txBody>
      </p:sp>
      <p:sp>
        <p:nvSpPr>
          <p:cNvPr id="240" name="Google Shape;240;p4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Inference</a:t>
            </a:r>
            <a:endParaRPr/>
          </a:p>
        </p:txBody>
      </p:sp>
      <p:sp>
        <p:nvSpPr>
          <p:cNvPr id="241" name="Google Shape;241;p4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1106800" cy="15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/>
              <a:t>Statistical Inference:</a:t>
            </a:r>
            <a:endParaRPr b="1"/>
          </a:p>
          <a:p>
            <a:pPr indent="0">
              <a:spcBef>
                <a:spcPts val="533"/>
              </a:spcBef>
              <a:buNone/>
            </a:pPr>
            <a:r>
              <a:rPr lang="en">
                <a:solidFill>
                  <a:srgbClr val="000000"/>
                </a:solidFill>
              </a:rPr>
              <a:t>Making conclusions based on data in random samples</a:t>
            </a:r>
            <a:endParaRPr b="1"/>
          </a:p>
        </p:txBody>
      </p:sp>
      <p:sp>
        <p:nvSpPr>
          <p:cNvPr id="242" name="Google Shape;242;p49"/>
          <p:cNvSpPr txBox="1"/>
          <p:nvPr/>
        </p:nvSpPr>
        <p:spPr>
          <a:xfrm>
            <a:off x="609600" y="5055033"/>
            <a:ext cx="104700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>
              <a:spcAft>
                <a:spcPts val="533"/>
              </a:spcAft>
            </a:pPr>
            <a:r>
              <a:rPr lang="en" sz="3200">
                <a:solidFill>
                  <a:schemeClr val="dk1"/>
                </a:solidFill>
              </a:rPr>
              <a:t>Create an </a:t>
            </a:r>
            <a:r>
              <a:rPr lang="en" sz="3200" b="1">
                <a:solidFill>
                  <a:schemeClr val="dk1"/>
                </a:solidFill>
              </a:rPr>
              <a:t>estimate</a:t>
            </a:r>
            <a:r>
              <a:rPr lang="en" sz="3200">
                <a:solidFill>
                  <a:schemeClr val="dk1"/>
                </a:solidFill>
              </a:rPr>
              <a:t> of the unknown quantity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43" name="Google Shape;243;p49"/>
          <p:cNvSpPr/>
          <p:nvPr/>
        </p:nvSpPr>
        <p:spPr>
          <a:xfrm>
            <a:off x="8245173" y="2651269"/>
            <a:ext cx="1372000" cy="746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fixed</a:t>
            </a:r>
            <a:endParaRPr sz="3200"/>
          </a:p>
        </p:txBody>
      </p:sp>
      <p:sp>
        <p:nvSpPr>
          <p:cNvPr id="244" name="Google Shape;244;p49"/>
          <p:cNvSpPr/>
          <p:nvPr/>
        </p:nvSpPr>
        <p:spPr>
          <a:xfrm>
            <a:off x="2322200" y="4132267"/>
            <a:ext cx="6160000" cy="9012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depends on the random sample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1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972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Probability Distribution of a Statistic</a:t>
            </a:r>
            <a:endParaRPr/>
          </a:p>
        </p:txBody>
      </p:sp>
      <p:sp>
        <p:nvSpPr>
          <p:cNvPr id="257" name="Google Shape;257;p5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Values of a statistic vary because random samples vary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“Sampling distribution” or “probability distribution” of the statistic:</a:t>
            </a:r>
            <a:endParaRPr dirty="0"/>
          </a:p>
          <a:p>
            <a:pPr lvl="1"/>
            <a:r>
              <a:rPr lang="en" dirty="0"/>
              <a:t>All possible values of the statistic,</a:t>
            </a:r>
            <a:endParaRPr dirty="0"/>
          </a:p>
          <a:p>
            <a:pPr lvl="1"/>
            <a:r>
              <a:rPr lang="en" dirty="0"/>
              <a:t>and all the corresponding probabilities</a:t>
            </a: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C4820E"/>
              </a:buClr>
              <a:buFont typeface="Arial"/>
              <a:buChar char="●"/>
            </a:pPr>
            <a:r>
              <a:rPr lang="en" dirty="0"/>
              <a:t>Can be hard to calculate</a:t>
            </a:r>
            <a:endParaRPr dirty="0"/>
          </a:p>
          <a:p>
            <a:pPr lvl="1">
              <a:lnSpc>
                <a:spcPct val="100000"/>
              </a:lnSpc>
            </a:pPr>
            <a:r>
              <a:rPr lang="en" dirty="0"/>
              <a:t>Either have to do the math</a:t>
            </a:r>
            <a:endParaRPr dirty="0"/>
          </a:p>
          <a:p>
            <a:pPr lvl="1">
              <a:lnSpc>
                <a:spcPct val="100000"/>
              </a:lnSpc>
            </a:pPr>
            <a:r>
              <a:rPr lang="en" dirty="0"/>
              <a:t>Or have to generate all possible samples and calculate the statistic based on each sample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2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972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Empirical Distribution of a Statistic</a:t>
            </a:r>
            <a:endParaRPr/>
          </a:p>
        </p:txBody>
      </p:sp>
      <p:sp>
        <p:nvSpPr>
          <p:cNvPr id="263" name="Google Shape;263;p5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Empirical distribution of the statistic:</a:t>
            </a:r>
            <a:endParaRPr/>
          </a:p>
          <a:p>
            <a:pPr lvl="1"/>
            <a:r>
              <a:rPr lang="en"/>
              <a:t>Based on simulated values of the statistic</a:t>
            </a:r>
            <a:endParaRPr sz="1333"/>
          </a:p>
          <a:p>
            <a:pPr lvl="1"/>
            <a:r>
              <a:rPr lang="en"/>
              <a:t>Consists of all the observed values of the statistic,</a:t>
            </a:r>
            <a:endParaRPr/>
          </a:p>
          <a:p>
            <a:pPr lvl="1"/>
            <a:r>
              <a:rPr lang="en"/>
              <a:t>and the proportion of times each value appeared</a:t>
            </a:r>
            <a:endParaRPr/>
          </a:p>
          <a:p>
            <a:pPr marL="0" indent="0">
              <a:buNone/>
            </a:pPr>
            <a:endParaRPr/>
          </a:p>
          <a:p>
            <a:r>
              <a:rPr lang="en"/>
              <a:t>Good approximation to the probability distribution of the statistic </a:t>
            </a:r>
            <a:endParaRPr/>
          </a:p>
          <a:p>
            <a:pPr lvl="1"/>
            <a:r>
              <a:rPr lang="en"/>
              <a:t>if the number of repetitions in the simulation is large</a:t>
            </a:r>
            <a:endParaRPr/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9"/>
          <p:cNvSpPr txBox="1">
            <a:spLocks noGrp="1"/>
          </p:cNvSpPr>
          <p:nvPr>
            <p:ph type="title"/>
          </p:nvPr>
        </p:nvSpPr>
        <p:spPr>
          <a:xfrm>
            <a:off x="885800" y="2857797"/>
            <a:ext cx="10420400" cy="1142400"/>
          </a:xfrm>
          <a:prstGeom prst="rect">
            <a:avLst/>
          </a:prstGeom>
        </p:spPr>
        <p:txBody>
          <a:bodyPr spcFirstLastPara="1" vert="horz" wrap="square" lIns="78567" tIns="78567" rIns="78567" bIns="78567" rtlCol="0" anchor="b" anchorCtr="0">
            <a:noAutofit/>
          </a:bodyPr>
          <a:lstStyle/>
          <a:p>
            <a:r>
              <a:rPr lang="en" sz="4800" b="1">
                <a:solidFill>
                  <a:srgbClr val="3B7EA1"/>
                </a:solidFill>
              </a:rPr>
              <a:t>Assessing Models</a:t>
            </a:r>
            <a:endParaRPr sz="4800" b="1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Models</a:t>
            </a:r>
            <a:endParaRPr/>
          </a:p>
        </p:txBody>
      </p:sp>
      <p:sp>
        <p:nvSpPr>
          <p:cNvPr id="237" name="Google Shape;237;p50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 model is a set of assumptions about the data</a:t>
            </a:r>
            <a:endParaRPr/>
          </a:p>
          <a:p>
            <a:pPr marL="0" indent="0">
              <a:buNone/>
            </a:pPr>
            <a:endParaRPr/>
          </a:p>
          <a:p>
            <a:pPr indent="0">
              <a:lnSpc>
                <a:spcPct val="100000"/>
              </a:lnSpc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previous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Chance / Probability: Multiplication Rule and Addition Rule</a:t>
            </a:r>
          </a:p>
          <a:p>
            <a:r>
              <a:rPr lang="en-US" dirty="0"/>
              <a:t>Python:</a:t>
            </a:r>
          </a:p>
          <a:p>
            <a:pPr lvl="1"/>
            <a:r>
              <a:rPr lang="en-US" dirty="0"/>
              <a:t>Join tables</a:t>
            </a:r>
          </a:p>
          <a:p>
            <a:pPr lvl="1"/>
            <a:r>
              <a:rPr lang="en-US" dirty="0"/>
              <a:t>Booleans: True or False, comparison operators</a:t>
            </a:r>
          </a:p>
          <a:p>
            <a:pPr lvl="1"/>
            <a:r>
              <a:rPr lang="en-US" dirty="0"/>
              <a:t>Control statements (if else/ for)</a:t>
            </a:r>
          </a:p>
          <a:p>
            <a:pPr lvl="1"/>
            <a:r>
              <a:rPr lang="en-US" dirty="0"/>
              <a:t>Append array:  </a:t>
            </a:r>
            <a:r>
              <a:rPr lang="en-US" dirty="0" err="1"/>
              <a:t>np.append</a:t>
            </a:r>
            <a:endParaRPr lang="en-US" dirty="0"/>
          </a:p>
          <a:p>
            <a:pPr lvl="1"/>
            <a:r>
              <a:rPr lang="en-US" dirty="0"/>
              <a:t>Random choice: </a:t>
            </a:r>
            <a:r>
              <a:rPr lang="en-US" dirty="0" err="1"/>
              <a:t>np.random.choice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86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Models</a:t>
            </a:r>
            <a:endParaRPr/>
          </a:p>
        </p:txBody>
      </p:sp>
      <p:sp>
        <p:nvSpPr>
          <p:cNvPr id="248" name="Google Shape;248;p5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 model is a set of assumptions about the data</a:t>
            </a:r>
            <a:endParaRPr/>
          </a:p>
          <a:p>
            <a:pPr marL="0" indent="0">
              <a:buNone/>
            </a:pPr>
            <a:endParaRPr/>
          </a:p>
          <a:p>
            <a:r>
              <a:rPr lang="en"/>
              <a:t>In data science, many models involve assumptions about processes that involve randomness</a:t>
            </a:r>
            <a:endParaRPr/>
          </a:p>
          <a:p>
            <a:pPr lvl="1"/>
            <a:r>
              <a:rPr lang="en"/>
              <a:t>“Chance models”</a:t>
            </a:r>
            <a:endParaRPr/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>
            <a:spLocks noGrp="1"/>
          </p:cNvSpPr>
          <p:nvPr>
            <p:ph type="title"/>
          </p:nvPr>
        </p:nvSpPr>
        <p:spPr>
          <a:xfrm>
            <a:off x="885800" y="2857797"/>
            <a:ext cx="10420400" cy="1142400"/>
          </a:xfrm>
          <a:prstGeom prst="rect">
            <a:avLst/>
          </a:prstGeom>
        </p:spPr>
        <p:txBody>
          <a:bodyPr spcFirstLastPara="1" vert="horz" wrap="square" lIns="78567" tIns="78567" rIns="78567" bIns="78567" rtlCol="0" anchor="b" anchorCtr="0">
            <a:noAutofit/>
          </a:bodyPr>
          <a:lstStyle/>
          <a:p>
            <a:r>
              <a:rPr lang="en" sz="4800" b="1">
                <a:solidFill>
                  <a:srgbClr val="3B7EA1"/>
                </a:solidFill>
              </a:rPr>
              <a:t>Jury Selection</a:t>
            </a:r>
            <a:endParaRPr sz="4800" b="1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0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8936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Jury Selection in Alameda County </a:t>
            </a:r>
            <a:endParaRPr dirty="0"/>
          </a:p>
        </p:txBody>
      </p:sp>
      <p:pic>
        <p:nvPicPr>
          <p:cNvPr id="295" name="Google Shape;29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1" y="1240834"/>
            <a:ext cx="10893668" cy="370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18" y="5466566"/>
            <a:ext cx="10990367" cy="7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Jury Panels</a:t>
            </a:r>
            <a:endParaRPr/>
          </a:p>
        </p:txBody>
      </p:sp>
      <p:sp>
        <p:nvSpPr>
          <p:cNvPr id="302" name="Google Shape;302;p61"/>
          <p:cNvSpPr txBox="1">
            <a:spLocks noGrp="1"/>
          </p:cNvSpPr>
          <p:nvPr>
            <p:ph type="body" idx="1"/>
          </p:nvPr>
        </p:nvSpPr>
        <p:spPr>
          <a:xfrm>
            <a:off x="609600" y="2900933"/>
            <a:ext cx="10972800" cy="233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Section 197 of California's Code of Civil Procedure says, "All persons selected for jury service shall be selected at random, from a source or sources inclusive of a representative cross section of the population of the area served by the court."</a:t>
            </a:r>
            <a:endParaRPr/>
          </a:p>
        </p:txBody>
      </p:sp>
      <p:sp>
        <p:nvSpPr>
          <p:cNvPr id="303" name="Google Shape;303;p61"/>
          <p:cNvSpPr/>
          <p:nvPr/>
        </p:nvSpPr>
        <p:spPr>
          <a:xfrm>
            <a:off x="838867" y="1478633"/>
            <a:ext cx="2244800" cy="1158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Eligible jurors in a County</a:t>
            </a:r>
            <a:endParaRPr sz="2400"/>
          </a:p>
        </p:txBody>
      </p:sp>
      <p:sp>
        <p:nvSpPr>
          <p:cNvPr id="304" name="Google Shape;304;p61"/>
          <p:cNvSpPr/>
          <p:nvPr/>
        </p:nvSpPr>
        <p:spPr>
          <a:xfrm>
            <a:off x="9271667" y="1478633"/>
            <a:ext cx="2244800" cy="1158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Jury</a:t>
            </a:r>
            <a:endParaRPr sz="2400"/>
          </a:p>
        </p:txBody>
      </p:sp>
      <p:grpSp>
        <p:nvGrpSpPr>
          <p:cNvPr id="305" name="Google Shape;305;p61"/>
          <p:cNvGrpSpPr/>
          <p:nvPr/>
        </p:nvGrpSpPr>
        <p:grpSpPr>
          <a:xfrm>
            <a:off x="3218933" y="1478633"/>
            <a:ext cx="2675667" cy="1158400"/>
            <a:chOff x="2414200" y="1108975"/>
            <a:chExt cx="2006750" cy="868800"/>
          </a:xfrm>
        </p:grpSpPr>
        <p:sp>
          <p:nvSpPr>
            <p:cNvPr id="306" name="Google Shape;306;p61"/>
            <p:cNvSpPr/>
            <p:nvPr/>
          </p:nvSpPr>
          <p:spPr>
            <a:xfrm>
              <a:off x="2737350" y="1108975"/>
              <a:ext cx="1683600" cy="868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List of eligible residents</a:t>
              </a:r>
              <a:endParaRPr sz="2400"/>
            </a:p>
          </p:txBody>
        </p:sp>
        <p:sp>
          <p:nvSpPr>
            <p:cNvPr id="307" name="Google Shape;307;p61"/>
            <p:cNvSpPr/>
            <p:nvPr/>
          </p:nvSpPr>
          <p:spPr>
            <a:xfrm>
              <a:off x="2414200" y="1339050"/>
              <a:ext cx="221700" cy="369600"/>
            </a:xfrm>
            <a:prstGeom prst="rightArrow">
              <a:avLst>
                <a:gd name="adj1" fmla="val 50000"/>
                <a:gd name="adj2" fmla="val 116361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08" name="Google Shape;308;p61"/>
          <p:cNvGrpSpPr/>
          <p:nvPr/>
        </p:nvGrpSpPr>
        <p:grpSpPr>
          <a:xfrm>
            <a:off x="6029867" y="1478633"/>
            <a:ext cx="3106533" cy="1158400"/>
            <a:chOff x="4522400" y="1108975"/>
            <a:chExt cx="2329900" cy="868800"/>
          </a:xfrm>
        </p:grpSpPr>
        <p:sp>
          <p:nvSpPr>
            <p:cNvPr id="309" name="Google Shape;309;p61"/>
            <p:cNvSpPr/>
            <p:nvPr/>
          </p:nvSpPr>
          <p:spPr>
            <a:xfrm>
              <a:off x="4845550" y="1108975"/>
              <a:ext cx="1683600" cy="868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Jury panel</a:t>
              </a:r>
              <a:endParaRPr sz="2400"/>
            </a:p>
          </p:txBody>
        </p:sp>
        <p:sp>
          <p:nvSpPr>
            <p:cNvPr id="310" name="Google Shape;310;p61"/>
            <p:cNvSpPr/>
            <p:nvPr/>
          </p:nvSpPr>
          <p:spPr>
            <a:xfrm>
              <a:off x="4522400" y="1339050"/>
              <a:ext cx="221700" cy="369600"/>
            </a:xfrm>
            <a:prstGeom prst="rightArrow">
              <a:avLst>
                <a:gd name="adj1" fmla="val 50000"/>
                <a:gd name="adj2" fmla="val 116361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" name="Google Shape;311;p61"/>
            <p:cNvSpPr/>
            <p:nvPr/>
          </p:nvSpPr>
          <p:spPr>
            <a:xfrm>
              <a:off x="6630600" y="1339050"/>
              <a:ext cx="221700" cy="369600"/>
            </a:xfrm>
            <a:prstGeom prst="rightArrow">
              <a:avLst>
                <a:gd name="adj1" fmla="val 50000"/>
                <a:gd name="adj2" fmla="val 116361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12" name="Google Shape;312;p61"/>
          <p:cNvSpPr txBox="1"/>
          <p:nvPr/>
        </p:nvSpPr>
        <p:spPr>
          <a:xfrm>
            <a:off x="5194800" y="5502433"/>
            <a:ext cx="180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2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Two Viewpoints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Model and Alternative</a:t>
            </a:r>
            <a:endParaRPr/>
          </a:p>
        </p:txBody>
      </p:sp>
      <p:sp>
        <p:nvSpPr>
          <p:cNvPr id="323" name="Google Shape;323;p6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Model:</a:t>
            </a:r>
            <a:endParaRPr/>
          </a:p>
          <a:p>
            <a:pPr lvl="1"/>
            <a:r>
              <a:rPr lang="en"/>
              <a:t>The people on the jury panels were selected at random from the eligible population</a:t>
            </a:r>
            <a:endParaRPr/>
          </a:p>
          <a:p>
            <a:pPr marL="0" indent="0">
              <a:buNone/>
            </a:pPr>
            <a:endParaRPr/>
          </a:p>
          <a:p>
            <a:r>
              <a:rPr lang="en"/>
              <a:t>Alternative viewpoint:</a:t>
            </a:r>
            <a:endParaRPr/>
          </a:p>
          <a:p>
            <a:pPr lvl="1"/>
            <a:r>
              <a:rPr lang="en"/>
              <a:t>No, they weren’t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4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 New Statistic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3236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Distance Between Distributions</a:t>
            </a:r>
            <a:endParaRPr/>
          </a:p>
        </p:txBody>
      </p:sp>
      <p:sp>
        <p:nvSpPr>
          <p:cNvPr id="334" name="Google Shape;334;p6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People on the panels are of multiple ethnicities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Distribution of ethnicities is categorical</a:t>
            </a:r>
            <a:endParaRPr/>
          </a:p>
          <a:p>
            <a:pPr marL="0" indent="0">
              <a:buNone/>
            </a:pPr>
            <a:endParaRPr/>
          </a:p>
          <a:p>
            <a:r>
              <a:rPr lang="en"/>
              <a:t>To see whether the the distribution of ethnicities of the panels is close to that of the eligible jurors, we have to measure the distance between two categorical distributions</a:t>
            </a:r>
            <a:endParaRPr/>
          </a:p>
        </p:txBody>
      </p:sp>
      <p:sp>
        <p:nvSpPr>
          <p:cNvPr id="335" name="Google Shape;335;p65"/>
          <p:cNvSpPr txBox="1"/>
          <p:nvPr/>
        </p:nvSpPr>
        <p:spPr>
          <a:xfrm>
            <a:off x="4876800" y="5234600"/>
            <a:ext cx="1789200" cy="7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39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Every distance has a computational recipe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 b="1"/>
              <a:t>Total Variation Distance</a:t>
            </a:r>
            <a:r>
              <a:rPr lang="en"/>
              <a:t> (TVD):</a:t>
            </a:r>
            <a:endParaRPr/>
          </a:p>
          <a:p>
            <a:pPr>
              <a:spcBef>
                <a:spcPts val="1600"/>
              </a:spcBef>
            </a:pPr>
            <a:r>
              <a:rPr lang="en"/>
              <a:t>For each category, compute the difference in proportions between two distributions</a:t>
            </a:r>
            <a:endParaRPr/>
          </a:p>
          <a:p>
            <a:pPr>
              <a:spcBef>
                <a:spcPts val="1600"/>
              </a:spcBef>
            </a:pPr>
            <a:r>
              <a:rPr lang="en"/>
              <a:t>Take the absolute value of each difference</a:t>
            </a:r>
            <a:endParaRPr/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en"/>
              <a:t>Sum, and then divide the sum by 2</a:t>
            </a:r>
            <a:endParaRPr/>
          </a:p>
        </p:txBody>
      </p:sp>
      <p:sp>
        <p:nvSpPr>
          <p:cNvPr id="341" name="Google Shape;341;p6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Total Variation Distance</a:t>
            </a:r>
            <a:endParaRPr/>
          </a:p>
        </p:txBody>
      </p:sp>
      <p:sp>
        <p:nvSpPr>
          <p:cNvPr id="342" name="Google Shape;342;p66"/>
          <p:cNvSpPr txBox="1"/>
          <p:nvPr/>
        </p:nvSpPr>
        <p:spPr>
          <a:xfrm>
            <a:off x="4973600" y="5354283"/>
            <a:ext cx="2244800" cy="8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2400"/>
          </a:p>
          <a:p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7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  <a:p>
            <a:r>
              <a:rPr lang="en-US" dirty="0"/>
              <a:t>Assessing Models</a:t>
            </a:r>
          </a:p>
          <a:p>
            <a:r>
              <a:rPr lang="en-US" dirty="0"/>
              <a:t>Comparing Distributions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Reading: Chapter 10, 11</a:t>
            </a:r>
          </a:p>
        </p:txBody>
      </p:sp>
    </p:spTree>
    <p:extLst>
      <p:ext uri="{BB962C8B-B14F-4D97-AF65-F5344CB8AC3E}">
        <p14:creationId xmlns:p14="http://schemas.microsoft.com/office/powerpoint/2010/main" val="975242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8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933"/>
              <a:t>To assess whether a sample was drawn randomly from a known categorical distribution:</a:t>
            </a:r>
            <a:endParaRPr sz="2933"/>
          </a:p>
          <a:p>
            <a:pPr indent="-491054">
              <a:spcBef>
                <a:spcPts val="800"/>
              </a:spcBef>
              <a:buSzPts val="2200"/>
            </a:pPr>
            <a:r>
              <a:rPr lang="en" sz="2933"/>
              <a:t>Use TVD as the statistic because it measures the distance between categorical distributions</a:t>
            </a:r>
            <a:endParaRPr sz="2933"/>
          </a:p>
          <a:p>
            <a:pPr indent="-491054">
              <a:spcBef>
                <a:spcPts val="800"/>
              </a:spcBef>
              <a:buSzPts val="2200"/>
            </a:pPr>
            <a:r>
              <a:rPr lang="en" sz="2933"/>
              <a:t>Sample at random from the population and compute the TVD from the random sample; repeat numerous times</a:t>
            </a:r>
            <a:endParaRPr sz="2933"/>
          </a:p>
          <a:p>
            <a:pPr indent="-491054">
              <a:spcBef>
                <a:spcPts val="800"/>
              </a:spcBef>
              <a:buSzPts val="2200"/>
            </a:pPr>
            <a:r>
              <a:rPr lang="en" sz="2933"/>
              <a:t>Compare:</a:t>
            </a:r>
            <a:endParaRPr sz="2933"/>
          </a:p>
          <a:p>
            <a:pPr lvl="1" indent="-491054">
              <a:spcBef>
                <a:spcPts val="800"/>
              </a:spcBef>
              <a:buSzPts val="2200"/>
            </a:pPr>
            <a:r>
              <a:rPr lang="en" sz="2933"/>
              <a:t>Empirical distribution of simulated TVDs</a:t>
            </a:r>
            <a:endParaRPr sz="2933"/>
          </a:p>
          <a:p>
            <a:pPr lvl="1" indent="-491054">
              <a:spcBef>
                <a:spcPts val="800"/>
              </a:spcBef>
              <a:spcAft>
                <a:spcPts val="800"/>
              </a:spcAft>
              <a:buSzPts val="2200"/>
            </a:pPr>
            <a:r>
              <a:rPr lang="en" sz="2933"/>
              <a:t>Actual TVD from the sample in the study</a:t>
            </a:r>
            <a:endParaRPr sz="2933"/>
          </a:p>
        </p:txBody>
      </p:sp>
      <p:sp>
        <p:nvSpPr>
          <p:cNvPr id="353" name="Google Shape;353;p6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Summary of the Method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C960-57FC-4DE4-8479-A6AF1875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6EA8-E065-40BB-9935-3E39EDB5A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Assignment 3</a:t>
            </a:r>
          </a:p>
        </p:txBody>
      </p:sp>
    </p:spTree>
    <p:extLst>
      <p:ext uri="{BB962C8B-B14F-4D97-AF65-F5344CB8AC3E}">
        <p14:creationId xmlns:p14="http://schemas.microsoft.com/office/powerpoint/2010/main" val="5762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Sampling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Probability Samples</a:t>
            </a:r>
            <a:endParaRPr/>
          </a:p>
        </p:txBody>
      </p:sp>
      <p:sp>
        <p:nvSpPr>
          <p:cNvPr id="185" name="Google Shape;185;p40"/>
          <p:cNvSpPr txBox="1">
            <a:spLocks noGrp="1"/>
          </p:cNvSpPr>
          <p:nvPr>
            <p:ph type="body" idx="1"/>
          </p:nvPr>
        </p:nvSpPr>
        <p:spPr>
          <a:xfrm>
            <a:off x="621175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Deterministic sample:</a:t>
            </a:r>
            <a:endParaRPr dirty="0"/>
          </a:p>
          <a:p>
            <a:pPr lvl="1"/>
            <a:r>
              <a:rPr lang="en" dirty="0"/>
              <a:t>Sampling scheme doesn’t involve chance</a:t>
            </a:r>
            <a:endParaRPr dirty="0"/>
          </a:p>
          <a:p>
            <a:pPr marL="0" indent="0">
              <a:buNone/>
            </a:pPr>
            <a:endParaRPr dirty="0"/>
          </a:p>
          <a:p>
            <a:r>
              <a:rPr lang="en" dirty="0"/>
              <a:t>Probability sample:</a:t>
            </a:r>
            <a:endParaRPr dirty="0"/>
          </a:p>
          <a:p>
            <a:pPr lvl="1"/>
            <a:r>
              <a:rPr lang="en" dirty="0"/>
              <a:t>Before the sample is drawn, you have to know the selection probability of every group of people in the population</a:t>
            </a:r>
            <a:endParaRPr dirty="0"/>
          </a:p>
          <a:p>
            <a:pPr lvl="1"/>
            <a:r>
              <a:rPr lang="en" dirty="0"/>
              <a:t>Not all individuals  have to have equal chance of being selected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Sample of Convenience</a:t>
            </a:r>
            <a:endParaRPr/>
          </a:p>
        </p:txBody>
      </p:sp>
      <p:sp>
        <p:nvSpPr>
          <p:cNvPr id="191" name="Google Shape;191;p4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Example: sample consists of whoever walks by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Just because you think you’re sampling “at random”, doesn’t mean you are.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If you can’t figure out ahead of time </a:t>
            </a:r>
            <a:endParaRPr/>
          </a:p>
          <a:p>
            <a:pPr lvl="1"/>
            <a:r>
              <a:rPr lang="en"/>
              <a:t>what’s the population</a:t>
            </a:r>
            <a:endParaRPr/>
          </a:p>
          <a:p>
            <a:pPr lvl="1"/>
            <a:r>
              <a:rPr lang="en"/>
              <a:t>what’s the chance of selection, for each group in the population</a:t>
            </a:r>
            <a:endParaRPr/>
          </a:p>
          <a:p>
            <a:pPr indent="0">
              <a:buNone/>
            </a:pPr>
            <a:r>
              <a:rPr lang="en"/>
              <a:t>then you don’t have a random sample</a:t>
            </a:r>
            <a:endParaRPr/>
          </a:p>
        </p:txBody>
      </p:sp>
      <p:sp>
        <p:nvSpPr>
          <p:cNvPr id="192" name="Google Shape;192;p41"/>
          <p:cNvSpPr txBox="1"/>
          <p:nvPr/>
        </p:nvSpPr>
        <p:spPr>
          <a:xfrm>
            <a:off x="9376267" y="5698533"/>
            <a:ext cx="18292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Distributions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Probability Distribution</a:t>
            </a:r>
            <a:endParaRPr/>
          </a:p>
        </p:txBody>
      </p:sp>
      <p:sp>
        <p:nvSpPr>
          <p:cNvPr id="203" name="Google Shape;203;p4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Random quantity with various possible values</a:t>
            </a:r>
            <a:endParaRPr/>
          </a:p>
          <a:p>
            <a:pPr marL="0" indent="0">
              <a:buNone/>
            </a:pPr>
            <a:endParaRPr sz="800"/>
          </a:p>
          <a:p>
            <a:r>
              <a:rPr lang="en"/>
              <a:t>“Probability distribution”:</a:t>
            </a:r>
            <a:endParaRPr/>
          </a:p>
          <a:p>
            <a:pPr lvl="1"/>
            <a:r>
              <a:rPr lang="en"/>
              <a:t>All the possible values of the quantity</a:t>
            </a:r>
            <a:endParaRPr/>
          </a:p>
          <a:p>
            <a:pPr lvl="1"/>
            <a:r>
              <a:rPr lang="en"/>
              <a:t>The probability of each of those values</a:t>
            </a:r>
            <a:endParaRPr/>
          </a:p>
          <a:p>
            <a:pPr indent="0">
              <a:buNone/>
            </a:pPr>
            <a:endParaRPr sz="800"/>
          </a:p>
          <a:p>
            <a:r>
              <a:rPr lang="en"/>
              <a:t>If you can do the math, you can work out the probability distribution can without ever simulating the random quantity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Empirical Distribution</a:t>
            </a:r>
            <a:endParaRPr/>
          </a:p>
        </p:txBody>
      </p:sp>
      <p:sp>
        <p:nvSpPr>
          <p:cNvPr id="209" name="Google Shape;209;p44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“Empirical”: based on observations</a:t>
            </a:r>
            <a:endParaRPr/>
          </a:p>
          <a:p>
            <a:pPr marL="0" indent="0">
              <a:buNone/>
            </a:pPr>
            <a:endParaRPr sz="800"/>
          </a:p>
          <a:p>
            <a:r>
              <a:rPr lang="en"/>
              <a:t>Observations can be from repetitions of an experiment</a:t>
            </a:r>
            <a:endParaRPr/>
          </a:p>
          <a:p>
            <a:pPr marL="0" indent="0">
              <a:buNone/>
            </a:pPr>
            <a:endParaRPr sz="800"/>
          </a:p>
          <a:p>
            <a:r>
              <a:rPr lang="en"/>
              <a:t>“Empirical Distribution”</a:t>
            </a:r>
            <a:endParaRPr/>
          </a:p>
          <a:p>
            <a:pPr lvl="1"/>
            <a:r>
              <a:rPr lang="en"/>
              <a:t>All observed values</a:t>
            </a:r>
            <a:endParaRPr/>
          </a:p>
          <a:p>
            <a:pPr lvl="1"/>
            <a:r>
              <a:rPr lang="en"/>
              <a:t>The proportion of times each value appears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210" name="Google Shape;210;p44"/>
          <p:cNvSpPr txBox="1"/>
          <p:nvPr/>
        </p:nvSpPr>
        <p:spPr>
          <a:xfrm>
            <a:off x="9833200" y="5317600"/>
            <a:ext cx="1749200" cy="9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4789</TotalTime>
  <Words>853</Words>
  <Application>Microsoft Macintosh PowerPoint</Application>
  <PresentationFormat>Widescreen</PresentationFormat>
  <Paragraphs>149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YSC2239 Lecture 7</vt:lpstr>
      <vt:lpstr>Recap on previous class</vt:lpstr>
      <vt:lpstr>Today’s class</vt:lpstr>
      <vt:lpstr>Sampling</vt:lpstr>
      <vt:lpstr>Probability Samples</vt:lpstr>
      <vt:lpstr>Sample of Convenience</vt:lpstr>
      <vt:lpstr>Distributions</vt:lpstr>
      <vt:lpstr>Probability Distribution</vt:lpstr>
      <vt:lpstr>Empirical Distribution</vt:lpstr>
      <vt:lpstr>Large Random Samples</vt:lpstr>
      <vt:lpstr>Law of Averages</vt:lpstr>
      <vt:lpstr>Empirical Distribution of a Sample</vt:lpstr>
      <vt:lpstr>A Statistic</vt:lpstr>
      <vt:lpstr>Terminology</vt:lpstr>
      <vt:lpstr>Inference</vt:lpstr>
      <vt:lpstr>Probability Distribution of a Statistic</vt:lpstr>
      <vt:lpstr>Empirical Distribution of a Statistic</vt:lpstr>
      <vt:lpstr>Assessing Models</vt:lpstr>
      <vt:lpstr>Models</vt:lpstr>
      <vt:lpstr>Models</vt:lpstr>
      <vt:lpstr>Jury Selection</vt:lpstr>
      <vt:lpstr>Jury Selection in Alameda County </vt:lpstr>
      <vt:lpstr>Jury Panels</vt:lpstr>
      <vt:lpstr>Two Viewpoints</vt:lpstr>
      <vt:lpstr>Model and Alternative</vt:lpstr>
      <vt:lpstr>A New Statistic</vt:lpstr>
      <vt:lpstr>Distance Between Distributions</vt:lpstr>
      <vt:lpstr>Total Variation Distance</vt:lpstr>
      <vt:lpstr>Summary</vt:lpstr>
      <vt:lpstr>Summary of the Method</vt:lpstr>
      <vt:lpstr>Reminders</vt:lpstr>
    </vt:vector>
  </TitlesOfParts>
  <Company>College of William and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STA2002!</dc:title>
  <dc:creator>Anke</dc:creator>
  <cp:lastModifiedBy>Hu Hengnan</cp:lastModifiedBy>
  <cp:revision>364</cp:revision>
  <dcterms:created xsi:type="dcterms:W3CDTF">2018-08-30T02:14:46Z</dcterms:created>
  <dcterms:modified xsi:type="dcterms:W3CDTF">2023-02-02T12:29:15Z</dcterms:modified>
</cp:coreProperties>
</file>