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ie"/>
          <p:cNvSpPr/>
          <p:nvPr/>
        </p:nvSpPr>
        <p:spPr>
          <a:xfrm>
            <a:off x="508000" y="51816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Titeltext"/>
          <p:cNvSpPr txBox="1"/>
          <p:nvPr>
            <p:ph type="title"/>
          </p:nvPr>
        </p:nvSpPr>
        <p:spPr>
          <a:xfrm>
            <a:off x="508000" y="3009900"/>
            <a:ext cx="11988800" cy="203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5" name="Textebene 1…"/>
          <p:cNvSpPr txBox="1"/>
          <p:nvPr>
            <p:ph type="body" sz="quarter" idx="1"/>
          </p:nvPr>
        </p:nvSpPr>
        <p:spPr>
          <a:xfrm>
            <a:off x="508000" y="5562600"/>
            <a:ext cx="11988800" cy="825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6" name="Foliennummer"/>
          <p:cNvSpPr txBox="1"/>
          <p:nvPr>
            <p:ph type="sldNum" sz="quarter" idx="2"/>
          </p:nvPr>
        </p:nvSpPr>
        <p:spPr>
          <a:xfrm>
            <a:off x="12154001" y="8763000"/>
            <a:ext cx="342901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Christian Bauer"/>
          <p:cNvSpPr txBox="1"/>
          <p:nvPr>
            <p:ph type="body" sz="quarter" idx="13"/>
          </p:nvPr>
        </p:nvSpPr>
        <p:spPr>
          <a:xfrm>
            <a:off x="508000" y="5918200"/>
            <a:ext cx="11988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3000">
                <a:solidFill>
                  <a:srgbClr val="9D9D9D"/>
                </a:solidFill>
              </a:defRPr>
            </a:lvl1pPr>
          </a:lstStyle>
          <a:p>
            <a:pPr/>
            <a:r>
              <a:t>–Christian Bauer</a:t>
            </a:r>
          </a:p>
        </p:txBody>
      </p:sp>
      <p:sp>
        <p:nvSpPr>
          <p:cNvPr id="106" name="„Zitat hier eingeben.“"/>
          <p:cNvSpPr txBox="1"/>
          <p:nvPr>
            <p:ph type="body" sz="quarter" idx="14"/>
          </p:nvPr>
        </p:nvSpPr>
        <p:spPr>
          <a:xfrm>
            <a:off x="1270000" y="4298950"/>
            <a:ext cx="10464800" cy="6223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„Zitat hier eingeben.“ </a:t>
            </a:r>
          </a:p>
        </p:txBody>
      </p:sp>
      <p:sp>
        <p:nvSpPr>
          <p:cNvPr id="10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142761833_2880x1921.jpeg"/>
          <p:cNvSpPr/>
          <p:nvPr>
            <p:ph type="pic" idx="13"/>
          </p:nvPr>
        </p:nvSpPr>
        <p:spPr>
          <a:xfrm>
            <a:off x="-114300" y="0"/>
            <a:ext cx="1462278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ild"/>
          <p:cNvSpPr/>
          <p:nvPr>
            <p:ph type="pic" idx="13"/>
          </p:nvPr>
        </p:nvSpPr>
        <p:spPr>
          <a:xfrm>
            <a:off x="622300" y="101600"/>
            <a:ext cx="11760200" cy="784013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Titeltext"/>
          <p:cNvSpPr txBox="1"/>
          <p:nvPr>
            <p:ph type="title"/>
          </p:nvPr>
        </p:nvSpPr>
        <p:spPr>
          <a:xfrm>
            <a:off x="508000" y="7099300"/>
            <a:ext cx="11988800" cy="1117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25" name="Textebene 1…"/>
          <p:cNvSpPr txBox="1"/>
          <p:nvPr>
            <p:ph type="body" sz="quarter" idx="1"/>
          </p:nvPr>
        </p:nvSpPr>
        <p:spPr>
          <a:xfrm>
            <a:off x="508000" y="8267700"/>
            <a:ext cx="119888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eltext"/>
          <p:cNvSpPr txBox="1"/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ild"/>
          <p:cNvSpPr/>
          <p:nvPr>
            <p:ph type="pic" sz="half" idx="13"/>
          </p:nvPr>
        </p:nvSpPr>
        <p:spPr>
          <a:xfrm>
            <a:off x="6807200" y="596900"/>
            <a:ext cx="5575300" cy="8325606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Titeltext"/>
          <p:cNvSpPr txBox="1"/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</p:spPr>
        <p:txBody>
          <a:bodyPr anchor="t"/>
          <a:lstStyle/>
          <a:p>
            <a:pPr/>
            <a:r>
              <a:t>Titeltext</a:t>
            </a:r>
          </a:p>
        </p:txBody>
      </p:sp>
      <p:sp>
        <p:nvSpPr>
          <p:cNvPr id="43" name="Textebene 1…"/>
          <p:cNvSpPr txBox="1"/>
          <p:nvPr>
            <p:ph type="body" sz="quarter" idx="1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ie"/>
          <p:cNvSpPr/>
          <p:nvPr/>
        </p:nvSpPr>
        <p:spPr>
          <a:xfrm>
            <a:off x="508000" y="25781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Linie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Linie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 &amp; 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Linie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Linie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Linie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6" name="Textebene 1…"/>
          <p:cNvSpPr txBox="1"/>
          <p:nvPr>
            <p:ph type="body" idx="1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, Punkt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Linie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Linie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Linie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Bild"/>
          <p:cNvSpPr/>
          <p:nvPr>
            <p:ph type="pic" sz="half" idx="13"/>
          </p:nvPr>
        </p:nvSpPr>
        <p:spPr>
          <a:xfrm>
            <a:off x="-838200" y="2997200"/>
            <a:ext cx="8286750" cy="5524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79" name="Textebene 1…"/>
          <p:cNvSpPr txBox="1"/>
          <p:nvPr>
            <p:ph type="body" sz="half" idx="1"/>
          </p:nvPr>
        </p:nvSpPr>
        <p:spPr>
          <a:xfrm>
            <a:off x="6781800" y="2971800"/>
            <a:ext cx="5727700" cy="5524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1pPr>
            <a:lvl2pPr marL="7366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2pPr>
            <a:lvl3pPr marL="11049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3pPr>
            <a:lvl4pPr marL="14732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4pPr>
            <a:lvl5pPr marL="18415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Bild"/>
          <p:cNvSpPr/>
          <p:nvPr>
            <p:ph type="pic" sz="quarter" idx="13"/>
          </p:nvPr>
        </p:nvSpPr>
        <p:spPr>
          <a:xfrm>
            <a:off x="6642100" y="914400"/>
            <a:ext cx="5727700" cy="3820456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Bild"/>
          <p:cNvSpPr/>
          <p:nvPr>
            <p:ph type="pic" sz="quarter" idx="14"/>
          </p:nvPr>
        </p:nvSpPr>
        <p:spPr>
          <a:xfrm>
            <a:off x="6654800" y="4851400"/>
            <a:ext cx="5753100" cy="3835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Bild"/>
          <p:cNvSpPr/>
          <p:nvPr>
            <p:ph type="pic" sz="half" idx="15"/>
          </p:nvPr>
        </p:nvSpPr>
        <p:spPr>
          <a:xfrm>
            <a:off x="622300" y="584200"/>
            <a:ext cx="5575300" cy="8325606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ie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ie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extebene 1…"/>
          <p:cNvSpPr txBox="1"/>
          <p:nvPr>
            <p:ph type="body" idx="1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" name="Titeltext"/>
          <p:cNvSpPr txBox="1"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6" name="Foliennummer"/>
          <p:cNvSpPr txBox="1"/>
          <p:nvPr>
            <p:ph type="sldNum" sz="quarter" idx="2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4191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8382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2573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6764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0955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5146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29337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3528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7719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renzen der Gesundheitssystem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Grenzen der Gesundheitssysteme</a:t>
            </a:r>
          </a:p>
        </p:txBody>
      </p:sp>
      <p:sp>
        <p:nvSpPr>
          <p:cNvPr id="132" name="Tex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Enge Grenz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Enge Grenzen</a:t>
            </a:r>
          </a:p>
        </p:txBody>
      </p:sp>
      <p:sp>
        <p:nvSpPr>
          <p:cNvPr id="135" name="Übersichtlichke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Übersichtlichkeit</a:t>
            </a:r>
          </a:p>
          <a:p>
            <a:pPr>
              <a:buBlip>
                <a:blip r:embed="rId2"/>
              </a:buBlip>
            </a:pPr>
            <a:r>
              <a:t>bessere Kontrolle der Ziele</a:t>
            </a:r>
          </a:p>
          <a:p>
            <a:pPr>
              <a:buBlip>
                <a:blip r:embed="rId2"/>
              </a:buBlip>
            </a:pPr>
            <a:r>
              <a:t>Vergleichbarkeit</a:t>
            </a:r>
          </a:p>
          <a:p>
            <a:pPr>
              <a:buBlip>
                <a:blip r:embed="rId2"/>
              </a:buBlip>
            </a:pPr>
            <a:r>
              <a:t>zielgerichtet</a:t>
            </a:r>
          </a:p>
          <a:p>
            <a:pPr>
              <a:buBlip>
                <a:blip r:embed="rId2"/>
              </a:buBlip>
            </a:pPr>
            <a:r>
              <a:t>niedrigere Kosten</a:t>
            </a:r>
          </a:p>
        </p:txBody>
      </p:sp>
      <p:sp>
        <p:nvSpPr>
          <p:cNvPr id="136" name="Zeichnung"/>
          <p:cNvSpPr/>
          <p:nvPr/>
        </p:nvSpPr>
        <p:spPr>
          <a:xfrm>
            <a:off x="3160956" y="1391819"/>
            <a:ext cx="60485" cy="2035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1" h="20973" fill="norm" stroke="1" extrusionOk="0">
                <a:moveTo>
                  <a:pt x="5091" y="20973"/>
                </a:moveTo>
                <a:cubicBezTo>
                  <a:pt x="3291" y="16495"/>
                  <a:pt x="1491" y="12017"/>
                  <a:pt x="591" y="8197"/>
                </a:cubicBezTo>
                <a:cubicBezTo>
                  <a:pt x="-309" y="4378"/>
                  <a:pt x="-309" y="1217"/>
                  <a:pt x="1491" y="295"/>
                </a:cubicBezTo>
                <a:cubicBezTo>
                  <a:pt x="3291" y="-627"/>
                  <a:pt x="6891" y="690"/>
                  <a:pt x="10491" y="3193"/>
                </a:cubicBezTo>
                <a:cubicBezTo>
                  <a:pt x="14091" y="5695"/>
                  <a:pt x="17691" y="9383"/>
                  <a:pt x="21291" y="13071"/>
                </a:cubicBezTo>
              </a:path>
            </a:pathLst>
          </a:custGeom>
          <a:ln w="25400" cap="rnd">
            <a:solidFill>
              <a:srgbClr val="6F6A5A"/>
            </a:solidFill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weiten grenz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weiten grenzen</a:t>
            </a:r>
          </a:p>
        </p:txBody>
      </p:sp>
      <p:sp>
        <p:nvSpPr>
          <p:cNvPr id="139" name="allumfassen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2043" indent="-352043" defTabSz="490727">
              <a:spcBef>
                <a:spcPts val="3500"/>
              </a:spcBef>
              <a:buBlip>
                <a:blip r:embed="rId2"/>
              </a:buBlip>
              <a:defRPr sz="2856"/>
            </a:pPr>
            <a:r>
              <a:t>allumfassend</a:t>
            </a:r>
          </a:p>
          <a:p>
            <a:pPr marL="352043" indent="-352043" defTabSz="490727">
              <a:spcBef>
                <a:spcPts val="3500"/>
              </a:spcBef>
              <a:buBlip>
                <a:blip r:embed="rId2"/>
              </a:buBlip>
              <a:defRPr sz="2856"/>
            </a:pPr>
            <a:r>
              <a:t>keine Ausgrenzung, nicht diskriminierend </a:t>
            </a:r>
          </a:p>
          <a:p>
            <a:pPr marL="352043" indent="-352043" defTabSz="490727">
              <a:spcBef>
                <a:spcPts val="3500"/>
              </a:spcBef>
              <a:buBlip>
                <a:blip r:embed="rId2"/>
              </a:buBlip>
              <a:defRPr sz="2856"/>
            </a:pPr>
            <a:r>
              <a:t>mehrere Akteure</a:t>
            </a:r>
          </a:p>
          <a:p>
            <a:pPr marL="352043" indent="-352043" defTabSz="490727">
              <a:spcBef>
                <a:spcPts val="3500"/>
              </a:spcBef>
              <a:buBlip>
                <a:blip r:embed="rId2"/>
              </a:buBlip>
              <a:defRPr sz="2856"/>
            </a:pPr>
            <a:r>
              <a:t>z.B Waldbaden</a:t>
            </a:r>
          </a:p>
          <a:p>
            <a:pPr marL="352043" indent="-352043" defTabSz="490727">
              <a:spcBef>
                <a:spcPts val="3500"/>
              </a:spcBef>
              <a:buBlip>
                <a:blip r:embed="rId2"/>
              </a:buBlip>
              <a:defRPr sz="2856"/>
            </a:pPr>
            <a:r>
              <a:t>Kostenexplosion</a:t>
            </a:r>
          </a:p>
          <a:p>
            <a:pPr marL="352043" indent="-352043" defTabSz="490727">
              <a:spcBef>
                <a:spcPts val="3500"/>
              </a:spcBef>
              <a:buBlip>
                <a:blip r:embed="rId2"/>
              </a:buBlip>
              <a:defRPr sz="2856"/>
            </a:pPr>
            <a:r>
              <a:t>Fehlerquellen</a:t>
            </a:r>
          </a:p>
          <a:p>
            <a:pPr marL="352043" indent="-352043" defTabSz="490727">
              <a:spcBef>
                <a:spcPts val="3500"/>
              </a:spcBef>
              <a:buBlip>
                <a:blip r:embed="rId2"/>
              </a:buBlip>
              <a:defRPr sz="2856"/>
            </a:pPr>
            <a:r>
              <a:t>unüberschaubar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Ziele der grenzen/Ran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Ziele der grenzen/Ranking</a:t>
            </a:r>
          </a:p>
        </p:txBody>
      </p:sp>
      <p:sp>
        <p:nvSpPr>
          <p:cNvPr id="142" name="gerechte Verteilung von begrenzten Ressourcen 10%…"/>
          <p:cNvSpPr txBox="1"/>
          <p:nvPr>
            <p:ph type="body" idx="1"/>
          </p:nvPr>
        </p:nvSpPr>
        <p:spPr>
          <a:xfrm>
            <a:off x="508000" y="2990848"/>
            <a:ext cx="11988800" cy="5727701"/>
          </a:xfrm>
          <a:prstGeom prst="rect">
            <a:avLst/>
          </a:prstGeom>
        </p:spPr>
        <p:txBody>
          <a:bodyPr/>
          <a:lstStyle/>
          <a:p>
            <a:pPr marL="389763" indent="-389763" defTabSz="543305">
              <a:spcBef>
                <a:spcPts val="3900"/>
              </a:spcBef>
              <a:buBlip>
                <a:blip r:embed="rId2"/>
              </a:buBlip>
              <a:defRPr sz="3162"/>
            </a:pPr>
            <a:r>
              <a:t>gerechte Verteilung von begrenzten Ressourcen 10%</a:t>
            </a:r>
          </a:p>
          <a:p>
            <a:pPr marL="389763" indent="-389763" defTabSz="543305">
              <a:spcBef>
                <a:spcPts val="3900"/>
              </a:spcBef>
              <a:buBlip>
                <a:blip r:embed="rId2"/>
              </a:buBlip>
              <a:defRPr sz="3162"/>
            </a:pPr>
            <a:r>
              <a:t>finanzielle Abschätzbarkeit, Planbarkeit 5%</a:t>
            </a:r>
          </a:p>
          <a:p>
            <a:pPr marL="389763" indent="-389763" defTabSz="543305">
              <a:spcBef>
                <a:spcPts val="3900"/>
              </a:spcBef>
              <a:buBlip>
                <a:blip r:embed="rId2"/>
              </a:buBlip>
              <a:defRPr sz="3162"/>
            </a:pPr>
            <a:r>
              <a:t>Erhöhung der gesunden Lebenserwartung 50%</a:t>
            </a:r>
          </a:p>
          <a:p>
            <a:pPr marL="389763" indent="-389763" defTabSz="543305">
              <a:spcBef>
                <a:spcPts val="3900"/>
              </a:spcBef>
              <a:buBlip>
                <a:blip r:embed="rId2"/>
              </a:buBlip>
              <a:defRPr sz="3162"/>
            </a:pPr>
            <a:r>
              <a:t>Vermeiden von Krankheit und Wiederherstellung von Gesundheit 25%</a:t>
            </a:r>
          </a:p>
          <a:p>
            <a:pPr marL="389763" indent="-389763" defTabSz="543305">
              <a:spcBef>
                <a:spcPts val="3900"/>
              </a:spcBef>
              <a:buBlip>
                <a:blip r:embed="rId2"/>
              </a:buBlip>
              <a:defRPr sz="3162"/>
            </a:pPr>
            <a:r>
              <a:t>barrierefreier Zugang 5%</a:t>
            </a:r>
          </a:p>
          <a:p>
            <a:pPr marL="389763" indent="-389763" defTabSz="543305">
              <a:spcBef>
                <a:spcPts val="3900"/>
              </a:spcBef>
              <a:buBlip>
                <a:blip r:embed="rId2"/>
              </a:buBlip>
              <a:defRPr sz="3162"/>
            </a:pPr>
            <a:r>
              <a:t>kritischer Umgang mit Wunschleistungen 5%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