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12.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12.xml" ContentType="application/vnd.openxmlformats-officedocument.presentationml.notesSlid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3.gif" ContentType="image/gif"/>
  <Override PartName="/ppt/media/image16.jpeg" ContentType="image/jpeg"/>
  <Override PartName="/ppt/media/image9.png" ContentType="image/png"/>
  <Override PartName="/ppt/media/image8.png" ContentType="image/png"/>
  <Override PartName="/ppt/media/image14.jpeg" ContentType="image/jpeg"/>
  <Override PartName="/ppt/media/image7.png" ContentType="image/png"/>
  <Override PartName="/ppt/media/image1.jpeg" ContentType="image/jpeg"/>
  <Override PartName="/ppt/media/image20.png" ContentType="image/png"/>
  <Override PartName="/ppt/media/image2.jpeg" ContentType="image/jpeg"/>
  <Override PartName="/ppt/media/image18.jpeg" ContentType="image/jpeg"/>
  <Override PartName="/ppt/media/image17.png" ContentType="image/png"/>
  <Override PartName="/ppt/media/image15.jpeg" ContentType="image/jpeg"/>
  <Override PartName="/ppt/media/image5.png" ContentType="image/png"/>
  <Override PartName="/ppt/media/image10.png" ContentType="image/png"/>
  <Override PartName="/ppt/media/image3.jpeg" ContentType="image/jpeg"/>
  <Override PartName="/ppt/media/image4.png" ContentType="image/png"/>
  <Override PartName="/ppt/media/image6.png" ContentType="image/png"/>
  <Override PartName="/ppt/media/image19.jpeg" ContentType="image/jpeg"/>
  <Override PartName="/ppt/media/image11.png" ContentType="image/png"/>
  <Override PartName="/ppt/media/image12.jpeg" ContentType="image/jpeg"/>
  <Override PartName="/ppt/presProps.xml" ContentType="application/vnd.openxmlformats-officedocument.presentationml.presProps+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12.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4.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Lst>
  <p:sldSz cx="9144000"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de-DE" sz="1800" spc="-1" strike="noStrike">
                <a:solidFill>
                  <a:srgbClr val="000000"/>
                </a:solidFill>
                <a:latin typeface="Calibri"/>
              </a:rPr>
              <a:t>Folie mittels Klicken verschieben</a:t>
            </a:r>
            <a:endParaRPr b="0" lang="de-DE" sz="1800" spc="-1" strike="noStrike">
              <a:solidFill>
                <a:srgbClr val="000000"/>
              </a:solidFill>
              <a:latin typeface="Calibri"/>
            </a:endParaRPr>
          </a:p>
        </p:txBody>
      </p:sp>
      <p:sp>
        <p:nvSpPr>
          <p:cNvPr id="8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r>
              <a:rPr b="0" lang="de-DE" sz="2000" spc="-1" strike="noStrike">
                <a:latin typeface="Arial"/>
              </a:rPr>
              <a:t>Format der Notizen mittels Klicken bearbeiten</a:t>
            </a:r>
            <a:endParaRPr b="0" lang="de-DE" sz="2000" spc="-1" strike="noStrike">
              <a:latin typeface="Arial"/>
            </a:endParaRPr>
          </a:p>
        </p:txBody>
      </p:sp>
      <p:sp>
        <p:nvSpPr>
          <p:cNvPr id="84" name="PlaceHolder 3"/>
          <p:cNvSpPr>
            <a:spLocks noGrp="1"/>
          </p:cNvSpPr>
          <p:nvPr>
            <p:ph type="hdr"/>
          </p:nvPr>
        </p:nvSpPr>
        <p:spPr>
          <a:xfrm>
            <a:off x="0" y="0"/>
            <a:ext cx="3280680" cy="534240"/>
          </a:xfrm>
          <a:prstGeom prst="rect">
            <a:avLst/>
          </a:prstGeom>
          <a:noFill/>
          <a:ln w="0">
            <a:noFill/>
          </a:ln>
        </p:spPr>
        <p:txBody>
          <a:bodyPr lIns="0" rIns="0" tIns="0" bIns="0" anchor="t">
            <a:noAutofit/>
          </a:bodyPr>
          <a:p>
            <a:r>
              <a:rPr b="0" lang="de-DE" sz="1400" spc="-1" strike="noStrike">
                <a:latin typeface="Times New Roman"/>
              </a:rPr>
              <a:t>&lt;Kopfzeile&gt;</a:t>
            </a:r>
            <a:endParaRPr b="0" lang="de-DE" sz="1400" spc="-1" strike="noStrike">
              <a:latin typeface="Times New Roman"/>
            </a:endParaRPr>
          </a:p>
        </p:txBody>
      </p:sp>
      <p:sp>
        <p:nvSpPr>
          <p:cNvPr id="85" name="PlaceHolder 4"/>
          <p:cNvSpPr>
            <a:spLocks noGrp="1"/>
          </p:cNvSpPr>
          <p:nvPr>
            <p:ph type="dt"/>
          </p:nvPr>
        </p:nvSpPr>
        <p:spPr>
          <a:xfrm>
            <a:off x="4278960" y="0"/>
            <a:ext cx="3280680" cy="534240"/>
          </a:xfrm>
          <a:prstGeom prst="rect">
            <a:avLst/>
          </a:prstGeom>
          <a:noFill/>
          <a:ln w="0">
            <a:noFill/>
          </a:ln>
        </p:spPr>
        <p:txBody>
          <a:bodyPr lIns="0" rIns="0" tIns="0" bIns="0" anchor="t">
            <a:noAutofit/>
          </a:bodyPr>
          <a:p>
            <a:pPr algn="r"/>
            <a:r>
              <a:rPr b="0" lang="de-DE" sz="1400" spc="-1" strike="noStrike">
                <a:latin typeface="Times New Roman"/>
              </a:rPr>
              <a:t>&lt;Datum/Uhrzeit&gt;</a:t>
            </a:r>
            <a:endParaRPr b="0" lang="de-DE" sz="1400" spc="-1" strike="noStrike">
              <a:latin typeface="Times New Roman"/>
            </a:endParaRPr>
          </a:p>
        </p:txBody>
      </p:sp>
      <p:sp>
        <p:nvSpPr>
          <p:cNvPr id="86" name="PlaceHolder 5"/>
          <p:cNvSpPr>
            <a:spLocks noGrp="1"/>
          </p:cNvSpPr>
          <p:nvPr>
            <p:ph type="ftr"/>
          </p:nvPr>
        </p:nvSpPr>
        <p:spPr>
          <a:xfrm>
            <a:off x="0" y="10157400"/>
            <a:ext cx="3280680" cy="534240"/>
          </a:xfrm>
          <a:prstGeom prst="rect">
            <a:avLst/>
          </a:prstGeom>
          <a:noFill/>
          <a:ln w="0">
            <a:noFill/>
          </a:ln>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87" name="PlaceHolder 6"/>
          <p:cNvSpPr>
            <a:spLocks noGrp="1"/>
          </p:cNvSpPr>
          <p:nvPr>
            <p:ph type="sldNum"/>
          </p:nvPr>
        </p:nvSpPr>
        <p:spPr>
          <a:xfrm>
            <a:off x="4278960" y="10157400"/>
            <a:ext cx="3280680" cy="534240"/>
          </a:xfrm>
          <a:prstGeom prst="rect">
            <a:avLst/>
          </a:prstGeom>
          <a:noFill/>
          <a:ln w="0">
            <a:noFill/>
          </a:ln>
        </p:spPr>
        <p:txBody>
          <a:bodyPr lIns="0" rIns="0" tIns="0" bIns="0" anchor="b">
            <a:noAutofit/>
          </a:bodyPr>
          <a:p>
            <a:pPr algn="r"/>
            <a:fld id="{CCF748E3-A6C5-4A11-AFC4-195F12FCDC23}"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PlaceHolder 1"/>
          <p:cNvSpPr>
            <a:spLocks noGrp="1"/>
          </p:cNvSpPr>
          <p:nvPr>
            <p:ph type="sldImg"/>
          </p:nvPr>
        </p:nvSpPr>
        <p:spPr>
          <a:xfrm>
            <a:off x="1371600" y="1143000"/>
            <a:ext cx="4114440" cy="3085920"/>
          </a:xfrm>
          <a:prstGeom prst="rect">
            <a:avLst/>
          </a:prstGeom>
          <a:ln w="0">
            <a:noFill/>
          </a:ln>
        </p:spPr>
      </p:sp>
      <p:sp>
        <p:nvSpPr>
          <p:cNvPr id="220" name="PlaceHolder 2"/>
          <p:cNvSpPr>
            <a:spLocks noGrp="1"/>
          </p:cNvSpPr>
          <p:nvPr>
            <p:ph type="body"/>
          </p:nvPr>
        </p:nvSpPr>
        <p:spPr>
          <a:xfrm>
            <a:off x="685800" y="4400640"/>
            <a:ext cx="5486040" cy="3600000"/>
          </a:xfrm>
          <a:prstGeom prst="rect">
            <a:avLst/>
          </a:prstGeom>
          <a:noFill/>
          <a:ln w="0">
            <a:noFill/>
          </a:ln>
        </p:spPr>
        <p:txBody>
          <a:bodyPr anchor="t">
            <a:noAutofit/>
          </a:bodyPr>
          <a:p>
            <a:pPr marL="171360" indent="-171360">
              <a:lnSpc>
                <a:spcPct val="100000"/>
              </a:lnSpc>
              <a:buClr>
                <a:srgbClr val="000000"/>
              </a:buClr>
              <a:buFont typeface="Arial"/>
              <a:buChar char="•"/>
            </a:pPr>
            <a:r>
              <a:rPr b="0" lang="de-DE" sz="2000" spc="-1" strike="noStrike">
                <a:latin typeface="Arial"/>
              </a:rPr>
              <a:t>Begrüßung</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Lebenslauf</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Bin Präventivmediziner und Infektionsepdiemiologe kein Jurist. </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GA auch nicht totale Experten – Bei Ihnen wahrscheinlich ähnlich</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Die Beispiele zeigen unseren Umgang mit Rechtsverstößen bei uns im Amt</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Als ich angefangen habe Angst vor den Gesetzen</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Ein Gesetz ist wie ein griechischer Gott</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Erlauben, Verbieten, Bestrafen, Helfen</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Sie sind schwer zu verstehen, haben Fehlern und sind Charaktere</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An bestimmten Stellen wird sich über sie hinweggesetzt, man hat aber eine bestimmte Angst vor ihnen. </a:t>
            </a:r>
            <a:endParaRPr b="0" lang="de-DE" sz="2000" spc="-1" strike="noStrike">
              <a:latin typeface="Arial"/>
            </a:endParaRPr>
          </a:p>
          <a:p>
            <a:pPr marL="171360" indent="-171360">
              <a:lnSpc>
                <a:spcPct val="100000"/>
              </a:lnSpc>
              <a:buClr>
                <a:srgbClr val="000000"/>
              </a:buClr>
              <a:buFont typeface="Arial"/>
              <a:buChar char="•"/>
            </a:pPr>
            <a:r>
              <a:rPr b="0" lang="de-DE" sz="2000" spc="-1" strike="noStrike">
                <a:latin typeface="Arial"/>
              </a:rPr>
              <a:t>Hohepriester, Priester </a:t>
            </a:r>
            <a:endParaRPr b="0" lang="de-DE" sz="2000" spc="-1" strike="noStrike">
              <a:latin typeface="Arial"/>
            </a:endParaRPr>
          </a:p>
          <a:p>
            <a:pPr>
              <a:lnSpc>
                <a:spcPct val="100000"/>
              </a:lnSpc>
            </a:pPr>
            <a:endParaRPr b="0" lang="de-DE" sz="2000" spc="-1" strike="noStrike">
              <a:latin typeface="Arial"/>
            </a:endParaRPr>
          </a:p>
        </p:txBody>
      </p:sp>
      <p:sp>
        <p:nvSpPr>
          <p:cNvPr id="221"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0CCF8057-6EDF-4220-9166-D82C26A95098}"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PlaceHolder 1"/>
          <p:cNvSpPr>
            <a:spLocks noGrp="1"/>
          </p:cNvSpPr>
          <p:nvPr>
            <p:ph type="sldImg"/>
          </p:nvPr>
        </p:nvSpPr>
        <p:spPr>
          <a:xfrm>
            <a:off x="1371600" y="1143000"/>
            <a:ext cx="4114440" cy="3085920"/>
          </a:xfrm>
          <a:prstGeom prst="rect">
            <a:avLst/>
          </a:prstGeom>
          <a:ln w="0">
            <a:noFill/>
          </a:ln>
        </p:spPr>
      </p:sp>
      <p:sp>
        <p:nvSpPr>
          <p:cNvPr id="223" name="PlaceHolder 2"/>
          <p:cNvSpPr>
            <a:spLocks noGrp="1"/>
          </p:cNvSpPr>
          <p:nvPr>
            <p:ph type="body"/>
          </p:nvPr>
        </p:nvSpPr>
        <p:spPr>
          <a:xfrm>
            <a:off x="685800" y="4400640"/>
            <a:ext cx="5486040" cy="3600000"/>
          </a:xfrm>
          <a:prstGeom prst="rect">
            <a:avLst/>
          </a:prstGeom>
          <a:noFill/>
          <a:ln w="0">
            <a:noFill/>
          </a:ln>
        </p:spPr>
        <p:txBody>
          <a:bodyPr anchor="t">
            <a:noAutofit/>
          </a:bodyPr>
          <a:p>
            <a:endParaRPr b="0" lang="de-DE" sz="2000" spc="-1" strike="noStrike">
              <a:latin typeface="Arial"/>
            </a:endParaRPr>
          </a:p>
        </p:txBody>
      </p:sp>
      <p:sp>
        <p:nvSpPr>
          <p:cNvPr id="224" name="PlaceHolder 3"/>
          <p:cNvSpPr>
            <a:spLocks noGrp="1"/>
          </p:cNvSpPr>
          <p:nvPr>
            <p:ph type="sldNum"/>
          </p:nvPr>
        </p:nvSpPr>
        <p:spPr>
          <a:xfrm>
            <a:off x="3884760" y="8685360"/>
            <a:ext cx="2971440" cy="458280"/>
          </a:xfrm>
          <a:prstGeom prst="rect">
            <a:avLst/>
          </a:prstGeom>
          <a:noFill/>
          <a:ln w="0">
            <a:noFill/>
          </a:ln>
        </p:spPr>
        <p:txBody>
          <a:bodyPr anchor="b">
            <a:noAutofit/>
          </a:bodyPr>
          <a:p>
            <a:pPr algn="r">
              <a:lnSpc>
                <a:spcPct val="100000"/>
              </a:lnSpc>
            </a:pPr>
            <a:fld id="{A140F480-B6AA-41A7-BD21-433257813C13}" type="slidenum">
              <a:rPr b="0" lang="de-DE" sz="1200" spc="-1" strike="noStrike">
                <a:solidFill>
                  <a:srgbClr val="000000"/>
                </a:solidFill>
                <a:latin typeface="+mn-lt"/>
                <a:ea typeface="+mn-ea"/>
              </a:rPr>
              <a:t>&lt;Foliennummer&gt;</a:t>
            </a:fld>
            <a:endParaRPr b="0" lang="de-DE"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7"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8"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0"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2"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3"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35"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6"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7"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8"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39"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40"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47"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49"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51"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52"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56"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57"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58"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 name="PlaceHolder 2"/>
          <p:cNvSpPr>
            <a:spLocks noGrp="1"/>
          </p:cNvSpPr>
          <p:nvPr>
            <p:ph type="subTitle"/>
          </p:nvPr>
        </p:nvSpPr>
        <p:spPr>
          <a:xfrm>
            <a:off x="628560" y="1825560"/>
            <a:ext cx="7886520" cy="435096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0"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1"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2"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4"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5"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6"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68" name="PlaceHolder 2"/>
          <p:cNvSpPr>
            <a:spLocks noGrp="1"/>
          </p:cNvSpPr>
          <p:nvPr>
            <p:ph/>
          </p:nvPr>
        </p:nvSpPr>
        <p:spPr>
          <a:xfrm>
            <a:off x="628560" y="182556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69" name="PlaceHolder 3"/>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71"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2"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3"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4" name="PlaceHolder 5"/>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76" name="PlaceHolder 2"/>
          <p:cNvSpPr>
            <a:spLocks noGrp="1"/>
          </p:cNvSpPr>
          <p:nvPr>
            <p:ph/>
          </p:nvPr>
        </p:nvSpPr>
        <p:spPr>
          <a:xfrm>
            <a:off x="62856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7" name="PlaceHolder 3"/>
          <p:cNvSpPr>
            <a:spLocks noGrp="1"/>
          </p:cNvSpPr>
          <p:nvPr>
            <p:ph/>
          </p:nvPr>
        </p:nvSpPr>
        <p:spPr>
          <a:xfrm>
            <a:off x="329508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8" name="PlaceHolder 4"/>
          <p:cNvSpPr>
            <a:spLocks noGrp="1"/>
          </p:cNvSpPr>
          <p:nvPr>
            <p:ph/>
          </p:nvPr>
        </p:nvSpPr>
        <p:spPr>
          <a:xfrm>
            <a:off x="5961240" y="182556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79" name="PlaceHolder 5"/>
          <p:cNvSpPr>
            <a:spLocks noGrp="1"/>
          </p:cNvSpPr>
          <p:nvPr>
            <p:ph/>
          </p:nvPr>
        </p:nvSpPr>
        <p:spPr>
          <a:xfrm>
            <a:off x="62856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80" name="PlaceHolder 6"/>
          <p:cNvSpPr>
            <a:spLocks noGrp="1"/>
          </p:cNvSpPr>
          <p:nvPr>
            <p:ph/>
          </p:nvPr>
        </p:nvSpPr>
        <p:spPr>
          <a:xfrm>
            <a:off x="329508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81" name="PlaceHolder 7"/>
          <p:cNvSpPr>
            <a:spLocks noGrp="1"/>
          </p:cNvSpPr>
          <p:nvPr>
            <p:ph/>
          </p:nvPr>
        </p:nvSpPr>
        <p:spPr>
          <a:xfrm>
            <a:off x="5961240" y="4098240"/>
            <a:ext cx="253908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8" name="PlaceHolder 2"/>
          <p:cNvSpPr>
            <a:spLocks noGrp="1"/>
          </p:cNvSpPr>
          <p:nvPr>
            <p:ph/>
          </p:nvPr>
        </p:nvSpPr>
        <p:spPr>
          <a:xfrm>
            <a:off x="628560" y="1825560"/>
            <a:ext cx="788652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0"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11"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28560" y="365040"/>
            <a:ext cx="7886520" cy="6144120"/>
          </a:xfrm>
          <a:prstGeom prst="rect">
            <a:avLst/>
          </a:prstGeom>
          <a:noFill/>
          <a:ln w="0">
            <a:noFill/>
          </a:ln>
        </p:spPr>
        <p:txBody>
          <a:bodyPr lIns="0" rIns="0" tIns="0" bIns="0" anchor="ctr">
            <a:no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5"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16" name="PlaceHolder 3"/>
          <p:cNvSpPr>
            <a:spLocks noGrp="1"/>
          </p:cNvSpPr>
          <p:nvPr>
            <p:ph/>
          </p:nvPr>
        </p:nvSpPr>
        <p:spPr>
          <a:xfrm>
            <a:off x="466992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17" name="PlaceHolder 4"/>
          <p:cNvSpPr>
            <a:spLocks noGrp="1"/>
          </p:cNvSpPr>
          <p:nvPr>
            <p:ph/>
          </p:nvPr>
        </p:nvSpPr>
        <p:spPr>
          <a:xfrm>
            <a:off x="62856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19" name="PlaceHolder 2"/>
          <p:cNvSpPr>
            <a:spLocks noGrp="1"/>
          </p:cNvSpPr>
          <p:nvPr>
            <p:ph/>
          </p:nvPr>
        </p:nvSpPr>
        <p:spPr>
          <a:xfrm>
            <a:off x="628560" y="1825560"/>
            <a:ext cx="3848400" cy="435096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0"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1" name="PlaceHolder 4"/>
          <p:cNvSpPr>
            <a:spLocks noGrp="1"/>
          </p:cNvSpPr>
          <p:nvPr>
            <p:ph/>
          </p:nvPr>
        </p:nvSpPr>
        <p:spPr>
          <a:xfrm>
            <a:off x="4669920" y="409824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28560" y="365040"/>
            <a:ext cx="7886520" cy="1325160"/>
          </a:xfrm>
          <a:prstGeom prst="rect">
            <a:avLst/>
          </a:prstGeom>
          <a:noFill/>
          <a:ln w="0">
            <a:noFill/>
          </a:ln>
        </p:spPr>
        <p:txBody>
          <a:bodyPr lIns="0" rIns="0" tIns="0" bIns="0" anchor="ctr">
            <a:noAutofit/>
          </a:bodyPr>
          <a:p>
            <a:endParaRPr b="0" lang="de-DE" sz="1800" spc="-1" strike="noStrike">
              <a:solidFill>
                <a:srgbClr val="000000"/>
              </a:solidFill>
              <a:latin typeface="Calibri"/>
            </a:endParaRPr>
          </a:p>
        </p:txBody>
      </p:sp>
      <p:sp>
        <p:nvSpPr>
          <p:cNvPr id="23" name="PlaceHolder 2"/>
          <p:cNvSpPr>
            <a:spLocks noGrp="1"/>
          </p:cNvSpPr>
          <p:nvPr>
            <p:ph/>
          </p:nvPr>
        </p:nvSpPr>
        <p:spPr>
          <a:xfrm>
            <a:off x="62856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4" name="PlaceHolder 3"/>
          <p:cNvSpPr>
            <a:spLocks noGrp="1"/>
          </p:cNvSpPr>
          <p:nvPr>
            <p:ph/>
          </p:nvPr>
        </p:nvSpPr>
        <p:spPr>
          <a:xfrm>
            <a:off x="4669920" y="1825560"/>
            <a:ext cx="384840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
        <p:nvSpPr>
          <p:cNvPr id="25" name="PlaceHolder 4"/>
          <p:cNvSpPr>
            <a:spLocks noGrp="1"/>
          </p:cNvSpPr>
          <p:nvPr>
            <p:ph/>
          </p:nvPr>
        </p:nvSpPr>
        <p:spPr>
          <a:xfrm>
            <a:off x="628560" y="4098240"/>
            <a:ext cx="7886520" cy="2075040"/>
          </a:xfrm>
          <a:prstGeom prst="rect">
            <a:avLst/>
          </a:prstGeom>
          <a:noFill/>
          <a:ln w="0">
            <a:noFill/>
          </a:ln>
        </p:spPr>
        <p:txBody>
          <a:bodyPr lIns="0" rIns="0" tIns="0" bIns="0" anchor="t">
            <a:normAutofit/>
          </a:bodyPr>
          <a:p>
            <a:endParaRPr b="0" lang="de-DE" sz="2800" spc="-1" strike="noStrike">
              <a:solidFill>
                <a:srgbClr val="000000"/>
              </a:solidFill>
              <a:latin typeface="Calibri"/>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Titelmasterformat durch Klicken bearbeiten</a:t>
            </a:r>
            <a:endParaRPr b="0" lang="de-DE" sz="4400" spc="-1" strike="noStrike">
              <a:solidFill>
                <a:srgbClr val="000000"/>
              </a:solidFill>
              <a:latin typeface="Calibri"/>
            </a:endParaRPr>
          </a:p>
        </p:txBody>
      </p:sp>
      <p:sp>
        <p:nvSpPr>
          <p:cNvPr id="1" name="PlaceHolder 2"/>
          <p:cNvSpPr>
            <a:spLocks noGrp="1"/>
          </p:cNvSpPr>
          <p:nvPr>
            <p:ph type="body"/>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Textmasterformat bearbeiten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Zweite Ebene</a:t>
            </a:r>
            <a:endParaRPr b="0" lang="de-DE" sz="2400" spc="-1" strike="noStrike">
              <a:solidFill>
                <a:srgbClr val="000000"/>
              </a:solidFill>
              <a:latin typeface="Calibri"/>
            </a:endParaRPr>
          </a:p>
          <a:p>
            <a:pPr lvl="2" marL="1143000" indent="-228600">
              <a:lnSpc>
                <a:spcPct val="90000"/>
              </a:lnSpc>
              <a:spcBef>
                <a:spcPts val="499"/>
              </a:spcBef>
              <a:buClr>
                <a:srgbClr val="000000"/>
              </a:buClr>
              <a:buFont typeface="Arial"/>
              <a:buChar char="•"/>
            </a:pPr>
            <a:r>
              <a:rPr b="0" lang="de-DE" sz="2000" spc="-1" strike="noStrike">
                <a:solidFill>
                  <a:srgbClr val="000000"/>
                </a:solidFill>
                <a:latin typeface="Calibri"/>
              </a:rPr>
              <a:t>Dritte Ebene</a:t>
            </a:r>
            <a:endParaRPr b="0" lang="de-DE" sz="2000" spc="-1" strike="noStrike">
              <a:solidFill>
                <a:srgbClr val="000000"/>
              </a:solidFill>
              <a:latin typeface="Calibri"/>
            </a:endParaRPr>
          </a:p>
          <a:p>
            <a:pPr lvl="3" marL="1600200" indent="-228600">
              <a:lnSpc>
                <a:spcPct val="90000"/>
              </a:lnSpc>
              <a:spcBef>
                <a:spcPts val="499"/>
              </a:spcBef>
              <a:buClr>
                <a:srgbClr val="000000"/>
              </a:buClr>
              <a:buFont typeface="Arial"/>
              <a:buChar char="•"/>
            </a:pPr>
            <a:r>
              <a:rPr b="0" lang="de-DE" sz="1800" spc="-1" strike="noStrike">
                <a:solidFill>
                  <a:srgbClr val="000000"/>
                </a:solidFill>
                <a:latin typeface="Calibri"/>
              </a:rPr>
              <a:t>Vierte Ebene</a:t>
            </a:r>
            <a:endParaRPr b="0" lang="de-DE" sz="1800" spc="-1" strike="noStrike">
              <a:solidFill>
                <a:srgbClr val="000000"/>
              </a:solidFill>
              <a:latin typeface="Calibri"/>
            </a:endParaRPr>
          </a:p>
          <a:p>
            <a:pPr lvl="4" marL="2057400" indent="-228600">
              <a:lnSpc>
                <a:spcPct val="90000"/>
              </a:lnSpc>
              <a:spcBef>
                <a:spcPts val="499"/>
              </a:spcBef>
              <a:buClr>
                <a:srgbClr val="000000"/>
              </a:buClr>
              <a:buFont typeface="Arial"/>
              <a:buChar char="•"/>
            </a:pPr>
            <a:r>
              <a:rPr b="0" lang="de-DE" sz="1800" spc="-1" strike="noStrike">
                <a:solidFill>
                  <a:srgbClr val="000000"/>
                </a:solidFill>
                <a:latin typeface="Calibri"/>
              </a:rPr>
              <a:t>Fünfte Ebene</a:t>
            </a:r>
            <a:endParaRPr b="0" lang="de-DE" sz="1800" spc="-1" strike="noStrike">
              <a:solidFill>
                <a:srgbClr val="000000"/>
              </a:solidFill>
              <a:latin typeface="Calibri"/>
            </a:endParaRPr>
          </a:p>
        </p:txBody>
      </p:sp>
      <p:sp>
        <p:nvSpPr>
          <p:cNvPr id="2" name="PlaceHolder 3"/>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pPr>
            <a:fld id="{4557BC3C-C8F1-4B00-A65B-10D6034E87D1}" type="datetime">
              <a:rPr b="0" lang="de-DE" sz="1200" spc="-1" strike="noStrike">
                <a:solidFill>
                  <a:srgbClr val="8b8b8b"/>
                </a:solidFill>
                <a:latin typeface="Calibri"/>
              </a:rPr>
              <a:t>23.01.22</a:t>
            </a:fld>
            <a:endParaRPr b="0" lang="de-DE" sz="1200" spc="-1" strike="noStrike">
              <a:latin typeface="Times New Roman"/>
            </a:endParaRPr>
          </a:p>
        </p:txBody>
      </p:sp>
      <p:sp>
        <p:nvSpPr>
          <p:cNvPr id="3" name="PlaceHolder 4"/>
          <p:cNvSpPr>
            <a:spLocks noGrp="1"/>
          </p:cNvSpPr>
          <p:nvPr>
            <p:ph type="ftr"/>
          </p:nvPr>
        </p:nvSpPr>
        <p:spPr>
          <a:xfrm>
            <a:off x="3029040" y="6356520"/>
            <a:ext cx="3085920" cy="364680"/>
          </a:xfrm>
          <a:prstGeom prst="rect">
            <a:avLst/>
          </a:prstGeom>
          <a:noFill/>
          <a:ln w="0">
            <a:noFill/>
          </a:ln>
        </p:spPr>
        <p:txBody>
          <a:bodyPr anchor="ctr">
            <a:noAutofit/>
          </a:bodyPr>
          <a:p>
            <a:endParaRPr b="0" lang="de-DE" sz="2400" spc="-1" strike="noStrike">
              <a:latin typeface="Times New Roman"/>
            </a:endParaRPr>
          </a:p>
        </p:txBody>
      </p:sp>
      <p:sp>
        <p:nvSpPr>
          <p:cNvPr id="4" name="PlaceHolder 5"/>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pPr>
            <a:fld id="{FB25C208-578C-4366-973A-4ED0CBAC7C92}" type="slidenum">
              <a:rPr b="0" lang="de-DE" sz="1200" spc="-1" strike="noStrike">
                <a:solidFill>
                  <a:srgbClr val="8b8b8b"/>
                </a:solidFill>
                <a:latin typeface="Calibri"/>
              </a:rPr>
              <a:t>&lt;Foliennummer&gt;</a:t>
            </a:fld>
            <a:endParaRPr b="0" lang="de-DE"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685800" y="1122480"/>
            <a:ext cx="7772040" cy="2387160"/>
          </a:xfrm>
          <a:prstGeom prst="rect">
            <a:avLst/>
          </a:prstGeom>
          <a:noFill/>
          <a:ln w="0">
            <a:noFill/>
          </a:ln>
        </p:spPr>
        <p:txBody>
          <a:bodyPr anchor="b">
            <a:noAutofit/>
          </a:bodyPr>
          <a:p>
            <a:pPr algn="ctr">
              <a:lnSpc>
                <a:spcPct val="90000"/>
              </a:lnSpc>
            </a:pPr>
            <a:r>
              <a:rPr b="0" lang="de-DE" sz="6000" spc="-1" strike="noStrike">
                <a:solidFill>
                  <a:srgbClr val="000000"/>
                </a:solidFill>
                <a:latin typeface="Calibri Light"/>
              </a:rPr>
              <a:t>Titelmasterformat durch Klicken bearbeiten</a:t>
            </a:r>
            <a:endParaRPr b="0" lang="de-DE" sz="6000" spc="-1" strike="noStrike">
              <a:solidFill>
                <a:srgbClr val="000000"/>
              </a:solidFill>
              <a:latin typeface="Calibri"/>
            </a:endParaRPr>
          </a:p>
        </p:txBody>
      </p:sp>
      <p:sp>
        <p:nvSpPr>
          <p:cNvPr id="42" name="PlaceHolder 2"/>
          <p:cNvSpPr>
            <a:spLocks noGrp="1"/>
          </p:cNvSpPr>
          <p:nvPr>
            <p:ph type="dt"/>
          </p:nvPr>
        </p:nvSpPr>
        <p:spPr>
          <a:xfrm>
            <a:off x="628560" y="6356520"/>
            <a:ext cx="2057040" cy="364680"/>
          </a:xfrm>
          <a:prstGeom prst="rect">
            <a:avLst/>
          </a:prstGeom>
          <a:noFill/>
          <a:ln w="0">
            <a:noFill/>
          </a:ln>
        </p:spPr>
        <p:txBody>
          <a:bodyPr anchor="ctr">
            <a:noAutofit/>
          </a:bodyPr>
          <a:p>
            <a:pPr>
              <a:lnSpc>
                <a:spcPct val="100000"/>
              </a:lnSpc>
            </a:pPr>
            <a:fld id="{80FD2051-C4A2-415B-914A-B1C12F6031F0}" type="datetime">
              <a:rPr b="0" lang="de-DE" sz="1200" spc="-1" strike="noStrike">
                <a:solidFill>
                  <a:srgbClr val="8b8b8b"/>
                </a:solidFill>
                <a:latin typeface="Calibri"/>
              </a:rPr>
              <a:t>23.01.22</a:t>
            </a:fld>
            <a:endParaRPr b="0" lang="de-DE" sz="1200" spc="-1" strike="noStrike">
              <a:latin typeface="Times New Roman"/>
            </a:endParaRPr>
          </a:p>
        </p:txBody>
      </p:sp>
      <p:sp>
        <p:nvSpPr>
          <p:cNvPr id="43" name="PlaceHolder 3"/>
          <p:cNvSpPr>
            <a:spLocks noGrp="1"/>
          </p:cNvSpPr>
          <p:nvPr>
            <p:ph type="ftr"/>
          </p:nvPr>
        </p:nvSpPr>
        <p:spPr>
          <a:xfrm>
            <a:off x="3029040" y="6356520"/>
            <a:ext cx="3085920" cy="364680"/>
          </a:xfrm>
          <a:prstGeom prst="rect">
            <a:avLst/>
          </a:prstGeom>
          <a:noFill/>
          <a:ln w="0">
            <a:noFill/>
          </a:ln>
        </p:spPr>
        <p:txBody>
          <a:bodyPr anchor="ctr">
            <a:noAutofit/>
          </a:bodyPr>
          <a:p>
            <a:endParaRPr b="0" lang="de-DE" sz="2400" spc="-1" strike="noStrike">
              <a:latin typeface="Times New Roman"/>
            </a:endParaRPr>
          </a:p>
        </p:txBody>
      </p:sp>
      <p:sp>
        <p:nvSpPr>
          <p:cNvPr id="44" name="PlaceHolder 4"/>
          <p:cNvSpPr>
            <a:spLocks noGrp="1"/>
          </p:cNvSpPr>
          <p:nvPr>
            <p:ph type="sldNum"/>
          </p:nvPr>
        </p:nvSpPr>
        <p:spPr>
          <a:xfrm>
            <a:off x="6458040" y="6356520"/>
            <a:ext cx="2057040" cy="364680"/>
          </a:xfrm>
          <a:prstGeom prst="rect">
            <a:avLst/>
          </a:prstGeom>
          <a:noFill/>
          <a:ln w="0">
            <a:noFill/>
          </a:ln>
        </p:spPr>
        <p:txBody>
          <a:bodyPr anchor="ctr">
            <a:noAutofit/>
          </a:bodyPr>
          <a:p>
            <a:pPr algn="r">
              <a:lnSpc>
                <a:spcPct val="100000"/>
              </a:lnSpc>
            </a:pPr>
            <a:fld id="{8841634A-B520-4C45-9D9D-4A603C916598}" type="slidenum">
              <a:rPr b="0" lang="de-DE" sz="1200" spc="-1" strike="noStrike">
                <a:solidFill>
                  <a:srgbClr val="8b8b8b"/>
                </a:solidFill>
                <a:latin typeface="Calibri"/>
              </a:rPr>
              <a:t>&lt;Foliennummer&gt;</a:t>
            </a:fld>
            <a:endParaRPr b="0" lang="de-DE" sz="1200" spc="-1" strike="noStrike">
              <a:latin typeface="Times New Roman"/>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de-DE" sz="2800" spc="-1" strike="noStrike">
                <a:solidFill>
                  <a:srgbClr val="000000"/>
                </a:solidFill>
                <a:latin typeface="Calibri"/>
              </a:rPr>
              <a:t>Format des Gliederungstextes durch Klicken bearbeiten</a:t>
            </a:r>
            <a:endParaRPr b="0" lang="de-DE" sz="28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de-DE" sz="2000" spc="-1" strike="noStrike">
                <a:solidFill>
                  <a:srgbClr val="000000"/>
                </a:solidFill>
                <a:latin typeface="Calibri"/>
              </a:rPr>
              <a:t>Zweite Gliederungsebene</a:t>
            </a:r>
            <a:endParaRPr b="0" lang="de-DE" sz="20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de-DE" sz="1800" spc="-1" strike="noStrike">
                <a:solidFill>
                  <a:srgbClr val="000000"/>
                </a:solidFill>
                <a:latin typeface="Calibri"/>
              </a:rPr>
              <a:t>Dritte Gliederungsebene</a:t>
            </a:r>
            <a:endParaRPr b="0" lang="de-DE" sz="18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de-DE" sz="1800" spc="-1" strike="noStrike">
                <a:solidFill>
                  <a:srgbClr val="000000"/>
                </a:solidFill>
                <a:latin typeface="Calibri"/>
              </a:rPr>
              <a:t>Vierte Gliederungsebene</a:t>
            </a:r>
            <a:endParaRPr b="0" lang="de-DE" sz="18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Calibri"/>
              </a:rPr>
              <a:t>Fünfte Gliederungsebene</a:t>
            </a:r>
            <a:endParaRPr b="0" lang="de-DE"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Calibri"/>
              </a:rPr>
              <a:t>Sechste Gliederungsebene</a:t>
            </a:r>
            <a:endParaRPr b="0" lang="de-DE"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Calibri"/>
              </a:rPr>
              <a:t>Siebte Gliederungsebene</a:t>
            </a:r>
            <a:endParaRPr b="0" lang="de-DE"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 Id="rId9" Type="http://schemas.openxmlformats.org/officeDocument/2006/relationships/image" Target="../media/image10.png"/><Relationship Id="rId10" Type="http://schemas.openxmlformats.org/officeDocument/2006/relationships/image" Target="../media/image11.png"/><Relationship Id="rId11" Type="http://schemas.openxmlformats.org/officeDocument/2006/relationships/image" Target="../media/image12.jpeg"/><Relationship Id="rId12" Type="http://schemas.openxmlformats.org/officeDocument/2006/relationships/image" Target="../media/image13.gif"/><Relationship Id="rId13" Type="http://schemas.openxmlformats.org/officeDocument/2006/relationships/image" Target="../media/image14.jpeg"/><Relationship Id="rId14" Type="http://schemas.openxmlformats.org/officeDocument/2006/relationships/image" Target="../media/image15.jpeg"/><Relationship Id="rId15" Type="http://schemas.openxmlformats.org/officeDocument/2006/relationships/image" Target="../media/image16.jpeg"/><Relationship Id="rId16"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hyperlink" Target="https://pixabay.com/de/nerd-mann-brille-einzelg&#228;nger-3218300/" TargetMode="External"/><Relationship Id="rId2" Type="http://schemas.openxmlformats.org/officeDocument/2006/relationships/hyperlink" Target="https://pixabay.com/de/kochl&#246;ffel-holz-kochen-l&#246;ffel-159122/" TargetMode="External"/><Relationship Id="rId3" Type="http://schemas.openxmlformats.org/officeDocument/2006/relationships/hyperlink" Target="https://pixabay.com/de/wasser-spritzen-png-spritzer-2748657/" TargetMode="External"/><Relationship Id="rId4" Type="http://schemas.openxmlformats.org/officeDocument/2006/relationships/hyperlink" Target="https://pixabay.com/de/mikro-pipette-biologie-154194/" TargetMode="External"/><Relationship Id="rId5" Type="http://schemas.openxmlformats.org/officeDocument/2006/relationships/hyperlink" Target="https://pixabay.com/de/junge-kinder-comic-figuren-2027946/" TargetMode="External"/><Relationship Id="rId6" Type="http://schemas.openxmlformats.org/officeDocument/2006/relationships/hyperlink" Target="https://pixabay.com/de/bett-lager-feldbett-kinderbett-2027211/" TargetMode="External"/><Relationship Id="rId7" Type="http://schemas.openxmlformats.org/officeDocument/2006/relationships/hyperlink" Target="https://pixabay.com/de/schild-axt-schwert-kamm-r&#252;stung-33957/" TargetMode="External"/><Relationship Id="rId8" Type="http://schemas.openxmlformats.org/officeDocument/2006/relationships/hyperlink" Target="https://www.flickr.com/photos/dirkvorderstrasse/22656174583" TargetMode="External"/><Relationship Id="rId9" Type="http://schemas.openxmlformats.org/officeDocument/2006/relationships/hyperlink" Target="https://www.maxpixel.net/Pills-Treatment-Hiv-Choice-Condom-Protection-Aids-1899029" TargetMode="External"/><Relationship Id="rId10"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8" name="Inhaltsplatzhalter 3" descr=""/>
          <p:cNvPicPr/>
          <p:nvPr/>
        </p:nvPicPr>
        <p:blipFill>
          <a:blip r:embed="rId1"/>
          <a:stretch/>
        </p:blipFill>
        <p:spPr>
          <a:xfrm>
            <a:off x="0" y="-17280"/>
            <a:ext cx="9143640" cy="6874920"/>
          </a:xfrm>
          <a:prstGeom prst="rect">
            <a:avLst/>
          </a:prstGeom>
          <a:ln w="0">
            <a:noFill/>
          </a:ln>
        </p:spPr>
      </p:pic>
      <p:sp>
        <p:nvSpPr>
          <p:cNvPr id="89" name="PlaceHolder 1"/>
          <p:cNvSpPr>
            <a:spLocks noGrp="1"/>
          </p:cNvSpPr>
          <p:nvPr>
            <p:ph type="title"/>
          </p:nvPr>
        </p:nvSpPr>
        <p:spPr>
          <a:xfrm>
            <a:off x="326520" y="2214720"/>
            <a:ext cx="7989840" cy="797760"/>
          </a:xfrm>
          <a:prstGeom prst="rect">
            <a:avLst/>
          </a:prstGeom>
          <a:noFill/>
          <a:ln w="0">
            <a:noFill/>
          </a:ln>
        </p:spPr>
        <p:txBody>
          <a:bodyPr anchor="ctr">
            <a:normAutofit/>
          </a:bodyPr>
          <a:p>
            <a:pPr>
              <a:lnSpc>
                <a:spcPct val="90000"/>
              </a:lnSpc>
            </a:pPr>
            <a:r>
              <a:rPr b="1" lang="de-DE" sz="4000" spc="-1" strike="noStrike">
                <a:solidFill>
                  <a:srgbClr val="000000"/>
                </a:solidFill>
                <a:latin typeface="Calibri Light"/>
              </a:rPr>
              <a:t>Fallbeispiele aus der</a:t>
            </a:r>
            <a:endParaRPr b="0" lang="de-DE" sz="4000" spc="-1" strike="noStrike">
              <a:solidFill>
                <a:srgbClr val="000000"/>
              </a:solidFill>
              <a:latin typeface="Calibri"/>
            </a:endParaRPr>
          </a:p>
        </p:txBody>
      </p:sp>
      <p:sp>
        <p:nvSpPr>
          <p:cNvPr id="90" name="Rechteck 5"/>
          <p:cNvSpPr/>
          <p:nvPr/>
        </p:nvSpPr>
        <p:spPr>
          <a:xfrm>
            <a:off x="776880" y="6537240"/>
            <a:ext cx="4637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AÖGW 05.06.2018 - Jakob Schumacher</a:t>
            </a:r>
            <a:endParaRPr b="0" lang="de-DE" sz="1800" spc="-1" strike="noStrike">
              <a:latin typeface="Arial"/>
            </a:endParaRPr>
          </a:p>
        </p:txBody>
      </p:sp>
      <p:sp>
        <p:nvSpPr>
          <p:cNvPr id="91" name="Rechteck 2"/>
          <p:cNvSpPr/>
          <p:nvPr/>
        </p:nvSpPr>
        <p:spPr>
          <a:xfrm>
            <a:off x="1196640" y="2911680"/>
            <a:ext cx="8639280" cy="6998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lang="de-DE" sz="4000" spc="-1" strike="noStrike">
                <a:solidFill>
                  <a:srgbClr val="000000"/>
                </a:solidFill>
                <a:latin typeface="Calibri Light"/>
              </a:rPr>
              <a:t>Arbeit des Gesundheitsamtes</a:t>
            </a:r>
            <a:endParaRPr b="0" lang="de-DE"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Einleitung Owi-Verfahren</a:t>
            </a:r>
            <a:endParaRPr b="0" lang="de-DE" sz="4400" spc="-1" strike="noStrike">
              <a:solidFill>
                <a:srgbClr val="000000"/>
              </a:solidFill>
              <a:latin typeface="Calibri"/>
            </a:endParaRPr>
          </a:p>
        </p:txBody>
      </p:sp>
      <p:sp>
        <p:nvSpPr>
          <p:cNvPr id="149"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Anschreiben am 25.4.</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Es besteht der Verdacht, dass Sie sich ordnungswidrig verhalten haben“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Ich leite daher ein Owi-Verfahren gegen Sie ein.“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Sie haben Gelegenheit sich zu äußern“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freiwillige Angabe ermöglicht wirtschaftliche Verhältnisse zu berücksichtigen“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Darstellung des Sachverhaltes</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Beweismittel</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Keine Rückmeldung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Bußgeldbescheid</a:t>
            </a:r>
            <a:endParaRPr b="0" lang="de-DE" sz="4400" spc="-1" strike="noStrike">
              <a:solidFill>
                <a:srgbClr val="000000"/>
              </a:solidFill>
              <a:latin typeface="Calibri"/>
            </a:endParaRPr>
          </a:p>
        </p:txBody>
      </p:sp>
      <p:sp>
        <p:nvSpPr>
          <p:cNvPr id="151"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Calibri"/>
              </a:rPr>
              <a:t>In Planung:</a:t>
            </a:r>
            <a:endParaRPr b="0" lang="de-DE" sz="2800" spc="-1" strike="noStrike">
              <a:solidFill>
                <a:srgbClr val="000000"/>
              </a:solidFill>
              <a:latin typeface="Calibri"/>
            </a:endParaRPr>
          </a:p>
          <a:p>
            <a:pPr>
              <a:lnSpc>
                <a:spcPct val="90000"/>
              </a:lnSpc>
              <a:spcBef>
                <a:spcPts val="1001"/>
              </a:spcBef>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Sie haben sich fahrlässig ordnungswidrig verhalten“</a:t>
            </a:r>
            <a:endParaRPr b="0" lang="de-DE" sz="2800" spc="-1" strike="noStrike">
              <a:solidFill>
                <a:srgbClr val="000000"/>
              </a:solidFill>
              <a:latin typeface="Calibri"/>
            </a:endParaRPr>
          </a:p>
          <a:p>
            <a:pPr>
              <a:lnSpc>
                <a:spcPct val="90000"/>
              </a:lnSpc>
              <a:spcBef>
                <a:spcPts val="1001"/>
              </a:spcBef>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Ich setzte daher ein Bußgeld fest: 500 Euro“</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Calibri"/>
              </a:rPr>
              <a:t>Sachverhalt</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Calibri"/>
              </a:rPr>
              <a:t>Rechtsbehelfsbelehrung</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Calibri"/>
              </a:rPr>
              <a:t>Datenschutzhinweis</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Androhung Ersatzvornahme</a:t>
            </a:r>
            <a:endParaRPr b="0" lang="de-DE" sz="4400" spc="-1" strike="noStrike">
              <a:solidFill>
                <a:srgbClr val="000000"/>
              </a:solidFill>
              <a:latin typeface="Calibri"/>
            </a:endParaRPr>
          </a:p>
        </p:txBody>
      </p:sp>
      <p:sp>
        <p:nvSpPr>
          <p:cNvPr id="153" name="PlaceHolder 2"/>
          <p:cNvSpPr>
            <a:spLocks noGrp="1"/>
          </p:cNvSpPr>
          <p:nvPr>
            <p:ph/>
          </p:nvPr>
        </p:nvSpPr>
        <p:spPr>
          <a:xfrm>
            <a:off x="628560" y="1825560"/>
            <a:ext cx="7886520" cy="4350960"/>
          </a:xfrm>
          <a:prstGeom prst="rect">
            <a:avLst/>
          </a:prstGeom>
          <a:noFill/>
          <a:ln w="0">
            <a:noFill/>
          </a:ln>
        </p:spPr>
        <p:txBody>
          <a:bodyPr anchor="t">
            <a:normAutofit fontScale="92000"/>
          </a:bodyPr>
          <a:p>
            <a:pPr>
              <a:lnSpc>
                <a:spcPct val="90000"/>
              </a:lnSpc>
              <a:spcBef>
                <a:spcPts val="1001"/>
              </a:spcBef>
              <a:tabLst>
                <a:tab algn="l" pos="0"/>
              </a:tabLst>
            </a:pPr>
            <a:r>
              <a:rPr b="0" lang="de-DE" sz="2800" spc="-1" strike="noStrike">
                <a:solidFill>
                  <a:srgbClr val="000000"/>
                </a:solidFill>
                <a:latin typeface="Calibri"/>
              </a:rPr>
              <a:t>07.05: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Rattenlöcher wurden festgestellt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Der Nachweis wurde bis heute nicht erbracht“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Ich ordne […] die Bekämpfung an.“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Begründung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Sollten Sie bis zur Frist die Bekämpfung nicht durchgeführt haben werde ich die Ersatzvornahme festsetzen.“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Nachweis </a:t>
            </a:r>
            <a:endParaRPr b="0" lang="de-DE" sz="4400" spc="-1" strike="noStrike">
              <a:solidFill>
                <a:srgbClr val="000000"/>
              </a:solidFill>
              <a:latin typeface="Calibri"/>
            </a:endParaRPr>
          </a:p>
        </p:txBody>
      </p:sp>
      <p:sp>
        <p:nvSpPr>
          <p:cNvPr id="155" name="PlaceHolder 2"/>
          <p:cNvSpPr>
            <a:spLocks noGrp="1"/>
          </p:cNvSpPr>
          <p:nvPr>
            <p:ph/>
          </p:nvPr>
        </p:nvSpPr>
        <p:spPr>
          <a:xfrm>
            <a:off x="628560" y="1825560"/>
            <a:ext cx="7886520" cy="4350960"/>
          </a:xfrm>
          <a:prstGeom prst="rect">
            <a:avLst/>
          </a:prstGeom>
          <a:noFill/>
          <a:ln w="0">
            <a:noFill/>
          </a:ln>
        </p:spPr>
        <p:txBody>
          <a:bodyPr anchor="t">
            <a:noAutofit/>
          </a:bodyPr>
          <a:p>
            <a:pPr>
              <a:lnSpc>
                <a:spcPct val="90000"/>
              </a:lnSpc>
              <a:spcBef>
                <a:spcPts val="1001"/>
              </a:spcBef>
              <a:tabLst>
                <a:tab algn="l" pos="0"/>
              </a:tabLst>
            </a:pPr>
            <a:r>
              <a:rPr b="0" lang="de-DE" sz="2800" spc="-1" strike="noStrike">
                <a:solidFill>
                  <a:srgbClr val="000000"/>
                </a:solidFill>
                <a:latin typeface="Calibri"/>
              </a:rPr>
              <a:t>11.05.</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Hiermit melden wir die Rattenbekämpfung an.“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685800" y="1122480"/>
            <a:ext cx="7772040" cy="4089240"/>
          </a:xfrm>
          <a:prstGeom prst="rect">
            <a:avLst/>
          </a:prstGeom>
          <a:noFill/>
          <a:ln w="0">
            <a:noFill/>
          </a:ln>
        </p:spPr>
        <p:txBody>
          <a:bodyPr anchor="b">
            <a:normAutofit fontScale="97000"/>
          </a:bodyPr>
          <a:p>
            <a:pPr algn="ctr">
              <a:lnSpc>
                <a:spcPct val="90000"/>
              </a:lnSpc>
            </a:pPr>
            <a:r>
              <a:rPr b="0" lang="de-DE" sz="6000" spc="-1" strike="noStrike">
                <a:solidFill>
                  <a:srgbClr val="000000"/>
                </a:solidFill>
                <a:latin typeface="Calibri Light"/>
              </a:rPr>
              <a:t>Zwangsgeldfestsetzung gegen ein Krankenhaus</a:t>
            </a:r>
            <a:br/>
            <a:br/>
            <a:r>
              <a:rPr b="0" lang="de-DE" sz="6000" spc="-1" strike="noStrike">
                <a:solidFill>
                  <a:srgbClr val="000000"/>
                </a:solidFill>
                <a:latin typeface="Calibri Light"/>
              </a:rPr>
              <a:t>Beispiel 2</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Situation</a:t>
            </a:r>
            <a:endParaRPr b="0" lang="de-DE" sz="4400" spc="-1" strike="noStrike">
              <a:solidFill>
                <a:srgbClr val="000000"/>
              </a:solidFill>
              <a:latin typeface="Calibri"/>
            </a:endParaRPr>
          </a:p>
        </p:txBody>
      </p:sp>
      <p:sp>
        <p:nvSpPr>
          <p:cNvPr id="158"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Begehung 21.05.2005: Patient ist im Untersuchungsraum untergebracht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Kontrolle 13.01.2006: Feststellung Patientin in einem Patientenbad untergebracht</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Besteht eine Gefährdung?</a:t>
            </a:r>
            <a:br/>
            <a:r>
              <a:rPr b="0" lang="de-DE" sz="4400" spc="-1" strike="noStrike">
                <a:solidFill>
                  <a:srgbClr val="000000"/>
                </a:solidFill>
                <a:latin typeface="Calibri Light"/>
              </a:rPr>
              <a:t>Besteht ein Gesetzesverstoß?</a:t>
            </a:r>
            <a:endParaRPr b="0" lang="de-DE" sz="4400" spc="-1" strike="noStrike">
              <a:solidFill>
                <a:srgbClr val="000000"/>
              </a:solidFill>
              <a:latin typeface="Calibri"/>
            </a:endParaRPr>
          </a:p>
        </p:txBody>
      </p:sp>
      <p:sp>
        <p:nvSpPr>
          <p:cNvPr id="160"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Gefahr für Patienten: fehlende Rufklingel</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Hygieneprobleme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Zu wenig Personal</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 13, 14, 29, 40 KrankenhausbetriebsVO, Ordnungsbeh. Genehmigung, § 24 LandesKH-Gesetz</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3" dur="indefinite" restart="never" nodeType="tmRoot">
          <p:childTnLst>
            <p:seq>
              <p:cTn id="14" dur="indefinite" nodeType="mainSeq">
                <p:childTnLst>
                  <p:par>
                    <p:cTn id="15" fill="hold">
                      <p:stCondLst>
                        <p:cond delay="indefinite"/>
                      </p:stCondLst>
                      <p:childTnLst>
                        <p:par>
                          <p:cTn id="16" fill="hold">
                            <p:stCondLst>
                              <p:cond delay="0"/>
                            </p:stCondLst>
                            <p:childTnLst>
                              <p:par>
                                <p:cTn id="17" nodeType="clickEffect" fill="hold" presetClass="entr" presetID="1">
                                  <p:stCondLst>
                                    <p:cond delay="0"/>
                                  </p:stCondLst>
                                  <p:childTnLst>
                                    <p:set>
                                      <p:cBhvr>
                                        <p:cTn id="18" dur="1" fill="hold">
                                          <p:stCondLst>
                                            <p:cond delay="0"/>
                                          </p:stCondLst>
                                        </p:cTn>
                                        <p:tgtEl>
                                          <p:spTgt spid="160">
                                            <p:txEl>
                                              <p:pRg st="0" end="0"/>
                                            </p:txEl>
                                          </p:spTgt>
                                        </p:tgtEl>
                                        <p:attrNameLst>
                                          <p:attrName>style.visibility</p:attrName>
                                        </p:attrNameLst>
                                      </p:cBhvr>
                                      <p:to>
                                        <p:strVal val="visible"/>
                                      </p:to>
                                    </p:set>
                                  </p:childTnLst>
                                </p:cTn>
                              </p:par>
                              <p:par>
                                <p:cTn id="19" nodeType="withEffect" fill="hold" presetClass="entr" presetID="1">
                                  <p:stCondLst>
                                    <p:cond delay="0"/>
                                  </p:stCondLst>
                                  <p:childTnLst>
                                    <p:set>
                                      <p:cBhvr>
                                        <p:cTn id="20" dur="1" fill="hold">
                                          <p:stCondLst>
                                            <p:cond delay="0"/>
                                          </p:stCondLst>
                                        </p:cTn>
                                        <p:tgtEl>
                                          <p:spTgt spid="160">
                                            <p:txEl>
                                              <p:pRg st="1" end="1"/>
                                            </p:txEl>
                                          </p:spTgt>
                                        </p:tgtEl>
                                        <p:attrNameLst>
                                          <p:attrName>style.visibility</p:attrName>
                                        </p:attrNameLst>
                                      </p:cBhvr>
                                      <p:to>
                                        <p:strVal val="visible"/>
                                      </p:to>
                                    </p:set>
                                  </p:childTnLst>
                                </p:cTn>
                              </p:par>
                              <p:par>
                                <p:cTn id="21" nodeType="withEffect" fill="hold" presetClass="entr" presetID="1">
                                  <p:stCondLst>
                                    <p:cond delay="0"/>
                                  </p:stCondLst>
                                  <p:childTnLst>
                                    <p:set>
                                      <p:cBhvr>
                                        <p:cTn id="22" dur="1" fill="hold">
                                          <p:stCondLst>
                                            <p:cond delay="0"/>
                                          </p:stCondLst>
                                        </p:cTn>
                                        <p:tgtEl>
                                          <p:spTgt spid="160">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nodeType="clickEffect" fill="hold" presetClass="entr" presetID="1">
                                  <p:stCondLst>
                                    <p:cond delay="0"/>
                                  </p:stCondLst>
                                  <p:childTnLst>
                                    <p:set>
                                      <p:cBhvr>
                                        <p:cTn id="26" dur="1" fill="hold">
                                          <p:stCondLst>
                                            <p:cond delay="0"/>
                                          </p:stCondLst>
                                        </p:cTn>
                                        <p:tgtEl>
                                          <p:spTgt spid="160">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Calibri Light"/>
              </a:rPr>
              <a:t>Maßnahme: Androhung von Zwangsgeld</a:t>
            </a:r>
            <a:endParaRPr b="0" lang="de-DE" sz="4400" spc="-1" strike="noStrike">
              <a:solidFill>
                <a:srgbClr val="000000"/>
              </a:solidFill>
              <a:latin typeface="Calibri"/>
            </a:endParaRPr>
          </a:p>
        </p:txBody>
      </p:sp>
      <p:sp>
        <p:nvSpPr>
          <p:cNvPr id="162" name="PlaceHolder 2"/>
          <p:cNvSpPr>
            <a:spLocks noGrp="1"/>
          </p:cNvSpPr>
          <p:nvPr>
            <p:ph/>
          </p:nvPr>
        </p:nvSpPr>
        <p:spPr>
          <a:xfrm>
            <a:off x="628560" y="1825560"/>
            <a:ext cx="7886520" cy="4350960"/>
          </a:xfrm>
          <a:prstGeom prst="rect">
            <a:avLst/>
          </a:prstGeom>
          <a:noFill/>
          <a:ln w="0">
            <a:noFill/>
          </a:ln>
        </p:spPr>
        <p:txBody>
          <a:bodyPr anchor="t">
            <a:normAutofit fontScale="76000"/>
          </a:bodyPr>
          <a:p>
            <a:pPr>
              <a:lnSpc>
                <a:spcPct val="90000"/>
              </a:lnSpc>
              <a:spcBef>
                <a:spcPts val="1001"/>
              </a:spcBef>
              <a:tabLst>
                <a:tab algn="l" pos="0"/>
              </a:tabLst>
            </a:pPr>
            <a:r>
              <a:rPr b="0" lang="de-DE" sz="2800" spc="-1" strike="noStrike">
                <a:solidFill>
                  <a:srgbClr val="000000"/>
                </a:solidFill>
                <a:latin typeface="Calibri"/>
              </a:rPr>
              <a:t>19.01.2006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Am 13.1. haben wir eine Begehung vorgenommen.“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Im Patientenbad XXX war eine Patientin untergebracht“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Bereits 2005 wurde [eine unzulässige Unterbringung] festegestellt“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Gefahrenbegründung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Ich fordere Sie dazu auf, die Organisationsabläufe zu prüfen und dafür Sorge zu tragen, dass die genannten Mängel nicht erneut auftreten, [sonst] werde ich gegen Sie ein Zwangsgeld in Höhe von 10.000 € festsetzen.“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Rechtsbehelfsbelehrung</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Calibri Light"/>
              </a:rPr>
              <a:t>Schreiben Krankenhaus</a:t>
            </a:r>
            <a:endParaRPr b="0" lang="de-DE" sz="4400" spc="-1" strike="noStrike">
              <a:solidFill>
                <a:srgbClr val="000000"/>
              </a:solidFill>
              <a:latin typeface="Calibri"/>
            </a:endParaRPr>
          </a:p>
        </p:txBody>
      </p:sp>
      <p:sp>
        <p:nvSpPr>
          <p:cNvPr id="164"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Calibri"/>
              </a:rPr>
              <a:t>30.01.2006</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Vielen Dank für Ihr Schreiben.“</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Die jeweiligen Chefärzte sind für die Belegung der Betten verantwortlich.“</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Calibri Light"/>
              </a:rPr>
              <a:t>Kontrolle</a:t>
            </a:r>
            <a:endParaRPr b="0" lang="de-DE" sz="4400" spc="-1" strike="noStrike">
              <a:solidFill>
                <a:srgbClr val="000000"/>
              </a:solidFill>
              <a:latin typeface="Calibri"/>
            </a:endParaRPr>
          </a:p>
        </p:txBody>
      </p:sp>
      <p:sp>
        <p:nvSpPr>
          <p:cNvPr id="166" name="PlaceHolder 2"/>
          <p:cNvSpPr>
            <a:spLocks noGrp="1"/>
          </p:cNvSpPr>
          <p:nvPr>
            <p:ph/>
          </p:nvPr>
        </p:nvSpPr>
        <p:spPr>
          <a:xfrm>
            <a:off x="628560" y="1825560"/>
            <a:ext cx="7886520" cy="4350960"/>
          </a:xfrm>
          <a:prstGeom prst="rect">
            <a:avLst/>
          </a:prstGeom>
          <a:noFill/>
          <a:ln w="0">
            <a:noFill/>
          </a:ln>
        </p:spPr>
        <p:txBody>
          <a:bodyPr anchor="t">
            <a:normAutofit/>
          </a:bodyPr>
          <a:p>
            <a:pPr>
              <a:lnSpc>
                <a:spcPct val="90000"/>
              </a:lnSpc>
              <a:spcBef>
                <a:spcPts val="1001"/>
              </a:spcBef>
              <a:tabLst>
                <a:tab algn="l" pos="0"/>
              </a:tabLst>
            </a:pPr>
            <a:r>
              <a:rPr b="0" lang="de-DE" sz="2800" spc="-1" strike="noStrike">
                <a:solidFill>
                  <a:srgbClr val="000000"/>
                </a:solidFill>
                <a:latin typeface="Calibri"/>
              </a:rPr>
              <a:t>22.03.2006: Erneute massive Überbelegung festgestellt</a:t>
            </a:r>
            <a:endParaRPr b="0" lang="de-DE" sz="2800" spc="-1" strike="noStrike">
              <a:solidFill>
                <a:srgbClr val="000000"/>
              </a:solidFill>
              <a:latin typeface="Calibri"/>
            </a:endParaRPr>
          </a:p>
          <a:p>
            <a:pPr>
              <a:lnSpc>
                <a:spcPct val="90000"/>
              </a:lnSpc>
              <a:spcBef>
                <a:spcPts val="1001"/>
              </a:spcBef>
              <a:tabLst>
                <a:tab algn="l" pos="0"/>
              </a:tabLst>
            </a:pPr>
            <a:r>
              <a:rPr b="0" lang="de-DE" sz="2800" spc="-1" strike="noStrike">
                <a:solidFill>
                  <a:srgbClr val="000000"/>
                </a:solidFill>
                <a:latin typeface="Calibri"/>
              </a:rPr>
              <a:t>17 Patienten in einer Abteilung zu viel</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70480" y="19080"/>
            <a:ext cx="7886520" cy="1325160"/>
          </a:xfrm>
          <a:prstGeom prst="rect">
            <a:avLst/>
          </a:prstGeom>
          <a:noFill/>
          <a:ln w="0">
            <a:noFill/>
          </a:ln>
        </p:spPr>
        <p:txBody>
          <a:bodyPr anchor="ctr">
            <a:noAutofit/>
          </a:bodyPr>
          <a:p>
            <a:pPr>
              <a:lnSpc>
                <a:spcPct val="90000"/>
              </a:lnSpc>
            </a:pPr>
            <a:r>
              <a:rPr b="1" lang="de-DE" sz="2400" spc="-1" strike="noStrike">
                <a:solidFill>
                  <a:srgbClr val="000000"/>
                </a:solidFill>
                <a:latin typeface="Calibri Light"/>
              </a:rPr>
              <a:t>Zweck: „Übertragbaren Krankheiten vorzubeugen, Infektionen erkennen, Weiterverbreitung verhindern.“</a:t>
            </a:r>
            <a:endParaRPr b="0" lang="de-DE" sz="2400" spc="-1" strike="noStrike">
              <a:solidFill>
                <a:srgbClr val="000000"/>
              </a:solidFill>
              <a:latin typeface="Calibri"/>
            </a:endParaRPr>
          </a:p>
        </p:txBody>
      </p:sp>
      <p:pic>
        <p:nvPicPr>
          <p:cNvPr id="93" name="Inhaltsplatzhalter 3" descr=""/>
          <p:cNvPicPr/>
          <p:nvPr/>
        </p:nvPicPr>
        <p:blipFill>
          <a:blip r:embed="rId1"/>
          <a:stretch/>
        </p:blipFill>
        <p:spPr>
          <a:xfrm>
            <a:off x="3762360" y="2284920"/>
            <a:ext cx="1621080" cy="1825560"/>
          </a:xfrm>
          <a:prstGeom prst="rect">
            <a:avLst/>
          </a:prstGeom>
          <a:ln w="0">
            <a:noFill/>
          </a:ln>
        </p:spPr>
      </p:pic>
      <p:pic>
        <p:nvPicPr>
          <p:cNvPr id="94" name="Grafik 4" descr=""/>
          <p:cNvPicPr/>
          <p:nvPr/>
        </p:nvPicPr>
        <p:blipFill>
          <a:blip r:embed="rId2"/>
          <a:stretch/>
        </p:blipFill>
        <p:spPr>
          <a:xfrm>
            <a:off x="1430280" y="5171400"/>
            <a:ext cx="1731240" cy="906840"/>
          </a:xfrm>
          <a:prstGeom prst="rect">
            <a:avLst/>
          </a:prstGeom>
          <a:ln w="0">
            <a:noFill/>
          </a:ln>
        </p:spPr>
      </p:pic>
      <p:pic>
        <p:nvPicPr>
          <p:cNvPr id="95" name="Grafik 5" descr=""/>
          <p:cNvPicPr/>
          <p:nvPr/>
        </p:nvPicPr>
        <p:blipFill>
          <a:blip r:embed="rId3"/>
          <a:stretch/>
        </p:blipFill>
        <p:spPr>
          <a:xfrm>
            <a:off x="1937520" y="2014560"/>
            <a:ext cx="264240" cy="528840"/>
          </a:xfrm>
          <a:prstGeom prst="rect">
            <a:avLst/>
          </a:prstGeom>
          <a:ln w="0">
            <a:noFill/>
          </a:ln>
        </p:spPr>
      </p:pic>
      <p:pic>
        <p:nvPicPr>
          <p:cNvPr id="96" name="Grafik 7" descr=""/>
          <p:cNvPicPr/>
          <p:nvPr/>
        </p:nvPicPr>
        <p:blipFill>
          <a:blip r:embed="rId4"/>
          <a:stretch/>
        </p:blipFill>
        <p:spPr>
          <a:xfrm>
            <a:off x="1077120" y="2720520"/>
            <a:ext cx="1008360" cy="537120"/>
          </a:xfrm>
          <a:prstGeom prst="rect">
            <a:avLst/>
          </a:prstGeom>
          <a:ln w="0">
            <a:noFill/>
          </a:ln>
        </p:spPr>
      </p:pic>
      <p:pic>
        <p:nvPicPr>
          <p:cNvPr id="97" name="Grafik 8" descr=""/>
          <p:cNvPicPr/>
          <p:nvPr/>
        </p:nvPicPr>
        <p:blipFill>
          <a:blip r:embed="rId5"/>
          <a:stretch/>
        </p:blipFill>
        <p:spPr>
          <a:xfrm>
            <a:off x="2450160" y="1291320"/>
            <a:ext cx="410760" cy="452880"/>
          </a:xfrm>
          <a:prstGeom prst="rect">
            <a:avLst/>
          </a:prstGeom>
          <a:ln w="0">
            <a:noFill/>
          </a:ln>
        </p:spPr>
      </p:pic>
      <p:pic>
        <p:nvPicPr>
          <p:cNvPr id="98" name="Grafik 9" descr=""/>
          <p:cNvPicPr/>
          <p:nvPr/>
        </p:nvPicPr>
        <p:blipFill>
          <a:blip r:embed="rId6"/>
          <a:stretch/>
        </p:blipFill>
        <p:spPr>
          <a:xfrm>
            <a:off x="4572000" y="5389200"/>
            <a:ext cx="483480" cy="483480"/>
          </a:xfrm>
          <a:prstGeom prst="rect">
            <a:avLst/>
          </a:prstGeom>
          <a:ln w="0">
            <a:noFill/>
          </a:ln>
        </p:spPr>
      </p:pic>
      <p:sp>
        <p:nvSpPr>
          <p:cNvPr id="99" name="Textfeld 10"/>
          <p:cNvSpPr/>
          <p:nvPr/>
        </p:nvSpPr>
        <p:spPr>
          <a:xfrm>
            <a:off x="4446720" y="501984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23</a:t>
            </a:r>
            <a:endParaRPr b="0" lang="de-DE" sz="1800" spc="-1" strike="noStrike">
              <a:latin typeface="Arial"/>
            </a:endParaRPr>
          </a:p>
        </p:txBody>
      </p:sp>
      <p:sp>
        <p:nvSpPr>
          <p:cNvPr id="100" name="Textfeld 11"/>
          <p:cNvSpPr/>
          <p:nvPr/>
        </p:nvSpPr>
        <p:spPr>
          <a:xfrm>
            <a:off x="2532240" y="475596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28-32</a:t>
            </a:r>
            <a:endParaRPr b="0" lang="de-DE" sz="1800" spc="-1" strike="noStrike">
              <a:latin typeface="Arial"/>
            </a:endParaRPr>
          </a:p>
        </p:txBody>
      </p:sp>
      <p:pic>
        <p:nvPicPr>
          <p:cNvPr id="101" name="Grafik 14" descr=""/>
          <p:cNvPicPr/>
          <p:nvPr/>
        </p:nvPicPr>
        <p:blipFill>
          <a:blip r:embed="rId7"/>
          <a:stretch/>
        </p:blipFill>
        <p:spPr>
          <a:xfrm>
            <a:off x="1949040" y="4305240"/>
            <a:ext cx="403920" cy="584280"/>
          </a:xfrm>
          <a:prstGeom prst="rect">
            <a:avLst/>
          </a:prstGeom>
          <a:ln w="0">
            <a:noFill/>
          </a:ln>
        </p:spPr>
      </p:pic>
      <p:pic>
        <p:nvPicPr>
          <p:cNvPr id="102" name="Grafik 16" descr=""/>
          <p:cNvPicPr/>
          <p:nvPr/>
        </p:nvPicPr>
        <p:blipFill>
          <a:blip r:embed="rId8"/>
          <a:stretch/>
        </p:blipFill>
        <p:spPr>
          <a:xfrm>
            <a:off x="1378080" y="3621600"/>
            <a:ext cx="921240" cy="482760"/>
          </a:xfrm>
          <a:prstGeom prst="rect">
            <a:avLst/>
          </a:prstGeom>
          <a:ln w="0">
            <a:noFill/>
          </a:ln>
        </p:spPr>
      </p:pic>
      <p:sp>
        <p:nvSpPr>
          <p:cNvPr id="103" name="Textfeld 17"/>
          <p:cNvSpPr/>
          <p:nvPr/>
        </p:nvSpPr>
        <p:spPr>
          <a:xfrm>
            <a:off x="2290680" y="427536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33-35</a:t>
            </a:r>
            <a:endParaRPr b="0" lang="de-DE" sz="1800" spc="-1" strike="noStrike">
              <a:latin typeface="Arial"/>
            </a:endParaRPr>
          </a:p>
        </p:txBody>
      </p:sp>
      <p:sp>
        <p:nvSpPr>
          <p:cNvPr id="104" name="Textfeld 18"/>
          <p:cNvSpPr/>
          <p:nvPr/>
        </p:nvSpPr>
        <p:spPr>
          <a:xfrm>
            <a:off x="2307600" y="358740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36</a:t>
            </a:r>
            <a:endParaRPr b="0" lang="de-DE" sz="1800" spc="-1" strike="noStrike">
              <a:latin typeface="Arial"/>
            </a:endParaRPr>
          </a:p>
        </p:txBody>
      </p:sp>
      <p:sp>
        <p:nvSpPr>
          <p:cNvPr id="105" name="Textfeld 19"/>
          <p:cNvSpPr/>
          <p:nvPr/>
        </p:nvSpPr>
        <p:spPr>
          <a:xfrm>
            <a:off x="1938240" y="284112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37-41</a:t>
            </a:r>
            <a:endParaRPr b="0" lang="de-DE" sz="1800" spc="-1" strike="noStrike">
              <a:latin typeface="Arial"/>
            </a:endParaRPr>
          </a:p>
        </p:txBody>
      </p:sp>
      <p:sp>
        <p:nvSpPr>
          <p:cNvPr id="106" name="Textfeld 20"/>
          <p:cNvSpPr/>
          <p:nvPr/>
        </p:nvSpPr>
        <p:spPr>
          <a:xfrm>
            <a:off x="2029320" y="2133360"/>
            <a:ext cx="10238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42/43</a:t>
            </a:r>
            <a:endParaRPr b="0" lang="de-DE" sz="1800" spc="-1" strike="noStrike">
              <a:latin typeface="Arial"/>
            </a:endParaRPr>
          </a:p>
        </p:txBody>
      </p:sp>
      <p:sp>
        <p:nvSpPr>
          <p:cNvPr id="107" name="Textfeld 21"/>
          <p:cNvSpPr/>
          <p:nvPr/>
        </p:nvSpPr>
        <p:spPr>
          <a:xfrm>
            <a:off x="2645280" y="1444680"/>
            <a:ext cx="116856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44-53a</a:t>
            </a:r>
            <a:endParaRPr b="0" lang="de-DE" sz="1800" spc="-1" strike="noStrike">
              <a:latin typeface="Arial"/>
            </a:endParaRPr>
          </a:p>
        </p:txBody>
      </p:sp>
      <p:pic>
        <p:nvPicPr>
          <p:cNvPr id="108" name="Grafik 22" descr=""/>
          <p:cNvPicPr/>
          <p:nvPr/>
        </p:nvPicPr>
        <p:blipFill>
          <a:blip r:embed="rId9"/>
          <a:stretch/>
        </p:blipFill>
        <p:spPr>
          <a:xfrm>
            <a:off x="6672960" y="1653120"/>
            <a:ext cx="785880" cy="489600"/>
          </a:xfrm>
          <a:prstGeom prst="rect">
            <a:avLst/>
          </a:prstGeom>
          <a:ln w="0">
            <a:noFill/>
          </a:ln>
        </p:spPr>
      </p:pic>
      <p:sp>
        <p:nvSpPr>
          <p:cNvPr id="109" name="Textfeld 23"/>
          <p:cNvSpPr/>
          <p:nvPr/>
        </p:nvSpPr>
        <p:spPr>
          <a:xfrm>
            <a:off x="5720760" y="1892880"/>
            <a:ext cx="88380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6-15</a:t>
            </a:r>
            <a:endParaRPr b="0" lang="de-DE" sz="1800" spc="-1" strike="noStrike">
              <a:latin typeface="Arial"/>
            </a:endParaRPr>
          </a:p>
        </p:txBody>
      </p:sp>
      <p:pic>
        <p:nvPicPr>
          <p:cNvPr id="110" name="Grafik 24" descr=""/>
          <p:cNvPicPr/>
          <p:nvPr/>
        </p:nvPicPr>
        <p:blipFill>
          <a:blip r:embed="rId10"/>
          <a:stretch/>
        </p:blipFill>
        <p:spPr>
          <a:xfrm>
            <a:off x="6928200" y="2596320"/>
            <a:ext cx="592560" cy="665280"/>
          </a:xfrm>
          <a:prstGeom prst="rect">
            <a:avLst/>
          </a:prstGeom>
          <a:ln w="0">
            <a:noFill/>
          </a:ln>
        </p:spPr>
      </p:pic>
      <p:sp>
        <p:nvSpPr>
          <p:cNvPr id="111" name="Textfeld 25"/>
          <p:cNvSpPr/>
          <p:nvPr/>
        </p:nvSpPr>
        <p:spPr>
          <a:xfrm>
            <a:off x="5938200" y="280152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16-17</a:t>
            </a:r>
            <a:endParaRPr b="0" lang="de-DE" sz="1800" spc="-1" strike="noStrike">
              <a:latin typeface="Arial"/>
            </a:endParaRPr>
          </a:p>
        </p:txBody>
      </p:sp>
      <p:pic>
        <p:nvPicPr>
          <p:cNvPr id="112" name="Grafik 26" descr=""/>
          <p:cNvPicPr/>
          <p:nvPr/>
        </p:nvPicPr>
        <p:blipFill>
          <a:blip r:embed="rId11"/>
          <a:stretch/>
        </p:blipFill>
        <p:spPr>
          <a:xfrm>
            <a:off x="3337200" y="5446440"/>
            <a:ext cx="849960" cy="349200"/>
          </a:xfrm>
          <a:prstGeom prst="rect">
            <a:avLst/>
          </a:prstGeom>
          <a:ln w="0">
            <a:noFill/>
          </a:ln>
        </p:spPr>
      </p:pic>
      <p:sp>
        <p:nvSpPr>
          <p:cNvPr id="113" name="Textfeld 27"/>
          <p:cNvSpPr/>
          <p:nvPr/>
        </p:nvSpPr>
        <p:spPr>
          <a:xfrm>
            <a:off x="3353040" y="501984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24-27</a:t>
            </a:r>
            <a:endParaRPr b="0" lang="de-DE" sz="1800" spc="-1" strike="noStrike">
              <a:latin typeface="Arial"/>
            </a:endParaRPr>
          </a:p>
        </p:txBody>
      </p:sp>
      <p:pic>
        <p:nvPicPr>
          <p:cNvPr id="114" name="Grafik 32" descr=""/>
          <p:cNvPicPr/>
          <p:nvPr/>
        </p:nvPicPr>
        <p:blipFill>
          <a:blip r:embed="rId12"/>
          <a:stretch/>
        </p:blipFill>
        <p:spPr>
          <a:xfrm>
            <a:off x="5260320" y="1218960"/>
            <a:ext cx="1092960" cy="299880"/>
          </a:xfrm>
          <a:prstGeom prst="rect">
            <a:avLst/>
          </a:prstGeom>
          <a:ln w="0">
            <a:noFill/>
          </a:ln>
        </p:spPr>
      </p:pic>
      <p:sp>
        <p:nvSpPr>
          <p:cNvPr id="115" name="Textfeld 33"/>
          <p:cNvSpPr/>
          <p:nvPr/>
        </p:nvSpPr>
        <p:spPr>
          <a:xfrm>
            <a:off x="5097240" y="1308960"/>
            <a:ext cx="5119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4</a:t>
            </a:r>
            <a:endParaRPr b="0" lang="de-DE" sz="1800" spc="-1" strike="noStrike">
              <a:latin typeface="Arial"/>
            </a:endParaRPr>
          </a:p>
        </p:txBody>
      </p:sp>
      <p:sp>
        <p:nvSpPr>
          <p:cNvPr id="116" name="Textfeld 34"/>
          <p:cNvSpPr/>
          <p:nvPr/>
        </p:nvSpPr>
        <p:spPr>
          <a:xfrm>
            <a:off x="4057200" y="1208880"/>
            <a:ext cx="5119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a:t>
            </a:r>
            <a:endParaRPr b="0" lang="de-DE" sz="1800" spc="-1" strike="noStrike">
              <a:latin typeface="Arial"/>
            </a:endParaRPr>
          </a:p>
        </p:txBody>
      </p:sp>
      <p:sp>
        <p:nvSpPr>
          <p:cNvPr id="117" name="Abgerundetes Rechteck 35"/>
          <p:cNvSpPr/>
          <p:nvPr/>
        </p:nvSpPr>
        <p:spPr>
          <a:xfrm>
            <a:off x="7755480" y="294012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InfektionsVO</a:t>
            </a:r>
            <a:endParaRPr b="0" lang="de-DE" sz="1600" spc="-1" strike="noStrike">
              <a:latin typeface="Arial"/>
            </a:endParaRPr>
          </a:p>
        </p:txBody>
      </p:sp>
      <p:sp>
        <p:nvSpPr>
          <p:cNvPr id="118" name="Abgerundetes Rechteck 36"/>
          <p:cNvSpPr/>
          <p:nvPr/>
        </p:nvSpPr>
        <p:spPr>
          <a:xfrm>
            <a:off x="35640" y="2837880"/>
            <a:ext cx="93960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TrinkWV</a:t>
            </a:r>
            <a:endParaRPr b="0" lang="de-DE" sz="1600" spc="-1" strike="noStrike">
              <a:latin typeface="Arial"/>
            </a:endParaRPr>
          </a:p>
        </p:txBody>
      </p:sp>
      <p:sp>
        <p:nvSpPr>
          <p:cNvPr id="119" name="Abgerundetes Rechteck 37"/>
          <p:cNvSpPr/>
          <p:nvPr/>
        </p:nvSpPr>
        <p:spPr>
          <a:xfrm>
            <a:off x="3505320" y="624240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HygieneVO</a:t>
            </a:r>
            <a:endParaRPr b="0" lang="de-DE" sz="1600" spc="-1" strike="noStrike">
              <a:latin typeface="Arial"/>
            </a:endParaRPr>
          </a:p>
        </p:txBody>
      </p:sp>
      <p:sp>
        <p:nvSpPr>
          <p:cNvPr id="120" name="Abgerundetes Rechteck 38"/>
          <p:cNvSpPr/>
          <p:nvPr/>
        </p:nvSpPr>
        <p:spPr>
          <a:xfrm>
            <a:off x="4905720" y="624852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KRINKO</a:t>
            </a:r>
            <a:endParaRPr b="0" lang="de-DE" sz="1600" spc="-1" strike="noStrike">
              <a:latin typeface="Arial"/>
            </a:endParaRPr>
          </a:p>
        </p:txBody>
      </p:sp>
      <p:sp>
        <p:nvSpPr>
          <p:cNvPr id="121" name="Abgerundetes Rechteck 39"/>
          <p:cNvSpPr/>
          <p:nvPr/>
        </p:nvSpPr>
        <p:spPr>
          <a:xfrm>
            <a:off x="6013440" y="888840"/>
            <a:ext cx="1364040" cy="328320"/>
          </a:xfrm>
          <a:prstGeom prst="roundRect">
            <a:avLst>
              <a:gd name="adj" fmla="val 16667"/>
            </a:avLst>
          </a:prstGeom>
          <a:noFill/>
          <a:ln>
            <a:noFill/>
          </a:ln>
        </p:spPr>
        <p:style>
          <a:lnRef idx="2">
            <a:schemeClr val="accent3">
              <a:shade val="50000"/>
            </a:schemeClr>
          </a:lnRef>
          <a:fillRef idx="1">
            <a:schemeClr val="accent3"/>
          </a:fillRef>
          <a:effectRef idx="0">
            <a:schemeClr val="accent3"/>
          </a:effectRef>
          <a:fontRef idx="minor"/>
        </p:style>
        <p:txBody>
          <a:bodyPr lIns="90000" rIns="90000" tIns="45000" bIns="45000" anchor="ctr">
            <a:noAutofit/>
          </a:bodyPr>
          <a:p>
            <a:pPr algn="ctr">
              <a:lnSpc>
                <a:spcPct val="100000"/>
              </a:lnSpc>
            </a:pPr>
            <a:r>
              <a:rPr b="1" i="1" lang="de-DE" sz="1600" spc="-1" strike="noStrike">
                <a:solidFill>
                  <a:srgbClr val="000000"/>
                </a:solidFill>
                <a:latin typeface="Calibri"/>
              </a:rPr>
              <a:t>Ratgeber</a:t>
            </a:r>
            <a:endParaRPr b="0" lang="de-DE" sz="1600" spc="-1" strike="noStrike">
              <a:latin typeface="Arial"/>
            </a:endParaRPr>
          </a:p>
        </p:txBody>
      </p:sp>
      <p:pic>
        <p:nvPicPr>
          <p:cNvPr id="122" name="Grafik 40" descr=""/>
          <p:cNvPicPr/>
          <p:nvPr/>
        </p:nvPicPr>
        <p:blipFill>
          <a:blip r:embed="rId13"/>
          <a:stretch/>
        </p:blipFill>
        <p:spPr>
          <a:xfrm>
            <a:off x="5587920" y="5197680"/>
            <a:ext cx="574200" cy="383040"/>
          </a:xfrm>
          <a:prstGeom prst="rect">
            <a:avLst/>
          </a:prstGeom>
          <a:ln w="0">
            <a:noFill/>
          </a:ln>
        </p:spPr>
      </p:pic>
      <p:sp>
        <p:nvSpPr>
          <p:cNvPr id="123" name="Textfeld 41"/>
          <p:cNvSpPr/>
          <p:nvPr/>
        </p:nvSpPr>
        <p:spPr>
          <a:xfrm>
            <a:off x="5116320" y="4803480"/>
            <a:ext cx="102852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20-22</a:t>
            </a:r>
            <a:endParaRPr b="0" lang="de-DE" sz="1800" spc="-1" strike="noStrike">
              <a:latin typeface="Arial"/>
            </a:endParaRPr>
          </a:p>
        </p:txBody>
      </p:sp>
      <p:sp>
        <p:nvSpPr>
          <p:cNvPr id="124" name="Textfeld 43"/>
          <p:cNvSpPr/>
          <p:nvPr/>
        </p:nvSpPr>
        <p:spPr>
          <a:xfrm>
            <a:off x="5772240" y="438372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19</a:t>
            </a:r>
            <a:endParaRPr b="0" lang="de-DE" sz="1800" spc="-1" strike="noStrike">
              <a:latin typeface="Arial"/>
            </a:endParaRPr>
          </a:p>
        </p:txBody>
      </p:sp>
      <p:sp>
        <p:nvSpPr>
          <p:cNvPr id="125" name="Textfeld 44"/>
          <p:cNvSpPr/>
          <p:nvPr/>
        </p:nvSpPr>
        <p:spPr>
          <a:xfrm>
            <a:off x="5920560" y="3647160"/>
            <a:ext cx="656640" cy="36468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de-DE" sz="1800" spc="-1" strike="noStrike">
                <a:solidFill>
                  <a:srgbClr val="000000"/>
                </a:solidFill>
                <a:latin typeface="Calibri"/>
              </a:rPr>
              <a:t>§ 18</a:t>
            </a:r>
            <a:endParaRPr b="0" lang="de-DE" sz="1800" spc="-1" strike="noStrike">
              <a:latin typeface="Arial"/>
            </a:endParaRPr>
          </a:p>
        </p:txBody>
      </p:sp>
      <p:pic>
        <p:nvPicPr>
          <p:cNvPr id="126" name="Grafik 45" descr=""/>
          <p:cNvPicPr/>
          <p:nvPr/>
        </p:nvPicPr>
        <p:blipFill>
          <a:blip r:embed="rId14"/>
          <a:stretch/>
        </p:blipFill>
        <p:spPr>
          <a:xfrm>
            <a:off x="6662880" y="3719160"/>
            <a:ext cx="730080" cy="322560"/>
          </a:xfrm>
          <a:prstGeom prst="rect">
            <a:avLst/>
          </a:prstGeom>
          <a:ln w="0">
            <a:noFill/>
          </a:ln>
        </p:spPr>
      </p:pic>
      <p:pic>
        <p:nvPicPr>
          <p:cNvPr id="127" name="Grafik 47" descr=""/>
          <p:cNvPicPr/>
          <p:nvPr/>
        </p:nvPicPr>
        <p:blipFill>
          <a:blip r:embed="rId15"/>
          <a:stretch/>
        </p:blipFill>
        <p:spPr>
          <a:xfrm>
            <a:off x="6492600" y="4506840"/>
            <a:ext cx="570960" cy="470520"/>
          </a:xfrm>
          <a:prstGeom prst="rect">
            <a:avLst/>
          </a:prstGeom>
          <a:ln w="0">
            <a:noFill/>
          </a:ln>
        </p:spPr>
      </p:pic>
      <p:sp>
        <p:nvSpPr>
          <p:cNvPr id="128" name="Rechteck 48"/>
          <p:cNvSpPr/>
          <p:nvPr/>
        </p:nvSpPr>
        <p:spPr>
          <a:xfrm>
            <a:off x="4093560" y="4034160"/>
            <a:ext cx="969120" cy="51696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i="1" lang="de-DE" sz="2800" spc="-1" strike="noStrike">
                <a:solidFill>
                  <a:srgbClr val="000000"/>
                </a:solidFill>
                <a:latin typeface="Calibri"/>
              </a:rPr>
              <a:t>IfsG</a:t>
            </a:r>
            <a:endParaRPr b="0" lang="de-DE" sz="2800" spc="-1" strike="noStrike">
              <a:latin typeface="Arial"/>
            </a:endParaRPr>
          </a:p>
        </p:txBody>
      </p:sp>
      <p:sp>
        <p:nvSpPr>
          <p:cNvPr id="129" name="Rechteck 50"/>
          <p:cNvSpPr/>
          <p:nvPr/>
        </p:nvSpPr>
        <p:spPr>
          <a:xfrm>
            <a:off x="7576200" y="3766320"/>
            <a:ext cx="1749240" cy="33372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1" i="1" lang="de-DE" sz="1600" spc="-1" strike="noStrike">
                <a:solidFill>
                  <a:srgbClr val="000000"/>
                </a:solidFill>
                <a:latin typeface="Calibri"/>
              </a:rPr>
              <a:t>SchädlingsVO</a:t>
            </a:r>
            <a:endParaRPr b="0" lang="de-DE" sz="1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Calibri Light"/>
              </a:rPr>
              <a:t>Festsetzung Zwangsgeld</a:t>
            </a:r>
            <a:endParaRPr b="0" lang="de-DE" sz="4400" spc="-1" strike="noStrike">
              <a:solidFill>
                <a:srgbClr val="000000"/>
              </a:solidFill>
              <a:latin typeface="Calibri"/>
            </a:endParaRPr>
          </a:p>
        </p:txBody>
      </p:sp>
      <p:sp>
        <p:nvSpPr>
          <p:cNvPr id="168" name="PlaceHolder 2"/>
          <p:cNvSpPr>
            <a:spLocks noGrp="1"/>
          </p:cNvSpPr>
          <p:nvPr>
            <p:ph/>
          </p:nvPr>
        </p:nvSpPr>
        <p:spPr>
          <a:xfrm>
            <a:off x="628560" y="1825560"/>
            <a:ext cx="7886520" cy="4350960"/>
          </a:xfrm>
          <a:prstGeom prst="rect">
            <a:avLst/>
          </a:prstGeom>
          <a:noFill/>
          <a:ln w="0">
            <a:noFill/>
          </a:ln>
        </p:spPr>
        <p:txBody>
          <a:bodyPr anchor="t">
            <a:normAutofit fontScale="94000"/>
          </a:bodyPr>
          <a:p>
            <a:pPr>
              <a:lnSpc>
                <a:spcPct val="90000"/>
              </a:lnSpc>
              <a:spcBef>
                <a:spcPts val="1001"/>
              </a:spcBef>
              <a:tabLst>
                <a:tab algn="l" pos="0"/>
              </a:tabLst>
            </a:pPr>
            <a:r>
              <a:rPr b="0" lang="de-DE" sz="2800" spc="-1" strike="noStrike">
                <a:solidFill>
                  <a:srgbClr val="000000"/>
                </a:solidFill>
                <a:latin typeface="Calibri"/>
              </a:rPr>
              <a:t>28.3.</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mit Schreiben vom […] hatte ich ein Zwangesgeld angedroht, weil […]Patienten nicht gemäß ordnungsbehördlich Raumplan untergebracht waren.“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Ich muss jetzt leider festestellen, dass die Nutzung […] weiterhin [..] abweicht.“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t>
            </a:r>
            <a:r>
              <a:rPr b="0" lang="de-DE" sz="2800" spc="-1" strike="noStrike">
                <a:solidFill>
                  <a:srgbClr val="000000"/>
                </a:solidFill>
                <a:latin typeface="Calibri"/>
              </a:rPr>
              <a:t>Ich setzte das Zwangsgeld deshalb fest“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Sachverhalt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628560" y="365040"/>
            <a:ext cx="7886520" cy="1325160"/>
          </a:xfrm>
          <a:prstGeom prst="rect">
            <a:avLst/>
          </a:prstGeom>
          <a:noFill/>
          <a:ln w="0">
            <a:noFill/>
          </a:ln>
        </p:spPr>
        <p:txBody>
          <a:bodyPr anchor="ctr">
            <a:normAutofit/>
          </a:bodyPr>
          <a:p>
            <a:pPr>
              <a:lnSpc>
                <a:spcPct val="90000"/>
              </a:lnSpc>
            </a:pPr>
            <a:r>
              <a:rPr b="0" lang="de-DE" sz="4400" spc="-1" strike="noStrike">
                <a:solidFill>
                  <a:srgbClr val="000000"/>
                </a:solidFill>
                <a:latin typeface="Calibri Light"/>
              </a:rPr>
              <a:t>Wie ging es weiter?</a:t>
            </a:r>
            <a:endParaRPr b="0" lang="de-DE" sz="4400" spc="-1" strike="noStrike">
              <a:solidFill>
                <a:srgbClr val="000000"/>
              </a:solidFill>
              <a:latin typeface="Calibri"/>
            </a:endParaRPr>
          </a:p>
        </p:txBody>
      </p:sp>
      <p:sp>
        <p:nvSpPr>
          <p:cNvPr id="170"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Zwangsgeld wurde gezahlt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Mehrfache weitere Androhungen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Für einige Jahre ordnungsgemäße Situation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2018 erneute Festsetzung Zwangsgeld</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PlaceHolder 1"/>
          <p:cNvSpPr>
            <a:spLocks noGrp="1"/>
          </p:cNvSpPr>
          <p:nvPr>
            <p:ph type="title"/>
          </p:nvPr>
        </p:nvSpPr>
        <p:spPr>
          <a:xfrm>
            <a:off x="685800" y="1122480"/>
            <a:ext cx="7772040" cy="4125960"/>
          </a:xfrm>
          <a:prstGeom prst="rect">
            <a:avLst/>
          </a:prstGeom>
          <a:noFill/>
          <a:ln w="0">
            <a:noFill/>
          </a:ln>
        </p:spPr>
        <p:txBody>
          <a:bodyPr anchor="b">
            <a:normAutofit fontScale="99000"/>
          </a:bodyPr>
          <a:p>
            <a:pPr algn="ctr">
              <a:lnSpc>
                <a:spcPct val="90000"/>
              </a:lnSpc>
            </a:pPr>
            <a:r>
              <a:rPr b="0" lang="de-DE" sz="6000" spc="-1" strike="noStrike">
                <a:solidFill>
                  <a:srgbClr val="000000"/>
                </a:solidFill>
                <a:latin typeface="Calibri Light"/>
              </a:rPr>
              <a:t>Schwer definierbare Maßnahme</a:t>
            </a:r>
            <a:br/>
            <a:br/>
            <a:r>
              <a:rPr b="0" lang="de-DE" sz="6000" spc="-1" strike="noStrike">
                <a:solidFill>
                  <a:srgbClr val="000000"/>
                </a:solidFill>
                <a:latin typeface="Calibri Light"/>
              </a:rPr>
              <a:t>Beispiel 3</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Situation</a:t>
            </a:r>
            <a:endParaRPr b="0" lang="de-DE" sz="4400" spc="-1" strike="noStrike">
              <a:solidFill>
                <a:srgbClr val="000000"/>
              </a:solidFill>
              <a:latin typeface="Calibri"/>
            </a:endParaRPr>
          </a:p>
        </p:txBody>
      </p:sp>
      <p:sp>
        <p:nvSpPr>
          <p:cNvPr id="173" name="PlaceHolder 2"/>
          <p:cNvSpPr>
            <a:spLocks noGrp="1"/>
          </p:cNvSpPr>
          <p:nvPr>
            <p:ph/>
          </p:nvPr>
        </p:nvSpPr>
        <p:spPr>
          <a:xfrm>
            <a:off x="628560" y="1825560"/>
            <a:ext cx="7886520" cy="4350960"/>
          </a:xfrm>
          <a:prstGeom prst="rect">
            <a:avLst/>
          </a:prstGeom>
          <a:noFill/>
          <a:ln w="0">
            <a:noFill/>
          </a:ln>
        </p:spPr>
        <p:txBody>
          <a:bodyPr anchor="t">
            <a:noAutofit/>
          </a:bodyPr>
          <a:p>
            <a:pPr>
              <a:lnSpc>
                <a:spcPct val="90000"/>
              </a:lnSpc>
              <a:spcBef>
                <a:spcPts val="1001"/>
              </a:spcBef>
              <a:tabLst>
                <a:tab algn="l" pos="0"/>
              </a:tabLst>
            </a:pPr>
            <a:r>
              <a:rPr b="0" lang="de-DE" sz="2800" spc="-1" strike="noStrike">
                <a:solidFill>
                  <a:srgbClr val="000000"/>
                </a:solidFill>
                <a:latin typeface="Calibri"/>
              </a:rPr>
              <a:t>15.02.18</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Kita und Praxis teilen sich einen Flur</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Anruf Kindergarten: Potentiell infektiöse Praxis-Kinder warten im Flur</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Auseinandersetzung zwischen Kita und Praxis auch bzgl. anderer Dinge</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Besteht eine Gefährdung?</a:t>
            </a:r>
            <a:br/>
            <a:r>
              <a:rPr b="0" lang="de-DE" sz="4400" spc="-1" strike="noStrike">
                <a:solidFill>
                  <a:srgbClr val="000000"/>
                </a:solidFill>
                <a:latin typeface="Calibri Light"/>
              </a:rPr>
              <a:t>Besteht ein Gesetzesverstoß?</a:t>
            </a:r>
            <a:endParaRPr b="0" lang="de-DE" sz="4400" spc="-1" strike="noStrike">
              <a:solidFill>
                <a:srgbClr val="000000"/>
              </a:solidFill>
              <a:latin typeface="Calibri"/>
            </a:endParaRPr>
          </a:p>
        </p:txBody>
      </p:sp>
      <p:sp>
        <p:nvSpPr>
          <p:cNvPr id="175"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Gesundheitsgefährdung für die Kita-Kinder und Erzieher/innen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27" dur="indefinite" restart="never" nodeType="tmRoot">
          <p:childTnLst>
            <p:seq>
              <p:cTn id="28" dur="indefinite" nodeType="mainSeq">
                <p:childTnLst>
                  <p:par>
                    <p:cTn id="29" fill="hold">
                      <p:stCondLst>
                        <p:cond delay="indefinite"/>
                      </p:stCondLst>
                      <p:childTnLst>
                        <p:par>
                          <p:cTn id="30" fill="hold">
                            <p:stCondLst>
                              <p:cond delay="0"/>
                            </p:stCondLst>
                            <p:childTnLst>
                              <p:par>
                                <p:cTn id="31" nodeType="clickEffect" fill="hold" presetClass="entr" presetID="1">
                                  <p:stCondLst>
                                    <p:cond delay="0"/>
                                  </p:stCondLst>
                                  <p:childTnLst>
                                    <p:set>
                                      <p:cBhvr>
                                        <p:cTn id="32" dur="1" fill="hold">
                                          <p:stCondLst>
                                            <p:cond delay="0"/>
                                          </p:stCondLst>
                                        </p:cTn>
                                        <p:tgtEl>
                                          <p:spTgt spid="175">
                                            <p:txEl>
                                              <p:pRg st="0" end="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Maßnahme</a:t>
            </a:r>
            <a:endParaRPr b="0" lang="de-DE" sz="4400" spc="-1" strike="noStrike">
              <a:solidFill>
                <a:srgbClr val="000000"/>
              </a:solidFill>
              <a:latin typeface="Calibri"/>
            </a:endParaRPr>
          </a:p>
        </p:txBody>
      </p:sp>
      <p:sp>
        <p:nvSpPr>
          <p:cNvPr id="177"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Telefonat mit Kinderärztin und Kita-Leitung:</a:t>
            </a:r>
            <a:r>
              <a:rPr b="0" i="1" lang="de-DE" sz="2800" spc="-1" strike="noStrike">
                <a:solidFill>
                  <a:srgbClr val="000000"/>
                </a:solidFill>
                <a:latin typeface="Calibri"/>
              </a:rPr>
              <a:t> „Sollen gemeinsam eine Lösung finden.</a:t>
            </a:r>
            <a:r>
              <a:rPr b="0" lang="de-DE" sz="2800" spc="-1" strike="noStrike">
                <a:solidFill>
                  <a:srgbClr val="000000"/>
                </a:solidFill>
                <a:latin typeface="Calibri"/>
              </a:rPr>
              <a: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Folge</a:t>
            </a:r>
            <a:endParaRPr b="0" lang="de-DE" sz="4400" spc="-1" strike="noStrike">
              <a:solidFill>
                <a:srgbClr val="000000"/>
              </a:solidFill>
              <a:latin typeface="Calibri"/>
            </a:endParaRPr>
          </a:p>
        </p:txBody>
      </p:sp>
      <p:sp>
        <p:nvSpPr>
          <p:cNvPr id="179"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Erneuter Anruf Kitaleitung: </a:t>
            </a:r>
            <a:r>
              <a:rPr b="0" i="1" lang="de-DE" sz="2800" spc="-1" strike="noStrike">
                <a:solidFill>
                  <a:srgbClr val="000000"/>
                </a:solidFill>
                <a:latin typeface="Calibri"/>
              </a:rPr>
              <a:t>„Problem besteht weiterhin. Ärztin nicht an einer Lösung interessiert.“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Nächste Maßnahme: </a:t>
            </a:r>
            <a:endParaRPr b="0" lang="de-DE" sz="4400" spc="-1" strike="noStrike">
              <a:solidFill>
                <a:srgbClr val="000000"/>
              </a:solidFill>
              <a:latin typeface="Calibri"/>
            </a:endParaRPr>
          </a:p>
        </p:txBody>
      </p:sp>
      <p:sp>
        <p:nvSpPr>
          <p:cNvPr id="181"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Begehung: </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Provisorische Wartebereich der Praxis deckt sich mit Kita-Eingangsbereich</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Praxis hat viel Platz innen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Die Gefährdung ist eindeutig </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Längeres Gespräch mit den Beteiligten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Praxisleitung sagt (widerwillig) zu, dass Problem zu klären</a:t>
            </a: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Anordnung</a:t>
            </a:r>
            <a:endParaRPr b="0" lang="de-DE" sz="4400" spc="-1" strike="noStrike">
              <a:solidFill>
                <a:srgbClr val="000000"/>
              </a:solidFill>
              <a:latin typeface="Calibri"/>
            </a:endParaRPr>
          </a:p>
        </p:txBody>
      </p:sp>
      <p:sp>
        <p:nvSpPr>
          <p:cNvPr id="183" name="PlaceHolder 2"/>
          <p:cNvSpPr>
            <a:spLocks noGrp="1"/>
          </p:cNvSpPr>
          <p:nvPr>
            <p:ph/>
          </p:nvPr>
        </p:nvSpPr>
        <p:spPr>
          <a:xfrm>
            <a:off x="628560" y="1825560"/>
            <a:ext cx="7886520" cy="4350960"/>
          </a:xfrm>
          <a:prstGeom prst="rect">
            <a:avLst/>
          </a:prstGeom>
          <a:noFill/>
          <a:ln w="0">
            <a:noFill/>
          </a:ln>
        </p:spPr>
        <p:txBody>
          <a:bodyPr anchor="t">
            <a:normAutofit fontScale="92000"/>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Sachverhalt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Calibri"/>
              </a:rPr>
              <a:t>“</a:t>
            </a:r>
            <a:r>
              <a:rPr b="0" i="1" lang="de-DE" sz="2800" spc="-1" strike="noStrike">
                <a:solidFill>
                  <a:srgbClr val="000000"/>
                </a:solidFill>
                <a:latin typeface="Calibri"/>
              </a:rPr>
              <a:t>Sie müssen dafür Sorge tragen, dass Kinder, die als infektiös eingeschätzt werden […] sich nur kurz im Flurbereich […] aufhalten.“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Begründung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Rechtliche Grundlage § 16 IfSG</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Werden Tatsachen festgestellt, die zum Auftreten einer übertragbaren Krankheit führen können[…] so trifft die zuständige Behörde die notwendigen Maßnahmen zur Abwendung der […] Gefahren.</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Folge</a:t>
            </a:r>
            <a:endParaRPr b="0" lang="de-DE" sz="4400" spc="-1" strike="noStrike">
              <a:solidFill>
                <a:srgbClr val="000000"/>
              </a:solidFill>
              <a:latin typeface="Calibri"/>
            </a:endParaRPr>
          </a:p>
        </p:txBody>
      </p:sp>
      <p:sp>
        <p:nvSpPr>
          <p:cNvPr id="185"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Interne Umorganisation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Problem gelöst </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0"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TrinkWV – Der Nerd-Gott</a:t>
            </a:r>
            <a:endParaRPr b="0" lang="de-DE" sz="4400" spc="-1" strike="noStrike">
              <a:solidFill>
                <a:srgbClr val="000000"/>
              </a:solidFill>
              <a:latin typeface="Calibri"/>
            </a:endParaRPr>
          </a:p>
        </p:txBody>
      </p:sp>
      <p:pic>
        <p:nvPicPr>
          <p:cNvPr id="131" name="Inhaltsplatzhalter 4" descr=""/>
          <p:cNvPicPr/>
          <p:nvPr/>
        </p:nvPicPr>
        <p:blipFill>
          <a:blip r:embed="rId1"/>
          <a:stretch/>
        </p:blipFill>
        <p:spPr>
          <a:xfrm>
            <a:off x="783000" y="2691360"/>
            <a:ext cx="2393280" cy="2694600"/>
          </a:xfrm>
          <a:prstGeom prst="rect">
            <a:avLst/>
          </a:prstGeom>
          <a:ln w="0">
            <a:noFill/>
          </a:ln>
        </p:spPr>
      </p:pic>
      <p:sp>
        <p:nvSpPr>
          <p:cNvPr id="132" name="Rechteck 5"/>
          <p:cNvSpPr/>
          <p:nvPr/>
        </p:nvSpPr>
        <p:spPr>
          <a:xfrm>
            <a:off x="3943440" y="3238560"/>
            <a:ext cx="4571640" cy="2832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de-DE" sz="1800" spc="-1" strike="noStrike">
                <a:solidFill>
                  <a:srgbClr val="000000"/>
                </a:solidFill>
                <a:latin typeface="Calibri"/>
              </a:rPr>
              <a:t>„</a:t>
            </a:r>
            <a:r>
              <a:rPr b="0" lang="de-DE" sz="1800" spc="-1" strike="noStrike">
                <a:solidFill>
                  <a:srgbClr val="000000"/>
                </a:solidFill>
                <a:latin typeface="Calibri"/>
              </a:rPr>
              <a:t>Zweck der Verordnung ist es, die menschliche Gesundheit vor den nachteiligen Einflüssen, die sich aus der Verunreinigung von Wasser ergeben, das für den menschlichen Gebrauch bestimmt ist, durch Gewährleistung seiner Genusstauglichkeit und Reinheit nach Maßgabe der folgenden Vorschriften zu schützen.“</a:t>
            </a:r>
            <a:endParaRPr b="0" lang="de-DE" sz="1800" spc="-1" strike="noStrike">
              <a:latin typeface="Arial"/>
            </a:endParaRPr>
          </a:p>
        </p:txBody>
      </p:sp>
      <p:sp>
        <p:nvSpPr>
          <p:cNvPr id="133" name="Rechteck 6"/>
          <p:cNvSpPr/>
          <p:nvPr/>
        </p:nvSpPr>
        <p:spPr>
          <a:xfrm>
            <a:off x="3902400" y="2053080"/>
            <a:ext cx="4571640" cy="3646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1800" spc="-1" strike="noStrike">
                <a:solidFill>
                  <a:srgbClr val="000000"/>
                </a:solidFill>
                <a:latin typeface="Calibri"/>
              </a:rPr>
              <a:t>Trinkwasser soll nicht krank machen</a:t>
            </a:r>
            <a:endParaRPr b="0" lang="de-DE" sz="1800" spc="-1" strike="noStrike">
              <a:latin typeface="Arial"/>
            </a:endParaRPr>
          </a:p>
        </p:txBody>
      </p:sp>
      <p:sp>
        <p:nvSpPr>
          <p:cNvPr id="134" name="Rechteck 7"/>
          <p:cNvSpPr/>
          <p:nvPr/>
        </p:nvSpPr>
        <p:spPr>
          <a:xfrm>
            <a:off x="5756040" y="2191680"/>
            <a:ext cx="946080" cy="118764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de-DE" sz="7200" spc="-1" strike="noStrike">
                <a:solidFill>
                  <a:srgbClr val="000000"/>
                </a:solidFill>
                <a:latin typeface="Calibri"/>
              </a:rPr>
              <a:t>=</a:t>
            </a:r>
            <a:endParaRPr b="0" lang="de-DE" sz="72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type="title"/>
          </p:nvPr>
        </p:nvSpPr>
        <p:spPr>
          <a:xfrm>
            <a:off x="685800" y="1122480"/>
            <a:ext cx="7772040" cy="4766040"/>
          </a:xfrm>
          <a:prstGeom prst="rect">
            <a:avLst/>
          </a:prstGeom>
          <a:noFill/>
          <a:ln w="0">
            <a:noFill/>
          </a:ln>
        </p:spPr>
        <p:txBody>
          <a:bodyPr anchor="b">
            <a:normAutofit fontScale="94000"/>
          </a:bodyPr>
          <a:p>
            <a:pPr algn="ctr">
              <a:lnSpc>
                <a:spcPct val="90000"/>
              </a:lnSpc>
            </a:pPr>
            <a:r>
              <a:rPr b="0" lang="de-DE" sz="6000" spc="-1" strike="noStrike">
                <a:solidFill>
                  <a:srgbClr val="000000"/>
                </a:solidFill>
                <a:latin typeface="Calibri Light"/>
              </a:rPr>
              <a:t>Fehlende Untersuchung Eigenwasserversorgungs-Anlage</a:t>
            </a:r>
            <a:br/>
            <a:br/>
            <a:r>
              <a:rPr b="0" lang="de-DE" sz="6000" spc="-1" strike="noStrike">
                <a:solidFill>
                  <a:srgbClr val="000000"/>
                </a:solidFill>
                <a:latin typeface="Calibri Light"/>
              </a:rPr>
              <a:t>Beispiel 4</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Beginn des Vorgangs</a:t>
            </a:r>
            <a:endParaRPr b="0" lang="de-DE" sz="4400" spc="-1" strike="noStrike">
              <a:solidFill>
                <a:srgbClr val="000000"/>
              </a:solidFill>
              <a:latin typeface="Calibri"/>
            </a:endParaRPr>
          </a:p>
        </p:txBody>
      </p:sp>
      <p:sp>
        <p:nvSpPr>
          <p:cNvPr id="188" name="PlaceHolder 2"/>
          <p:cNvSpPr>
            <a:spLocks noGrp="1"/>
          </p:cNvSpPr>
          <p:nvPr>
            <p:ph/>
          </p:nvPr>
        </p:nvSpPr>
        <p:spPr>
          <a:xfrm>
            <a:off x="628560" y="1825560"/>
            <a:ext cx="7886520" cy="4350960"/>
          </a:xfrm>
          <a:prstGeom prst="rect">
            <a:avLst/>
          </a:prstGeom>
          <a:noFill/>
          <a:ln w="0">
            <a:noFill/>
          </a:ln>
        </p:spPr>
        <p:txBody>
          <a:bodyPr anchor="t">
            <a:normAutofit fontScale="83000"/>
          </a:bodyPr>
          <a:p>
            <a:pPr>
              <a:lnSpc>
                <a:spcPct val="90000"/>
              </a:lnSpc>
              <a:spcBef>
                <a:spcPts val="1001"/>
              </a:spcBef>
              <a:tabLst>
                <a:tab algn="l" pos="0"/>
              </a:tabLst>
            </a:pPr>
            <a:r>
              <a:rPr b="0" lang="de-DE" sz="2800" spc="-1" strike="noStrike">
                <a:solidFill>
                  <a:srgbClr val="000000"/>
                </a:solidFill>
                <a:latin typeface="Calibri"/>
              </a:rPr>
              <a:t>21.12.2012: Aufforderung an 82-jährige Frau jährlich Eigenwasser untersuchen zu lassen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Nach Aktenlage habe ich bisher keine Unterlagen über Trinkwasseruntersuchungen erhalten.“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Die Untersuchung ist unverzüglich durchführen zu lassen.“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In den folgenden Jahren sind die Untersuchungen unaufgefordert jährlich durchführen zu lassen“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lang="de-DE" sz="2800" spc="-1" strike="noStrike">
                <a:solidFill>
                  <a:srgbClr val="000000"/>
                </a:solidFill>
                <a:latin typeface="Calibri"/>
              </a:rPr>
              <a:t>Begründung, Zwangsmittelandrohung, Rechtsbehelfsbelehrung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Besteht eine Gefährdung?</a:t>
            </a:r>
            <a:br/>
            <a:r>
              <a:rPr b="0" lang="de-DE" sz="4400" spc="-1" strike="noStrike">
                <a:solidFill>
                  <a:srgbClr val="000000"/>
                </a:solidFill>
                <a:latin typeface="Calibri Light"/>
              </a:rPr>
              <a:t>Besteht ein Gesetzesverstoß?</a:t>
            </a:r>
            <a:endParaRPr b="0" lang="de-DE" sz="4400" spc="-1" strike="noStrike">
              <a:solidFill>
                <a:srgbClr val="000000"/>
              </a:solidFill>
              <a:latin typeface="Calibri"/>
            </a:endParaRPr>
          </a:p>
        </p:txBody>
      </p:sp>
      <p:sp>
        <p:nvSpPr>
          <p:cNvPr id="190"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Geringe Gefährdung, da möglicherweise Nitratbelastung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Verstoß gegen § 14 TrinkWV</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33" dur="indefinite" restart="never" nodeType="tmRoot">
          <p:childTnLst>
            <p:seq>
              <p:cTn id="34" dur="indefinite" nodeType="mainSeq">
                <p:childTnLst>
                  <p:par>
                    <p:cTn id="35" fill="hold">
                      <p:stCondLst>
                        <p:cond delay="indefinite"/>
                      </p:stCondLst>
                      <p:childTnLst>
                        <p:par>
                          <p:cTn id="36" fill="hold">
                            <p:stCondLst>
                              <p:cond delay="0"/>
                            </p:stCondLst>
                            <p:childTnLst>
                              <p:par>
                                <p:cTn id="37" nodeType="clickEffect" fill="hold" presetClass="entr" presetID="1">
                                  <p:stCondLst>
                                    <p:cond delay="0"/>
                                  </p:stCondLst>
                                  <p:childTnLst>
                                    <p:set>
                                      <p:cBhvr>
                                        <p:cTn id="38" dur="1" fill="hold">
                                          <p:stCondLst>
                                            <p:cond delay="0"/>
                                          </p:stCondLst>
                                        </p:cTn>
                                        <p:tgtEl>
                                          <p:spTgt spid="190">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nodeType="clickEffect" fill="hold" presetClass="entr" presetID="1">
                                  <p:stCondLst>
                                    <p:cond delay="0"/>
                                  </p:stCondLst>
                                  <p:childTnLst>
                                    <p:set>
                                      <p:cBhvr>
                                        <p:cTn id="42" dur="1" fill="hold">
                                          <p:stCondLst>
                                            <p:cond delay="0"/>
                                          </p:stCondLst>
                                        </p:cTn>
                                        <p:tgtEl>
                                          <p:spTgt spid="19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Einleitung Owi-Verfahren</a:t>
            </a:r>
            <a:endParaRPr b="0" lang="de-DE" sz="4400" spc="-1" strike="noStrike">
              <a:solidFill>
                <a:srgbClr val="000000"/>
              </a:solidFill>
              <a:latin typeface="Calibri"/>
            </a:endParaRPr>
          </a:p>
        </p:txBody>
      </p:sp>
      <p:sp>
        <p:nvSpPr>
          <p:cNvPr id="192"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3200" spc="-1" strike="noStrike">
                <a:solidFill>
                  <a:srgbClr val="000000"/>
                </a:solidFill>
                <a:latin typeface="Calibri"/>
              </a:rPr>
              <a:t>19.08.2015: Bitte um Übersendung der Untersuchungsergebnisse</a:t>
            </a:r>
            <a:endParaRPr b="0" lang="de-DE"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3200" spc="-1" strike="noStrike">
                <a:solidFill>
                  <a:srgbClr val="000000"/>
                </a:solidFill>
                <a:latin typeface="Calibri"/>
              </a:rPr>
              <a:t>Keine Reaktion</a:t>
            </a:r>
            <a:endParaRPr b="0" lang="de-DE" sz="32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3200" spc="-1" strike="noStrike">
                <a:solidFill>
                  <a:srgbClr val="000000"/>
                </a:solidFill>
                <a:latin typeface="Calibri"/>
              </a:rPr>
              <a:t>15.09.2015: Einleitung Owi-Verfahren mit einer Anhörung</a:t>
            </a:r>
            <a:endParaRPr b="0" lang="de-DE" sz="32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Schreiben Pächterin</a:t>
            </a:r>
            <a:endParaRPr b="0" lang="de-DE" sz="4400" spc="-1" strike="noStrike">
              <a:solidFill>
                <a:srgbClr val="000000"/>
              </a:solidFill>
              <a:latin typeface="Calibri"/>
            </a:endParaRPr>
          </a:p>
        </p:txBody>
      </p:sp>
      <p:sp>
        <p:nvSpPr>
          <p:cNvPr id="194"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Keine Untersuchung erfolgt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Wir wollten einen Anschluss an die Wasserwerke, wurde aber nicht durchgeführt.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Bußgeldbescheid</a:t>
            </a:r>
            <a:endParaRPr b="0" lang="de-DE" sz="4400" spc="-1" strike="noStrike">
              <a:solidFill>
                <a:srgbClr val="000000"/>
              </a:solidFill>
              <a:latin typeface="Calibri"/>
            </a:endParaRPr>
          </a:p>
        </p:txBody>
      </p:sp>
      <p:sp>
        <p:nvSpPr>
          <p:cNvPr id="196"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22.01.2016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Calibri"/>
              </a:rPr>
              <a:t>„</a:t>
            </a:r>
            <a:r>
              <a:rPr b="0" i="1" lang="de-DE" sz="2800" spc="-1" strike="noStrike">
                <a:solidFill>
                  <a:srgbClr val="000000"/>
                </a:solidFill>
                <a:latin typeface="Calibri"/>
              </a:rPr>
              <a:t>Sie haben sich fahrlässig ordnungswidrig verhalten“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Bußgeld: 1575 €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Sachverhalt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Rechtsbehelfsbelehrung</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Calibri"/>
              </a:rPr>
              <a:t>„</a:t>
            </a:r>
            <a:r>
              <a:rPr b="0" i="1" lang="de-DE" sz="2800" spc="-1" strike="noStrike">
                <a:solidFill>
                  <a:srgbClr val="000000"/>
                </a:solidFill>
                <a:latin typeface="Calibri"/>
              </a:rPr>
              <a:t>beim Amtsgericht die Anordnung der Erzwingungshaft beantragen“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Widerspruch</a:t>
            </a:r>
            <a:endParaRPr b="0" lang="de-DE" sz="4400" spc="-1" strike="noStrike">
              <a:solidFill>
                <a:srgbClr val="000000"/>
              </a:solidFill>
              <a:latin typeface="Calibri"/>
            </a:endParaRPr>
          </a:p>
        </p:txBody>
      </p:sp>
      <p:sp>
        <p:nvSpPr>
          <p:cNvPr id="198"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01.02.2016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Sie sei im Krankenhaus gewesen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telefonisch niemand erreicht</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i="1" lang="de-DE" sz="2800" spc="-1" strike="noStrike">
                <a:solidFill>
                  <a:srgbClr val="000000"/>
                </a:solidFill>
                <a:latin typeface="Calibri"/>
              </a:rPr>
              <a:t>„</a:t>
            </a:r>
            <a:r>
              <a:rPr b="0" i="1" lang="de-DE" sz="2800" spc="-1" strike="noStrike">
                <a:solidFill>
                  <a:srgbClr val="000000"/>
                </a:solidFill>
                <a:latin typeface="Calibri"/>
              </a:rPr>
              <a:t>Ich empfinde die Drohung – Erzwingungshaft – unverhältnismäßig.“</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Einstellung des Verfahrens</a:t>
            </a:r>
            <a:endParaRPr b="0" lang="de-DE" sz="4400" spc="-1" strike="noStrike">
              <a:solidFill>
                <a:srgbClr val="000000"/>
              </a:solidFill>
              <a:latin typeface="Calibri"/>
            </a:endParaRPr>
          </a:p>
        </p:txBody>
      </p:sp>
      <p:sp>
        <p:nvSpPr>
          <p:cNvPr id="200" name="PlaceHolder 2"/>
          <p:cNvSpPr>
            <a:spLocks noGrp="1"/>
          </p:cNvSpPr>
          <p:nvPr>
            <p:ph/>
          </p:nvPr>
        </p:nvSpPr>
        <p:spPr>
          <a:xfrm>
            <a:off x="628560" y="1825560"/>
            <a:ext cx="7886520" cy="4350960"/>
          </a:xfrm>
          <a:prstGeom prst="rect">
            <a:avLst/>
          </a:prstGeom>
          <a:noFill/>
          <a:ln w="0">
            <a:noFill/>
          </a:ln>
        </p:spPr>
        <p:txBody>
          <a:bodyPr anchor="t">
            <a:noAutofit/>
          </a:bodyPr>
          <a:p>
            <a:pPr>
              <a:lnSpc>
                <a:spcPct val="90000"/>
              </a:lnSpc>
              <a:spcBef>
                <a:spcPts val="1001"/>
              </a:spcBef>
              <a:tabLst>
                <a:tab algn="l" pos="0"/>
              </a:tabLst>
            </a:pPr>
            <a:r>
              <a:rPr b="0" lang="de-DE" sz="2800" spc="-1" strike="noStrike">
                <a:solidFill>
                  <a:srgbClr val="000000"/>
                </a:solidFill>
                <a:latin typeface="Calibri"/>
              </a:rPr>
              <a:t>09.03.2016:</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tabLst>
                <a:tab algn="l" pos="0"/>
              </a:tabLst>
            </a:pPr>
            <a:r>
              <a:rPr b="0" i="1" lang="de-DE" sz="2800" spc="-1" strike="noStrike">
                <a:solidFill>
                  <a:srgbClr val="000000"/>
                </a:solidFill>
                <a:latin typeface="Calibri"/>
              </a:rPr>
              <a:t>„</a:t>
            </a:r>
            <a:r>
              <a:rPr b="0" i="1" lang="de-DE" sz="2800" spc="-1" strike="noStrike">
                <a:solidFill>
                  <a:srgbClr val="000000"/>
                </a:solidFill>
                <a:latin typeface="Calibri"/>
              </a:rPr>
              <a:t>Nach nochmaliger Prüfung der Rechtslage stelle ich das Verfahren […] ein.“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pSp>
        <p:nvGrpSpPr>
          <p:cNvPr id="201" name="Gruppieren 6"/>
          <p:cNvGrpSpPr/>
          <p:nvPr/>
        </p:nvGrpSpPr>
        <p:grpSpPr>
          <a:xfrm>
            <a:off x="1362600" y="1658160"/>
            <a:ext cx="6427800" cy="4990320"/>
            <a:chOff x="1362600" y="1658160"/>
            <a:chExt cx="6427800" cy="4990320"/>
          </a:xfrm>
        </p:grpSpPr>
        <p:pic>
          <p:nvPicPr>
            <p:cNvPr id="202" name="Grafik 3" descr=""/>
            <p:cNvPicPr/>
            <p:nvPr/>
          </p:nvPicPr>
          <p:blipFill>
            <a:blip r:embed="rId1"/>
            <a:stretch/>
          </p:blipFill>
          <p:spPr>
            <a:xfrm>
              <a:off x="1362600" y="1897560"/>
              <a:ext cx="6427800" cy="4750920"/>
            </a:xfrm>
            <a:prstGeom prst="rect">
              <a:avLst/>
            </a:prstGeom>
            <a:ln w="0">
              <a:noFill/>
            </a:ln>
          </p:spPr>
        </p:pic>
        <p:sp>
          <p:nvSpPr>
            <p:cNvPr id="203" name="Ellipse 4"/>
            <p:cNvSpPr/>
            <p:nvPr/>
          </p:nvSpPr>
          <p:spPr>
            <a:xfrm>
              <a:off x="3817800" y="1658160"/>
              <a:ext cx="1517400" cy="261468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204" name="Rechteck 5"/>
            <p:cNvSpPr/>
            <p:nvPr/>
          </p:nvSpPr>
          <p:spPr>
            <a:xfrm>
              <a:off x="3776400" y="2965680"/>
              <a:ext cx="1689840" cy="639000"/>
            </a:xfrm>
            <a:prstGeom prst="rect">
              <a:avLst/>
            </a:prstGeom>
            <a:noFill/>
            <a:ln w="0">
              <a:noFill/>
            </a:ln>
          </p:spPr>
          <p:style>
            <a:lnRef idx="0"/>
            <a:fillRef idx="0"/>
            <a:effectRef idx="0"/>
            <a:fontRef idx="minor"/>
          </p:style>
          <p:txBody>
            <a:bodyPr wrap="none" lIns="90000" rIns="90000" tIns="45000" bIns="45000" anchor="t">
              <a:spAutoFit/>
            </a:bodyPr>
            <a:p>
              <a:pPr algn="ctr">
                <a:lnSpc>
                  <a:spcPct val="100000"/>
                </a:lnSpc>
              </a:pPr>
              <a:r>
                <a:rPr b="0" lang="de-DE" sz="1800" spc="-1" strike="noStrike">
                  <a:solidFill>
                    <a:srgbClr val="000000"/>
                  </a:solidFill>
                  <a:latin typeface="Calibri"/>
                </a:rPr>
                <a:t>Gesundheits-</a:t>
              </a:r>
              <a:endParaRPr b="0" lang="de-DE" sz="1800" spc="-1" strike="noStrike">
                <a:latin typeface="Arial"/>
              </a:endParaRPr>
            </a:p>
            <a:p>
              <a:pPr algn="ctr">
                <a:lnSpc>
                  <a:spcPct val="100000"/>
                </a:lnSpc>
              </a:pPr>
              <a:r>
                <a:rPr b="0" lang="de-DE" sz="1800" spc="-1" strike="noStrike">
                  <a:solidFill>
                    <a:srgbClr val="000000"/>
                  </a:solidFill>
                  <a:latin typeface="Calibri"/>
                </a:rPr>
                <a:t>amt</a:t>
              </a:r>
              <a:endParaRPr b="0" lang="de-DE" sz="1800" spc="-1" strike="noStrike">
                <a:latin typeface="Arial"/>
              </a:endParaRPr>
            </a:p>
          </p:txBody>
        </p:sp>
      </p:grpSp>
      <p:sp>
        <p:nvSpPr>
          <p:cNvPr id="20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Vielen Dank fürs Zuhören!</a:t>
            </a:r>
            <a:endParaRPr b="0" lang="de-DE" sz="4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685800" y="1122480"/>
            <a:ext cx="7772040" cy="4034520"/>
          </a:xfrm>
          <a:prstGeom prst="rect">
            <a:avLst/>
          </a:prstGeom>
          <a:noFill/>
          <a:ln w="0">
            <a:noFill/>
          </a:ln>
        </p:spPr>
        <p:txBody>
          <a:bodyPr anchor="b">
            <a:normAutofit fontScale="79000"/>
          </a:bodyPr>
          <a:p>
            <a:pPr algn="ctr">
              <a:lnSpc>
                <a:spcPct val="90000"/>
              </a:lnSpc>
            </a:pPr>
            <a:r>
              <a:rPr b="0" lang="de-DE" sz="6000" spc="-1" strike="noStrike">
                <a:solidFill>
                  <a:srgbClr val="000000"/>
                </a:solidFill>
                <a:latin typeface="Calibri Light"/>
              </a:rPr>
              <a:t>Fehlende Trinkwasseruntersuchung</a:t>
            </a:r>
            <a:br/>
            <a:r>
              <a:rPr b="0" lang="de-DE" sz="6000" spc="-1" strike="noStrike">
                <a:solidFill>
                  <a:srgbClr val="000000"/>
                </a:solidFill>
                <a:latin typeface="Calibri Light"/>
              </a:rPr>
              <a:t>auf Legionellen</a:t>
            </a:r>
            <a:br/>
            <a:br/>
            <a:r>
              <a:rPr b="0" lang="de-DE" sz="6000" spc="-1" strike="noStrike">
                <a:solidFill>
                  <a:srgbClr val="000000"/>
                </a:solidFill>
                <a:latin typeface="Calibri Light"/>
              </a:rPr>
              <a:t>Beispiel 5</a:t>
            </a:r>
            <a:endParaRPr b="0" lang="de-DE" sz="60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Überblick über TrinkwV</a:t>
            </a:r>
            <a:endParaRPr b="0" lang="de-DE" sz="4400" spc="-1" strike="noStrike">
              <a:solidFill>
                <a:srgbClr val="000000"/>
              </a:solidFill>
              <a:latin typeface="Calibri"/>
            </a:endParaRPr>
          </a:p>
        </p:txBody>
      </p:sp>
      <p:graphicFrame>
        <p:nvGraphicFramePr>
          <p:cNvPr id="136" name="Inhaltsplatzhalter 3"/>
          <p:cNvGraphicFramePr/>
          <p:nvPr/>
        </p:nvGraphicFramePr>
        <p:xfrm>
          <a:off x="628560" y="1825560"/>
          <a:ext cx="7886520" cy="2602440"/>
        </p:xfrm>
        <a:graphic>
          <a:graphicData uri="http://schemas.openxmlformats.org/drawingml/2006/table">
            <a:tbl>
              <a:tblPr/>
              <a:tblGrid>
                <a:gridCol w="3943080"/>
                <a:gridCol w="3943440"/>
              </a:tblGrid>
              <a:tr h="370800">
                <a:tc>
                  <a:txBody>
                    <a:bodyPr anchor="t">
                      <a:noAutofit/>
                    </a:bodyPr>
                    <a:p>
                      <a:pPr>
                        <a:lnSpc>
                          <a:spcPct val="100000"/>
                        </a:lnSpc>
                      </a:pPr>
                      <a:r>
                        <a:rPr b="0" lang="de-DE" sz="1800" spc="-1" strike="noStrike">
                          <a:solidFill>
                            <a:srgbClr val="000000"/>
                          </a:solidFill>
                          <a:latin typeface="Calibri"/>
                        </a:rPr>
                        <a:t>Allgemeine Vorschriften</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tabLst>
                          <a:tab algn="l" pos="0"/>
                        </a:tabLst>
                      </a:pPr>
                      <a:r>
                        <a:rPr b="0" lang="de-DE" sz="1800" spc="-1" strike="noStrike">
                          <a:solidFill>
                            <a:srgbClr val="000000"/>
                          </a:solidFill>
                          <a:latin typeface="Calibri"/>
                        </a:rPr>
                        <a:t>§§ 1-3</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490040">
                <a:tc>
                  <a:txBody>
                    <a:bodyPr anchor="t">
                      <a:noAutofit/>
                    </a:bodyPr>
                    <a:p>
                      <a:pPr>
                        <a:lnSpc>
                          <a:spcPct val="100000"/>
                        </a:lnSpc>
                      </a:pPr>
                      <a:r>
                        <a:rPr b="0" lang="de-DE" sz="1800" spc="-1" strike="noStrike">
                          <a:solidFill>
                            <a:srgbClr val="000000"/>
                          </a:solidFill>
                          <a:latin typeface="Calibri"/>
                        </a:rPr>
                        <a:t>Wie muss das Wasser sein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Allgemein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Mibi</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Chemie</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Indikator</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4-8</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pPr>
                      <a:r>
                        <a:rPr b="0" lang="de-DE" sz="1800" spc="-1" strike="noStrike">
                          <a:solidFill>
                            <a:srgbClr val="000000"/>
                          </a:solidFill>
                          <a:latin typeface="Calibri"/>
                        </a:rPr>
                        <a:t>Action!</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9-12</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1683720">
                <a:tc>
                  <a:txBody>
                    <a:bodyPr anchor="t">
                      <a:noAutofit/>
                    </a:bodyPr>
                    <a:p>
                      <a:pPr>
                        <a:lnSpc>
                          <a:spcPct val="100000"/>
                        </a:lnSpc>
                      </a:pPr>
                      <a:r>
                        <a:rPr b="0" lang="de-DE" sz="1800" spc="-1" strike="noStrike">
                          <a:solidFill>
                            <a:srgbClr val="000000"/>
                          </a:solidFill>
                          <a:latin typeface="Calibri"/>
                        </a:rPr>
                        <a:t>Betreiberpflichten </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Was muss ich dem Gesundheitsamt mitteilen?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Was für Untersuchungen muss ich machen?</a:t>
                      </a:r>
                      <a:endParaRPr b="0" lang="de-DE" sz="1800" spc="-1" strike="noStrike">
                        <a:latin typeface="Arial"/>
                      </a:endParaRPr>
                    </a:p>
                    <a:p>
                      <a:pPr marL="285840" indent="-285840">
                        <a:lnSpc>
                          <a:spcPct val="100000"/>
                        </a:lnSpc>
                        <a:buClr>
                          <a:srgbClr val="000000"/>
                        </a:buClr>
                        <a:buFont typeface="Arial"/>
                        <a:buChar char="•"/>
                      </a:pPr>
                      <a:r>
                        <a:rPr b="0" lang="de-DE" sz="1800" spc="-1" strike="noStrike">
                          <a:solidFill>
                            <a:srgbClr val="000000"/>
                          </a:solidFill>
                          <a:latin typeface="Calibri"/>
                        </a:rPr>
                        <a:t>Wie muss die Anlage sein?</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13-17</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chor="t">
                      <a:noAutofit/>
                    </a:bodyPr>
                    <a:p>
                      <a:pPr>
                        <a:lnSpc>
                          <a:spcPct val="100000"/>
                        </a:lnSpc>
                      </a:pPr>
                      <a:r>
                        <a:rPr b="0" lang="de-DE" sz="1800" spc="-1" strike="noStrike">
                          <a:solidFill>
                            <a:srgbClr val="000000"/>
                          </a:solidFill>
                          <a:latin typeface="Calibri"/>
                        </a:rPr>
                        <a:t>Gesundheitsamtsüberwachung</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chor="t">
                      <a:noAutofit/>
                    </a:bodyPr>
                    <a:p>
                      <a:pPr>
                        <a:lnSpc>
                          <a:spcPct val="100000"/>
                        </a:lnSpc>
                      </a:pPr>
                      <a:r>
                        <a:rPr b="0" lang="de-DE" sz="1800" spc="-1" strike="noStrike">
                          <a:solidFill>
                            <a:srgbClr val="000000"/>
                          </a:solidFill>
                          <a:latin typeface="Calibri"/>
                        </a:rPr>
                        <a:t>§§ 18- 21</a:t>
                      </a:r>
                      <a:endParaRPr b="0" lang="de-DE" sz="1800" spc="-1" strike="noStrike">
                        <a:latin typeface="Arial"/>
                      </a:endParaRPr>
                    </a:p>
                  </a:txBody>
                  <a:tcPr anchor="t"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Situation</a:t>
            </a:r>
            <a:endParaRPr b="0" lang="de-DE" sz="4400" spc="-1" strike="noStrike">
              <a:solidFill>
                <a:srgbClr val="000000"/>
              </a:solidFill>
              <a:latin typeface="Calibri"/>
            </a:endParaRPr>
          </a:p>
        </p:txBody>
      </p:sp>
      <p:sp>
        <p:nvSpPr>
          <p:cNvPr id="208"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29.11.2016: Erkrankung eines Mieters an Legionellose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Untersuchung der Wohnung: Legionellen im Trinkwasser</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Keine Untersuchung der Installation bislang</a:t>
            </a:r>
            <a:endParaRPr b="0" lang="de-DE" sz="2800" spc="-1" strike="noStrike">
              <a:solidFill>
                <a:srgbClr val="000000"/>
              </a:solidFill>
              <a:latin typeface="Calibri"/>
            </a:endParaRPr>
          </a:p>
          <a:p>
            <a:pPr>
              <a:lnSpc>
                <a:spcPct val="90000"/>
              </a:lnSpc>
              <a:spcBef>
                <a:spcPts val="1001"/>
              </a:spcBef>
            </a:pP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Besteht eine Gefährdung?</a:t>
            </a:r>
            <a:br/>
            <a:r>
              <a:rPr b="0" lang="de-DE" sz="4400" spc="-1" strike="noStrike">
                <a:solidFill>
                  <a:srgbClr val="000000"/>
                </a:solidFill>
                <a:latin typeface="Calibri Light"/>
              </a:rPr>
              <a:t>Besteht ein Gesetzesverstoß?</a:t>
            </a:r>
            <a:endParaRPr b="0" lang="de-DE" sz="4400" spc="-1" strike="noStrike">
              <a:solidFill>
                <a:srgbClr val="000000"/>
              </a:solidFill>
              <a:latin typeface="Calibri"/>
            </a:endParaRPr>
          </a:p>
        </p:txBody>
      </p:sp>
      <p:sp>
        <p:nvSpPr>
          <p:cNvPr id="210"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Wenn nicht untersucht wird besteht eine geringe Gefährdung auf Legionellose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Verstoß gegen § 14 Trinkwasserverordnung (inzwischen § 14 b)</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43" dur="indefinite" restart="never" nodeType="tmRoot">
          <p:childTnLst>
            <p:seq>
              <p:cTn id="44" dur="indefinite" nodeType="mainSeq">
                <p:childTnLst>
                  <p:par>
                    <p:cTn id="45" fill="hold">
                      <p:stCondLst>
                        <p:cond delay="indefinite"/>
                      </p:stCondLst>
                      <p:childTnLst>
                        <p:par>
                          <p:cTn id="46" fill="hold">
                            <p:stCondLst>
                              <p:cond delay="0"/>
                            </p:stCondLst>
                            <p:childTnLst>
                              <p:par>
                                <p:cTn id="47" nodeType="clickEffect" fill="hold" presetClass="entr" presetID="1">
                                  <p:stCondLst>
                                    <p:cond delay="0"/>
                                  </p:stCondLst>
                                  <p:childTnLst>
                                    <p:set>
                                      <p:cBhvr>
                                        <p:cTn id="48"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nodeType="clickEffect" fill="hold" presetClass="entr" presetID="1">
                                  <p:stCondLst>
                                    <p:cond delay="0"/>
                                  </p:stCondLst>
                                  <p:childTnLst>
                                    <p:set>
                                      <p:cBhvr>
                                        <p:cTn id="52"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Maßnahmen</a:t>
            </a:r>
            <a:endParaRPr b="0" lang="de-DE" sz="4400" spc="-1" strike="noStrike">
              <a:solidFill>
                <a:srgbClr val="000000"/>
              </a:solidFill>
              <a:latin typeface="Calibri"/>
            </a:endParaRPr>
          </a:p>
        </p:txBody>
      </p:sp>
      <p:sp>
        <p:nvSpPr>
          <p:cNvPr id="212"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23.12. Anordnung:</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Maßnahmen zur Sicherung durchzuführen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Anordnung einer Gefährdungsanalyse</a:t>
            </a:r>
            <a:endParaRPr b="0" lang="de-DE" sz="2400" spc="-1" strike="noStrike">
              <a:solidFill>
                <a:srgbClr val="000000"/>
              </a:solidFill>
              <a:latin typeface="Calibri"/>
            </a:endParaRPr>
          </a:p>
          <a:p>
            <a:endParaRPr b="0" lang="de-DE" sz="2400" spc="-1" strike="noStrike">
              <a:solidFill>
                <a:srgbClr val="000000"/>
              </a:solidFill>
              <a:latin typeface="Calibri"/>
            </a:endParaRPr>
          </a:p>
          <a:p>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Abgabe an das Rechtsamt Frage nach Strafverfahren: Verbreitung von Krankheitserregern?</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Beurteilung Rechtsamt</a:t>
            </a:r>
            <a:endParaRPr b="0" lang="de-DE" sz="4400" spc="-1" strike="noStrike">
              <a:solidFill>
                <a:srgbClr val="000000"/>
              </a:solidFill>
              <a:latin typeface="Calibri"/>
            </a:endParaRPr>
          </a:p>
        </p:txBody>
      </p:sp>
      <p:sp>
        <p:nvSpPr>
          <p:cNvPr id="214"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Ordnungswidrigkeit gegeben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Von einem Strafverfahren wird abgeraten</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Nicht vorsätzlich“</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Fahrlässige Körperverletzung in Form des Unterlassens […] kann nur auf Antrag des Verletzten erfolgen [...] Nach aller Erfahrung mit Polizei und Staatsanwaltschaft besteht kein öffentliches Interesse.“</a:t>
            </a: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Ordnungswidrigkeit</a:t>
            </a:r>
            <a:endParaRPr b="0" lang="de-DE" sz="4400" spc="-1" strike="noStrike">
              <a:solidFill>
                <a:srgbClr val="000000"/>
              </a:solidFill>
              <a:latin typeface="Calibri"/>
            </a:endParaRPr>
          </a:p>
        </p:txBody>
      </p:sp>
      <p:sp>
        <p:nvSpPr>
          <p:cNvPr id="216" name="PlaceHolder 2"/>
          <p:cNvSpPr>
            <a:spLocks noGrp="1"/>
          </p:cNvSpPr>
          <p:nvPr>
            <p:ph/>
          </p:nvPr>
        </p:nvSpPr>
        <p:spPr>
          <a:xfrm>
            <a:off x="628560" y="1825560"/>
            <a:ext cx="7886520" cy="4350960"/>
          </a:xfrm>
          <a:prstGeom prst="rect">
            <a:avLst/>
          </a:prstGeom>
          <a:noFill/>
          <a:ln w="0">
            <a:noFill/>
          </a:ln>
        </p:spPr>
        <p:txBody>
          <a:bodyPr anchor="t">
            <a:no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Schleppende Umsetzung der Gefährdungsanalyse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Einleitung eines Owi-Verfahrens</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Bußgeld wurde ohne Widerspruch bezahlt</a:t>
            </a:r>
            <a:endParaRPr b="0" lang="de-DE"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Bildnachweis</a:t>
            </a:r>
            <a:endParaRPr b="0" lang="de-DE" sz="4400" spc="-1" strike="noStrike">
              <a:solidFill>
                <a:srgbClr val="000000"/>
              </a:solidFill>
              <a:latin typeface="Calibri"/>
            </a:endParaRPr>
          </a:p>
        </p:txBody>
      </p:sp>
      <p:sp>
        <p:nvSpPr>
          <p:cNvPr id="218" name="PlaceHolder 2"/>
          <p:cNvSpPr>
            <a:spLocks noGrp="1"/>
          </p:cNvSpPr>
          <p:nvPr>
            <p:ph/>
          </p:nvPr>
        </p:nvSpPr>
        <p:spPr>
          <a:xfrm>
            <a:off x="628560" y="1825560"/>
            <a:ext cx="7886520" cy="4350960"/>
          </a:xfrm>
          <a:prstGeom prst="rect">
            <a:avLst/>
          </a:prstGeom>
          <a:noFill/>
          <a:ln w="0">
            <a:noFill/>
          </a:ln>
        </p:spPr>
        <p:txBody>
          <a:bodyPr anchor="t">
            <a:normAutofit fontScale="76000"/>
          </a:bodyPr>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Griechische Götter (Public domaine, Maler: Charles-Amédée-Philippe van Loo)</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Hera.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Nerd </a:t>
            </a:r>
            <a:r>
              <a:rPr b="0" lang="de-DE" sz="1600" spc="-1" strike="noStrike" u="sng">
                <a:solidFill>
                  <a:srgbClr val="0563c1"/>
                </a:solidFill>
                <a:uFillTx/>
                <a:latin typeface="Calibri"/>
                <a:hlinkClick r:id="rId1"/>
              </a:rPr>
              <a:t>https://pixabay.com/de/nerd-mann-brille-einzelg%C3%A4nger-3218300/</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Apokaplyse Reiter: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Kochlöffel: </a:t>
            </a:r>
            <a:r>
              <a:rPr b="0" lang="de-DE" sz="1600" spc="-1" strike="noStrike" u="sng">
                <a:solidFill>
                  <a:srgbClr val="0563c1"/>
                </a:solidFill>
                <a:uFillTx/>
                <a:latin typeface="Calibri"/>
                <a:hlinkClick r:id="rId2"/>
              </a:rPr>
              <a:t>https://pixabay.com/de/kochl%C3%B6ffel-holz-kochen-l%C3%B6ffel-159122/</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Wasser: </a:t>
            </a:r>
            <a:r>
              <a:rPr b="0" lang="de-DE" sz="1600" spc="-1" strike="noStrike" u="sng">
                <a:solidFill>
                  <a:srgbClr val="0563c1"/>
                </a:solidFill>
                <a:uFillTx/>
                <a:latin typeface="Calibri"/>
                <a:hlinkClick r:id="rId3"/>
              </a:rPr>
              <a:t>https://pixabay.com/de/wasser-spritzen-png-spritzer-2748657/</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Pipette: </a:t>
            </a:r>
            <a:r>
              <a:rPr b="0" lang="de-DE" sz="1600" spc="-1" strike="noStrike" u="sng">
                <a:solidFill>
                  <a:srgbClr val="0563c1"/>
                </a:solidFill>
                <a:uFillTx/>
                <a:latin typeface="Calibri"/>
                <a:hlinkClick r:id="rId4"/>
              </a:rPr>
              <a:t>https://pixabay.com/de/mikro-pipette-biologie-154194/</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Krankenhaus: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Kind: </a:t>
            </a:r>
            <a:r>
              <a:rPr b="0" lang="de-DE" sz="1600" spc="-1" strike="noStrike" u="sng">
                <a:solidFill>
                  <a:srgbClr val="0563c1"/>
                </a:solidFill>
                <a:uFillTx/>
                <a:latin typeface="Calibri"/>
                <a:hlinkClick r:id="rId5"/>
              </a:rPr>
              <a:t>https://pixabay.com/de/junge-kinder-comic-figuren-2027946/</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Feltbett: </a:t>
            </a:r>
            <a:r>
              <a:rPr b="0" lang="de-DE" sz="1600" spc="-1" strike="noStrike" u="sng">
                <a:solidFill>
                  <a:srgbClr val="0563c1"/>
                </a:solidFill>
                <a:uFillTx/>
                <a:latin typeface="Calibri"/>
                <a:hlinkClick r:id="rId6"/>
              </a:rPr>
              <a:t>https://pixabay.com/de/bett-lager-feldbett-kinderbett-2027211/</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Schwert/Schild: </a:t>
            </a:r>
            <a:r>
              <a:rPr b="0" lang="de-DE" sz="1600" spc="-1" strike="noStrike" u="sng">
                <a:solidFill>
                  <a:srgbClr val="0563c1"/>
                </a:solidFill>
                <a:uFillTx/>
                <a:latin typeface="Calibri"/>
                <a:hlinkClick r:id="rId7"/>
              </a:rPr>
              <a:t>https://pixabay.com/de/schild-axt-schwert-kamm-r%C3%BCstung-33957/</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Impfpass: </a:t>
            </a:r>
            <a:r>
              <a:rPr b="0" lang="de-DE" sz="1600" spc="-1" strike="noStrike" u="sng">
                <a:solidFill>
                  <a:srgbClr val="0563c1"/>
                </a:solidFill>
                <a:uFillTx/>
                <a:latin typeface="Calibri"/>
                <a:hlinkClick r:id="rId8"/>
              </a:rPr>
              <a:t>https://www.flickr.com/photos/dirkvorderstrasse/22656174583</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Ratte: Wikimedia</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Kondom: </a:t>
            </a:r>
            <a:r>
              <a:rPr b="0" lang="de-DE" sz="1600" spc="-1" strike="noStrike" u="sng">
                <a:solidFill>
                  <a:srgbClr val="0563c1"/>
                </a:solidFill>
                <a:uFillTx/>
                <a:latin typeface="Calibri"/>
                <a:hlinkClick r:id="rId9"/>
              </a:rPr>
              <a:t>https://www.maxpixel.net/Pills-Treatment-Hiv-Choice-Condom-Protection-Aids-1899029</a:t>
            </a:r>
            <a:r>
              <a:rPr b="0" lang="de-DE" sz="1600" spc="-1" strike="noStrike">
                <a:solidFill>
                  <a:srgbClr val="000000"/>
                </a:solidFill>
                <a:latin typeface="Calibri"/>
              </a:rPr>
              <a:t> </a:t>
            </a:r>
            <a:endParaRPr b="0" lang="de-DE" sz="16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1600" spc="-1" strike="noStrike">
                <a:solidFill>
                  <a:srgbClr val="000000"/>
                </a:solidFill>
                <a:latin typeface="Calibri"/>
              </a:rPr>
              <a:t>Rattengott: https://de.wikipedia.org/wiki/Tanz_der_Vampire_(Film)#/media/File:Quentin_Matsys_-_A_Grotesque_old_woman.jpg</a:t>
            </a:r>
            <a:endParaRPr b="0" lang="de-DE"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685800" y="1122480"/>
            <a:ext cx="7772040" cy="3796920"/>
          </a:xfrm>
          <a:prstGeom prst="rect">
            <a:avLst/>
          </a:prstGeom>
          <a:noFill/>
          <a:ln w="0">
            <a:noFill/>
          </a:ln>
        </p:spPr>
        <p:txBody>
          <a:bodyPr anchor="b">
            <a:normAutofit/>
          </a:bodyPr>
          <a:p>
            <a:pPr algn="ctr">
              <a:lnSpc>
                <a:spcPct val="90000"/>
              </a:lnSpc>
            </a:pPr>
            <a:r>
              <a:rPr b="0" lang="de-DE" sz="4800" spc="-1" strike="noStrike">
                <a:solidFill>
                  <a:srgbClr val="000000"/>
                </a:solidFill>
                <a:latin typeface="Calibri Light"/>
              </a:rPr>
              <a:t>Ordnungswidrigkeitsverfahren (Owi) bei einer Schädlingsbekämpfung</a:t>
            </a:r>
            <a:br/>
            <a:br/>
            <a:r>
              <a:rPr b="0" lang="de-DE" sz="4800" spc="-1" strike="noStrike">
                <a:solidFill>
                  <a:srgbClr val="000000"/>
                </a:solidFill>
                <a:latin typeface="Calibri Light"/>
              </a:rPr>
              <a:t>Beispiel 1</a:t>
            </a:r>
            <a:endParaRPr b="0" lang="de-DE" sz="4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Situation</a:t>
            </a:r>
            <a:endParaRPr b="0" lang="de-DE" sz="4400" spc="-1" strike="noStrike">
              <a:solidFill>
                <a:srgbClr val="000000"/>
              </a:solidFill>
              <a:latin typeface="Calibri"/>
            </a:endParaRPr>
          </a:p>
        </p:txBody>
      </p:sp>
      <p:sp>
        <p:nvSpPr>
          <p:cNvPr id="139"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17.4.18: Schädlingsmeldung </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17.4.18: Begehung  -&gt; Rattenbefall</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lang="de-DE" sz="2400" spc="-1" strike="noStrike">
                <a:solidFill>
                  <a:srgbClr val="000000"/>
                </a:solidFill>
                <a:latin typeface="Calibri"/>
              </a:rPr>
              <a:t>Mündliche Aufforderung zu bekämpfen</a:t>
            </a:r>
            <a:endParaRPr b="0" lang="de-DE" sz="24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18.4.18: Mieter schickt Photos von unsachgemäßer Behandlung</a:t>
            </a: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a:p>
            <a:pPr>
              <a:lnSpc>
                <a:spcPct val="90000"/>
              </a:lnSpc>
              <a:spcBef>
                <a:spcPts val="1001"/>
              </a:spcBef>
              <a:tabLst>
                <a:tab algn="l" pos="0"/>
              </a:tabLst>
            </a:pPr>
            <a:endParaRPr b="0" lang="de-DE" sz="2800" spc="-1" strike="noStrike">
              <a:solidFill>
                <a:srgbClr val="000000"/>
              </a:solidFill>
              <a:latin typeface="Calibri"/>
            </a:endParaRPr>
          </a:p>
        </p:txBody>
      </p:sp>
      <p:pic>
        <p:nvPicPr>
          <p:cNvPr id="140" name="Grafik 3" descr=""/>
          <p:cNvPicPr/>
          <p:nvPr/>
        </p:nvPicPr>
        <p:blipFill>
          <a:blip r:embed="rId1"/>
          <a:srcRect l="950" t="32796" r="976" b="27728"/>
          <a:stretch/>
        </p:blipFill>
        <p:spPr>
          <a:xfrm>
            <a:off x="3153600" y="3895200"/>
            <a:ext cx="3786480" cy="27061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Besteht eine Gefährdung?</a:t>
            </a:r>
            <a:br/>
            <a:r>
              <a:rPr b="0" lang="de-DE" sz="4400" spc="-1" strike="noStrike">
                <a:solidFill>
                  <a:srgbClr val="000000"/>
                </a:solidFill>
                <a:latin typeface="Calibri Light"/>
              </a:rPr>
              <a:t>Besteht ein Gesetzesverstoß?</a:t>
            </a:r>
            <a:endParaRPr b="0" lang="de-DE" sz="4400" spc="-1" strike="noStrike">
              <a:solidFill>
                <a:srgbClr val="000000"/>
              </a:solidFill>
              <a:latin typeface="Calibri"/>
            </a:endParaRPr>
          </a:p>
        </p:txBody>
      </p:sp>
      <p:sp>
        <p:nvSpPr>
          <p:cNvPr id="142"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Gefährdung für Kinder/Wildtiere</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Verstoß gegen § 2 SchädlingsbekämpfungsVO </a:t>
            </a:r>
            <a:endParaRPr b="0" lang="de-DE" sz="2800" spc="-1" strike="noStrike">
              <a:solidFill>
                <a:srgbClr val="000000"/>
              </a:solidFill>
              <a:latin typeface="Calibri"/>
            </a:endParaRPr>
          </a:p>
          <a:p>
            <a:pPr marL="457200">
              <a:lnSpc>
                <a:spcPct val="90000"/>
              </a:lnSpc>
              <a:spcBef>
                <a:spcPts val="499"/>
              </a:spcBef>
              <a:tabLst>
                <a:tab algn="l" pos="0"/>
              </a:tabLst>
            </a:pPr>
            <a:r>
              <a:rPr b="0" lang="de-DE" sz="2400" spc="-1" strike="noStrike">
                <a:solidFill>
                  <a:srgbClr val="000000"/>
                </a:solidFill>
                <a:latin typeface="Calibri"/>
              </a:rPr>
              <a:t>„</a:t>
            </a:r>
            <a:r>
              <a:rPr b="0" i="1" lang="de-DE" sz="2400" spc="-1" strike="noStrike">
                <a:solidFill>
                  <a:srgbClr val="000000"/>
                </a:solidFill>
                <a:latin typeface="Calibri"/>
              </a:rPr>
              <a:t>Stellt eine pflichtige Person einen Befall mit Gesundheitsschädlingen fest, hat sie […] eine Fachkraft mit der Bekämpfung zu beauftragen.“</a:t>
            </a: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
                                  <p:stCondLst>
                                    <p:cond delay="0"/>
                                  </p:stCondLst>
                                  <p:childTnLst>
                                    <p:set>
                                      <p:cBhvr>
                                        <p:cTn id="6" dur="1" fill="hold">
                                          <p:stCondLst>
                                            <p:cond delay="0"/>
                                          </p:stCondLst>
                                        </p:cTn>
                                        <p:tgtEl>
                                          <p:spTgt spid="14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nodeType="clickEffect" fill="hold" presetClass="entr" presetID="1">
                                  <p:stCondLst>
                                    <p:cond delay="0"/>
                                  </p:stCondLst>
                                  <p:childTnLst>
                                    <p:set>
                                      <p:cBhvr>
                                        <p:cTn id="10" dur="1" fill="hold">
                                          <p:stCondLst>
                                            <p:cond delay="0"/>
                                          </p:stCondLst>
                                        </p:cTn>
                                        <p:tgtEl>
                                          <p:spTgt spid="142">
                                            <p:txEl>
                                              <p:pRg st="1" end="1"/>
                                            </p:txEl>
                                          </p:spTgt>
                                        </p:tgtEl>
                                        <p:attrNameLst>
                                          <p:attrName>style.visibility</p:attrName>
                                        </p:attrNameLst>
                                      </p:cBhvr>
                                      <p:to>
                                        <p:strVal val="visible"/>
                                      </p:to>
                                    </p:set>
                                  </p:childTnLst>
                                </p:cTn>
                              </p:par>
                              <p:par>
                                <p:cTn id="11" nodeType="withEffect" fill="hold" presetClass="entr" presetID="1">
                                  <p:stCondLst>
                                    <p:cond delay="0"/>
                                  </p:stCondLst>
                                  <p:childTnLst>
                                    <p:set>
                                      <p:cBhvr>
                                        <p:cTn id="12" dur="1" fill="hold">
                                          <p:stCondLst>
                                            <p:cond delay="0"/>
                                          </p:stCondLst>
                                        </p:cTn>
                                        <p:tgtEl>
                                          <p:spTgt spid="142">
                                            <p:txEl>
                                              <p:pRg st="2" end="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Maßnahme: Belehrung</a:t>
            </a:r>
            <a:endParaRPr b="0" lang="de-DE" sz="4400" spc="-1" strike="noStrike">
              <a:solidFill>
                <a:srgbClr val="000000"/>
              </a:solidFill>
              <a:latin typeface="Calibri"/>
            </a:endParaRPr>
          </a:p>
        </p:txBody>
      </p:sp>
      <p:sp>
        <p:nvSpPr>
          <p:cNvPr id="144" name="PlaceHolder 2"/>
          <p:cNvSpPr>
            <a:spLocks noGrp="1"/>
          </p:cNvSpPr>
          <p:nvPr>
            <p:ph/>
          </p:nvPr>
        </p:nvSpPr>
        <p:spPr>
          <a:xfrm>
            <a:off x="628560" y="1825560"/>
            <a:ext cx="7886520" cy="4350960"/>
          </a:xfrm>
          <a:prstGeom prst="rect">
            <a:avLst/>
          </a:prstGeom>
          <a:noFill/>
          <a:ln w="0">
            <a:noFill/>
          </a:ln>
        </p:spPr>
        <p:txBody>
          <a:bodyPr anchor="t">
            <a:normAutofit fontScale="96000"/>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18.4. Mündliche Aufforderung eigene Bekämpfung zu beenden</a:t>
            </a:r>
            <a:endParaRPr b="0" lang="de-DE" sz="2800" spc="-1" strike="noStrike">
              <a:solidFill>
                <a:srgbClr val="000000"/>
              </a:solidFill>
              <a:latin typeface="Calibri"/>
            </a:endParaRPr>
          </a:p>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19.4. Schriftliche Aufforderung</a:t>
            </a:r>
            <a:endParaRPr b="0" lang="de-DE" sz="28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Am 17.4. habe ich [mehrere Rattenlöcher] festgestellt.“</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Ich fordere Sie daher gemäß § 17 IfSG und §§ 2 und 4 SchädlingsVO auf eine Fachfirma mit […] Rattenbekämpfung zu beauftragen.“</a:t>
            </a:r>
            <a:endParaRPr b="0" lang="de-DE" sz="2400" spc="-1" strike="noStrike">
              <a:solidFill>
                <a:srgbClr val="000000"/>
              </a:solidFill>
              <a:latin typeface="Calibri"/>
            </a:endParaRPr>
          </a:p>
          <a:p>
            <a:pPr lvl="1" marL="685800" indent="-228600">
              <a:lnSpc>
                <a:spcPct val="90000"/>
              </a:lnSpc>
              <a:spcBef>
                <a:spcPts val="499"/>
              </a:spcBef>
              <a:buClr>
                <a:srgbClr val="000000"/>
              </a:buClr>
              <a:buFont typeface="Arial"/>
              <a:buChar char="•"/>
            </a:pPr>
            <a:r>
              <a:rPr b="0" i="1" lang="de-DE" sz="2400" spc="-1" strike="noStrike">
                <a:solidFill>
                  <a:srgbClr val="000000"/>
                </a:solidFill>
                <a:latin typeface="Calibri"/>
              </a:rPr>
              <a:t>„</a:t>
            </a:r>
            <a:r>
              <a:rPr b="0" i="1" lang="de-DE" sz="2400" spc="-1" strike="noStrike">
                <a:solidFill>
                  <a:srgbClr val="000000"/>
                </a:solidFill>
                <a:latin typeface="Calibri"/>
              </a:rPr>
              <a:t>Ich weiße ausdrücklich darauf hin, dass Bekämpfungen nur von einem […] Sachverständigen durchgeführt werden dürfen.“</a:t>
            </a:r>
            <a:endParaRPr b="0" lang="de-DE" sz="2400" spc="-1" strike="noStrike">
              <a:solidFill>
                <a:srgbClr val="000000"/>
              </a:solidFill>
              <a:latin typeface="Calibri"/>
            </a:endParaRPr>
          </a:p>
          <a:p>
            <a:pPr>
              <a:lnSpc>
                <a:spcPct val="90000"/>
              </a:lnSpc>
              <a:spcBef>
                <a:spcPts val="1001"/>
              </a:spcBef>
            </a:pPr>
            <a:endParaRPr b="0" lang="de-DE" sz="2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628560" y="365040"/>
            <a:ext cx="7886520" cy="1325160"/>
          </a:xfrm>
          <a:prstGeom prst="rect">
            <a:avLst/>
          </a:prstGeom>
          <a:noFill/>
          <a:ln w="0">
            <a:noFill/>
          </a:ln>
        </p:spPr>
        <p:txBody>
          <a:bodyPr anchor="ctr">
            <a:noAutofit/>
          </a:bodyPr>
          <a:p>
            <a:pPr>
              <a:lnSpc>
                <a:spcPct val="90000"/>
              </a:lnSpc>
            </a:pPr>
            <a:r>
              <a:rPr b="0" lang="de-DE" sz="4400" spc="-1" strike="noStrike">
                <a:solidFill>
                  <a:srgbClr val="000000"/>
                </a:solidFill>
                <a:latin typeface="Calibri Light"/>
              </a:rPr>
              <a:t>Folge</a:t>
            </a:r>
            <a:endParaRPr b="0" lang="de-DE" sz="4400" spc="-1" strike="noStrike">
              <a:solidFill>
                <a:srgbClr val="000000"/>
              </a:solidFill>
              <a:latin typeface="Calibri"/>
            </a:endParaRPr>
          </a:p>
        </p:txBody>
      </p:sp>
      <p:sp>
        <p:nvSpPr>
          <p:cNvPr id="146" name="PlaceHolder 2"/>
          <p:cNvSpPr>
            <a:spLocks noGrp="1"/>
          </p:cNvSpPr>
          <p:nvPr>
            <p:ph/>
          </p:nvPr>
        </p:nvSpPr>
        <p:spPr>
          <a:xfrm>
            <a:off x="628560" y="1825560"/>
            <a:ext cx="7886520" cy="4350960"/>
          </a:xfrm>
          <a:prstGeom prst="rect">
            <a:avLst/>
          </a:prstGeom>
          <a:noFill/>
          <a:ln w="0">
            <a:noFill/>
          </a:ln>
        </p:spPr>
        <p:txBody>
          <a:bodyPr anchor="t">
            <a:normAutofit/>
          </a:bodyPr>
          <a:p>
            <a:pPr marL="228600" indent="-228600">
              <a:lnSpc>
                <a:spcPct val="90000"/>
              </a:lnSpc>
              <a:spcBef>
                <a:spcPts val="1001"/>
              </a:spcBef>
              <a:buClr>
                <a:srgbClr val="000000"/>
              </a:buClr>
              <a:buFont typeface="Arial"/>
              <a:buChar char="•"/>
            </a:pPr>
            <a:r>
              <a:rPr b="0" lang="de-DE" sz="2800" spc="-1" strike="noStrike">
                <a:solidFill>
                  <a:srgbClr val="000000"/>
                </a:solidFill>
                <a:latin typeface="Calibri"/>
              </a:rPr>
              <a:t>22.4. Erneute eigene Bekämpfung </a:t>
            </a:r>
            <a:endParaRPr b="0" lang="de-DE" sz="2800" spc="-1" strike="noStrike">
              <a:solidFill>
                <a:srgbClr val="000000"/>
              </a:solidFill>
              <a:latin typeface="Calibri"/>
            </a:endParaRPr>
          </a:p>
        </p:txBody>
      </p:sp>
      <p:pic>
        <p:nvPicPr>
          <p:cNvPr id="147" name="Grafik 4" descr=""/>
          <p:cNvPicPr/>
          <p:nvPr/>
        </p:nvPicPr>
        <p:blipFill>
          <a:blip r:embed="rId1"/>
          <a:srcRect l="-488" t="25597" r="0" b="43461"/>
          <a:stretch/>
        </p:blipFill>
        <p:spPr>
          <a:xfrm>
            <a:off x="1298520" y="2488680"/>
            <a:ext cx="6546600" cy="358272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Office Theme</Template>
  <TotalTime>0</TotalTime>
  <Application>LibreOffice/7.2.3.2$Linux_X86_64 LibreOffice_project/20$Build-2</Application>
  <AppVersion>15.0000</AppVersion>
  <Words>1431</Words>
  <Paragraphs>249</Paragraphs>
  <Company>Bezirksamt Reinickendorf</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2018-05-17T07:42:58Z</dcterms:created>
  <dc:creator>Schumacher, Jakob</dc:creator>
  <dc:description/>
  <dc:language>de-DE</dc:language>
  <cp:lastModifiedBy>Jakob Schumacher</cp:lastModifiedBy>
  <dcterms:modified xsi:type="dcterms:W3CDTF">2018-06-04T19:18:24Z</dcterms:modified>
  <cp:revision>38</cp:revision>
  <dc:subject/>
  <dc:title>Beispiele für die Umsetzung des Infektionsschutzgesetzes und der Trinkwasserverordnung im Gesundheitsamt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2</vt:i4>
  </property>
  <property fmtid="{D5CDD505-2E9C-101B-9397-08002B2CF9AE}" pid="3" name="PresentationFormat">
    <vt:lpwstr>Bildschirmpräsentation (4:3)</vt:lpwstr>
  </property>
  <property fmtid="{D5CDD505-2E9C-101B-9397-08002B2CF9AE}" pid="4" name="Slides">
    <vt:i4>45</vt:i4>
  </property>
</Properties>
</file>