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12.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3.gif" ContentType="image/gif"/>
  <Override PartName="/ppt/media/image16.jpeg" ContentType="image/jpeg"/>
  <Override PartName="/ppt/media/image9.png" ContentType="image/png"/>
  <Override PartName="/ppt/media/image8.png" ContentType="image/png"/>
  <Override PartName="/ppt/media/image14.jpeg" ContentType="image/jpeg"/>
  <Override PartName="/ppt/media/image7.png" ContentType="image/png"/>
  <Override PartName="/ppt/media/image1.jpeg" ContentType="image/jpeg"/>
  <Override PartName="/ppt/media/image20.png" ContentType="image/png"/>
  <Override PartName="/ppt/media/image2.jpeg" ContentType="image/jpeg"/>
  <Override PartName="/ppt/media/image18.jpeg" ContentType="image/jpeg"/>
  <Override PartName="/ppt/media/image17.png" ContentType="image/png"/>
  <Override PartName="/ppt/media/image15.jpeg" ContentType="image/jpeg"/>
  <Override PartName="/ppt/media/image5.png" ContentType="image/png"/>
  <Override PartName="/ppt/media/image10.png" ContentType="image/png"/>
  <Override PartName="/ppt/media/image3.jpeg" ContentType="image/jpeg"/>
  <Override PartName="/ppt/media/image4.png" ContentType="image/png"/>
  <Override PartName="/ppt/media/image6.png" ContentType="image/png"/>
  <Override PartName="/ppt/media/image19.jpeg" ContentType="image/jpeg"/>
  <Override PartName="/ppt/media/image11.png" ContentType="image/png"/>
  <Override PartName="/ppt/media/image12.jpeg" ContentType="image/jpe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12.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de-DE" sz="1800" spc="-1" strike="noStrike">
                <a:solidFill>
                  <a:srgbClr val="000000"/>
                </a:solidFill>
                <a:latin typeface="Calibri"/>
              </a:rPr>
              <a:t>Folie mittels Klicken verschieben</a:t>
            </a:r>
            <a:endParaRPr b="0" lang="de-DE" sz="1800" spc="-1" strike="noStrike">
              <a:solidFill>
                <a:srgbClr val="000000"/>
              </a:solidFill>
              <a:latin typeface="Calibri"/>
            </a:endParaRPr>
          </a:p>
        </p:txBody>
      </p:sp>
      <p:sp>
        <p:nvSpPr>
          <p:cNvPr id="8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de-DE" sz="2000" spc="-1" strike="noStrike">
                <a:latin typeface="Arial"/>
              </a:rPr>
              <a:t>Format der Notizen mittels Klicken bearbeiten</a:t>
            </a:r>
            <a:endParaRPr b="0" lang="de-DE" sz="2000" spc="-1" strike="noStrike">
              <a:latin typeface="Arial"/>
            </a:endParaRPr>
          </a:p>
        </p:txBody>
      </p:sp>
      <p:sp>
        <p:nvSpPr>
          <p:cNvPr id="84"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de-DE" sz="1400" spc="-1" strike="noStrike">
                <a:latin typeface="Times New Roman"/>
              </a:rPr>
              <a:t>&lt;Kopfzeile&gt;</a:t>
            </a:r>
            <a:endParaRPr b="0" lang="de-DE" sz="1400" spc="-1" strike="noStrike">
              <a:latin typeface="Times New Roman"/>
            </a:endParaRPr>
          </a:p>
        </p:txBody>
      </p:sp>
      <p:sp>
        <p:nvSpPr>
          <p:cNvPr id="85" name="PlaceHolder 4"/>
          <p:cNvSpPr>
            <a:spLocks noGrp="1"/>
          </p:cNvSpPr>
          <p:nvPr>
            <p:ph type="dt"/>
          </p:nvPr>
        </p:nvSpPr>
        <p:spPr>
          <a:xfrm>
            <a:off x="4278960" y="0"/>
            <a:ext cx="3280680" cy="534240"/>
          </a:xfrm>
          <a:prstGeom prst="rect">
            <a:avLst/>
          </a:prstGeom>
          <a:noFill/>
          <a:ln w="0">
            <a:noFill/>
          </a:ln>
        </p:spPr>
        <p:txBody>
          <a:bodyPr lIns="0" rIns="0" tIns="0" bIns="0" anchor="t">
            <a:noAutofit/>
          </a:bodyPr>
          <a:p>
            <a:pPr algn="r"/>
            <a:r>
              <a:rPr b="0" lang="de-DE" sz="1400" spc="-1" strike="noStrike">
                <a:latin typeface="Times New Roman"/>
              </a:rPr>
              <a:t>&lt;Datum/Uhrzeit&gt;</a:t>
            </a:r>
            <a:endParaRPr b="0" lang="de-DE" sz="1400" spc="-1" strike="noStrike">
              <a:latin typeface="Times New Roman"/>
            </a:endParaRPr>
          </a:p>
        </p:txBody>
      </p:sp>
      <p:sp>
        <p:nvSpPr>
          <p:cNvPr id="86" name="PlaceHolder 5"/>
          <p:cNvSpPr>
            <a:spLocks noGrp="1"/>
          </p:cNvSpPr>
          <p:nvPr>
            <p:ph type="ftr"/>
          </p:nvPr>
        </p:nvSpPr>
        <p:spPr>
          <a:xfrm>
            <a:off x="0" y="10157400"/>
            <a:ext cx="3280680" cy="534240"/>
          </a:xfrm>
          <a:prstGeom prst="rect">
            <a:avLst/>
          </a:prstGeom>
          <a:noFill/>
          <a:ln w="0">
            <a:noFill/>
          </a:ln>
        </p:spPr>
        <p:txBody>
          <a:bodyPr lIns="0" rIns="0" tIns="0" bIns="0" anchor="b">
            <a:noAutofit/>
          </a:bodyPr>
          <a:p>
            <a:r>
              <a:rPr b="0" lang="de-DE" sz="1400" spc="-1" strike="noStrike">
                <a:latin typeface="Times New Roman"/>
              </a:rPr>
              <a:t>&lt;Fußzeile&gt;</a:t>
            </a:r>
            <a:endParaRPr b="0" lang="de-DE" sz="1400" spc="-1" strike="noStrike">
              <a:latin typeface="Times New Roman"/>
            </a:endParaRPr>
          </a:p>
        </p:txBody>
      </p:sp>
      <p:sp>
        <p:nvSpPr>
          <p:cNvPr id="87" name="PlaceHolder 6"/>
          <p:cNvSpPr>
            <a:spLocks noGrp="1"/>
          </p:cNvSpPr>
          <p:nvPr>
            <p:ph type="sldNum"/>
          </p:nvPr>
        </p:nvSpPr>
        <p:spPr>
          <a:xfrm>
            <a:off x="4278960" y="10157400"/>
            <a:ext cx="3280680" cy="534240"/>
          </a:xfrm>
          <a:prstGeom prst="rect">
            <a:avLst/>
          </a:prstGeom>
          <a:noFill/>
          <a:ln w="0">
            <a:noFill/>
          </a:ln>
        </p:spPr>
        <p:txBody>
          <a:bodyPr lIns="0" rIns="0" tIns="0" bIns="0" anchor="b">
            <a:noAutofit/>
          </a:bodyPr>
          <a:p>
            <a:pPr algn="r"/>
            <a:fld id="{10540BC7-4B23-4DA2-90AB-0C730AAFA97B}" type="slidenum">
              <a:rPr b="0" lang="de-DE" sz="1400" spc="-1" strike="noStrike">
                <a:latin typeface="Times New Roman"/>
              </a:rPr>
              <a:t>&lt;Foliennummer&gt;</a:t>
            </a:fld>
            <a:endParaRPr b="0" lang="de-D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sldImg"/>
          </p:nvPr>
        </p:nvSpPr>
        <p:spPr>
          <a:xfrm>
            <a:off x="1371600" y="1143000"/>
            <a:ext cx="4114440" cy="3085920"/>
          </a:xfrm>
          <a:prstGeom prst="rect">
            <a:avLst/>
          </a:prstGeom>
          <a:ln w="0">
            <a:noFill/>
          </a:ln>
        </p:spPr>
      </p:sp>
      <p:sp>
        <p:nvSpPr>
          <p:cNvPr id="220" name="PlaceHolder 2"/>
          <p:cNvSpPr>
            <a:spLocks noGrp="1"/>
          </p:cNvSpPr>
          <p:nvPr>
            <p:ph type="body"/>
          </p:nvPr>
        </p:nvSpPr>
        <p:spPr>
          <a:xfrm>
            <a:off x="685800" y="4400640"/>
            <a:ext cx="5486040" cy="3600000"/>
          </a:xfrm>
          <a:prstGeom prst="rect">
            <a:avLst/>
          </a:prstGeom>
          <a:noFill/>
          <a:ln w="0">
            <a:noFill/>
          </a:ln>
        </p:spPr>
        <p:txBody>
          <a:bodyPr anchor="t">
            <a:noAutofit/>
          </a:bodyPr>
          <a:p>
            <a:pPr marL="171360" indent="-171360">
              <a:lnSpc>
                <a:spcPct val="100000"/>
              </a:lnSpc>
              <a:buClr>
                <a:srgbClr val="000000"/>
              </a:buClr>
              <a:buFont typeface="Arial"/>
              <a:buChar char="•"/>
            </a:pPr>
            <a:r>
              <a:rPr b="0" lang="de-DE" sz="2000" spc="-1" strike="noStrike">
                <a:latin typeface="Arial"/>
              </a:rPr>
              <a:t>Begrüßung</a:t>
            </a:r>
            <a:endParaRPr b="0" lang="de-DE" sz="2000" spc="-1" strike="noStrike">
              <a:latin typeface="Arial"/>
            </a:endParaRPr>
          </a:p>
          <a:p>
            <a:pPr marL="171360" indent="-171360">
              <a:lnSpc>
                <a:spcPct val="100000"/>
              </a:lnSpc>
              <a:buClr>
                <a:srgbClr val="000000"/>
              </a:buClr>
              <a:buFont typeface="Arial"/>
              <a:buChar char="•"/>
            </a:pPr>
            <a:r>
              <a:rPr b="0" lang="de-DE" sz="2000" spc="-1" strike="noStrike">
                <a:latin typeface="Arial"/>
              </a:rPr>
              <a:t>Lebenslauf</a:t>
            </a:r>
            <a:endParaRPr b="0" lang="de-DE" sz="2000" spc="-1" strike="noStrike">
              <a:latin typeface="Arial"/>
            </a:endParaRPr>
          </a:p>
          <a:p>
            <a:pPr marL="171360" indent="-171360">
              <a:lnSpc>
                <a:spcPct val="100000"/>
              </a:lnSpc>
              <a:buClr>
                <a:srgbClr val="000000"/>
              </a:buClr>
              <a:buFont typeface="Arial"/>
              <a:buChar char="•"/>
            </a:pPr>
            <a:r>
              <a:rPr b="0" lang="de-DE" sz="2000" spc="-1" strike="noStrike">
                <a:latin typeface="Arial"/>
              </a:rPr>
              <a:t>Bin Präventivmediziner und Infektionsepdiemiologe kein Jurist. </a:t>
            </a:r>
            <a:endParaRPr b="0" lang="de-DE" sz="2000" spc="-1" strike="noStrike">
              <a:latin typeface="Arial"/>
            </a:endParaRPr>
          </a:p>
          <a:p>
            <a:pPr marL="171360" indent="-171360">
              <a:lnSpc>
                <a:spcPct val="100000"/>
              </a:lnSpc>
              <a:buClr>
                <a:srgbClr val="000000"/>
              </a:buClr>
              <a:buFont typeface="Arial"/>
              <a:buChar char="•"/>
            </a:pPr>
            <a:r>
              <a:rPr b="0" lang="de-DE" sz="2000" spc="-1" strike="noStrike">
                <a:latin typeface="Arial"/>
              </a:rPr>
              <a:t>GA auch nicht totale Experten – Bei Ihnen wahrscheinlich ähnlich</a:t>
            </a:r>
            <a:endParaRPr b="0" lang="de-DE" sz="2000" spc="-1" strike="noStrike">
              <a:latin typeface="Arial"/>
            </a:endParaRPr>
          </a:p>
          <a:p>
            <a:pPr marL="171360" indent="-171360">
              <a:lnSpc>
                <a:spcPct val="100000"/>
              </a:lnSpc>
              <a:buClr>
                <a:srgbClr val="000000"/>
              </a:buClr>
              <a:buFont typeface="Arial"/>
              <a:buChar char="•"/>
            </a:pPr>
            <a:r>
              <a:rPr b="0" lang="de-DE" sz="2000" spc="-1" strike="noStrike">
                <a:latin typeface="Arial"/>
              </a:rPr>
              <a:t>Die Beispiele zeigen unseren Umgang mit Rechtsverstößen bei uns im Amt</a:t>
            </a:r>
            <a:endParaRPr b="0" lang="de-DE" sz="2000" spc="-1" strike="noStrike">
              <a:latin typeface="Arial"/>
            </a:endParaRPr>
          </a:p>
          <a:p>
            <a:pPr marL="171360" indent="-171360">
              <a:lnSpc>
                <a:spcPct val="100000"/>
              </a:lnSpc>
              <a:buClr>
                <a:srgbClr val="000000"/>
              </a:buClr>
              <a:buFont typeface="Arial"/>
              <a:buChar char="•"/>
            </a:pPr>
            <a:r>
              <a:rPr b="0" lang="de-DE" sz="2000" spc="-1" strike="noStrike">
                <a:latin typeface="Arial"/>
              </a:rPr>
              <a:t>Als ich angefangen habe Angst vor den Gesetzen</a:t>
            </a:r>
            <a:endParaRPr b="0" lang="de-DE" sz="2000" spc="-1" strike="noStrike">
              <a:latin typeface="Arial"/>
            </a:endParaRPr>
          </a:p>
          <a:p>
            <a:pPr marL="171360" indent="-171360">
              <a:lnSpc>
                <a:spcPct val="100000"/>
              </a:lnSpc>
              <a:buClr>
                <a:srgbClr val="000000"/>
              </a:buClr>
              <a:buFont typeface="Arial"/>
              <a:buChar char="•"/>
            </a:pPr>
            <a:r>
              <a:rPr b="0" lang="de-DE" sz="2000" spc="-1" strike="noStrike">
                <a:latin typeface="Arial"/>
              </a:rPr>
              <a:t>Ein Gesetz ist wie ein griechischer Gott</a:t>
            </a:r>
            <a:endParaRPr b="0" lang="de-DE" sz="2000" spc="-1" strike="noStrike">
              <a:latin typeface="Arial"/>
            </a:endParaRPr>
          </a:p>
          <a:p>
            <a:pPr marL="171360" indent="-171360">
              <a:lnSpc>
                <a:spcPct val="100000"/>
              </a:lnSpc>
              <a:buClr>
                <a:srgbClr val="000000"/>
              </a:buClr>
              <a:buFont typeface="Arial"/>
              <a:buChar char="•"/>
            </a:pPr>
            <a:r>
              <a:rPr b="0" lang="de-DE" sz="2000" spc="-1" strike="noStrike">
                <a:latin typeface="Arial"/>
              </a:rPr>
              <a:t>Erlauben, Verbieten, Bestrafen, Helfen</a:t>
            </a:r>
            <a:endParaRPr b="0" lang="de-DE" sz="2000" spc="-1" strike="noStrike">
              <a:latin typeface="Arial"/>
            </a:endParaRPr>
          </a:p>
          <a:p>
            <a:pPr marL="171360" indent="-171360">
              <a:lnSpc>
                <a:spcPct val="100000"/>
              </a:lnSpc>
              <a:buClr>
                <a:srgbClr val="000000"/>
              </a:buClr>
              <a:buFont typeface="Arial"/>
              <a:buChar char="•"/>
            </a:pPr>
            <a:r>
              <a:rPr b="0" lang="de-DE" sz="2000" spc="-1" strike="noStrike">
                <a:latin typeface="Arial"/>
              </a:rPr>
              <a:t>Sie sind schwer zu verstehen, haben Fehlern und sind Charaktere</a:t>
            </a:r>
            <a:endParaRPr b="0" lang="de-DE" sz="2000" spc="-1" strike="noStrike">
              <a:latin typeface="Arial"/>
            </a:endParaRPr>
          </a:p>
          <a:p>
            <a:pPr marL="171360" indent="-171360">
              <a:lnSpc>
                <a:spcPct val="100000"/>
              </a:lnSpc>
              <a:buClr>
                <a:srgbClr val="000000"/>
              </a:buClr>
              <a:buFont typeface="Arial"/>
              <a:buChar char="•"/>
            </a:pPr>
            <a:r>
              <a:rPr b="0" lang="de-DE" sz="2000" spc="-1" strike="noStrike">
                <a:latin typeface="Arial"/>
              </a:rPr>
              <a:t>An bestimmten Stellen wird sich über sie hinweggesetzt, man hat aber eine bestimmte Angst vor ihnen. </a:t>
            </a:r>
            <a:endParaRPr b="0" lang="de-DE" sz="2000" spc="-1" strike="noStrike">
              <a:latin typeface="Arial"/>
            </a:endParaRPr>
          </a:p>
          <a:p>
            <a:pPr marL="171360" indent="-171360">
              <a:lnSpc>
                <a:spcPct val="100000"/>
              </a:lnSpc>
              <a:buClr>
                <a:srgbClr val="000000"/>
              </a:buClr>
              <a:buFont typeface="Arial"/>
              <a:buChar char="•"/>
            </a:pPr>
            <a:r>
              <a:rPr b="0" lang="de-DE" sz="2000" spc="-1" strike="noStrike">
                <a:latin typeface="Arial"/>
              </a:rPr>
              <a:t>Hohepriester, Priester </a:t>
            </a:r>
            <a:endParaRPr b="0" lang="de-DE" sz="2000" spc="-1" strike="noStrike">
              <a:latin typeface="Arial"/>
            </a:endParaRPr>
          </a:p>
          <a:p>
            <a:pPr>
              <a:lnSpc>
                <a:spcPct val="100000"/>
              </a:lnSpc>
            </a:pPr>
            <a:endParaRPr b="0" lang="de-DE" sz="2000" spc="-1" strike="noStrike">
              <a:latin typeface="Arial"/>
            </a:endParaRPr>
          </a:p>
        </p:txBody>
      </p:sp>
      <p:sp>
        <p:nvSpPr>
          <p:cNvPr id="221" name="PlaceHolder 3"/>
          <p:cNvSpPr>
            <a:spLocks noGrp="1"/>
          </p:cNvSpPr>
          <p:nvPr>
            <p:ph type="sldNum"/>
          </p:nvPr>
        </p:nvSpPr>
        <p:spPr>
          <a:xfrm>
            <a:off x="3884760" y="8685360"/>
            <a:ext cx="2971440" cy="458280"/>
          </a:xfrm>
          <a:prstGeom prst="rect">
            <a:avLst/>
          </a:prstGeom>
          <a:noFill/>
          <a:ln w="0">
            <a:noFill/>
          </a:ln>
        </p:spPr>
        <p:txBody>
          <a:bodyPr anchor="b">
            <a:noAutofit/>
          </a:bodyPr>
          <a:p>
            <a:pPr algn="r">
              <a:lnSpc>
                <a:spcPct val="100000"/>
              </a:lnSpc>
            </a:pPr>
            <a:fld id="{AA21E099-5408-4D1E-A69A-C1341064B209}" type="slidenum">
              <a:rPr b="0" lang="de-DE" sz="1200" spc="-1" strike="noStrike">
                <a:solidFill>
                  <a:srgbClr val="000000"/>
                </a:solidFill>
                <a:latin typeface="+mn-lt"/>
                <a:ea typeface="+mn-ea"/>
              </a:rPr>
              <a:t>&lt;Foliennummer&gt;</a:t>
            </a:fld>
            <a:endParaRPr b="0" lang="de-DE"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sldImg"/>
          </p:nvPr>
        </p:nvSpPr>
        <p:spPr>
          <a:xfrm>
            <a:off x="1371600" y="1143000"/>
            <a:ext cx="4114440" cy="3085920"/>
          </a:xfrm>
          <a:prstGeom prst="rect">
            <a:avLst/>
          </a:prstGeom>
          <a:ln w="0">
            <a:noFill/>
          </a:ln>
        </p:spPr>
      </p:sp>
      <p:sp>
        <p:nvSpPr>
          <p:cNvPr id="223"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de-DE" sz="2000" spc="-1" strike="noStrike">
              <a:latin typeface="Arial"/>
            </a:endParaRPr>
          </a:p>
        </p:txBody>
      </p:sp>
      <p:sp>
        <p:nvSpPr>
          <p:cNvPr id="224" name="PlaceHolder 3"/>
          <p:cNvSpPr>
            <a:spLocks noGrp="1"/>
          </p:cNvSpPr>
          <p:nvPr>
            <p:ph type="sldNum"/>
          </p:nvPr>
        </p:nvSpPr>
        <p:spPr>
          <a:xfrm>
            <a:off x="3884760" y="8685360"/>
            <a:ext cx="2971440" cy="458280"/>
          </a:xfrm>
          <a:prstGeom prst="rect">
            <a:avLst/>
          </a:prstGeom>
          <a:noFill/>
          <a:ln w="0">
            <a:noFill/>
          </a:ln>
        </p:spPr>
        <p:txBody>
          <a:bodyPr anchor="b">
            <a:noAutofit/>
          </a:bodyPr>
          <a:p>
            <a:pPr algn="r">
              <a:lnSpc>
                <a:spcPct val="100000"/>
              </a:lnSpc>
            </a:pPr>
            <a:fld id="{49F74268-83C0-4375-8871-692CC59B055B}" type="slidenum">
              <a:rPr b="0" lang="de-DE" sz="1200" spc="-1" strike="noStrike">
                <a:solidFill>
                  <a:srgbClr val="000000"/>
                </a:solidFill>
                <a:latin typeface="+mn-lt"/>
                <a:ea typeface="+mn-ea"/>
              </a:rPr>
              <a:t>&lt;Foliennummer&gt;</a:t>
            </a:fld>
            <a:endParaRPr b="0" lang="de-DE"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27" name="PlaceHolder 2"/>
          <p:cNvSpPr>
            <a:spLocks noGrp="1"/>
          </p:cNvSpPr>
          <p:nvPr>
            <p:ph/>
          </p:nvPr>
        </p:nvSpPr>
        <p:spPr>
          <a:xfrm>
            <a:off x="628560" y="1825560"/>
            <a:ext cx="788652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28" name="PlaceHolder 3"/>
          <p:cNvSpPr>
            <a:spLocks noGrp="1"/>
          </p:cNvSpPr>
          <p:nvPr>
            <p:ph/>
          </p:nvPr>
        </p:nvSpPr>
        <p:spPr>
          <a:xfrm>
            <a:off x="628560" y="4098240"/>
            <a:ext cx="788652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30" name="PlaceHolder 2"/>
          <p:cNvSpPr>
            <a:spLocks noGrp="1"/>
          </p:cNvSpPr>
          <p:nvPr>
            <p:ph/>
          </p:nvPr>
        </p:nvSpPr>
        <p:spPr>
          <a:xfrm>
            <a:off x="628560" y="1825560"/>
            <a:ext cx="384840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31" name="PlaceHolder 3"/>
          <p:cNvSpPr>
            <a:spLocks noGrp="1"/>
          </p:cNvSpPr>
          <p:nvPr>
            <p:ph/>
          </p:nvPr>
        </p:nvSpPr>
        <p:spPr>
          <a:xfrm>
            <a:off x="4669920" y="1825560"/>
            <a:ext cx="384840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32" name="PlaceHolder 4"/>
          <p:cNvSpPr>
            <a:spLocks noGrp="1"/>
          </p:cNvSpPr>
          <p:nvPr>
            <p:ph/>
          </p:nvPr>
        </p:nvSpPr>
        <p:spPr>
          <a:xfrm>
            <a:off x="628560" y="4098240"/>
            <a:ext cx="384840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33" name="PlaceHolder 5"/>
          <p:cNvSpPr>
            <a:spLocks noGrp="1"/>
          </p:cNvSpPr>
          <p:nvPr>
            <p:ph/>
          </p:nvPr>
        </p:nvSpPr>
        <p:spPr>
          <a:xfrm>
            <a:off x="4669920" y="4098240"/>
            <a:ext cx="384840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35" name="PlaceHolder 2"/>
          <p:cNvSpPr>
            <a:spLocks noGrp="1"/>
          </p:cNvSpPr>
          <p:nvPr>
            <p:ph/>
          </p:nvPr>
        </p:nvSpPr>
        <p:spPr>
          <a:xfrm>
            <a:off x="628560" y="1825560"/>
            <a:ext cx="253908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36" name="PlaceHolder 3"/>
          <p:cNvSpPr>
            <a:spLocks noGrp="1"/>
          </p:cNvSpPr>
          <p:nvPr>
            <p:ph/>
          </p:nvPr>
        </p:nvSpPr>
        <p:spPr>
          <a:xfrm>
            <a:off x="3295080" y="1825560"/>
            <a:ext cx="253908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37" name="PlaceHolder 4"/>
          <p:cNvSpPr>
            <a:spLocks noGrp="1"/>
          </p:cNvSpPr>
          <p:nvPr>
            <p:ph/>
          </p:nvPr>
        </p:nvSpPr>
        <p:spPr>
          <a:xfrm>
            <a:off x="5961240" y="1825560"/>
            <a:ext cx="253908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38" name="PlaceHolder 5"/>
          <p:cNvSpPr>
            <a:spLocks noGrp="1"/>
          </p:cNvSpPr>
          <p:nvPr>
            <p:ph/>
          </p:nvPr>
        </p:nvSpPr>
        <p:spPr>
          <a:xfrm>
            <a:off x="628560" y="4098240"/>
            <a:ext cx="253908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39" name="PlaceHolder 6"/>
          <p:cNvSpPr>
            <a:spLocks noGrp="1"/>
          </p:cNvSpPr>
          <p:nvPr>
            <p:ph/>
          </p:nvPr>
        </p:nvSpPr>
        <p:spPr>
          <a:xfrm>
            <a:off x="3295080" y="4098240"/>
            <a:ext cx="253908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40" name="PlaceHolder 7"/>
          <p:cNvSpPr>
            <a:spLocks noGrp="1"/>
          </p:cNvSpPr>
          <p:nvPr>
            <p:ph/>
          </p:nvPr>
        </p:nvSpPr>
        <p:spPr>
          <a:xfrm>
            <a:off x="5961240" y="4098240"/>
            <a:ext cx="253908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47" name="PlaceHolder 2"/>
          <p:cNvSpPr>
            <a:spLocks noGrp="1"/>
          </p:cNvSpPr>
          <p:nvPr>
            <p:ph type="subTitle"/>
          </p:nvPr>
        </p:nvSpPr>
        <p:spPr>
          <a:xfrm>
            <a:off x="628560" y="1825560"/>
            <a:ext cx="7886520" cy="4350960"/>
          </a:xfrm>
          <a:prstGeom prst="rect">
            <a:avLst/>
          </a:prstGeom>
          <a:noFill/>
          <a:ln w="0">
            <a:noFill/>
          </a:ln>
        </p:spPr>
        <p:txBody>
          <a:bodyPr lIns="0" rIns="0" tIns="0" bIns="0" anchor="ctr">
            <a:noAutofit/>
          </a:bodyPr>
          <a:p>
            <a:pPr algn="ctr"/>
            <a:endParaRPr b="0" lang="de-DE"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49" name="PlaceHolder 2"/>
          <p:cNvSpPr>
            <a:spLocks noGrp="1"/>
          </p:cNvSpPr>
          <p:nvPr>
            <p:ph/>
          </p:nvPr>
        </p:nvSpPr>
        <p:spPr>
          <a:xfrm>
            <a:off x="628560" y="1825560"/>
            <a:ext cx="7886520" cy="435096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51" name="PlaceHolder 2"/>
          <p:cNvSpPr>
            <a:spLocks noGrp="1"/>
          </p:cNvSpPr>
          <p:nvPr>
            <p:ph/>
          </p:nvPr>
        </p:nvSpPr>
        <p:spPr>
          <a:xfrm>
            <a:off x="628560" y="1825560"/>
            <a:ext cx="3848400" cy="435096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52" name="PlaceHolder 3"/>
          <p:cNvSpPr>
            <a:spLocks noGrp="1"/>
          </p:cNvSpPr>
          <p:nvPr>
            <p:ph/>
          </p:nvPr>
        </p:nvSpPr>
        <p:spPr>
          <a:xfrm>
            <a:off x="4669920" y="1825560"/>
            <a:ext cx="3848400" cy="435096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28560" y="365040"/>
            <a:ext cx="7886520" cy="6144120"/>
          </a:xfrm>
          <a:prstGeom prst="rect">
            <a:avLst/>
          </a:prstGeom>
          <a:noFill/>
          <a:ln w="0">
            <a:noFill/>
          </a:ln>
        </p:spPr>
        <p:txBody>
          <a:bodyPr lIns="0" rIns="0" tIns="0" bIns="0" anchor="ctr">
            <a:noAutofit/>
          </a:bodyPr>
          <a:p>
            <a:pPr algn="ctr"/>
            <a:endParaRPr b="0" lang="de-DE"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56" name="PlaceHolder 2"/>
          <p:cNvSpPr>
            <a:spLocks noGrp="1"/>
          </p:cNvSpPr>
          <p:nvPr>
            <p:ph/>
          </p:nvPr>
        </p:nvSpPr>
        <p:spPr>
          <a:xfrm>
            <a:off x="628560" y="1825560"/>
            <a:ext cx="384840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57" name="PlaceHolder 3"/>
          <p:cNvSpPr>
            <a:spLocks noGrp="1"/>
          </p:cNvSpPr>
          <p:nvPr>
            <p:ph/>
          </p:nvPr>
        </p:nvSpPr>
        <p:spPr>
          <a:xfrm>
            <a:off x="4669920" y="1825560"/>
            <a:ext cx="3848400" cy="435096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58" name="PlaceHolder 4"/>
          <p:cNvSpPr>
            <a:spLocks noGrp="1"/>
          </p:cNvSpPr>
          <p:nvPr>
            <p:ph/>
          </p:nvPr>
        </p:nvSpPr>
        <p:spPr>
          <a:xfrm>
            <a:off x="628560" y="4098240"/>
            <a:ext cx="384840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6" name="PlaceHolder 2"/>
          <p:cNvSpPr>
            <a:spLocks noGrp="1"/>
          </p:cNvSpPr>
          <p:nvPr>
            <p:ph type="subTitle"/>
          </p:nvPr>
        </p:nvSpPr>
        <p:spPr>
          <a:xfrm>
            <a:off x="628560" y="1825560"/>
            <a:ext cx="7886520" cy="4350960"/>
          </a:xfrm>
          <a:prstGeom prst="rect">
            <a:avLst/>
          </a:prstGeom>
          <a:noFill/>
          <a:ln w="0">
            <a:noFill/>
          </a:ln>
        </p:spPr>
        <p:txBody>
          <a:bodyPr lIns="0" rIns="0" tIns="0" bIns="0" anchor="ctr">
            <a:noAutofit/>
          </a:bodyPr>
          <a:p>
            <a:pPr algn="ctr"/>
            <a:endParaRPr b="0" lang="de-DE"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60" name="PlaceHolder 2"/>
          <p:cNvSpPr>
            <a:spLocks noGrp="1"/>
          </p:cNvSpPr>
          <p:nvPr>
            <p:ph/>
          </p:nvPr>
        </p:nvSpPr>
        <p:spPr>
          <a:xfrm>
            <a:off x="628560" y="1825560"/>
            <a:ext cx="3848400" cy="435096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61" name="PlaceHolder 3"/>
          <p:cNvSpPr>
            <a:spLocks noGrp="1"/>
          </p:cNvSpPr>
          <p:nvPr>
            <p:ph/>
          </p:nvPr>
        </p:nvSpPr>
        <p:spPr>
          <a:xfrm>
            <a:off x="4669920" y="1825560"/>
            <a:ext cx="384840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62" name="PlaceHolder 4"/>
          <p:cNvSpPr>
            <a:spLocks noGrp="1"/>
          </p:cNvSpPr>
          <p:nvPr>
            <p:ph/>
          </p:nvPr>
        </p:nvSpPr>
        <p:spPr>
          <a:xfrm>
            <a:off x="4669920" y="4098240"/>
            <a:ext cx="384840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64" name="PlaceHolder 2"/>
          <p:cNvSpPr>
            <a:spLocks noGrp="1"/>
          </p:cNvSpPr>
          <p:nvPr>
            <p:ph/>
          </p:nvPr>
        </p:nvSpPr>
        <p:spPr>
          <a:xfrm>
            <a:off x="628560" y="1825560"/>
            <a:ext cx="384840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65" name="PlaceHolder 3"/>
          <p:cNvSpPr>
            <a:spLocks noGrp="1"/>
          </p:cNvSpPr>
          <p:nvPr>
            <p:ph/>
          </p:nvPr>
        </p:nvSpPr>
        <p:spPr>
          <a:xfrm>
            <a:off x="4669920" y="1825560"/>
            <a:ext cx="384840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66" name="PlaceHolder 4"/>
          <p:cNvSpPr>
            <a:spLocks noGrp="1"/>
          </p:cNvSpPr>
          <p:nvPr>
            <p:ph/>
          </p:nvPr>
        </p:nvSpPr>
        <p:spPr>
          <a:xfrm>
            <a:off x="628560" y="4098240"/>
            <a:ext cx="788652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68" name="PlaceHolder 2"/>
          <p:cNvSpPr>
            <a:spLocks noGrp="1"/>
          </p:cNvSpPr>
          <p:nvPr>
            <p:ph/>
          </p:nvPr>
        </p:nvSpPr>
        <p:spPr>
          <a:xfrm>
            <a:off x="628560" y="1825560"/>
            <a:ext cx="788652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69" name="PlaceHolder 3"/>
          <p:cNvSpPr>
            <a:spLocks noGrp="1"/>
          </p:cNvSpPr>
          <p:nvPr>
            <p:ph/>
          </p:nvPr>
        </p:nvSpPr>
        <p:spPr>
          <a:xfrm>
            <a:off x="628560" y="4098240"/>
            <a:ext cx="788652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71" name="PlaceHolder 2"/>
          <p:cNvSpPr>
            <a:spLocks noGrp="1"/>
          </p:cNvSpPr>
          <p:nvPr>
            <p:ph/>
          </p:nvPr>
        </p:nvSpPr>
        <p:spPr>
          <a:xfrm>
            <a:off x="628560" y="1825560"/>
            <a:ext cx="384840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72" name="PlaceHolder 3"/>
          <p:cNvSpPr>
            <a:spLocks noGrp="1"/>
          </p:cNvSpPr>
          <p:nvPr>
            <p:ph/>
          </p:nvPr>
        </p:nvSpPr>
        <p:spPr>
          <a:xfrm>
            <a:off x="4669920" y="1825560"/>
            <a:ext cx="384840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73" name="PlaceHolder 4"/>
          <p:cNvSpPr>
            <a:spLocks noGrp="1"/>
          </p:cNvSpPr>
          <p:nvPr>
            <p:ph/>
          </p:nvPr>
        </p:nvSpPr>
        <p:spPr>
          <a:xfrm>
            <a:off x="628560" y="4098240"/>
            <a:ext cx="384840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74" name="PlaceHolder 5"/>
          <p:cNvSpPr>
            <a:spLocks noGrp="1"/>
          </p:cNvSpPr>
          <p:nvPr>
            <p:ph/>
          </p:nvPr>
        </p:nvSpPr>
        <p:spPr>
          <a:xfrm>
            <a:off x="4669920" y="4098240"/>
            <a:ext cx="384840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76" name="PlaceHolder 2"/>
          <p:cNvSpPr>
            <a:spLocks noGrp="1"/>
          </p:cNvSpPr>
          <p:nvPr>
            <p:ph/>
          </p:nvPr>
        </p:nvSpPr>
        <p:spPr>
          <a:xfrm>
            <a:off x="628560" y="1825560"/>
            <a:ext cx="253908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77" name="PlaceHolder 3"/>
          <p:cNvSpPr>
            <a:spLocks noGrp="1"/>
          </p:cNvSpPr>
          <p:nvPr>
            <p:ph/>
          </p:nvPr>
        </p:nvSpPr>
        <p:spPr>
          <a:xfrm>
            <a:off x="3295080" y="1825560"/>
            <a:ext cx="253908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78" name="PlaceHolder 4"/>
          <p:cNvSpPr>
            <a:spLocks noGrp="1"/>
          </p:cNvSpPr>
          <p:nvPr>
            <p:ph/>
          </p:nvPr>
        </p:nvSpPr>
        <p:spPr>
          <a:xfrm>
            <a:off x="5961240" y="1825560"/>
            <a:ext cx="253908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79" name="PlaceHolder 5"/>
          <p:cNvSpPr>
            <a:spLocks noGrp="1"/>
          </p:cNvSpPr>
          <p:nvPr>
            <p:ph/>
          </p:nvPr>
        </p:nvSpPr>
        <p:spPr>
          <a:xfrm>
            <a:off x="628560" y="4098240"/>
            <a:ext cx="253908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80" name="PlaceHolder 6"/>
          <p:cNvSpPr>
            <a:spLocks noGrp="1"/>
          </p:cNvSpPr>
          <p:nvPr>
            <p:ph/>
          </p:nvPr>
        </p:nvSpPr>
        <p:spPr>
          <a:xfrm>
            <a:off x="3295080" y="4098240"/>
            <a:ext cx="253908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81" name="PlaceHolder 7"/>
          <p:cNvSpPr>
            <a:spLocks noGrp="1"/>
          </p:cNvSpPr>
          <p:nvPr>
            <p:ph/>
          </p:nvPr>
        </p:nvSpPr>
        <p:spPr>
          <a:xfrm>
            <a:off x="5961240" y="4098240"/>
            <a:ext cx="253908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8" name="PlaceHolder 2"/>
          <p:cNvSpPr>
            <a:spLocks noGrp="1"/>
          </p:cNvSpPr>
          <p:nvPr>
            <p:ph/>
          </p:nvPr>
        </p:nvSpPr>
        <p:spPr>
          <a:xfrm>
            <a:off x="628560" y="1825560"/>
            <a:ext cx="7886520" cy="435096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10" name="PlaceHolder 2"/>
          <p:cNvSpPr>
            <a:spLocks noGrp="1"/>
          </p:cNvSpPr>
          <p:nvPr>
            <p:ph/>
          </p:nvPr>
        </p:nvSpPr>
        <p:spPr>
          <a:xfrm>
            <a:off x="628560" y="1825560"/>
            <a:ext cx="3848400" cy="435096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11" name="PlaceHolder 3"/>
          <p:cNvSpPr>
            <a:spLocks noGrp="1"/>
          </p:cNvSpPr>
          <p:nvPr>
            <p:ph/>
          </p:nvPr>
        </p:nvSpPr>
        <p:spPr>
          <a:xfrm>
            <a:off x="4669920" y="1825560"/>
            <a:ext cx="3848400" cy="435096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28560" y="365040"/>
            <a:ext cx="7886520" cy="6144120"/>
          </a:xfrm>
          <a:prstGeom prst="rect">
            <a:avLst/>
          </a:prstGeom>
          <a:noFill/>
          <a:ln w="0">
            <a:noFill/>
          </a:ln>
        </p:spPr>
        <p:txBody>
          <a:bodyPr lIns="0" rIns="0" tIns="0" bIns="0" anchor="ctr">
            <a:noAutofit/>
          </a:bodyPr>
          <a:p>
            <a:pPr algn="ctr"/>
            <a:endParaRPr b="0" lang="de-D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15" name="PlaceHolder 2"/>
          <p:cNvSpPr>
            <a:spLocks noGrp="1"/>
          </p:cNvSpPr>
          <p:nvPr>
            <p:ph/>
          </p:nvPr>
        </p:nvSpPr>
        <p:spPr>
          <a:xfrm>
            <a:off x="628560" y="1825560"/>
            <a:ext cx="384840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16" name="PlaceHolder 3"/>
          <p:cNvSpPr>
            <a:spLocks noGrp="1"/>
          </p:cNvSpPr>
          <p:nvPr>
            <p:ph/>
          </p:nvPr>
        </p:nvSpPr>
        <p:spPr>
          <a:xfrm>
            <a:off x="4669920" y="1825560"/>
            <a:ext cx="3848400" cy="435096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17" name="PlaceHolder 4"/>
          <p:cNvSpPr>
            <a:spLocks noGrp="1"/>
          </p:cNvSpPr>
          <p:nvPr>
            <p:ph/>
          </p:nvPr>
        </p:nvSpPr>
        <p:spPr>
          <a:xfrm>
            <a:off x="628560" y="4098240"/>
            <a:ext cx="384840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19" name="PlaceHolder 2"/>
          <p:cNvSpPr>
            <a:spLocks noGrp="1"/>
          </p:cNvSpPr>
          <p:nvPr>
            <p:ph/>
          </p:nvPr>
        </p:nvSpPr>
        <p:spPr>
          <a:xfrm>
            <a:off x="628560" y="1825560"/>
            <a:ext cx="3848400" cy="435096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20" name="PlaceHolder 3"/>
          <p:cNvSpPr>
            <a:spLocks noGrp="1"/>
          </p:cNvSpPr>
          <p:nvPr>
            <p:ph/>
          </p:nvPr>
        </p:nvSpPr>
        <p:spPr>
          <a:xfrm>
            <a:off x="4669920" y="1825560"/>
            <a:ext cx="384840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21" name="PlaceHolder 4"/>
          <p:cNvSpPr>
            <a:spLocks noGrp="1"/>
          </p:cNvSpPr>
          <p:nvPr>
            <p:ph/>
          </p:nvPr>
        </p:nvSpPr>
        <p:spPr>
          <a:xfrm>
            <a:off x="4669920" y="4098240"/>
            <a:ext cx="384840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23" name="PlaceHolder 2"/>
          <p:cNvSpPr>
            <a:spLocks noGrp="1"/>
          </p:cNvSpPr>
          <p:nvPr>
            <p:ph/>
          </p:nvPr>
        </p:nvSpPr>
        <p:spPr>
          <a:xfrm>
            <a:off x="628560" y="1825560"/>
            <a:ext cx="384840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24" name="PlaceHolder 3"/>
          <p:cNvSpPr>
            <a:spLocks noGrp="1"/>
          </p:cNvSpPr>
          <p:nvPr>
            <p:ph/>
          </p:nvPr>
        </p:nvSpPr>
        <p:spPr>
          <a:xfrm>
            <a:off x="4669920" y="1825560"/>
            <a:ext cx="384840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25" name="PlaceHolder 4"/>
          <p:cNvSpPr>
            <a:spLocks noGrp="1"/>
          </p:cNvSpPr>
          <p:nvPr>
            <p:ph/>
          </p:nvPr>
        </p:nvSpPr>
        <p:spPr>
          <a:xfrm>
            <a:off x="628560" y="4098240"/>
            <a:ext cx="788652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Calibri Light"/>
              </a:rPr>
              <a:t>Titelmasterformat durch Klicken bearbeiten</a:t>
            </a:r>
            <a:endParaRPr b="0" lang="de-DE" sz="4400" spc="-1" strike="noStrike">
              <a:solidFill>
                <a:srgbClr val="000000"/>
              </a:solidFill>
              <a:latin typeface="Calibri"/>
            </a:endParaRPr>
          </a:p>
        </p:txBody>
      </p:sp>
      <p:sp>
        <p:nvSpPr>
          <p:cNvPr id="1" name="PlaceHolder 2"/>
          <p:cNvSpPr>
            <a:spLocks noGrp="1"/>
          </p:cNvSpPr>
          <p:nvPr>
            <p:ph type="body"/>
          </p:nvPr>
        </p:nvSpPr>
        <p:spPr>
          <a:xfrm>
            <a:off x="628560" y="1825560"/>
            <a:ext cx="78865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Textmasterformat bearbeiten</a:t>
            </a:r>
            <a:endParaRPr b="0" lang="de-DE"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de-DE" sz="2400" spc="-1" strike="noStrike">
                <a:solidFill>
                  <a:srgbClr val="000000"/>
                </a:solidFill>
                <a:latin typeface="Calibri"/>
              </a:rPr>
              <a:t>Zweite Ebene</a:t>
            </a:r>
            <a:endParaRPr b="0" lang="de-DE"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de-DE" sz="2000" spc="-1" strike="noStrike">
                <a:solidFill>
                  <a:srgbClr val="000000"/>
                </a:solidFill>
                <a:latin typeface="Calibri"/>
              </a:rPr>
              <a:t>Dritte Ebene</a:t>
            </a:r>
            <a:endParaRPr b="0" lang="de-DE"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de-DE" sz="1800" spc="-1" strike="noStrike">
                <a:solidFill>
                  <a:srgbClr val="000000"/>
                </a:solidFill>
                <a:latin typeface="Calibri"/>
              </a:rPr>
              <a:t>Vierte Ebene</a:t>
            </a:r>
            <a:endParaRPr b="0" lang="de-DE"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de-DE" sz="1800" spc="-1" strike="noStrike">
                <a:solidFill>
                  <a:srgbClr val="000000"/>
                </a:solidFill>
                <a:latin typeface="Calibri"/>
              </a:rPr>
              <a:t>Fünfte Ebene</a:t>
            </a:r>
            <a:endParaRPr b="0" lang="de-DE" sz="1800" spc="-1" strike="noStrike">
              <a:solidFill>
                <a:srgbClr val="000000"/>
              </a:solidFill>
              <a:latin typeface="Calibri"/>
            </a:endParaRPr>
          </a:p>
        </p:txBody>
      </p:sp>
      <p:sp>
        <p:nvSpPr>
          <p:cNvPr id="2" name="PlaceHolder 3"/>
          <p:cNvSpPr>
            <a:spLocks noGrp="1"/>
          </p:cNvSpPr>
          <p:nvPr>
            <p:ph type="dt"/>
          </p:nvPr>
        </p:nvSpPr>
        <p:spPr>
          <a:xfrm>
            <a:off x="628560" y="6356520"/>
            <a:ext cx="2057040" cy="364680"/>
          </a:xfrm>
          <a:prstGeom prst="rect">
            <a:avLst/>
          </a:prstGeom>
          <a:noFill/>
          <a:ln w="0">
            <a:noFill/>
          </a:ln>
        </p:spPr>
        <p:txBody>
          <a:bodyPr anchor="ctr">
            <a:noAutofit/>
          </a:bodyPr>
          <a:p>
            <a:pPr>
              <a:lnSpc>
                <a:spcPct val="100000"/>
              </a:lnSpc>
            </a:pPr>
            <a:fld id="{8EB4BE2F-E4BB-4061-A828-B7ACBA07BEA0}" type="datetime">
              <a:rPr b="0" lang="de-DE" sz="1200" spc="-1" strike="noStrike">
                <a:solidFill>
                  <a:srgbClr val="8b8b8b"/>
                </a:solidFill>
                <a:latin typeface="Calibri"/>
              </a:rPr>
              <a:t>23.01.22</a:t>
            </a:fld>
            <a:endParaRPr b="0" lang="de-DE" sz="1200" spc="-1" strike="noStrike">
              <a:latin typeface="Times New Roman"/>
            </a:endParaRPr>
          </a:p>
        </p:txBody>
      </p:sp>
      <p:sp>
        <p:nvSpPr>
          <p:cNvPr id="3" name="PlaceHolder 4"/>
          <p:cNvSpPr>
            <a:spLocks noGrp="1"/>
          </p:cNvSpPr>
          <p:nvPr>
            <p:ph type="ftr"/>
          </p:nvPr>
        </p:nvSpPr>
        <p:spPr>
          <a:xfrm>
            <a:off x="3029040" y="6356520"/>
            <a:ext cx="3085920" cy="364680"/>
          </a:xfrm>
          <a:prstGeom prst="rect">
            <a:avLst/>
          </a:prstGeom>
          <a:noFill/>
          <a:ln w="0">
            <a:noFill/>
          </a:ln>
        </p:spPr>
        <p:txBody>
          <a:bodyPr anchor="ctr">
            <a:noAutofit/>
          </a:bodyPr>
          <a:p>
            <a:endParaRPr b="0" lang="de-DE" sz="2400" spc="-1" strike="noStrike">
              <a:latin typeface="Times New Roman"/>
            </a:endParaRPr>
          </a:p>
        </p:txBody>
      </p:sp>
      <p:sp>
        <p:nvSpPr>
          <p:cNvPr id="4" name="PlaceHolder 5"/>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pPr>
            <a:fld id="{0F5C91F4-E132-49BE-92CE-9E734BA984B4}" type="slidenum">
              <a:rPr b="0" lang="de-DE" sz="1200" spc="-1" strike="noStrike">
                <a:solidFill>
                  <a:srgbClr val="8b8b8b"/>
                </a:solidFill>
                <a:latin typeface="Calibri"/>
              </a:rPr>
              <a:t>&lt;Foliennummer&gt;</a:t>
            </a:fld>
            <a:endParaRPr b="0" lang="de-DE"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85800" y="1122480"/>
            <a:ext cx="7772040" cy="2387160"/>
          </a:xfrm>
          <a:prstGeom prst="rect">
            <a:avLst/>
          </a:prstGeom>
          <a:noFill/>
          <a:ln w="0">
            <a:noFill/>
          </a:ln>
        </p:spPr>
        <p:txBody>
          <a:bodyPr anchor="b">
            <a:noAutofit/>
          </a:bodyPr>
          <a:p>
            <a:pPr algn="ctr">
              <a:lnSpc>
                <a:spcPct val="90000"/>
              </a:lnSpc>
            </a:pPr>
            <a:r>
              <a:rPr b="0" lang="de-DE" sz="6000" spc="-1" strike="noStrike">
                <a:solidFill>
                  <a:srgbClr val="000000"/>
                </a:solidFill>
                <a:latin typeface="Calibri Light"/>
              </a:rPr>
              <a:t>Titelmasterformat durch Klicken bearbeiten</a:t>
            </a:r>
            <a:endParaRPr b="0" lang="de-DE" sz="6000" spc="-1" strike="noStrike">
              <a:solidFill>
                <a:srgbClr val="000000"/>
              </a:solidFill>
              <a:latin typeface="Calibri"/>
            </a:endParaRPr>
          </a:p>
        </p:txBody>
      </p:sp>
      <p:sp>
        <p:nvSpPr>
          <p:cNvPr id="42" name="PlaceHolder 2"/>
          <p:cNvSpPr>
            <a:spLocks noGrp="1"/>
          </p:cNvSpPr>
          <p:nvPr>
            <p:ph type="dt"/>
          </p:nvPr>
        </p:nvSpPr>
        <p:spPr>
          <a:xfrm>
            <a:off x="628560" y="6356520"/>
            <a:ext cx="2057040" cy="364680"/>
          </a:xfrm>
          <a:prstGeom prst="rect">
            <a:avLst/>
          </a:prstGeom>
          <a:noFill/>
          <a:ln w="0">
            <a:noFill/>
          </a:ln>
        </p:spPr>
        <p:txBody>
          <a:bodyPr anchor="ctr">
            <a:noAutofit/>
          </a:bodyPr>
          <a:p>
            <a:pPr>
              <a:lnSpc>
                <a:spcPct val="100000"/>
              </a:lnSpc>
            </a:pPr>
            <a:fld id="{05F05990-1CA8-4419-BA52-112B478C1228}" type="datetime">
              <a:rPr b="0" lang="de-DE" sz="1200" spc="-1" strike="noStrike">
                <a:solidFill>
                  <a:srgbClr val="8b8b8b"/>
                </a:solidFill>
                <a:latin typeface="Calibri"/>
              </a:rPr>
              <a:t>23.01.22</a:t>
            </a:fld>
            <a:endParaRPr b="0" lang="de-DE" sz="1200" spc="-1" strike="noStrike">
              <a:latin typeface="Times New Roman"/>
            </a:endParaRPr>
          </a:p>
        </p:txBody>
      </p:sp>
      <p:sp>
        <p:nvSpPr>
          <p:cNvPr id="43" name="PlaceHolder 3"/>
          <p:cNvSpPr>
            <a:spLocks noGrp="1"/>
          </p:cNvSpPr>
          <p:nvPr>
            <p:ph type="ftr"/>
          </p:nvPr>
        </p:nvSpPr>
        <p:spPr>
          <a:xfrm>
            <a:off x="3029040" y="6356520"/>
            <a:ext cx="3085920" cy="364680"/>
          </a:xfrm>
          <a:prstGeom prst="rect">
            <a:avLst/>
          </a:prstGeom>
          <a:noFill/>
          <a:ln w="0">
            <a:noFill/>
          </a:ln>
        </p:spPr>
        <p:txBody>
          <a:bodyPr anchor="ctr">
            <a:noAutofit/>
          </a:bodyPr>
          <a:p>
            <a:endParaRPr b="0" lang="de-DE" sz="2400" spc="-1" strike="noStrike">
              <a:latin typeface="Times New Roman"/>
            </a:endParaRPr>
          </a:p>
        </p:txBody>
      </p:sp>
      <p:sp>
        <p:nvSpPr>
          <p:cNvPr id="44" name="PlaceHolder 4"/>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pPr>
            <a:fld id="{007A5406-B2A1-48FF-82B2-0F1B536508F5}" type="slidenum">
              <a:rPr b="0" lang="de-DE" sz="1200" spc="-1" strike="noStrike">
                <a:solidFill>
                  <a:srgbClr val="8b8b8b"/>
                </a:solidFill>
                <a:latin typeface="Calibri"/>
              </a:rPr>
              <a:t>&lt;Foliennummer&gt;</a:t>
            </a:fld>
            <a:endParaRPr b="0" lang="de-DE" sz="1200" spc="-1" strike="noStrike">
              <a:latin typeface="Times New Roman"/>
            </a:endParaRPr>
          </a:p>
        </p:txBody>
      </p:sp>
      <p:sp>
        <p:nvSpPr>
          <p:cNvPr id="45"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de-DE" sz="2800" spc="-1" strike="noStrike">
                <a:solidFill>
                  <a:srgbClr val="000000"/>
                </a:solidFill>
                <a:latin typeface="Calibri"/>
              </a:rPr>
              <a:t>Format des Gliederungstextes durch Klicken bearbeiten</a:t>
            </a:r>
            <a:endParaRPr b="0" lang="de-DE"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de-DE" sz="2000" spc="-1" strike="noStrike">
                <a:solidFill>
                  <a:srgbClr val="000000"/>
                </a:solidFill>
                <a:latin typeface="Calibri"/>
              </a:rPr>
              <a:t>Zweite Gliederungsebene</a:t>
            </a:r>
            <a:endParaRPr b="0" lang="de-DE"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de-DE" sz="1800" spc="-1" strike="noStrike">
                <a:solidFill>
                  <a:srgbClr val="000000"/>
                </a:solidFill>
                <a:latin typeface="Calibri"/>
              </a:rPr>
              <a:t>Dritte Gliederungsebene</a:t>
            </a:r>
            <a:endParaRPr b="0" lang="de-DE"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de-DE" sz="1800" spc="-1" strike="noStrike">
                <a:solidFill>
                  <a:srgbClr val="000000"/>
                </a:solidFill>
                <a:latin typeface="Calibri"/>
              </a:rPr>
              <a:t>Vierte Gliederungsebene</a:t>
            </a:r>
            <a:endParaRPr b="0" lang="de-DE"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de-DE" sz="2000" spc="-1" strike="noStrike">
                <a:solidFill>
                  <a:srgbClr val="000000"/>
                </a:solidFill>
                <a:latin typeface="Calibri"/>
              </a:rPr>
              <a:t>Fünfte Gliederungsebene</a:t>
            </a:r>
            <a:endParaRPr b="0" lang="de-DE"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de-DE" sz="2000" spc="-1" strike="noStrike">
                <a:solidFill>
                  <a:srgbClr val="000000"/>
                </a:solidFill>
                <a:latin typeface="Calibri"/>
              </a:rPr>
              <a:t>Sechste Gliederungsebene</a:t>
            </a:r>
            <a:endParaRPr b="0" lang="de-DE"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de-DE" sz="2000" spc="-1" strike="noStrike">
                <a:solidFill>
                  <a:srgbClr val="000000"/>
                </a:solidFill>
                <a:latin typeface="Calibri"/>
              </a:rPr>
              <a:t>Siebte Gliederungsebene</a:t>
            </a:r>
            <a:endParaRPr b="0" lang="de-DE"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1" Type="http://schemas.openxmlformats.org/officeDocument/2006/relationships/image" Target="../media/image12.jpeg"/><Relationship Id="rId12" Type="http://schemas.openxmlformats.org/officeDocument/2006/relationships/image" Target="../media/image13.gif"/><Relationship Id="rId13" Type="http://schemas.openxmlformats.org/officeDocument/2006/relationships/image" Target="../media/image14.jpeg"/><Relationship Id="rId14" Type="http://schemas.openxmlformats.org/officeDocument/2006/relationships/image" Target="../media/image15.jpeg"/><Relationship Id="rId15" Type="http://schemas.openxmlformats.org/officeDocument/2006/relationships/image" Target="../media/image16.jpeg"/><Relationship Id="rId16"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hyperlink" Target="https://pixabay.com/de/nerd-mann-brille-einzelg&#228;nger-3218300/" TargetMode="External"/><Relationship Id="rId2" Type="http://schemas.openxmlformats.org/officeDocument/2006/relationships/hyperlink" Target="https://pixabay.com/de/kochl&#246;ffel-holz-kochen-l&#246;ffel-159122/" TargetMode="External"/><Relationship Id="rId3" Type="http://schemas.openxmlformats.org/officeDocument/2006/relationships/hyperlink" Target="https://pixabay.com/de/wasser-spritzen-png-spritzer-2748657/" TargetMode="External"/><Relationship Id="rId4" Type="http://schemas.openxmlformats.org/officeDocument/2006/relationships/hyperlink" Target="https://pixabay.com/de/mikro-pipette-biologie-154194/" TargetMode="External"/><Relationship Id="rId5" Type="http://schemas.openxmlformats.org/officeDocument/2006/relationships/hyperlink" Target="https://pixabay.com/de/junge-kinder-comic-figuren-2027946/" TargetMode="External"/><Relationship Id="rId6" Type="http://schemas.openxmlformats.org/officeDocument/2006/relationships/hyperlink" Target="https://pixabay.com/de/bett-lager-feldbett-kinderbett-2027211/" TargetMode="External"/><Relationship Id="rId7" Type="http://schemas.openxmlformats.org/officeDocument/2006/relationships/hyperlink" Target="https://pixabay.com/de/schild-axt-schwert-kamm-r&#252;stung-33957/" TargetMode="External"/><Relationship Id="rId8" Type="http://schemas.openxmlformats.org/officeDocument/2006/relationships/hyperlink" Target="https://www.flickr.com/photos/dirkvorderstrasse/22656174583" TargetMode="External"/><Relationship Id="rId9" Type="http://schemas.openxmlformats.org/officeDocument/2006/relationships/hyperlink" Target="https://www.maxpixel.net/Pills-Treatment-Hiv-Choice-Condom-Protection-Aids-1899029" TargetMode="External"/><Relationship Id="rId10"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6.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8" name="Inhaltsplatzhalter 3" descr=""/>
          <p:cNvPicPr/>
          <p:nvPr/>
        </p:nvPicPr>
        <p:blipFill>
          <a:blip r:embed="rId1"/>
          <a:stretch/>
        </p:blipFill>
        <p:spPr>
          <a:xfrm>
            <a:off x="0" y="-17280"/>
            <a:ext cx="9143640" cy="6874920"/>
          </a:xfrm>
          <a:prstGeom prst="rect">
            <a:avLst/>
          </a:prstGeom>
          <a:ln w="0">
            <a:noFill/>
          </a:ln>
        </p:spPr>
      </p:pic>
      <p:sp>
        <p:nvSpPr>
          <p:cNvPr id="89" name="PlaceHolder 1"/>
          <p:cNvSpPr>
            <a:spLocks noGrp="1"/>
          </p:cNvSpPr>
          <p:nvPr>
            <p:ph type="title"/>
          </p:nvPr>
        </p:nvSpPr>
        <p:spPr>
          <a:xfrm>
            <a:off x="326520" y="2214720"/>
            <a:ext cx="7989840" cy="797760"/>
          </a:xfrm>
          <a:prstGeom prst="rect">
            <a:avLst/>
          </a:prstGeom>
          <a:noFill/>
          <a:ln w="0">
            <a:noFill/>
          </a:ln>
        </p:spPr>
        <p:txBody>
          <a:bodyPr anchor="ctr">
            <a:normAutofit/>
          </a:bodyPr>
          <a:p>
            <a:pPr>
              <a:lnSpc>
                <a:spcPct val="90000"/>
              </a:lnSpc>
            </a:pPr>
            <a:r>
              <a:rPr b="0" lang="de-DE" sz="4000" spc="-1" strike="noStrike">
                <a:solidFill>
                  <a:srgbClr val="000000"/>
                </a:solidFill>
                <a:latin typeface="Arial"/>
              </a:rPr>
              <a:t>Fallbeispiele aus der</a:t>
            </a:r>
            <a:endParaRPr b="0" lang="de-DE" sz="4000" spc="-1" strike="noStrike">
              <a:solidFill>
                <a:srgbClr val="000000"/>
              </a:solidFill>
              <a:latin typeface="Calibri"/>
            </a:endParaRPr>
          </a:p>
        </p:txBody>
      </p:sp>
      <p:sp>
        <p:nvSpPr>
          <p:cNvPr id="90" name="Rechteck 5"/>
          <p:cNvSpPr/>
          <p:nvPr/>
        </p:nvSpPr>
        <p:spPr>
          <a:xfrm>
            <a:off x="776880" y="6537240"/>
            <a:ext cx="463752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de-DE" sz="1800" spc="-1" strike="noStrike">
                <a:solidFill>
                  <a:srgbClr val="000000"/>
                </a:solidFill>
                <a:latin typeface="Calibri"/>
              </a:rPr>
              <a:t>AÖGW 05.06.2018 - Jakob Schumacher</a:t>
            </a:r>
            <a:endParaRPr b="0" lang="de-DE" sz="1800" spc="-1" strike="noStrike">
              <a:latin typeface="Arial"/>
            </a:endParaRPr>
          </a:p>
        </p:txBody>
      </p:sp>
      <p:sp>
        <p:nvSpPr>
          <p:cNvPr id="91" name="Rechteck 2"/>
          <p:cNvSpPr/>
          <p:nvPr/>
        </p:nvSpPr>
        <p:spPr>
          <a:xfrm>
            <a:off x="1845720" y="2911680"/>
            <a:ext cx="7340760" cy="6998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de-DE" sz="4000" spc="-1" strike="noStrike">
                <a:solidFill>
                  <a:srgbClr val="000000"/>
                </a:solidFill>
                <a:latin typeface="Arial"/>
              </a:rPr>
              <a:t>Arbeit des Gesundheitsamtes</a:t>
            </a:r>
            <a:endParaRPr b="0" lang="de-DE" sz="4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Arial"/>
              </a:rPr>
              <a:t>Einleitung Owi-Verfahren</a:t>
            </a:r>
            <a:endParaRPr b="0" lang="de-DE" sz="4400" spc="-1" strike="noStrike">
              <a:solidFill>
                <a:srgbClr val="000000"/>
              </a:solidFill>
              <a:latin typeface="Calibri"/>
            </a:endParaRPr>
          </a:p>
        </p:txBody>
      </p:sp>
      <p:sp>
        <p:nvSpPr>
          <p:cNvPr id="149" name="PlaceHolder 2"/>
          <p:cNvSpPr>
            <a:spLocks noGrp="1"/>
          </p:cNvSpPr>
          <p:nvPr>
            <p:ph/>
          </p:nvPr>
        </p:nvSpPr>
        <p:spPr>
          <a:xfrm>
            <a:off x="628560" y="1825560"/>
            <a:ext cx="7886520" cy="43509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Anschreiben am 25.4.</a:t>
            </a:r>
            <a:endParaRPr b="0" lang="de-DE"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i="1" lang="de-DE" sz="2400" spc="-1" strike="noStrike">
                <a:solidFill>
                  <a:srgbClr val="000000"/>
                </a:solidFill>
                <a:latin typeface="Arial"/>
              </a:rPr>
              <a:t>„</a:t>
            </a:r>
            <a:r>
              <a:rPr b="0" i="1" lang="de-DE" sz="2400" spc="-1" strike="noStrike">
                <a:solidFill>
                  <a:srgbClr val="000000"/>
                </a:solidFill>
                <a:latin typeface="Arial"/>
              </a:rPr>
              <a:t>Es besteht der Verdacht, dass Sie sich ordnungswidrig verhalten haben“</a:t>
            </a:r>
            <a:endParaRPr b="0" lang="de-DE"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i="1" lang="de-DE" sz="2400" spc="-1" strike="noStrike">
                <a:solidFill>
                  <a:srgbClr val="000000"/>
                </a:solidFill>
                <a:latin typeface="Arial"/>
              </a:rPr>
              <a:t>„</a:t>
            </a:r>
            <a:r>
              <a:rPr b="0" i="1" lang="de-DE" sz="2400" spc="-1" strike="noStrike">
                <a:solidFill>
                  <a:srgbClr val="000000"/>
                </a:solidFill>
                <a:latin typeface="Arial"/>
              </a:rPr>
              <a:t>Ich leite daher ein Owi-Verfahren gegen Sie ein.“</a:t>
            </a:r>
            <a:endParaRPr b="0" lang="de-DE"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i="1" lang="de-DE" sz="2400" spc="-1" strike="noStrike">
                <a:solidFill>
                  <a:srgbClr val="000000"/>
                </a:solidFill>
                <a:latin typeface="Arial"/>
              </a:rPr>
              <a:t>„</a:t>
            </a:r>
            <a:r>
              <a:rPr b="0" i="1" lang="de-DE" sz="2400" spc="-1" strike="noStrike">
                <a:solidFill>
                  <a:srgbClr val="000000"/>
                </a:solidFill>
                <a:latin typeface="Arial"/>
              </a:rPr>
              <a:t>Sie haben Gelegenheit sich zu äußern“</a:t>
            </a:r>
            <a:endParaRPr b="0" lang="de-DE"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i="1" lang="de-DE" sz="2400" spc="-1" strike="noStrike">
                <a:solidFill>
                  <a:srgbClr val="000000"/>
                </a:solidFill>
                <a:latin typeface="Arial"/>
              </a:rPr>
              <a:t>„</a:t>
            </a:r>
            <a:r>
              <a:rPr b="0" i="1" lang="de-DE" sz="2400" spc="-1" strike="noStrike">
                <a:solidFill>
                  <a:srgbClr val="000000"/>
                </a:solidFill>
                <a:latin typeface="Arial"/>
              </a:rPr>
              <a:t>freiwillige Angabe ermöglicht wirtschaftliche Verhältnisse zu berücksichtigen“</a:t>
            </a:r>
            <a:endParaRPr b="0" lang="de-DE"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de-DE" sz="2400" spc="-1" strike="noStrike">
                <a:solidFill>
                  <a:srgbClr val="000000"/>
                </a:solidFill>
                <a:latin typeface="Arial"/>
              </a:rPr>
              <a:t>Darstellung des Sachverhaltes</a:t>
            </a:r>
            <a:endParaRPr b="0" lang="de-DE"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de-DE" sz="2400" spc="-1" strike="noStrike">
                <a:solidFill>
                  <a:srgbClr val="000000"/>
                </a:solidFill>
                <a:latin typeface="Arial"/>
              </a:rPr>
              <a:t>Beweismittel</a:t>
            </a:r>
            <a:endParaRPr b="0" lang="de-DE" sz="24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Keine Rückmeldung</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Arial"/>
              </a:rPr>
              <a:t>Bußgeldbescheid</a:t>
            </a:r>
            <a:endParaRPr b="0" lang="de-DE" sz="4400" spc="-1" strike="noStrike">
              <a:solidFill>
                <a:srgbClr val="000000"/>
              </a:solidFill>
              <a:latin typeface="Calibri"/>
            </a:endParaRPr>
          </a:p>
        </p:txBody>
      </p:sp>
      <p:sp>
        <p:nvSpPr>
          <p:cNvPr id="151" name="PlaceHolder 2"/>
          <p:cNvSpPr>
            <a:spLocks noGrp="1"/>
          </p:cNvSpPr>
          <p:nvPr>
            <p:ph/>
          </p:nvPr>
        </p:nvSpPr>
        <p:spPr>
          <a:xfrm>
            <a:off x="628560" y="1825560"/>
            <a:ext cx="7886520" cy="4350960"/>
          </a:xfrm>
          <a:prstGeom prst="rect">
            <a:avLst/>
          </a:prstGeom>
          <a:noFill/>
          <a:ln w="0">
            <a:noFill/>
          </a:ln>
        </p:spPr>
        <p:txBody>
          <a:bodyPr anchor="t">
            <a:normAutofit/>
          </a:bodyPr>
          <a:p>
            <a:pPr>
              <a:lnSpc>
                <a:spcPct val="90000"/>
              </a:lnSpc>
              <a:spcBef>
                <a:spcPts val="1001"/>
              </a:spcBef>
              <a:tabLst>
                <a:tab algn="l" pos="0"/>
              </a:tabLst>
            </a:pPr>
            <a:r>
              <a:rPr b="0" lang="de-DE" sz="2800" spc="-1" strike="noStrike">
                <a:solidFill>
                  <a:srgbClr val="000000"/>
                </a:solidFill>
                <a:latin typeface="Arial"/>
              </a:rPr>
              <a:t>In Planung:</a:t>
            </a:r>
            <a:endParaRPr b="0" lang="de-DE" sz="2800" spc="-1" strike="noStrike">
              <a:solidFill>
                <a:srgbClr val="000000"/>
              </a:solidFill>
              <a:latin typeface="Calibri"/>
            </a:endParaRPr>
          </a:p>
          <a:p>
            <a:pPr>
              <a:lnSpc>
                <a:spcPct val="90000"/>
              </a:lnSpc>
              <a:spcBef>
                <a:spcPts val="1001"/>
              </a:spcBef>
              <a:tabLst>
                <a:tab algn="l" pos="0"/>
              </a:tabLst>
            </a:pPr>
            <a:r>
              <a:rPr b="0" i="1" lang="de-DE" sz="2800" spc="-1" strike="noStrike">
                <a:solidFill>
                  <a:srgbClr val="000000"/>
                </a:solidFill>
                <a:latin typeface="Arial"/>
              </a:rPr>
              <a:t>„</a:t>
            </a:r>
            <a:r>
              <a:rPr b="0" i="1" lang="de-DE" sz="2800" spc="-1" strike="noStrike">
                <a:solidFill>
                  <a:srgbClr val="000000"/>
                </a:solidFill>
                <a:latin typeface="Arial"/>
              </a:rPr>
              <a:t>Sie haben sich fahrlässig ordnungswidrig verhalten“</a:t>
            </a:r>
            <a:endParaRPr b="0" lang="de-DE" sz="2800" spc="-1" strike="noStrike">
              <a:solidFill>
                <a:srgbClr val="000000"/>
              </a:solidFill>
              <a:latin typeface="Calibri"/>
            </a:endParaRPr>
          </a:p>
          <a:p>
            <a:pPr>
              <a:lnSpc>
                <a:spcPct val="90000"/>
              </a:lnSpc>
              <a:spcBef>
                <a:spcPts val="1001"/>
              </a:spcBef>
              <a:tabLst>
                <a:tab algn="l" pos="0"/>
              </a:tabLst>
            </a:pPr>
            <a:r>
              <a:rPr b="0" i="1" lang="de-DE" sz="2800" spc="-1" strike="noStrike">
                <a:solidFill>
                  <a:srgbClr val="000000"/>
                </a:solidFill>
                <a:latin typeface="Arial"/>
              </a:rPr>
              <a:t>„</a:t>
            </a:r>
            <a:r>
              <a:rPr b="0" i="1" lang="de-DE" sz="2800" spc="-1" strike="noStrike">
                <a:solidFill>
                  <a:srgbClr val="000000"/>
                </a:solidFill>
                <a:latin typeface="Arial"/>
              </a:rPr>
              <a:t>Ich setzte daher ein Bußgeld fest: 500 Euro“</a:t>
            </a:r>
            <a:endParaRPr b="0" lang="de-DE" sz="2800" spc="-1" strike="noStrike">
              <a:solidFill>
                <a:srgbClr val="000000"/>
              </a:solidFill>
              <a:latin typeface="Calibri"/>
            </a:endParaRPr>
          </a:p>
          <a:p>
            <a:pPr>
              <a:lnSpc>
                <a:spcPct val="90000"/>
              </a:lnSpc>
              <a:spcBef>
                <a:spcPts val="1001"/>
              </a:spcBef>
              <a:tabLst>
                <a:tab algn="l" pos="0"/>
              </a:tabLst>
            </a:pPr>
            <a:r>
              <a:rPr b="0" lang="de-DE" sz="2800" spc="-1" strike="noStrike">
                <a:solidFill>
                  <a:srgbClr val="000000"/>
                </a:solidFill>
                <a:latin typeface="Arial"/>
              </a:rPr>
              <a:t>Sachverhalt</a:t>
            </a:r>
            <a:endParaRPr b="0" lang="de-DE" sz="2800" spc="-1" strike="noStrike">
              <a:solidFill>
                <a:srgbClr val="000000"/>
              </a:solidFill>
              <a:latin typeface="Calibri"/>
            </a:endParaRPr>
          </a:p>
          <a:p>
            <a:pPr>
              <a:lnSpc>
                <a:spcPct val="90000"/>
              </a:lnSpc>
              <a:spcBef>
                <a:spcPts val="1001"/>
              </a:spcBef>
              <a:tabLst>
                <a:tab algn="l" pos="0"/>
              </a:tabLst>
            </a:pPr>
            <a:r>
              <a:rPr b="0" lang="de-DE" sz="2800" spc="-1" strike="noStrike">
                <a:solidFill>
                  <a:srgbClr val="000000"/>
                </a:solidFill>
                <a:latin typeface="Arial"/>
              </a:rPr>
              <a:t>Rechtsbehelfsbelehrung</a:t>
            </a:r>
            <a:endParaRPr b="0" lang="de-DE" sz="2800" spc="-1" strike="noStrike">
              <a:solidFill>
                <a:srgbClr val="000000"/>
              </a:solidFill>
              <a:latin typeface="Calibri"/>
            </a:endParaRPr>
          </a:p>
          <a:p>
            <a:pPr>
              <a:lnSpc>
                <a:spcPct val="90000"/>
              </a:lnSpc>
              <a:spcBef>
                <a:spcPts val="1001"/>
              </a:spcBef>
              <a:tabLst>
                <a:tab algn="l" pos="0"/>
              </a:tabLst>
            </a:pPr>
            <a:r>
              <a:rPr b="0" lang="de-DE" sz="2800" spc="-1" strike="noStrike">
                <a:solidFill>
                  <a:srgbClr val="000000"/>
                </a:solidFill>
                <a:latin typeface="Arial"/>
              </a:rPr>
              <a:t>Datenschutzhinweis</a:t>
            </a:r>
            <a:endParaRPr b="0" lang="de-DE" sz="2800" spc="-1" strike="noStrike">
              <a:solidFill>
                <a:srgbClr val="000000"/>
              </a:solidFill>
              <a:latin typeface="Calibri"/>
            </a:endParaRPr>
          </a:p>
          <a:p>
            <a:pPr>
              <a:lnSpc>
                <a:spcPct val="90000"/>
              </a:lnSpc>
              <a:spcBef>
                <a:spcPts val="1001"/>
              </a:spcBef>
              <a:tabLst>
                <a:tab algn="l" pos="0"/>
              </a:tabLst>
            </a:pP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Arial"/>
              </a:rPr>
              <a:t>Androhung Ersatzvornahme</a:t>
            </a:r>
            <a:endParaRPr b="0" lang="de-DE" sz="4400" spc="-1" strike="noStrike">
              <a:solidFill>
                <a:srgbClr val="000000"/>
              </a:solidFill>
              <a:latin typeface="Calibri"/>
            </a:endParaRPr>
          </a:p>
        </p:txBody>
      </p:sp>
      <p:sp>
        <p:nvSpPr>
          <p:cNvPr id="153" name="PlaceHolder 2"/>
          <p:cNvSpPr>
            <a:spLocks noGrp="1"/>
          </p:cNvSpPr>
          <p:nvPr>
            <p:ph/>
          </p:nvPr>
        </p:nvSpPr>
        <p:spPr>
          <a:xfrm>
            <a:off x="628560" y="1825560"/>
            <a:ext cx="7886520" cy="4350960"/>
          </a:xfrm>
          <a:prstGeom prst="rect">
            <a:avLst/>
          </a:prstGeom>
          <a:noFill/>
          <a:ln w="0">
            <a:noFill/>
          </a:ln>
        </p:spPr>
        <p:txBody>
          <a:bodyPr anchor="t">
            <a:normAutofit/>
          </a:bodyPr>
          <a:p>
            <a:pPr>
              <a:lnSpc>
                <a:spcPct val="90000"/>
              </a:lnSpc>
              <a:spcBef>
                <a:spcPts val="1001"/>
              </a:spcBef>
              <a:tabLst>
                <a:tab algn="l" pos="0"/>
              </a:tabLst>
            </a:pPr>
            <a:r>
              <a:rPr b="0" lang="de-DE" sz="2800" spc="-1" strike="noStrike">
                <a:solidFill>
                  <a:srgbClr val="000000"/>
                </a:solidFill>
                <a:latin typeface="Arial"/>
              </a:rPr>
              <a:t>07.05: </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de-DE" sz="2800" spc="-1" strike="noStrike">
                <a:solidFill>
                  <a:srgbClr val="000000"/>
                </a:solidFill>
                <a:latin typeface="Arial"/>
              </a:rPr>
              <a:t>Rattenlöcher wurden festgestellt</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i="1" lang="de-DE" sz="2800" spc="-1" strike="noStrike">
                <a:solidFill>
                  <a:srgbClr val="000000"/>
                </a:solidFill>
                <a:latin typeface="Arial"/>
              </a:rPr>
              <a:t>“</a:t>
            </a:r>
            <a:r>
              <a:rPr b="0" i="1" lang="de-DE" sz="2800" spc="-1" strike="noStrike">
                <a:solidFill>
                  <a:srgbClr val="000000"/>
                </a:solidFill>
                <a:latin typeface="Arial"/>
              </a:rPr>
              <a:t>Der Nachweis wurde bis heute nicht erbracht“</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i="1" lang="de-DE" sz="2800" spc="-1" strike="noStrike">
                <a:solidFill>
                  <a:srgbClr val="000000"/>
                </a:solidFill>
                <a:latin typeface="Arial"/>
              </a:rPr>
              <a:t>„</a:t>
            </a:r>
            <a:r>
              <a:rPr b="0" i="1" lang="de-DE" sz="2800" spc="-1" strike="noStrike">
                <a:solidFill>
                  <a:srgbClr val="000000"/>
                </a:solidFill>
                <a:latin typeface="Arial"/>
              </a:rPr>
              <a:t>Ich ordne […] die Bekämpfung an.“</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de-DE" sz="2800" spc="-1" strike="noStrike">
                <a:solidFill>
                  <a:srgbClr val="000000"/>
                </a:solidFill>
                <a:latin typeface="Arial"/>
              </a:rPr>
              <a:t>Begründung</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i="1" lang="de-DE" sz="2800" spc="-1" strike="noStrike">
                <a:solidFill>
                  <a:srgbClr val="000000"/>
                </a:solidFill>
                <a:latin typeface="Arial"/>
              </a:rPr>
              <a:t>„</a:t>
            </a:r>
            <a:r>
              <a:rPr b="0" i="1" lang="de-DE" sz="2800" spc="-1" strike="noStrike">
                <a:solidFill>
                  <a:srgbClr val="000000"/>
                </a:solidFill>
                <a:latin typeface="Arial"/>
              </a:rPr>
              <a:t>Sollten Sie bis zur Frist die Bekämpfung nicht durchgeführt haben werde ich die Ersatzvornahme festsetzen.“</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de-DE" sz="2800" spc="-1" strike="noStrike">
                <a:solidFill>
                  <a:srgbClr val="000000"/>
                </a:solidFill>
                <a:latin typeface="Arial"/>
              </a:rPr>
              <a:t>Rechtsbehelfsbelehrung</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Arial"/>
              </a:rPr>
              <a:t>Nachweis </a:t>
            </a:r>
            <a:endParaRPr b="0" lang="de-DE" sz="4400" spc="-1" strike="noStrike">
              <a:solidFill>
                <a:srgbClr val="000000"/>
              </a:solidFill>
              <a:latin typeface="Calibri"/>
            </a:endParaRPr>
          </a:p>
        </p:txBody>
      </p:sp>
      <p:sp>
        <p:nvSpPr>
          <p:cNvPr id="155" name="PlaceHolder 2"/>
          <p:cNvSpPr>
            <a:spLocks noGrp="1"/>
          </p:cNvSpPr>
          <p:nvPr>
            <p:ph/>
          </p:nvPr>
        </p:nvSpPr>
        <p:spPr>
          <a:xfrm>
            <a:off x="628560" y="1825560"/>
            <a:ext cx="7886520" cy="4350960"/>
          </a:xfrm>
          <a:prstGeom prst="rect">
            <a:avLst/>
          </a:prstGeom>
          <a:noFill/>
          <a:ln w="0">
            <a:noFill/>
          </a:ln>
        </p:spPr>
        <p:txBody>
          <a:bodyPr anchor="t">
            <a:noAutofit/>
          </a:bodyPr>
          <a:p>
            <a:pPr>
              <a:lnSpc>
                <a:spcPct val="90000"/>
              </a:lnSpc>
              <a:spcBef>
                <a:spcPts val="1001"/>
              </a:spcBef>
              <a:tabLst>
                <a:tab algn="l" pos="0"/>
              </a:tabLst>
            </a:pPr>
            <a:r>
              <a:rPr b="0" lang="de-DE" sz="2800" spc="-1" strike="noStrike">
                <a:solidFill>
                  <a:srgbClr val="000000"/>
                </a:solidFill>
                <a:latin typeface="Arial"/>
              </a:rPr>
              <a:t>11.05.</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de-DE" sz="2800" spc="-1" strike="noStrike">
                <a:solidFill>
                  <a:srgbClr val="000000"/>
                </a:solidFill>
                <a:latin typeface="Arial"/>
              </a:rPr>
              <a:t>„</a:t>
            </a:r>
            <a:r>
              <a:rPr b="0" lang="de-DE" sz="2800" spc="-1" strike="noStrike">
                <a:solidFill>
                  <a:srgbClr val="000000"/>
                </a:solidFill>
                <a:latin typeface="Arial"/>
              </a:rPr>
              <a:t>Hiermit melden wir die Rattenbekämpfung an.“</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685800" y="1122480"/>
            <a:ext cx="7772040" cy="4089240"/>
          </a:xfrm>
          <a:prstGeom prst="rect">
            <a:avLst/>
          </a:prstGeom>
          <a:noFill/>
          <a:ln w="0">
            <a:noFill/>
          </a:ln>
        </p:spPr>
        <p:txBody>
          <a:bodyPr anchor="b">
            <a:normAutofit fontScale="97000"/>
          </a:bodyPr>
          <a:p>
            <a:pPr algn="ctr">
              <a:lnSpc>
                <a:spcPct val="90000"/>
              </a:lnSpc>
            </a:pPr>
            <a:r>
              <a:rPr b="0" lang="de-DE" sz="6000" spc="-1" strike="noStrike">
                <a:solidFill>
                  <a:srgbClr val="000000"/>
                </a:solidFill>
                <a:latin typeface="Arial"/>
              </a:rPr>
              <a:t>Zwangsgeldfestsetzung gegen ein Krankenhaus</a:t>
            </a:r>
            <a:br/>
            <a:br/>
            <a:r>
              <a:rPr b="0" lang="de-DE" sz="6000" spc="-1" strike="noStrike">
                <a:solidFill>
                  <a:srgbClr val="000000"/>
                </a:solidFill>
                <a:latin typeface="Arial"/>
              </a:rPr>
              <a:t>Beispiel 2</a:t>
            </a:r>
            <a:endParaRPr b="0" lang="de-DE" sz="6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Arial"/>
              </a:rPr>
              <a:t>Situation</a:t>
            </a:r>
            <a:endParaRPr b="0" lang="de-DE" sz="4400" spc="-1" strike="noStrike">
              <a:solidFill>
                <a:srgbClr val="000000"/>
              </a:solidFill>
              <a:latin typeface="Calibri"/>
            </a:endParaRPr>
          </a:p>
        </p:txBody>
      </p:sp>
      <p:sp>
        <p:nvSpPr>
          <p:cNvPr id="158" name="PlaceHolder 2"/>
          <p:cNvSpPr>
            <a:spLocks noGrp="1"/>
          </p:cNvSpPr>
          <p:nvPr>
            <p:ph/>
          </p:nvPr>
        </p:nvSpPr>
        <p:spPr>
          <a:xfrm>
            <a:off x="628560" y="1825560"/>
            <a:ext cx="78865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Begehung 21.05.2005: Patient ist im Untersuchungsraum untergebracht</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Kontrolle 13.01.2006: Feststellung Patientin in einem Patientenbad untergebracht</a:t>
            </a:r>
            <a:endParaRPr b="0" lang="de-DE" sz="2800" spc="-1" strike="noStrike">
              <a:solidFill>
                <a:srgbClr val="000000"/>
              </a:solidFill>
              <a:latin typeface="Calibri"/>
            </a:endParaRPr>
          </a:p>
          <a:p>
            <a:pPr>
              <a:lnSpc>
                <a:spcPct val="90000"/>
              </a:lnSpc>
              <a:spcBef>
                <a:spcPts val="1001"/>
              </a:spcBef>
              <a:tabLst>
                <a:tab algn="l" pos="0"/>
              </a:tabLst>
            </a:pP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Arial"/>
              </a:rPr>
              <a:t>Besteht eine Gefährdung?</a:t>
            </a:r>
            <a:br/>
            <a:r>
              <a:rPr b="0" lang="de-DE" sz="4400" spc="-1" strike="noStrike">
                <a:solidFill>
                  <a:srgbClr val="000000"/>
                </a:solidFill>
                <a:latin typeface="Arial"/>
              </a:rPr>
              <a:t>Besteht ein Gesetzesverstoß?</a:t>
            </a:r>
            <a:endParaRPr b="0" lang="de-DE" sz="4400" spc="-1" strike="noStrike">
              <a:solidFill>
                <a:srgbClr val="000000"/>
              </a:solidFill>
              <a:latin typeface="Calibri"/>
            </a:endParaRPr>
          </a:p>
        </p:txBody>
      </p:sp>
      <p:sp>
        <p:nvSpPr>
          <p:cNvPr id="160" name="PlaceHolder 2"/>
          <p:cNvSpPr>
            <a:spLocks noGrp="1"/>
          </p:cNvSpPr>
          <p:nvPr>
            <p:ph/>
          </p:nvPr>
        </p:nvSpPr>
        <p:spPr>
          <a:xfrm>
            <a:off x="628560" y="1825560"/>
            <a:ext cx="78865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Gefahr für Patienten: fehlende Rufklingel</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Hygieneprobleme </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Zu wenig Personal</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 13, 14, 29, 40 KrankenhausbetriebsVO, Ordnungsbeh. Genehmigung, § 24 LandesKH-Gesetz</a:t>
            </a: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a:p>
            <a:pPr>
              <a:lnSpc>
                <a:spcPct val="90000"/>
              </a:lnSpc>
              <a:spcBef>
                <a:spcPts val="1001"/>
              </a:spcBef>
              <a:tabLst>
                <a:tab algn="l" pos="0"/>
              </a:tabLst>
            </a:pPr>
            <a:endParaRPr b="0" lang="de-DE" sz="2800" spc="-1" strike="noStrike">
              <a:solidFill>
                <a:srgbClr val="000000"/>
              </a:solidFill>
              <a:latin typeface="Calibri"/>
            </a:endParaRPr>
          </a:p>
          <a:p>
            <a:pPr>
              <a:lnSpc>
                <a:spcPct val="90000"/>
              </a:lnSpc>
              <a:spcBef>
                <a:spcPts val="1001"/>
              </a:spcBef>
              <a:tabLst>
                <a:tab algn="l" pos="0"/>
              </a:tabLst>
            </a:pP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childTnLst>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160">
                                            <p:txEl>
                                              <p:pRg st="0" end="0"/>
                                            </p:txEl>
                                          </p:spTgt>
                                        </p:tgtEl>
                                        <p:attrNameLst>
                                          <p:attrName>style.visibility</p:attrName>
                                        </p:attrNameLst>
                                      </p:cBhvr>
                                      <p:to>
                                        <p:strVal val="visible"/>
                                      </p:to>
                                    </p:set>
                                  </p:childTnLst>
                                </p:cTn>
                              </p:par>
                              <p:par>
                                <p:cTn id="19" nodeType="withEffect" fill="hold" presetClass="entr" presetID="1">
                                  <p:stCondLst>
                                    <p:cond delay="0"/>
                                  </p:stCondLst>
                                  <p:childTnLst>
                                    <p:set>
                                      <p:cBhvr>
                                        <p:cTn id="20" dur="1" fill="hold">
                                          <p:stCondLst>
                                            <p:cond delay="0"/>
                                          </p:stCondLst>
                                        </p:cTn>
                                        <p:tgtEl>
                                          <p:spTgt spid="160">
                                            <p:txEl>
                                              <p:pRg st="1" end="1"/>
                                            </p:txEl>
                                          </p:spTgt>
                                        </p:tgtEl>
                                        <p:attrNameLst>
                                          <p:attrName>style.visibility</p:attrName>
                                        </p:attrNameLst>
                                      </p:cBhvr>
                                      <p:to>
                                        <p:strVal val="visible"/>
                                      </p:to>
                                    </p:set>
                                  </p:childTnLst>
                                </p:cTn>
                              </p:par>
                              <p:par>
                                <p:cTn id="21" nodeType="withEffect" fill="hold" presetClass="entr" presetID="1">
                                  <p:stCondLst>
                                    <p:cond delay="0"/>
                                  </p:stCondLst>
                                  <p:childTnLst>
                                    <p:set>
                                      <p:cBhvr>
                                        <p:cTn id="22" dur="1" fill="hold">
                                          <p:stCondLst>
                                            <p:cond delay="0"/>
                                          </p:stCondLst>
                                        </p:cTn>
                                        <p:tgtEl>
                                          <p:spTgt spid="16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160">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628560" y="365040"/>
            <a:ext cx="7886520" cy="1325160"/>
          </a:xfrm>
          <a:prstGeom prst="rect">
            <a:avLst/>
          </a:prstGeom>
          <a:noFill/>
          <a:ln w="0">
            <a:noFill/>
          </a:ln>
        </p:spPr>
        <p:txBody>
          <a:bodyPr anchor="ctr">
            <a:normAutofit/>
          </a:bodyPr>
          <a:p>
            <a:pPr>
              <a:lnSpc>
                <a:spcPct val="90000"/>
              </a:lnSpc>
            </a:pPr>
            <a:r>
              <a:rPr b="0" lang="de-DE" sz="4400" spc="-1" strike="noStrike">
                <a:solidFill>
                  <a:srgbClr val="000000"/>
                </a:solidFill>
                <a:latin typeface="Arial"/>
              </a:rPr>
              <a:t>Maßnahme: Androhung von Zwangsgeld</a:t>
            </a:r>
            <a:endParaRPr b="0" lang="de-DE" sz="4400" spc="-1" strike="noStrike">
              <a:solidFill>
                <a:srgbClr val="000000"/>
              </a:solidFill>
              <a:latin typeface="Calibri"/>
            </a:endParaRPr>
          </a:p>
        </p:txBody>
      </p:sp>
      <p:sp>
        <p:nvSpPr>
          <p:cNvPr id="162" name="PlaceHolder 2"/>
          <p:cNvSpPr>
            <a:spLocks noGrp="1"/>
          </p:cNvSpPr>
          <p:nvPr>
            <p:ph/>
          </p:nvPr>
        </p:nvSpPr>
        <p:spPr>
          <a:xfrm>
            <a:off x="628560" y="1825560"/>
            <a:ext cx="7886520" cy="4350960"/>
          </a:xfrm>
          <a:prstGeom prst="rect">
            <a:avLst/>
          </a:prstGeom>
          <a:noFill/>
          <a:ln w="0">
            <a:noFill/>
          </a:ln>
        </p:spPr>
        <p:txBody>
          <a:bodyPr anchor="t">
            <a:normAutofit fontScale="84000"/>
          </a:bodyPr>
          <a:p>
            <a:pPr>
              <a:lnSpc>
                <a:spcPct val="90000"/>
              </a:lnSpc>
              <a:spcBef>
                <a:spcPts val="1001"/>
              </a:spcBef>
              <a:tabLst>
                <a:tab algn="l" pos="0"/>
              </a:tabLst>
            </a:pPr>
            <a:r>
              <a:rPr b="0" lang="de-DE" sz="2800" spc="-1" strike="noStrike">
                <a:solidFill>
                  <a:srgbClr val="000000"/>
                </a:solidFill>
                <a:latin typeface="Arial"/>
              </a:rPr>
              <a:t>19.01.2006</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de-DE" sz="2800" spc="-1" strike="noStrike">
                <a:solidFill>
                  <a:srgbClr val="000000"/>
                </a:solidFill>
                <a:latin typeface="Arial"/>
              </a:rPr>
              <a:t>„</a:t>
            </a:r>
            <a:r>
              <a:rPr b="0" lang="de-DE" sz="2800" spc="-1" strike="noStrike">
                <a:solidFill>
                  <a:srgbClr val="000000"/>
                </a:solidFill>
                <a:latin typeface="Arial"/>
              </a:rPr>
              <a:t>Am 13.1. haben wir eine Begehung vorgenommen.“</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de-DE" sz="2800" spc="-1" strike="noStrike">
                <a:solidFill>
                  <a:srgbClr val="000000"/>
                </a:solidFill>
                <a:latin typeface="Arial"/>
              </a:rPr>
              <a:t>„</a:t>
            </a:r>
            <a:r>
              <a:rPr b="0" lang="de-DE" sz="2800" spc="-1" strike="noStrike">
                <a:solidFill>
                  <a:srgbClr val="000000"/>
                </a:solidFill>
                <a:latin typeface="Arial"/>
              </a:rPr>
              <a:t>Im Patientenbad XXX war eine Patientin untergebracht“</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de-DE" sz="2800" spc="-1" strike="noStrike">
                <a:solidFill>
                  <a:srgbClr val="000000"/>
                </a:solidFill>
                <a:latin typeface="Arial"/>
              </a:rPr>
              <a:t>„</a:t>
            </a:r>
            <a:r>
              <a:rPr b="0" lang="de-DE" sz="2800" spc="-1" strike="noStrike">
                <a:solidFill>
                  <a:srgbClr val="000000"/>
                </a:solidFill>
                <a:latin typeface="Arial"/>
              </a:rPr>
              <a:t>Bereits 2005 wurde [eine unzulässige Unterbringung] festegestellt“</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de-DE" sz="2800" spc="-1" strike="noStrike">
                <a:solidFill>
                  <a:srgbClr val="000000"/>
                </a:solidFill>
                <a:latin typeface="Arial"/>
              </a:rPr>
              <a:t>Gefahrenbegründung</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de-DE" sz="2800" spc="-1" strike="noStrike">
                <a:solidFill>
                  <a:srgbClr val="000000"/>
                </a:solidFill>
                <a:latin typeface="Arial"/>
              </a:rPr>
              <a:t>„</a:t>
            </a:r>
            <a:r>
              <a:rPr b="0" lang="de-DE" sz="2800" spc="-1" strike="noStrike">
                <a:solidFill>
                  <a:srgbClr val="000000"/>
                </a:solidFill>
                <a:latin typeface="Arial"/>
              </a:rPr>
              <a:t>Ich fordere Sie dazu auf, die Organisationsabläufe zu prüfen und dafür Sorge zu tragen, dass die genannten Mängel nicht erneut auftreten, [sonst] werde ich gegen Sie ein Zwangsgeld in Höhe von 10.000 € festsetzen.“</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de-DE" sz="2800" spc="-1" strike="noStrike">
                <a:solidFill>
                  <a:srgbClr val="000000"/>
                </a:solidFill>
                <a:latin typeface="Arial"/>
              </a:rPr>
              <a:t>Rechtsbehelfsbelehrung</a:t>
            </a:r>
            <a:endParaRPr b="0" lang="de-DE" sz="2800" spc="-1" strike="noStrike">
              <a:solidFill>
                <a:srgbClr val="000000"/>
              </a:solidFill>
              <a:latin typeface="Calibri"/>
            </a:endParaRPr>
          </a:p>
          <a:p>
            <a:pPr>
              <a:lnSpc>
                <a:spcPct val="90000"/>
              </a:lnSpc>
              <a:spcBef>
                <a:spcPts val="1001"/>
              </a:spcBef>
              <a:tabLst>
                <a:tab algn="l" pos="0"/>
              </a:tabLst>
            </a:pP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628560" y="365040"/>
            <a:ext cx="7886520" cy="1325160"/>
          </a:xfrm>
          <a:prstGeom prst="rect">
            <a:avLst/>
          </a:prstGeom>
          <a:noFill/>
          <a:ln w="0">
            <a:noFill/>
          </a:ln>
        </p:spPr>
        <p:txBody>
          <a:bodyPr anchor="ctr">
            <a:normAutofit/>
          </a:bodyPr>
          <a:p>
            <a:pPr>
              <a:lnSpc>
                <a:spcPct val="90000"/>
              </a:lnSpc>
            </a:pPr>
            <a:r>
              <a:rPr b="0" lang="de-DE" sz="4400" spc="-1" strike="noStrike">
                <a:solidFill>
                  <a:srgbClr val="000000"/>
                </a:solidFill>
                <a:latin typeface="Arial"/>
              </a:rPr>
              <a:t>Schreiben Krankenhaus</a:t>
            </a:r>
            <a:endParaRPr b="0" lang="de-DE" sz="4400" spc="-1" strike="noStrike">
              <a:solidFill>
                <a:srgbClr val="000000"/>
              </a:solidFill>
              <a:latin typeface="Calibri"/>
            </a:endParaRPr>
          </a:p>
        </p:txBody>
      </p:sp>
      <p:sp>
        <p:nvSpPr>
          <p:cNvPr id="164" name="PlaceHolder 2"/>
          <p:cNvSpPr>
            <a:spLocks noGrp="1"/>
          </p:cNvSpPr>
          <p:nvPr>
            <p:ph/>
          </p:nvPr>
        </p:nvSpPr>
        <p:spPr>
          <a:xfrm>
            <a:off x="628560" y="1825560"/>
            <a:ext cx="7886520" cy="4350960"/>
          </a:xfrm>
          <a:prstGeom prst="rect">
            <a:avLst/>
          </a:prstGeom>
          <a:noFill/>
          <a:ln w="0">
            <a:noFill/>
          </a:ln>
        </p:spPr>
        <p:txBody>
          <a:bodyPr anchor="t">
            <a:normAutofit/>
          </a:bodyPr>
          <a:p>
            <a:pPr>
              <a:lnSpc>
                <a:spcPct val="90000"/>
              </a:lnSpc>
              <a:spcBef>
                <a:spcPts val="1001"/>
              </a:spcBef>
              <a:tabLst>
                <a:tab algn="l" pos="0"/>
              </a:tabLst>
            </a:pPr>
            <a:r>
              <a:rPr b="0" lang="de-DE" sz="2800" spc="-1" strike="noStrike">
                <a:solidFill>
                  <a:srgbClr val="000000"/>
                </a:solidFill>
                <a:latin typeface="Arial"/>
              </a:rPr>
              <a:t>30.01.2006</a:t>
            </a:r>
            <a:endParaRPr b="0" lang="de-DE" sz="2800" spc="-1" strike="noStrike">
              <a:solidFill>
                <a:srgbClr val="000000"/>
              </a:solidFill>
              <a:latin typeface="Calibri"/>
            </a:endParaRPr>
          </a:p>
          <a:p>
            <a:pPr>
              <a:lnSpc>
                <a:spcPct val="90000"/>
              </a:lnSpc>
              <a:spcBef>
                <a:spcPts val="1001"/>
              </a:spcBef>
              <a:tabLst>
                <a:tab algn="l" pos="0"/>
              </a:tabLst>
            </a:pPr>
            <a:r>
              <a:rPr b="0" lang="de-DE" sz="2800" spc="-1" strike="noStrike">
                <a:solidFill>
                  <a:srgbClr val="000000"/>
                </a:solidFill>
                <a:latin typeface="Arial"/>
              </a:rPr>
              <a:t>„</a:t>
            </a:r>
            <a:r>
              <a:rPr b="0" lang="de-DE" sz="2800" spc="-1" strike="noStrike">
                <a:solidFill>
                  <a:srgbClr val="000000"/>
                </a:solidFill>
                <a:latin typeface="Arial"/>
              </a:rPr>
              <a:t>Vielen Dank für Ihr Schreiben.“</a:t>
            </a:r>
            <a:endParaRPr b="0" lang="de-DE" sz="2800" spc="-1" strike="noStrike">
              <a:solidFill>
                <a:srgbClr val="000000"/>
              </a:solidFill>
              <a:latin typeface="Calibri"/>
            </a:endParaRPr>
          </a:p>
          <a:p>
            <a:pPr>
              <a:lnSpc>
                <a:spcPct val="90000"/>
              </a:lnSpc>
              <a:spcBef>
                <a:spcPts val="1001"/>
              </a:spcBef>
              <a:tabLst>
                <a:tab algn="l" pos="0"/>
              </a:tabLst>
            </a:pPr>
            <a:r>
              <a:rPr b="0" lang="de-DE" sz="2800" spc="-1" strike="noStrike">
                <a:solidFill>
                  <a:srgbClr val="000000"/>
                </a:solidFill>
                <a:latin typeface="Arial"/>
              </a:rPr>
              <a:t>„</a:t>
            </a:r>
            <a:r>
              <a:rPr b="0" lang="de-DE" sz="2800" spc="-1" strike="noStrike">
                <a:solidFill>
                  <a:srgbClr val="000000"/>
                </a:solidFill>
                <a:latin typeface="Arial"/>
              </a:rPr>
              <a:t>Die jeweiligen Chefärzte sind für die Belegung der Betten verantwortlich.“</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628560" y="365040"/>
            <a:ext cx="7886520" cy="1325160"/>
          </a:xfrm>
          <a:prstGeom prst="rect">
            <a:avLst/>
          </a:prstGeom>
          <a:noFill/>
          <a:ln w="0">
            <a:noFill/>
          </a:ln>
        </p:spPr>
        <p:txBody>
          <a:bodyPr anchor="ctr">
            <a:normAutofit/>
          </a:bodyPr>
          <a:p>
            <a:pPr>
              <a:lnSpc>
                <a:spcPct val="90000"/>
              </a:lnSpc>
            </a:pPr>
            <a:r>
              <a:rPr b="0" lang="de-DE" sz="4400" spc="-1" strike="noStrike">
                <a:solidFill>
                  <a:srgbClr val="000000"/>
                </a:solidFill>
                <a:latin typeface="Arial"/>
              </a:rPr>
              <a:t>Kontrolle</a:t>
            </a:r>
            <a:endParaRPr b="0" lang="de-DE" sz="4400" spc="-1" strike="noStrike">
              <a:solidFill>
                <a:srgbClr val="000000"/>
              </a:solidFill>
              <a:latin typeface="Calibri"/>
            </a:endParaRPr>
          </a:p>
        </p:txBody>
      </p:sp>
      <p:sp>
        <p:nvSpPr>
          <p:cNvPr id="166" name="PlaceHolder 2"/>
          <p:cNvSpPr>
            <a:spLocks noGrp="1"/>
          </p:cNvSpPr>
          <p:nvPr>
            <p:ph/>
          </p:nvPr>
        </p:nvSpPr>
        <p:spPr>
          <a:xfrm>
            <a:off x="628560" y="1825560"/>
            <a:ext cx="7886520" cy="4350960"/>
          </a:xfrm>
          <a:prstGeom prst="rect">
            <a:avLst/>
          </a:prstGeom>
          <a:noFill/>
          <a:ln w="0">
            <a:noFill/>
          </a:ln>
        </p:spPr>
        <p:txBody>
          <a:bodyPr anchor="t">
            <a:normAutofit/>
          </a:bodyPr>
          <a:p>
            <a:pPr>
              <a:lnSpc>
                <a:spcPct val="90000"/>
              </a:lnSpc>
              <a:spcBef>
                <a:spcPts val="1001"/>
              </a:spcBef>
              <a:tabLst>
                <a:tab algn="l" pos="0"/>
              </a:tabLst>
            </a:pPr>
            <a:r>
              <a:rPr b="0" lang="de-DE" sz="2800" spc="-1" strike="noStrike">
                <a:solidFill>
                  <a:srgbClr val="000000"/>
                </a:solidFill>
                <a:latin typeface="Arial"/>
              </a:rPr>
              <a:t>22.03.2006: Erneute massive Überbelegung festgestellt</a:t>
            </a:r>
            <a:endParaRPr b="0" lang="de-DE" sz="2800" spc="-1" strike="noStrike">
              <a:solidFill>
                <a:srgbClr val="000000"/>
              </a:solidFill>
              <a:latin typeface="Calibri"/>
            </a:endParaRPr>
          </a:p>
          <a:p>
            <a:pPr>
              <a:lnSpc>
                <a:spcPct val="90000"/>
              </a:lnSpc>
              <a:spcBef>
                <a:spcPts val="1001"/>
              </a:spcBef>
              <a:tabLst>
                <a:tab algn="l" pos="0"/>
              </a:tabLst>
            </a:pPr>
            <a:r>
              <a:rPr b="0" lang="de-DE" sz="2800" spc="-1" strike="noStrike">
                <a:solidFill>
                  <a:srgbClr val="000000"/>
                </a:solidFill>
                <a:latin typeface="Arial"/>
              </a:rPr>
              <a:t>17 Patienten in einer Abteilung zu viel</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870480" y="19080"/>
            <a:ext cx="7886520" cy="1325160"/>
          </a:xfrm>
          <a:prstGeom prst="rect">
            <a:avLst/>
          </a:prstGeom>
          <a:noFill/>
          <a:ln w="0">
            <a:noFill/>
          </a:ln>
        </p:spPr>
        <p:txBody>
          <a:bodyPr anchor="ctr">
            <a:noAutofit/>
          </a:bodyPr>
          <a:p>
            <a:pPr>
              <a:lnSpc>
                <a:spcPct val="90000"/>
              </a:lnSpc>
            </a:pPr>
            <a:r>
              <a:rPr b="1" lang="de-DE" sz="2400" spc="-1" strike="noStrike">
                <a:solidFill>
                  <a:srgbClr val="000000"/>
                </a:solidFill>
                <a:latin typeface="Arial"/>
              </a:rPr>
              <a:t>Zweck: „Übertragbaren Krankheiten vorzubeugen, Infektionen erkennen, Weiterverbreitung verhindern.“</a:t>
            </a:r>
            <a:endParaRPr b="0" lang="de-DE" sz="2400" spc="-1" strike="noStrike">
              <a:solidFill>
                <a:srgbClr val="000000"/>
              </a:solidFill>
              <a:latin typeface="Calibri"/>
            </a:endParaRPr>
          </a:p>
        </p:txBody>
      </p:sp>
      <p:pic>
        <p:nvPicPr>
          <p:cNvPr id="93" name="Inhaltsplatzhalter 3" descr=""/>
          <p:cNvPicPr/>
          <p:nvPr/>
        </p:nvPicPr>
        <p:blipFill>
          <a:blip r:embed="rId1"/>
          <a:stretch/>
        </p:blipFill>
        <p:spPr>
          <a:xfrm>
            <a:off x="3762360" y="2284920"/>
            <a:ext cx="1621080" cy="1825560"/>
          </a:xfrm>
          <a:prstGeom prst="rect">
            <a:avLst/>
          </a:prstGeom>
          <a:ln w="0">
            <a:noFill/>
          </a:ln>
        </p:spPr>
      </p:pic>
      <p:pic>
        <p:nvPicPr>
          <p:cNvPr id="94" name="Grafik 4" descr=""/>
          <p:cNvPicPr/>
          <p:nvPr/>
        </p:nvPicPr>
        <p:blipFill>
          <a:blip r:embed="rId2"/>
          <a:stretch/>
        </p:blipFill>
        <p:spPr>
          <a:xfrm>
            <a:off x="1430280" y="5171400"/>
            <a:ext cx="1731240" cy="906840"/>
          </a:xfrm>
          <a:prstGeom prst="rect">
            <a:avLst/>
          </a:prstGeom>
          <a:ln w="0">
            <a:noFill/>
          </a:ln>
        </p:spPr>
      </p:pic>
      <p:pic>
        <p:nvPicPr>
          <p:cNvPr id="95" name="Grafik 5" descr=""/>
          <p:cNvPicPr/>
          <p:nvPr/>
        </p:nvPicPr>
        <p:blipFill>
          <a:blip r:embed="rId3"/>
          <a:stretch/>
        </p:blipFill>
        <p:spPr>
          <a:xfrm>
            <a:off x="1937520" y="2014560"/>
            <a:ext cx="264240" cy="528840"/>
          </a:xfrm>
          <a:prstGeom prst="rect">
            <a:avLst/>
          </a:prstGeom>
          <a:ln w="0">
            <a:noFill/>
          </a:ln>
        </p:spPr>
      </p:pic>
      <p:pic>
        <p:nvPicPr>
          <p:cNvPr id="96" name="Grafik 7" descr=""/>
          <p:cNvPicPr/>
          <p:nvPr/>
        </p:nvPicPr>
        <p:blipFill>
          <a:blip r:embed="rId4"/>
          <a:stretch/>
        </p:blipFill>
        <p:spPr>
          <a:xfrm>
            <a:off x="1077120" y="2720520"/>
            <a:ext cx="1008360" cy="537120"/>
          </a:xfrm>
          <a:prstGeom prst="rect">
            <a:avLst/>
          </a:prstGeom>
          <a:ln w="0">
            <a:noFill/>
          </a:ln>
        </p:spPr>
      </p:pic>
      <p:pic>
        <p:nvPicPr>
          <p:cNvPr id="97" name="Grafik 8" descr=""/>
          <p:cNvPicPr/>
          <p:nvPr/>
        </p:nvPicPr>
        <p:blipFill>
          <a:blip r:embed="rId5"/>
          <a:stretch/>
        </p:blipFill>
        <p:spPr>
          <a:xfrm>
            <a:off x="2450160" y="1291320"/>
            <a:ext cx="410760" cy="452880"/>
          </a:xfrm>
          <a:prstGeom prst="rect">
            <a:avLst/>
          </a:prstGeom>
          <a:ln w="0">
            <a:noFill/>
          </a:ln>
        </p:spPr>
      </p:pic>
      <p:pic>
        <p:nvPicPr>
          <p:cNvPr id="98" name="Grafik 9" descr=""/>
          <p:cNvPicPr/>
          <p:nvPr/>
        </p:nvPicPr>
        <p:blipFill>
          <a:blip r:embed="rId6"/>
          <a:stretch/>
        </p:blipFill>
        <p:spPr>
          <a:xfrm>
            <a:off x="4572000" y="5389200"/>
            <a:ext cx="483480" cy="483480"/>
          </a:xfrm>
          <a:prstGeom prst="rect">
            <a:avLst/>
          </a:prstGeom>
          <a:ln w="0">
            <a:noFill/>
          </a:ln>
        </p:spPr>
      </p:pic>
      <p:sp>
        <p:nvSpPr>
          <p:cNvPr id="99" name="Textfeld 10"/>
          <p:cNvSpPr/>
          <p:nvPr/>
        </p:nvSpPr>
        <p:spPr>
          <a:xfrm>
            <a:off x="4446720" y="5019840"/>
            <a:ext cx="65664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de-DE" sz="1800" spc="-1" strike="noStrike">
                <a:solidFill>
                  <a:srgbClr val="000000"/>
                </a:solidFill>
                <a:latin typeface="Calibri"/>
              </a:rPr>
              <a:t>§ 23</a:t>
            </a:r>
            <a:endParaRPr b="0" lang="de-DE" sz="1800" spc="-1" strike="noStrike">
              <a:latin typeface="Arial"/>
            </a:endParaRPr>
          </a:p>
        </p:txBody>
      </p:sp>
      <p:sp>
        <p:nvSpPr>
          <p:cNvPr id="100" name="Textfeld 11"/>
          <p:cNvSpPr/>
          <p:nvPr/>
        </p:nvSpPr>
        <p:spPr>
          <a:xfrm>
            <a:off x="2532240" y="4755960"/>
            <a:ext cx="102852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de-DE" sz="1800" spc="-1" strike="noStrike">
                <a:solidFill>
                  <a:srgbClr val="000000"/>
                </a:solidFill>
                <a:latin typeface="Calibri"/>
              </a:rPr>
              <a:t>§ 28-32</a:t>
            </a:r>
            <a:endParaRPr b="0" lang="de-DE" sz="1800" spc="-1" strike="noStrike">
              <a:latin typeface="Arial"/>
            </a:endParaRPr>
          </a:p>
        </p:txBody>
      </p:sp>
      <p:pic>
        <p:nvPicPr>
          <p:cNvPr id="101" name="Grafik 14" descr=""/>
          <p:cNvPicPr/>
          <p:nvPr/>
        </p:nvPicPr>
        <p:blipFill>
          <a:blip r:embed="rId7"/>
          <a:stretch/>
        </p:blipFill>
        <p:spPr>
          <a:xfrm>
            <a:off x="1949040" y="4305240"/>
            <a:ext cx="403920" cy="584280"/>
          </a:xfrm>
          <a:prstGeom prst="rect">
            <a:avLst/>
          </a:prstGeom>
          <a:ln w="0">
            <a:noFill/>
          </a:ln>
        </p:spPr>
      </p:pic>
      <p:pic>
        <p:nvPicPr>
          <p:cNvPr id="102" name="Grafik 16" descr=""/>
          <p:cNvPicPr/>
          <p:nvPr/>
        </p:nvPicPr>
        <p:blipFill>
          <a:blip r:embed="rId8"/>
          <a:stretch/>
        </p:blipFill>
        <p:spPr>
          <a:xfrm>
            <a:off x="1378080" y="3621600"/>
            <a:ext cx="921240" cy="482760"/>
          </a:xfrm>
          <a:prstGeom prst="rect">
            <a:avLst/>
          </a:prstGeom>
          <a:ln w="0">
            <a:noFill/>
          </a:ln>
        </p:spPr>
      </p:pic>
      <p:sp>
        <p:nvSpPr>
          <p:cNvPr id="103" name="Textfeld 17"/>
          <p:cNvSpPr/>
          <p:nvPr/>
        </p:nvSpPr>
        <p:spPr>
          <a:xfrm>
            <a:off x="2290680" y="4275360"/>
            <a:ext cx="102852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de-DE" sz="1800" spc="-1" strike="noStrike">
                <a:solidFill>
                  <a:srgbClr val="000000"/>
                </a:solidFill>
                <a:latin typeface="Calibri"/>
              </a:rPr>
              <a:t>§ 33-35</a:t>
            </a:r>
            <a:endParaRPr b="0" lang="de-DE" sz="1800" spc="-1" strike="noStrike">
              <a:latin typeface="Arial"/>
            </a:endParaRPr>
          </a:p>
        </p:txBody>
      </p:sp>
      <p:sp>
        <p:nvSpPr>
          <p:cNvPr id="104" name="Textfeld 18"/>
          <p:cNvSpPr/>
          <p:nvPr/>
        </p:nvSpPr>
        <p:spPr>
          <a:xfrm>
            <a:off x="2307600" y="3587400"/>
            <a:ext cx="65664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de-DE" sz="1800" spc="-1" strike="noStrike">
                <a:solidFill>
                  <a:srgbClr val="000000"/>
                </a:solidFill>
                <a:latin typeface="Calibri"/>
              </a:rPr>
              <a:t>§ 36</a:t>
            </a:r>
            <a:endParaRPr b="0" lang="de-DE" sz="1800" spc="-1" strike="noStrike">
              <a:latin typeface="Arial"/>
            </a:endParaRPr>
          </a:p>
        </p:txBody>
      </p:sp>
      <p:sp>
        <p:nvSpPr>
          <p:cNvPr id="105" name="Textfeld 19"/>
          <p:cNvSpPr/>
          <p:nvPr/>
        </p:nvSpPr>
        <p:spPr>
          <a:xfrm>
            <a:off x="1938240" y="2841120"/>
            <a:ext cx="102852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de-DE" sz="1800" spc="-1" strike="noStrike">
                <a:solidFill>
                  <a:srgbClr val="000000"/>
                </a:solidFill>
                <a:latin typeface="Calibri"/>
              </a:rPr>
              <a:t>§ 37-41</a:t>
            </a:r>
            <a:endParaRPr b="0" lang="de-DE" sz="1800" spc="-1" strike="noStrike">
              <a:latin typeface="Arial"/>
            </a:endParaRPr>
          </a:p>
        </p:txBody>
      </p:sp>
      <p:sp>
        <p:nvSpPr>
          <p:cNvPr id="106" name="Textfeld 20"/>
          <p:cNvSpPr/>
          <p:nvPr/>
        </p:nvSpPr>
        <p:spPr>
          <a:xfrm>
            <a:off x="2029320" y="2133360"/>
            <a:ext cx="102384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de-DE" sz="1800" spc="-1" strike="noStrike">
                <a:solidFill>
                  <a:srgbClr val="000000"/>
                </a:solidFill>
                <a:latin typeface="Calibri"/>
              </a:rPr>
              <a:t>§ 42/43</a:t>
            </a:r>
            <a:endParaRPr b="0" lang="de-DE" sz="1800" spc="-1" strike="noStrike">
              <a:latin typeface="Arial"/>
            </a:endParaRPr>
          </a:p>
        </p:txBody>
      </p:sp>
      <p:sp>
        <p:nvSpPr>
          <p:cNvPr id="107" name="Textfeld 21"/>
          <p:cNvSpPr/>
          <p:nvPr/>
        </p:nvSpPr>
        <p:spPr>
          <a:xfrm>
            <a:off x="2645280" y="1444680"/>
            <a:ext cx="116856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de-DE" sz="1800" spc="-1" strike="noStrike">
                <a:solidFill>
                  <a:srgbClr val="000000"/>
                </a:solidFill>
                <a:latin typeface="Calibri"/>
              </a:rPr>
              <a:t>§ 44-53a</a:t>
            </a:r>
            <a:endParaRPr b="0" lang="de-DE" sz="1800" spc="-1" strike="noStrike">
              <a:latin typeface="Arial"/>
            </a:endParaRPr>
          </a:p>
        </p:txBody>
      </p:sp>
      <p:pic>
        <p:nvPicPr>
          <p:cNvPr id="108" name="Grafik 22" descr=""/>
          <p:cNvPicPr/>
          <p:nvPr/>
        </p:nvPicPr>
        <p:blipFill>
          <a:blip r:embed="rId9"/>
          <a:stretch/>
        </p:blipFill>
        <p:spPr>
          <a:xfrm>
            <a:off x="6672960" y="1653120"/>
            <a:ext cx="785880" cy="489600"/>
          </a:xfrm>
          <a:prstGeom prst="rect">
            <a:avLst/>
          </a:prstGeom>
          <a:ln w="0">
            <a:noFill/>
          </a:ln>
        </p:spPr>
      </p:pic>
      <p:sp>
        <p:nvSpPr>
          <p:cNvPr id="109" name="Textfeld 23"/>
          <p:cNvSpPr/>
          <p:nvPr/>
        </p:nvSpPr>
        <p:spPr>
          <a:xfrm>
            <a:off x="5720760" y="1892880"/>
            <a:ext cx="88380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de-DE" sz="1800" spc="-1" strike="noStrike">
                <a:solidFill>
                  <a:srgbClr val="000000"/>
                </a:solidFill>
                <a:latin typeface="Calibri"/>
              </a:rPr>
              <a:t>§ 6-15</a:t>
            </a:r>
            <a:endParaRPr b="0" lang="de-DE" sz="1800" spc="-1" strike="noStrike">
              <a:latin typeface="Arial"/>
            </a:endParaRPr>
          </a:p>
        </p:txBody>
      </p:sp>
      <p:pic>
        <p:nvPicPr>
          <p:cNvPr id="110" name="Grafik 24" descr=""/>
          <p:cNvPicPr/>
          <p:nvPr/>
        </p:nvPicPr>
        <p:blipFill>
          <a:blip r:embed="rId10"/>
          <a:stretch/>
        </p:blipFill>
        <p:spPr>
          <a:xfrm>
            <a:off x="6928200" y="2596320"/>
            <a:ext cx="592560" cy="665280"/>
          </a:xfrm>
          <a:prstGeom prst="rect">
            <a:avLst/>
          </a:prstGeom>
          <a:ln w="0">
            <a:noFill/>
          </a:ln>
        </p:spPr>
      </p:pic>
      <p:sp>
        <p:nvSpPr>
          <p:cNvPr id="111" name="Textfeld 25"/>
          <p:cNvSpPr/>
          <p:nvPr/>
        </p:nvSpPr>
        <p:spPr>
          <a:xfrm>
            <a:off x="5938200" y="2801520"/>
            <a:ext cx="102852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de-DE" sz="1800" spc="-1" strike="noStrike">
                <a:solidFill>
                  <a:srgbClr val="000000"/>
                </a:solidFill>
                <a:latin typeface="Calibri"/>
              </a:rPr>
              <a:t>§ 16-17</a:t>
            </a:r>
            <a:endParaRPr b="0" lang="de-DE" sz="1800" spc="-1" strike="noStrike">
              <a:latin typeface="Arial"/>
            </a:endParaRPr>
          </a:p>
        </p:txBody>
      </p:sp>
      <p:pic>
        <p:nvPicPr>
          <p:cNvPr id="112" name="Grafik 26" descr=""/>
          <p:cNvPicPr/>
          <p:nvPr/>
        </p:nvPicPr>
        <p:blipFill>
          <a:blip r:embed="rId11"/>
          <a:stretch/>
        </p:blipFill>
        <p:spPr>
          <a:xfrm>
            <a:off x="3337200" y="5446440"/>
            <a:ext cx="849960" cy="349200"/>
          </a:xfrm>
          <a:prstGeom prst="rect">
            <a:avLst/>
          </a:prstGeom>
          <a:ln w="0">
            <a:noFill/>
          </a:ln>
        </p:spPr>
      </p:pic>
      <p:sp>
        <p:nvSpPr>
          <p:cNvPr id="113" name="Textfeld 27"/>
          <p:cNvSpPr/>
          <p:nvPr/>
        </p:nvSpPr>
        <p:spPr>
          <a:xfrm>
            <a:off x="3353040" y="5019840"/>
            <a:ext cx="102852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de-DE" sz="1800" spc="-1" strike="noStrike">
                <a:solidFill>
                  <a:srgbClr val="000000"/>
                </a:solidFill>
                <a:latin typeface="Calibri"/>
              </a:rPr>
              <a:t>§ 24-27</a:t>
            </a:r>
            <a:endParaRPr b="0" lang="de-DE" sz="1800" spc="-1" strike="noStrike">
              <a:latin typeface="Arial"/>
            </a:endParaRPr>
          </a:p>
        </p:txBody>
      </p:sp>
      <p:pic>
        <p:nvPicPr>
          <p:cNvPr id="114" name="Grafik 32" descr=""/>
          <p:cNvPicPr/>
          <p:nvPr/>
        </p:nvPicPr>
        <p:blipFill>
          <a:blip r:embed="rId12"/>
          <a:stretch/>
        </p:blipFill>
        <p:spPr>
          <a:xfrm>
            <a:off x="5260320" y="1218960"/>
            <a:ext cx="1092960" cy="299880"/>
          </a:xfrm>
          <a:prstGeom prst="rect">
            <a:avLst/>
          </a:prstGeom>
          <a:ln w="0">
            <a:noFill/>
          </a:ln>
        </p:spPr>
      </p:pic>
      <p:sp>
        <p:nvSpPr>
          <p:cNvPr id="115" name="Textfeld 33"/>
          <p:cNvSpPr/>
          <p:nvPr/>
        </p:nvSpPr>
        <p:spPr>
          <a:xfrm>
            <a:off x="5097240" y="1308960"/>
            <a:ext cx="51192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de-DE" sz="1800" spc="-1" strike="noStrike">
                <a:solidFill>
                  <a:srgbClr val="000000"/>
                </a:solidFill>
                <a:latin typeface="Calibri"/>
              </a:rPr>
              <a:t>§ 4</a:t>
            </a:r>
            <a:endParaRPr b="0" lang="de-DE" sz="1800" spc="-1" strike="noStrike">
              <a:latin typeface="Arial"/>
            </a:endParaRPr>
          </a:p>
        </p:txBody>
      </p:sp>
      <p:sp>
        <p:nvSpPr>
          <p:cNvPr id="116" name="Textfeld 34"/>
          <p:cNvSpPr/>
          <p:nvPr/>
        </p:nvSpPr>
        <p:spPr>
          <a:xfrm>
            <a:off x="4057200" y="1208880"/>
            <a:ext cx="51192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de-DE" sz="1800" spc="-1" strike="noStrike">
                <a:solidFill>
                  <a:srgbClr val="000000"/>
                </a:solidFill>
                <a:latin typeface="Calibri"/>
              </a:rPr>
              <a:t>§ 1</a:t>
            </a:r>
            <a:endParaRPr b="0" lang="de-DE" sz="1800" spc="-1" strike="noStrike">
              <a:latin typeface="Arial"/>
            </a:endParaRPr>
          </a:p>
        </p:txBody>
      </p:sp>
      <p:sp>
        <p:nvSpPr>
          <p:cNvPr id="117" name="Abgerundetes Rechteck 35"/>
          <p:cNvSpPr/>
          <p:nvPr/>
        </p:nvSpPr>
        <p:spPr>
          <a:xfrm>
            <a:off x="7755480" y="2940120"/>
            <a:ext cx="1364040" cy="328320"/>
          </a:xfrm>
          <a:prstGeom prst="roundRect">
            <a:avLst>
              <a:gd name="adj" fmla="val 16667"/>
            </a:avLst>
          </a:prstGeom>
          <a:noFill/>
          <a:ln>
            <a:noFill/>
          </a:ln>
        </p:spPr>
        <p:style>
          <a:lnRef idx="2">
            <a:schemeClr val="accent3">
              <a:shade val="50000"/>
            </a:schemeClr>
          </a:lnRef>
          <a:fillRef idx="1">
            <a:schemeClr val="accent3"/>
          </a:fillRef>
          <a:effectRef idx="0">
            <a:schemeClr val="accent3"/>
          </a:effectRef>
          <a:fontRef idx="minor"/>
        </p:style>
        <p:txBody>
          <a:bodyPr lIns="90000" rIns="90000" tIns="45000" bIns="45000" anchor="ctr">
            <a:noAutofit/>
          </a:bodyPr>
          <a:p>
            <a:pPr algn="ctr">
              <a:lnSpc>
                <a:spcPct val="100000"/>
              </a:lnSpc>
            </a:pPr>
            <a:r>
              <a:rPr b="1" i="1" lang="de-DE" sz="1600" spc="-1" strike="noStrike">
                <a:solidFill>
                  <a:srgbClr val="000000"/>
                </a:solidFill>
                <a:latin typeface="Calibri"/>
              </a:rPr>
              <a:t>InfektionsVO</a:t>
            </a:r>
            <a:endParaRPr b="0" lang="de-DE" sz="1600" spc="-1" strike="noStrike">
              <a:latin typeface="Arial"/>
            </a:endParaRPr>
          </a:p>
        </p:txBody>
      </p:sp>
      <p:sp>
        <p:nvSpPr>
          <p:cNvPr id="118" name="Abgerundetes Rechteck 36"/>
          <p:cNvSpPr/>
          <p:nvPr/>
        </p:nvSpPr>
        <p:spPr>
          <a:xfrm>
            <a:off x="35640" y="2837880"/>
            <a:ext cx="939600" cy="328320"/>
          </a:xfrm>
          <a:prstGeom prst="roundRect">
            <a:avLst>
              <a:gd name="adj" fmla="val 16667"/>
            </a:avLst>
          </a:prstGeom>
          <a:noFill/>
          <a:ln>
            <a:noFill/>
          </a:ln>
        </p:spPr>
        <p:style>
          <a:lnRef idx="2">
            <a:schemeClr val="accent3">
              <a:shade val="50000"/>
            </a:schemeClr>
          </a:lnRef>
          <a:fillRef idx="1">
            <a:schemeClr val="accent3"/>
          </a:fillRef>
          <a:effectRef idx="0">
            <a:schemeClr val="accent3"/>
          </a:effectRef>
          <a:fontRef idx="minor"/>
        </p:style>
        <p:txBody>
          <a:bodyPr lIns="90000" rIns="90000" tIns="45000" bIns="45000" anchor="ctr">
            <a:noAutofit/>
          </a:bodyPr>
          <a:p>
            <a:pPr algn="ctr">
              <a:lnSpc>
                <a:spcPct val="100000"/>
              </a:lnSpc>
            </a:pPr>
            <a:r>
              <a:rPr b="1" i="1" lang="de-DE" sz="1600" spc="-1" strike="noStrike">
                <a:solidFill>
                  <a:srgbClr val="000000"/>
                </a:solidFill>
                <a:latin typeface="Calibri"/>
              </a:rPr>
              <a:t>TrinkWV</a:t>
            </a:r>
            <a:endParaRPr b="0" lang="de-DE" sz="1600" spc="-1" strike="noStrike">
              <a:latin typeface="Arial"/>
            </a:endParaRPr>
          </a:p>
        </p:txBody>
      </p:sp>
      <p:sp>
        <p:nvSpPr>
          <p:cNvPr id="119" name="Abgerundetes Rechteck 37"/>
          <p:cNvSpPr/>
          <p:nvPr/>
        </p:nvSpPr>
        <p:spPr>
          <a:xfrm>
            <a:off x="3505320" y="6242400"/>
            <a:ext cx="1364040" cy="328320"/>
          </a:xfrm>
          <a:prstGeom prst="roundRect">
            <a:avLst>
              <a:gd name="adj" fmla="val 16667"/>
            </a:avLst>
          </a:prstGeom>
          <a:noFill/>
          <a:ln>
            <a:noFill/>
          </a:ln>
        </p:spPr>
        <p:style>
          <a:lnRef idx="2">
            <a:schemeClr val="accent3">
              <a:shade val="50000"/>
            </a:schemeClr>
          </a:lnRef>
          <a:fillRef idx="1">
            <a:schemeClr val="accent3"/>
          </a:fillRef>
          <a:effectRef idx="0">
            <a:schemeClr val="accent3"/>
          </a:effectRef>
          <a:fontRef idx="minor"/>
        </p:style>
        <p:txBody>
          <a:bodyPr lIns="90000" rIns="90000" tIns="45000" bIns="45000" anchor="ctr">
            <a:noAutofit/>
          </a:bodyPr>
          <a:p>
            <a:pPr algn="ctr">
              <a:lnSpc>
                <a:spcPct val="100000"/>
              </a:lnSpc>
            </a:pPr>
            <a:r>
              <a:rPr b="1" i="1" lang="de-DE" sz="1600" spc="-1" strike="noStrike">
                <a:solidFill>
                  <a:srgbClr val="000000"/>
                </a:solidFill>
                <a:latin typeface="Calibri"/>
              </a:rPr>
              <a:t>HygieneVO</a:t>
            </a:r>
            <a:endParaRPr b="0" lang="de-DE" sz="1600" spc="-1" strike="noStrike">
              <a:latin typeface="Arial"/>
            </a:endParaRPr>
          </a:p>
        </p:txBody>
      </p:sp>
      <p:sp>
        <p:nvSpPr>
          <p:cNvPr id="120" name="Abgerundetes Rechteck 38"/>
          <p:cNvSpPr/>
          <p:nvPr/>
        </p:nvSpPr>
        <p:spPr>
          <a:xfrm>
            <a:off x="4905720" y="6248520"/>
            <a:ext cx="1364040" cy="328320"/>
          </a:xfrm>
          <a:prstGeom prst="roundRect">
            <a:avLst>
              <a:gd name="adj" fmla="val 16667"/>
            </a:avLst>
          </a:prstGeom>
          <a:noFill/>
          <a:ln>
            <a:noFill/>
          </a:ln>
        </p:spPr>
        <p:style>
          <a:lnRef idx="2">
            <a:schemeClr val="accent3">
              <a:shade val="50000"/>
            </a:schemeClr>
          </a:lnRef>
          <a:fillRef idx="1">
            <a:schemeClr val="accent3"/>
          </a:fillRef>
          <a:effectRef idx="0">
            <a:schemeClr val="accent3"/>
          </a:effectRef>
          <a:fontRef idx="minor"/>
        </p:style>
        <p:txBody>
          <a:bodyPr lIns="90000" rIns="90000" tIns="45000" bIns="45000" anchor="ctr">
            <a:noAutofit/>
          </a:bodyPr>
          <a:p>
            <a:pPr algn="ctr">
              <a:lnSpc>
                <a:spcPct val="100000"/>
              </a:lnSpc>
            </a:pPr>
            <a:r>
              <a:rPr b="1" i="1" lang="de-DE" sz="1600" spc="-1" strike="noStrike">
                <a:solidFill>
                  <a:srgbClr val="000000"/>
                </a:solidFill>
                <a:latin typeface="Calibri"/>
              </a:rPr>
              <a:t>KRINKO</a:t>
            </a:r>
            <a:endParaRPr b="0" lang="de-DE" sz="1600" spc="-1" strike="noStrike">
              <a:latin typeface="Arial"/>
            </a:endParaRPr>
          </a:p>
        </p:txBody>
      </p:sp>
      <p:sp>
        <p:nvSpPr>
          <p:cNvPr id="121" name="Abgerundetes Rechteck 39"/>
          <p:cNvSpPr/>
          <p:nvPr/>
        </p:nvSpPr>
        <p:spPr>
          <a:xfrm>
            <a:off x="6013440" y="888840"/>
            <a:ext cx="1364040" cy="328320"/>
          </a:xfrm>
          <a:prstGeom prst="roundRect">
            <a:avLst>
              <a:gd name="adj" fmla="val 16667"/>
            </a:avLst>
          </a:prstGeom>
          <a:noFill/>
          <a:ln>
            <a:noFill/>
          </a:ln>
        </p:spPr>
        <p:style>
          <a:lnRef idx="2">
            <a:schemeClr val="accent3">
              <a:shade val="50000"/>
            </a:schemeClr>
          </a:lnRef>
          <a:fillRef idx="1">
            <a:schemeClr val="accent3"/>
          </a:fillRef>
          <a:effectRef idx="0">
            <a:schemeClr val="accent3"/>
          </a:effectRef>
          <a:fontRef idx="minor"/>
        </p:style>
        <p:txBody>
          <a:bodyPr lIns="90000" rIns="90000" tIns="45000" bIns="45000" anchor="ctr">
            <a:noAutofit/>
          </a:bodyPr>
          <a:p>
            <a:pPr algn="ctr">
              <a:lnSpc>
                <a:spcPct val="100000"/>
              </a:lnSpc>
            </a:pPr>
            <a:r>
              <a:rPr b="1" i="1" lang="de-DE" sz="1600" spc="-1" strike="noStrike">
                <a:solidFill>
                  <a:srgbClr val="000000"/>
                </a:solidFill>
                <a:latin typeface="Calibri"/>
              </a:rPr>
              <a:t>Ratgeber</a:t>
            </a:r>
            <a:endParaRPr b="0" lang="de-DE" sz="1600" spc="-1" strike="noStrike">
              <a:latin typeface="Arial"/>
            </a:endParaRPr>
          </a:p>
        </p:txBody>
      </p:sp>
      <p:pic>
        <p:nvPicPr>
          <p:cNvPr id="122" name="Grafik 40" descr=""/>
          <p:cNvPicPr/>
          <p:nvPr/>
        </p:nvPicPr>
        <p:blipFill>
          <a:blip r:embed="rId13"/>
          <a:stretch/>
        </p:blipFill>
        <p:spPr>
          <a:xfrm>
            <a:off x="5587920" y="5197680"/>
            <a:ext cx="574200" cy="383040"/>
          </a:xfrm>
          <a:prstGeom prst="rect">
            <a:avLst/>
          </a:prstGeom>
          <a:ln w="0">
            <a:noFill/>
          </a:ln>
        </p:spPr>
      </p:pic>
      <p:sp>
        <p:nvSpPr>
          <p:cNvPr id="123" name="Textfeld 41"/>
          <p:cNvSpPr/>
          <p:nvPr/>
        </p:nvSpPr>
        <p:spPr>
          <a:xfrm>
            <a:off x="5116320" y="4803480"/>
            <a:ext cx="102852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de-DE" sz="1800" spc="-1" strike="noStrike">
                <a:solidFill>
                  <a:srgbClr val="000000"/>
                </a:solidFill>
                <a:latin typeface="Calibri"/>
              </a:rPr>
              <a:t>§ 20-22</a:t>
            </a:r>
            <a:endParaRPr b="0" lang="de-DE" sz="1800" spc="-1" strike="noStrike">
              <a:latin typeface="Arial"/>
            </a:endParaRPr>
          </a:p>
        </p:txBody>
      </p:sp>
      <p:sp>
        <p:nvSpPr>
          <p:cNvPr id="124" name="Textfeld 43"/>
          <p:cNvSpPr/>
          <p:nvPr/>
        </p:nvSpPr>
        <p:spPr>
          <a:xfrm>
            <a:off x="5772240" y="4383720"/>
            <a:ext cx="65664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de-DE" sz="1800" spc="-1" strike="noStrike">
                <a:solidFill>
                  <a:srgbClr val="000000"/>
                </a:solidFill>
                <a:latin typeface="Calibri"/>
              </a:rPr>
              <a:t>§ 19</a:t>
            </a:r>
            <a:endParaRPr b="0" lang="de-DE" sz="1800" spc="-1" strike="noStrike">
              <a:latin typeface="Arial"/>
            </a:endParaRPr>
          </a:p>
        </p:txBody>
      </p:sp>
      <p:sp>
        <p:nvSpPr>
          <p:cNvPr id="125" name="Textfeld 44"/>
          <p:cNvSpPr/>
          <p:nvPr/>
        </p:nvSpPr>
        <p:spPr>
          <a:xfrm>
            <a:off x="5920560" y="3647160"/>
            <a:ext cx="65664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de-DE" sz="1800" spc="-1" strike="noStrike">
                <a:solidFill>
                  <a:srgbClr val="000000"/>
                </a:solidFill>
                <a:latin typeface="Calibri"/>
              </a:rPr>
              <a:t>§ 18</a:t>
            </a:r>
            <a:endParaRPr b="0" lang="de-DE" sz="1800" spc="-1" strike="noStrike">
              <a:latin typeface="Arial"/>
            </a:endParaRPr>
          </a:p>
        </p:txBody>
      </p:sp>
      <p:pic>
        <p:nvPicPr>
          <p:cNvPr id="126" name="Grafik 45" descr=""/>
          <p:cNvPicPr/>
          <p:nvPr/>
        </p:nvPicPr>
        <p:blipFill>
          <a:blip r:embed="rId14"/>
          <a:stretch/>
        </p:blipFill>
        <p:spPr>
          <a:xfrm>
            <a:off x="6662880" y="3719160"/>
            <a:ext cx="730080" cy="322560"/>
          </a:xfrm>
          <a:prstGeom prst="rect">
            <a:avLst/>
          </a:prstGeom>
          <a:ln w="0">
            <a:noFill/>
          </a:ln>
        </p:spPr>
      </p:pic>
      <p:pic>
        <p:nvPicPr>
          <p:cNvPr id="127" name="Grafik 47" descr=""/>
          <p:cNvPicPr/>
          <p:nvPr/>
        </p:nvPicPr>
        <p:blipFill>
          <a:blip r:embed="rId15"/>
          <a:stretch/>
        </p:blipFill>
        <p:spPr>
          <a:xfrm>
            <a:off x="6492600" y="4506840"/>
            <a:ext cx="570960" cy="470520"/>
          </a:xfrm>
          <a:prstGeom prst="rect">
            <a:avLst/>
          </a:prstGeom>
          <a:ln w="0">
            <a:noFill/>
          </a:ln>
        </p:spPr>
      </p:pic>
      <p:sp>
        <p:nvSpPr>
          <p:cNvPr id="128" name="Rechteck 48"/>
          <p:cNvSpPr/>
          <p:nvPr/>
        </p:nvSpPr>
        <p:spPr>
          <a:xfrm>
            <a:off x="4093560" y="4034160"/>
            <a:ext cx="969120" cy="516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i="1" lang="de-DE" sz="2800" spc="-1" strike="noStrike">
                <a:solidFill>
                  <a:srgbClr val="000000"/>
                </a:solidFill>
                <a:latin typeface="Calibri"/>
              </a:rPr>
              <a:t>IfsG</a:t>
            </a:r>
            <a:endParaRPr b="0" lang="de-DE" sz="2800" spc="-1" strike="noStrike">
              <a:latin typeface="Arial"/>
            </a:endParaRPr>
          </a:p>
        </p:txBody>
      </p:sp>
      <p:sp>
        <p:nvSpPr>
          <p:cNvPr id="129" name="Rechteck 50"/>
          <p:cNvSpPr/>
          <p:nvPr/>
        </p:nvSpPr>
        <p:spPr>
          <a:xfrm>
            <a:off x="7560000" y="3743640"/>
            <a:ext cx="1424520" cy="5763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i="1" lang="de-DE" sz="1600" spc="-1" strike="noStrike">
                <a:solidFill>
                  <a:srgbClr val="000000"/>
                </a:solidFill>
                <a:latin typeface="Calibri"/>
              </a:rPr>
              <a:t>Schädlings</a:t>
            </a:r>
            <a:endParaRPr b="0" lang="de-DE" sz="1600" spc="-1" strike="noStrike">
              <a:latin typeface="Arial"/>
            </a:endParaRPr>
          </a:p>
          <a:p>
            <a:pPr>
              <a:lnSpc>
                <a:spcPct val="100000"/>
              </a:lnSpc>
            </a:pPr>
            <a:r>
              <a:rPr b="1" i="1" lang="de-DE" sz="1600" spc="-1" strike="noStrike">
                <a:solidFill>
                  <a:srgbClr val="000000"/>
                </a:solidFill>
                <a:latin typeface="Calibri"/>
              </a:rPr>
              <a:t>VO</a:t>
            </a:r>
            <a:endParaRPr b="0" lang="de-DE" sz="1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628560" y="365040"/>
            <a:ext cx="7886520" cy="1325160"/>
          </a:xfrm>
          <a:prstGeom prst="rect">
            <a:avLst/>
          </a:prstGeom>
          <a:noFill/>
          <a:ln w="0">
            <a:noFill/>
          </a:ln>
        </p:spPr>
        <p:txBody>
          <a:bodyPr anchor="ctr">
            <a:normAutofit/>
          </a:bodyPr>
          <a:p>
            <a:pPr>
              <a:lnSpc>
                <a:spcPct val="90000"/>
              </a:lnSpc>
            </a:pPr>
            <a:r>
              <a:rPr b="0" lang="de-DE" sz="4400" spc="-1" strike="noStrike">
                <a:solidFill>
                  <a:srgbClr val="000000"/>
                </a:solidFill>
                <a:latin typeface="Arial"/>
              </a:rPr>
              <a:t>Festsetzung Zwangsgeld</a:t>
            </a:r>
            <a:endParaRPr b="0" lang="de-DE" sz="4400" spc="-1" strike="noStrike">
              <a:solidFill>
                <a:srgbClr val="000000"/>
              </a:solidFill>
              <a:latin typeface="Calibri"/>
            </a:endParaRPr>
          </a:p>
        </p:txBody>
      </p:sp>
      <p:sp>
        <p:nvSpPr>
          <p:cNvPr id="168" name="PlaceHolder 2"/>
          <p:cNvSpPr>
            <a:spLocks noGrp="1"/>
          </p:cNvSpPr>
          <p:nvPr>
            <p:ph/>
          </p:nvPr>
        </p:nvSpPr>
        <p:spPr>
          <a:xfrm>
            <a:off x="628560" y="1825560"/>
            <a:ext cx="7886520" cy="4350960"/>
          </a:xfrm>
          <a:prstGeom prst="rect">
            <a:avLst/>
          </a:prstGeom>
          <a:noFill/>
          <a:ln w="0">
            <a:noFill/>
          </a:ln>
        </p:spPr>
        <p:txBody>
          <a:bodyPr anchor="t">
            <a:normAutofit fontScale="95000"/>
          </a:bodyPr>
          <a:p>
            <a:pPr>
              <a:lnSpc>
                <a:spcPct val="90000"/>
              </a:lnSpc>
              <a:spcBef>
                <a:spcPts val="1001"/>
              </a:spcBef>
              <a:tabLst>
                <a:tab algn="l" pos="0"/>
              </a:tabLst>
            </a:pPr>
            <a:r>
              <a:rPr b="0" lang="de-DE" sz="2800" spc="-1" strike="noStrike">
                <a:solidFill>
                  <a:srgbClr val="000000"/>
                </a:solidFill>
                <a:latin typeface="Arial"/>
              </a:rPr>
              <a:t>28.3.</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de-DE" sz="2800" spc="-1" strike="noStrike">
                <a:solidFill>
                  <a:srgbClr val="000000"/>
                </a:solidFill>
                <a:latin typeface="Arial"/>
              </a:rPr>
              <a:t>„</a:t>
            </a:r>
            <a:r>
              <a:rPr b="0" lang="de-DE" sz="2800" spc="-1" strike="noStrike">
                <a:solidFill>
                  <a:srgbClr val="000000"/>
                </a:solidFill>
                <a:latin typeface="Arial"/>
              </a:rPr>
              <a:t>mit Schreiben vom […] hatte ich ein Zwangesgeld angedroht, weil […]Patienten nicht gemäß ordnungsbehördlich Raumplan untergebracht waren.“</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de-DE" sz="2800" spc="-1" strike="noStrike">
                <a:solidFill>
                  <a:srgbClr val="000000"/>
                </a:solidFill>
                <a:latin typeface="Arial"/>
              </a:rPr>
              <a:t>„</a:t>
            </a:r>
            <a:r>
              <a:rPr b="0" lang="de-DE" sz="2800" spc="-1" strike="noStrike">
                <a:solidFill>
                  <a:srgbClr val="000000"/>
                </a:solidFill>
                <a:latin typeface="Arial"/>
              </a:rPr>
              <a:t>Ich muss jetzt leider festestellen, dass die Nutzung […] weiterhin [..] abweicht.“</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de-DE" sz="2800" spc="-1" strike="noStrike">
                <a:solidFill>
                  <a:srgbClr val="000000"/>
                </a:solidFill>
                <a:latin typeface="Arial"/>
              </a:rPr>
              <a:t>„</a:t>
            </a:r>
            <a:r>
              <a:rPr b="0" lang="de-DE" sz="2800" spc="-1" strike="noStrike">
                <a:solidFill>
                  <a:srgbClr val="000000"/>
                </a:solidFill>
                <a:latin typeface="Arial"/>
              </a:rPr>
              <a:t>Ich setzte das Zwangsgeld deshalb fest“</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de-DE" sz="2800" spc="-1" strike="noStrike">
                <a:solidFill>
                  <a:srgbClr val="000000"/>
                </a:solidFill>
                <a:latin typeface="Arial"/>
              </a:rPr>
              <a:t>Sachverhalt </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de-DE" sz="2800" spc="-1" strike="noStrike">
                <a:solidFill>
                  <a:srgbClr val="000000"/>
                </a:solidFill>
                <a:latin typeface="Arial"/>
              </a:rPr>
              <a:t>Rechtsbehelfsbelehrung</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628560" y="365040"/>
            <a:ext cx="7886520" cy="1325160"/>
          </a:xfrm>
          <a:prstGeom prst="rect">
            <a:avLst/>
          </a:prstGeom>
          <a:noFill/>
          <a:ln w="0">
            <a:noFill/>
          </a:ln>
        </p:spPr>
        <p:txBody>
          <a:bodyPr anchor="ctr">
            <a:normAutofit/>
          </a:bodyPr>
          <a:p>
            <a:pPr>
              <a:lnSpc>
                <a:spcPct val="90000"/>
              </a:lnSpc>
            </a:pPr>
            <a:r>
              <a:rPr b="0" lang="de-DE" sz="4400" spc="-1" strike="noStrike">
                <a:solidFill>
                  <a:srgbClr val="000000"/>
                </a:solidFill>
                <a:latin typeface="Arial"/>
              </a:rPr>
              <a:t>Wie ging es weiter?</a:t>
            </a:r>
            <a:endParaRPr b="0" lang="de-DE" sz="4400" spc="-1" strike="noStrike">
              <a:solidFill>
                <a:srgbClr val="000000"/>
              </a:solidFill>
              <a:latin typeface="Calibri"/>
            </a:endParaRPr>
          </a:p>
        </p:txBody>
      </p:sp>
      <p:sp>
        <p:nvSpPr>
          <p:cNvPr id="170" name="PlaceHolder 2"/>
          <p:cNvSpPr>
            <a:spLocks noGrp="1"/>
          </p:cNvSpPr>
          <p:nvPr>
            <p:ph/>
          </p:nvPr>
        </p:nvSpPr>
        <p:spPr>
          <a:xfrm>
            <a:off x="628560" y="1825560"/>
            <a:ext cx="7886520" cy="43509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Zwangsgeld wurde gezahlt</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Mehrfache weitere Androhungen</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Für einige Jahre ordnungsgemäße Situation</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2018 erneute Festsetzung Zwangsgeld</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685800" y="1122480"/>
            <a:ext cx="7772040" cy="4125960"/>
          </a:xfrm>
          <a:prstGeom prst="rect">
            <a:avLst/>
          </a:prstGeom>
          <a:noFill/>
          <a:ln w="0">
            <a:noFill/>
          </a:ln>
        </p:spPr>
        <p:txBody>
          <a:bodyPr anchor="b">
            <a:normAutofit/>
          </a:bodyPr>
          <a:p>
            <a:pPr algn="ctr">
              <a:lnSpc>
                <a:spcPct val="90000"/>
              </a:lnSpc>
            </a:pPr>
            <a:r>
              <a:rPr b="0" lang="de-DE" sz="6000" spc="-1" strike="noStrike">
                <a:solidFill>
                  <a:srgbClr val="000000"/>
                </a:solidFill>
                <a:latin typeface="Arial"/>
              </a:rPr>
              <a:t>Schwer definierbare Maßnahme</a:t>
            </a:r>
            <a:br/>
            <a:br/>
            <a:r>
              <a:rPr b="0" lang="de-DE" sz="6000" spc="-1" strike="noStrike">
                <a:solidFill>
                  <a:srgbClr val="000000"/>
                </a:solidFill>
                <a:latin typeface="Arial"/>
              </a:rPr>
              <a:t>Beispiel 3</a:t>
            </a:r>
            <a:endParaRPr b="0" lang="de-DE" sz="6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Arial"/>
              </a:rPr>
              <a:t>Situation</a:t>
            </a:r>
            <a:endParaRPr b="0" lang="de-DE" sz="4400" spc="-1" strike="noStrike">
              <a:solidFill>
                <a:srgbClr val="000000"/>
              </a:solidFill>
              <a:latin typeface="Calibri"/>
            </a:endParaRPr>
          </a:p>
        </p:txBody>
      </p:sp>
      <p:sp>
        <p:nvSpPr>
          <p:cNvPr id="173" name="PlaceHolder 2"/>
          <p:cNvSpPr>
            <a:spLocks noGrp="1"/>
          </p:cNvSpPr>
          <p:nvPr>
            <p:ph/>
          </p:nvPr>
        </p:nvSpPr>
        <p:spPr>
          <a:xfrm>
            <a:off x="628560" y="1825560"/>
            <a:ext cx="7886520" cy="4350960"/>
          </a:xfrm>
          <a:prstGeom prst="rect">
            <a:avLst/>
          </a:prstGeom>
          <a:noFill/>
          <a:ln w="0">
            <a:noFill/>
          </a:ln>
        </p:spPr>
        <p:txBody>
          <a:bodyPr anchor="t">
            <a:noAutofit/>
          </a:bodyPr>
          <a:p>
            <a:pPr>
              <a:lnSpc>
                <a:spcPct val="90000"/>
              </a:lnSpc>
              <a:spcBef>
                <a:spcPts val="1001"/>
              </a:spcBef>
              <a:tabLst>
                <a:tab algn="l" pos="0"/>
              </a:tabLst>
            </a:pPr>
            <a:r>
              <a:rPr b="0" lang="de-DE" sz="2800" spc="-1" strike="noStrike">
                <a:solidFill>
                  <a:srgbClr val="000000"/>
                </a:solidFill>
                <a:latin typeface="Arial"/>
              </a:rPr>
              <a:t>15.02.18</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de-DE" sz="2800" spc="-1" strike="noStrike">
                <a:solidFill>
                  <a:srgbClr val="000000"/>
                </a:solidFill>
                <a:latin typeface="Arial"/>
              </a:rPr>
              <a:t>Kita und Praxis teilen sich einen Flur</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de-DE" sz="2800" spc="-1" strike="noStrike">
                <a:solidFill>
                  <a:srgbClr val="000000"/>
                </a:solidFill>
                <a:latin typeface="Arial"/>
              </a:rPr>
              <a:t>Anruf Kindergarten: Potentiell infektiöse Praxis-Kinder warten im Flur</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de-DE" sz="2800" spc="-1" strike="noStrike">
                <a:solidFill>
                  <a:srgbClr val="000000"/>
                </a:solidFill>
                <a:latin typeface="Arial"/>
              </a:rPr>
              <a:t>Auseinandersetzung zwischen Kita und Praxis auch bzgl. anderer Dinge</a:t>
            </a:r>
            <a:endParaRPr b="0" lang="de-DE" sz="2800" spc="-1" strike="noStrike">
              <a:solidFill>
                <a:srgbClr val="000000"/>
              </a:solidFill>
              <a:latin typeface="Calibri"/>
            </a:endParaRPr>
          </a:p>
          <a:p>
            <a:pPr>
              <a:lnSpc>
                <a:spcPct val="90000"/>
              </a:lnSpc>
              <a:spcBef>
                <a:spcPts val="1001"/>
              </a:spcBef>
              <a:tabLst>
                <a:tab algn="l" pos="0"/>
              </a:tabLst>
            </a:pPr>
            <a:endParaRPr b="0" lang="de-DE" sz="2800" spc="-1" strike="noStrike">
              <a:solidFill>
                <a:srgbClr val="000000"/>
              </a:solidFill>
              <a:latin typeface="Calibri"/>
            </a:endParaRPr>
          </a:p>
          <a:p>
            <a:pPr>
              <a:lnSpc>
                <a:spcPct val="90000"/>
              </a:lnSpc>
              <a:spcBef>
                <a:spcPts val="1001"/>
              </a:spcBef>
              <a:tabLst>
                <a:tab algn="l" pos="0"/>
              </a:tabLst>
            </a:pP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Arial"/>
              </a:rPr>
              <a:t>Besteht eine Gefährdung?</a:t>
            </a:r>
            <a:br/>
            <a:r>
              <a:rPr b="0" lang="de-DE" sz="4400" spc="-1" strike="noStrike">
                <a:solidFill>
                  <a:srgbClr val="000000"/>
                </a:solidFill>
                <a:latin typeface="Arial"/>
              </a:rPr>
              <a:t>Besteht ein Gesetzesverstoß?</a:t>
            </a:r>
            <a:endParaRPr b="0" lang="de-DE" sz="4400" spc="-1" strike="noStrike">
              <a:solidFill>
                <a:srgbClr val="000000"/>
              </a:solidFill>
              <a:latin typeface="Calibri"/>
            </a:endParaRPr>
          </a:p>
        </p:txBody>
      </p:sp>
      <p:sp>
        <p:nvSpPr>
          <p:cNvPr id="175" name="PlaceHolder 2"/>
          <p:cNvSpPr>
            <a:spLocks noGrp="1"/>
          </p:cNvSpPr>
          <p:nvPr>
            <p:ph/>
          </p:nvPr>
        </p:nvSpPr>
        <p:spPr>
          <a:xfrm>
            <a:off x="628560" y="1825560"/>
            <a:ext cx="78865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Gesundheitsgefährdung für die Kita-Kinder und Erzieher/innen</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childTnLst>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175">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Arial"/>
              </a:rPr>
              <a:t>Maßnahme</a:t>
            </a:r>
            <a:endParaRPr b="0" lang="de-DE" sz="4400" spc="-1" strike="noStrike">
              <a:solidFill>
                <a:srgbClr val="000000"/>
              </a:solidFill>
              <a:latin typeface="Calibri"/>
            </a:endParaRPr>
          </a:p>
        </p:txBody>
      </p:sp>
      <p:sp>
        <p:nvSpPr>
          <p:cNvPr id="177" name="PlaceHolder 2"/>
          <p:cNvSpPr>
            <a:spLocks noGrp="1"/>
          </p:cNvSpPr>
          <p:nvPr>
            <p:ph/>
          </p:nvPr>
        </p:nvSpPr>
        <p:spPr>
          <a:xfrm>
            <a:off x="628560" y="1825560"/>
            <a:ext cx="78865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Telefonat mit Kinderärztin und Kita-Leitung:</a:t>
            </a:r>
            <a:r>
              <a:rPr b="0" i="1" lang="de-DE" sz="2800" spc="-1" strike="noStrike">
                <a:solidFill>
                  <a:srgbClr val="000000"/>
                </a:solidFill>
                <a:latin typeface="Arial"/>
              </a:rPr>
              <a:t> „Sollen gemeinsam eine Lösung finden.</a:t>
            </a:r>
            <a:r>
              <a:rPr b="0" lang="de-DE" sz="2800" spc="-1" strike="noStrike">
                <a:solidFill>
                  <a:srgbClr val="000000"/>
                </a:solidFill>
                <a:latin typeface="Arial"/>
              </a:rPr>
              <a:t>“</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Arial"/>
              </a:rPr>
              <a:t>Folge</a:t>
            </a:r>
            <a:endParaRPr b="0" lang="de-DE" sz="4400" spc="-1" strike="noStrike">
              <a:solidFill>
                <a:srgbClr val="000000"/>
              </a:solidFill>
              <a:latin typeface="Calibri"/>
            </a:endParaRPr>
          </a:p>
        </p:txBody>
      </p:sp>
      <p:sp>
        <p:nvSpPr>
          <p:cNvPr id="179" name="PlaceHolder 2"/>
          <p:cNvSpPr>
            <a:spLocks noGrp="1"/>
          </p:cNvSpPr>
          <p:nvPr>
            <p:ph/>
          </p:nvPr>
        </p:nvSpPr>
        <p:spPr>
          <a:xfrm>
            <a:off x="628560" y="1825560"/>
            <a:ext cx="78865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Erneuter Anruf Kitaleitung: </a:t>
            </a:r>
            <a:r>
              <a:rPr b="0" i="1" lang="de-DE" sz="2800" spc="-1" strike="noStrike">
                <a:solidFill>
                  <a:srgbClr val="000000"/>
                </a:solidFill>
                <a:latin typeface="Arial"/>
              </a:rPr>
              <a:t>„Problem besteht weiterhin. Ärztin nicht an einer Lösung interessiert.“</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Arial"/>
              </a:rPr>
              <a:t>Nächste Maßnahme: </a:t>
            </a:r>
            <a:endParaRPr b="0" lang="de-DE" sz="4400" spc="-1" strike="noStrike">
              <a:solidFill>
                <a:srgbClr val="000000"/>
              </a:solidFill>
              <a:latin typeface="Calibri"/>
            </a:endParaRPr>
          </a:p>
        </p:txBody>
      </p:sp>
      <p:sp>
        <p:nvSpPr>
          <p:cNvPr id="181" name="PlaceHolder 2"/>
          <p:cNvSpPr>
            <a:spLocks noGrp="1"/>
          </p:cNvSpPr>
          <p:nvPr>
            <p:ph/>
          </p:nvPr>
        </p:nvSpPr>
        <p:spPr>
          <a:xfrm>
            <a:off x="628560" y="1825560"/>
            <a:ext cx="78865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Begehung: </a:t>
            </a:r>
            <a:endParaRPr b="0" lang="de-DE"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de-DE" sz="2400" spc="-1" strike="noStrike">
                <a:solidFill>
                  <a:srgbClr val="000000"/>
                </a:solidFill>
                <a:latin typeface="Arial"/>
              </a:rPr>
              <a:t>Provisorische Wartebereich der Praxis deckt sich mit Kita-Eingangsbereich</a:t>
            </a:r>
            <a:endParaRPr b="0" lang="de-DE"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de-DE" sz="2400" spc="-1" strike="noStrike">
                <a:solidFill>
                  <a:srgbClr val="000000"/>
                </a:solidFill>
                <a:latin typeface="Arial"/>
              </a:rPr>
              <a:t>Praxis hat viel Platz innen</a:t>
            </a:r>
            <a:endParaRPr b="0" lang="de-DE"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de-DE" sz="2400" spc="-1" strike="noStrike">
                <a:solidFill>
                  <a:srgbClr val="000000"/>
                </a:solidFill>
                <a:latin typeface="Arial"/>
              </a:rPr>
              <a:t>Die Gefährdung ist eindeutig </a:t>
            </a:r>
            <a:endParaRPr b="0" lang="de-DE" sz="24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Längeres Gespräch mit den Beteiligten</a:t>
            </a:r>
            <a:endParaRPr b="0" lang="de-DE"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de-DE" sz="2400" spc="-1" strike="noStrike">
                <a:solidFill>
                  <a:srgbClr val="000000"/>
                </a:solidFill>
                <a:latin typeface="Arial"/>
              </a:rPr>
              <a:t>Praxisleitung sagt (widerwillig) zu, dass Problem zu klären</a:t>
            </a:r>
            <a:endParaRPr b="0" lang="de-DE"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Arial"/>
              </a:rPr>
              <a:t>Anordnung</a:t>
            </a:r>
            <a:endParaRPr b="0" lang="de-DE" sz="4400" spc="-1" strike="noStrike">
              <a:solidFill>
                <a:srgbClr val="000000"/>
              </a:solidFill>
              <a:latin typeface="Calibri"/>
            </a:endParaRPr>
          </a:p>
        </p:txBody>
      </p:sp>
      <p:sp>
        <p:nvSpPr>
          <p:cNvPr id="183" name="PlaceHolder 2"/>
          <p:cNvSpPr>
            <a:spLocks noGrp="1"/>
          </p:cNvSpPr>
          <p:nvPr>
            <p:ph/>
          </p:nvPr>
        </p:nvSpPr>
        <p:spPr>
          <a:xfrm>
            <a:off x="628560" y="1825560"/>
            <a:ext cx="7886520" cy="4350960"/>
          </a:xfrm>
          <a:prstGeom prst="rect">
            <a:avLst/>
          </a:prstGeom>
          <a:noFill/>
          <a:ln w="0">
            <a:noFill/>
          </a:ln>
        </p:spPr>
        <p:txBody>
          <a:bodyPr anchor="t">
            <a:normAutofit fontScale="93000"/>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Sachverhalt</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i="1" lang="de-DE" sz="2800" spc="-1" strike="noStrike">
                <a:solidFill>
                  <a:srgbClr val="000000"/>
                </a:solidFill>
                <a:latin typeface="Arial"/>
              </a:rPr>
              <a:t>“</a:t>
            </a:r>
            <a:r>
              <a:rPr b="0" i="1" lang="de-DE" sz="2800" spc="-1" strike="noStrike">
                <a:solidFill>
                  <a:srgbClr val="000000"/>
                </a:solidFill>
                <a:latin typeface="Arial"/>
              </a:rPr>
              <a:t>Sie müssen dafür Sorge tragen, dass Kinder, die als infektiös eingeschätzt werden […] sich nur kurz im Flurbereich […] aufhalten.“</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Begründung</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Rechtliche Grundlage § 16 IfSG</a:t>
            </a:r>
            <a:endParaRPr b="0" lang="de-DE"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de-DE" sz="2400" spc="-1" strike="noStrike">
                <a:solidFill>
                  <a:srgbClr val="000000"/>
                </a:solidFill>
                <a:latin typeface="Arial"/>
              </a:rPr>
              <a:t>Werden Tatsachen festgestellt, die zum Auftreten einer übertragbaren Krankheit führen können[…] so trifft die zuständige Behörde die notwendigen Maßnahmen zur Abwendung der […] Gefahren.</a:t>
            </a:r>
            <a:endParaRPr b="0" lang="de-DE" sz="24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Rechtsbehelfsbelehrung</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Arial"/>
              </a:rPr>
              <a:t>Folge</a:t>
            </a:r>
            <a:endParaRPr b="0" lang="de-DE" sz="4400" spc="-1" strike="noStrike">
              <a:solidFill>
                <a:srgbClr val="000000"/>
              </a:solidFill>
              <a:latin typeface="Calibri"/>
            </a:endParaRPr>
          </a:p>
        </p:txBody>
      </p:sp>
      <p:sp>
        <p:nvSpPr>
          <p:cNvPr id="185" name="PlaceHolder 2"/>
          <p:cNvSpPr>
            <a:spLocks noGrp="1"/>
          </p:cNvSpPr>
          <p:nvPr>
            <p:ph/>
          </p:nvPr>
        </p:nvSpPr>
        <p:spPr>
          <a:xfrm>
            <a:off x="628560" y="1825560"/>
            <a:ext cx="78865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Interne Umorganisation</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Problem gelöst </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Arial"/>
              </a:rPr>
              <a:t>TrinkWV – Der Nerd-Gott</a:t>
            </a:r>
            <a:endParaRPr b="0" lang="de-DE" sz="4400" spc="-1" strike="noStrike">
              <a:solidFill>
                <a:srgbClr val="000000"/>
              </a:solidFill>
              <a:latin typeface="Calibri"/>
            </a:endParaRPr>
          </a:p>
        </p:txBody>
      </p:sp>
      <p:pic>
        <p:nvPicPr>
          <p:cNvPr id="131" name="Inhaltsplatzhalter 4" descr=""/>
          <p:cNvPicPr/>
          <p:nvPr/>
        </p:nvPicPr>
        <p:blipFill>
          <a:blip r:embed="rId1"/>
          <a:stretch/>
        </p:blipFill>
        <p:spPr>
          <a:xfrm>
            <a:off x="783000" y="2691360"/>
            <a:ext cx="2393280" cy="2694600"/>
          </a:xfrm>
          <a:prstGeom prst="rect">
            <a:avLst/>
          </a:prstGeom>
          <a:ln w="0">
            <a:noFill/>
          </a:ln>
        </p:spPr>
      </p:pic>
      <p:sp>
        <p:nvSpPr>
          <p:cNvPr id="132" name="Rechteck 5"/>
          <p:cNvSpPr/>
          <p:nvPr/>
        </p:nvSpPr>
        <p:spPr>
          <a:xfrm>
            <a:off x="3943440" y="3238560"/>
            <a:ext cx="4571640" cy="28328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0" lang="de-DE" sz="1800" spc="-1" strike="noStrike">
                <a:solidFill>
                  <a:srgbClr val="000000"/>
                </a:solidFill>
                <a:latin typeface="Calibri"/>
              </a:rPr>
              <a:t>„</a:t>
            </a:r>
            <a:r>
              <a:rPr b="0" lang="de-DE" sz="1800" spc="-1" strike="noStrike">
                <a:solidFill>
                  <a:srgbClr val="000000"/>
                </a:solidFill>
                <a:latin typeface="Calibri"/>
              </a:rPr>
              <a:t>Zweck der Verordnung ist es, die menschliche Gesundheit vor den nachteiligen Einflüssen, die sich aus der Verunreinigung von Wasser ergeben, das für den menschlichen Gebrauch bestimmt ist, durch Gewährleistung seiner Genusstauglichkeit und Reinheit nach Maßgabe der folgenden Vorschriften zu schützen.“</a:t>
            </a:r>
            <a:endParaRPr b="0" lang="de-DE" sz="1800" spc="-1" strike="noStrike">
              <a:latin typeface="Arial"/>
            </a:endParaRPr>
          </a:p>
        </p:txBody>
      </p:sp>
      <p:sp>
        <p:nvSpPr>
          <p:cNvPr id="133" name="Rechteck 6"/>
          <p:cNvSpPr/>
          <p:nvPr/>
        </p:nvSpPr>
        <p:spPr>
          <a:xfrm>
            <a:off x="3902400" y="2053080"/>
            <a:ext cx="4571640" cy="364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de-DE" sz="1800" spc="-1" strike="noStrike">
                <a:solidFill>
                  <a:srgbClr val="000000"/>
                </a:solidFill>
                <a:latin typeface="Calibri"/>
              </a:rPr>
              <a:t>Trinkwasser soll nicht krank machen</a:t>
            </a:r>
            <a:endParaRPr b="0" lang="de-DE" sz="1800" spc="-1" strike="noStrike">
              <a:latin typeface="Arial"/>
            </a:endParaRPr>
          </a:p>
        </p:txBody>
      </p:sp>
      <p:sp>
        <p:nvSpPr>
          <p:cNvPr id="134" name="Rechteck 7"/>
          <p:cNvSpPr/>
          <p:nvPr/>
        </p:nvSpPr>
        <p:spPr>
          <a:xfrm>
            <a:off x="5756040" y="2191680"/>
            <a:ext cx="946080" cy="118764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0" lang="de-DE" sz="7200" spc="-1" strike="noStrike">
                <a:solidFill>
                  <a:srgbClr val="000000"/>
                </a:solidFill>
                <a:latin typeface="Calibri"/>
              </a:rPr>
              <a:t>=</a:t>
            </a:r>
            <a:endParaRPr b="0" lang="de-DE" sz="72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685800" y="1122480"/>
            <a:ext cx="7772040" cy="4766040"/>
          </a:xfrm>
          <a:prstGeom prst="rect">
            <a:avLst/>
          </a:prstGeom>
          <a:noFill/>
          <a:ln w="0">
            <a:noFill/>
          </a:ln>
        </p:spPr>
        <p:txBody>
          <a:bodyPr anchor="b">
            <a:normAutofit fontScale="94000"/>
          </a:bodyPr>
          <a:p>
            <a:pPr algn="ctr">
              <a:lnSpc>
                <a:spcPct val="90000"/>
              </a:lnSpc>
            </a:pPr>
            <a:r>
              <a:rPr b="0" lang="de-DE" sz="6000" spc="-1" strike="noStrike">
                <a:solidFill>
                  <a:srgbClr val="000000"/>
                </a:solidFill>
                <a:latin typeface="Arial"/>
              </a:rPr>
              <a:t>Fehlende Untersuchung Eigenwasserversorgungs-Anlage</a:t>
            </a:r>
            <a:br/>
            <a:br/>
            <a:r>
              <a:rPr b="0" lang="de-DE" sz="6000" spc="-1" strike="noStrike">
                <a:solidFill>
                  <a:srgbClr val="000000"/>
                </a:solidFill>
                <a:latin typeface="Arial"/>
              </a:rPr>
              <a:t>Beispiel 4</a:t>
            </a:r>
            <a:endParaRPr b="0" lang="de-DE" sz="6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Arial"/>
              </a:rPr>
              <a:t>Beginn des Vorgangs</a:t>
            </a:r>
            <a:endParaRPr b="0" lang="de-DE" sz="4400" spc="-1" strike="noStrike">
              <a:solidFill>
                <a:srgbClr val="000000"/>
              </a:solidFill>
              <a:latin typeface="Calibri"/>
            </a:endParaRPr>
          </a:p>
        </p:txBody>
      </p:sp>
      <p:sp>
        <p:nvSpPr>
          <p:cNvPr id="188" name="PlaceHolder 2"/>
          <p:cNvSpPr>
            <a:spLocks noGrp="1"/>
          </p:cNvSpPr>
          <p:nvPr>
            <p:ph/>
          </p:nvPr>
        </p:nvSpPr>
        <p:spPr>
          <a:xfrm>
            <a:off x="628560" y="1825560"/>
            <a:ext cx="7886520" cy="4350960"/>
          </a:xfrm>
          <a:prstGeom prst="rect">
            <a:avLst/>
          </a:prstGeom>
          <a:noFill/>
          <a:ln w="0">
            <a:noFill/>
          </a:ln>
        </p:spPr>
        <p:txBody>
          <a:bodyPr anchor="t">
            <a:normAutofit fontScale="93000"/>
          </a:bodyPr>
          <a:p>
            <a:pPr>
              <a:lnSpc>
                <a:spcPct val="90000"/>
              </a:lnSpc>
              <a:spcBef>
                <a:spcPts val="1001"/>
              </a:spcBef>
              <a:tabLst>
                <a:tab algn="l" pos="0"/>
              </a:tabLst>
            </a:pPr>
            <a:r>
              <a:rPr b="0" lang="de-DE" sz="2800" spc="-1" strike="noStrike">
                <a:solidFill>
                  <a:srgbClr val="000000"/>
                </a:solidFill>
                <a:latin typeface="Arial"/>
              </a:rPr>
              <a:t>21.12.2012: Aufforderung an 82-jährige Frau jährlich Eigenwasser untersuchen zu lassen</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i="1" lang="de-DE" sz="2800" spc="-1" strike="noStrike">
                <a:solidFill>
                  <a:srgbClr val="000000"/>
                </a:solidFill>
                <a:latin typeface="Arial"/>
              </a:rPr>
              <a:t>„</a:t>
            </a:r>
            <a:r>
              <a:rPr b="0" i="1" lang="de-DE" sz="2800" spc="-1" strike="noStrike">
                <a:solidFill>
                  <a:srgbClr val="000000"/>
                </a:solidFill>
                <a:latin typeface="Arial"/>
              </a:rPr>
              <a:t>Nach Aktenlage habe ich bisher keine Unterlagen über Trinkwasseruntersuchungen erhalten.“</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i="1" lang="de-DE" sz="2800" spc="-1" strike="noStrike">
                <a:solidFill>
                  <a:srgbClr val="000000"/>
                </a:solidFill>
                <a:latin typeface="Arial"/>
              </a:rPr>
              <a:t>„</a:t>
            </a:r>
            <a:r>
              <a:rPr b="0" i="1" lang="de-DE" sz="2800" spc="-1" strike="noStrike">
                <a:solidFill>
                  <a:srgbClr val="000000"/>
                </a:solidFill>
                <a:latin typeface="Arial"/>
              </a:rPr>
              <a:t>Die Untersuchung ist unverzüglich durchführen zu lassen.“</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i="1" lang="de-DE" sz="2800" spc="-1" strike="noStrike">
                <a:solidFill>
                  <a:srgbClr val="000000"/>
                </a:solidFill>
                <a:latin typeface="Arial"/>
              </a:rPr>
              <a:t>„</a:t>
            </a:r>
            <a:r>
              <a:rPr b="0" i="1" lang="de-DE" sz="2800" spc="-1" strike="noStrike">
                <a:solidFill>
                  <a:srgbClr val="000000"/>
                </a:solidFill>
                <a:latin typeface="Arial"/>
              </a:rPr>
              <a:t>In den folgenden Jahren sind die Untersuchungen unaufgefordert jährlich durchführen zu lassen“</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de-DE" sz="2800" spc="-1" strike="noStrike">
                <a:solidFill>
                  <a:srgbClr val="000000"/>
                </a:solidFill>
                <a:latin typeface="Arial"/>
              </a:rPr>
              <a:t>Begründung, Zwangsmittelandrohung, Rechtsbehelfsbelehrung</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Arial"/>
              </a:rPr>
              <a:t>Besteht eine Gefährdung?</a:t>
            </a:r>
            <a:br/>
            <a:r>
              <a:rPr b="0" lang="de-DE" sz="4400" spc="-1" strike="noStrike">
                <a:solidFill>
                  <a:srgbClr val="000000"/>
                </a:solidFill>
                <a:latin typeface="Arial"/>
              </a:rPr>
              <a:t>Besteht ein Gesetzesverstoß?</a:t>
            </a:r>
            <a:endParaRPr b="0" lang="de-DE" sz="4400" spc="-1" strike="noStrike">
              <a:solidFill>
                <a:srgbClr val="000000"/>
              </a:solidFill>
              <a:latin typeface="Calibri"/>
            </a:endParaRPr>
          </a:p>
        </p:txBody>
      </p:sp>
      <p:sp>
        <p:nvSpPr>
          <p:cNvPr id="190" name="PlaceHolder 2"/>
          <p:cNvSpPr>
            <a:spLocks noGrp="1"/>
          </p:cNvSpPr>
          <p:nvPr>
            <p:ph/>
          </p:nvPr>
        </p:nvSpPr>
        <p:spPr>
          <a:xfrm>
            <a:off x="628560" y="1825560"/>
            <a:ext cx="7886520" cy="43509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Geringe Gefährdung, da möglicherweise Nitratbelastung</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Verstoß gegen § 14 TrinkWV</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childTnLst>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190">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190">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Arial"/>
              </a:rPr>
              <a:t>Einleitung Owi-Verfahren</a:t>
            </a:r>
            <a:endParaRPr b="0" lang="de-DE" sz="4400" spc="-1" strike="noStrike">
              <a:solidFill>
                <a:srgbClr val="000000"/>
              </a:solidFill>
              <a:latin typeface="Calibri"/>
            </a:endParaRPr>
          </a:p>
        </p:txBody>
      </p:sp>
      <p:sp>
        <p:nvSpPr>
          <p:cNvPr id="192" name="PlaceHolder 2"/>
          <p:cNvSpPr>
            <a:spLocks noGrp="1"/>
          </p:cNvSpPr>
          <p:nvPr>
            <p:ph/>
          </p:nvPr>
        </p:nvSpPr>
        <p:spPr>
          <a:xfrm>
            <a:off x="628560" y="1825560"/>
            <a:ext cx="78865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de-DE" sz="3200" spc="-1" strike="noStrike">
                <a:solidFill>
                  <a:srgbClr val="000000"/>
                </a:solidFill>
                <a:latin typeface="Arial"/>
              </a:rPr>
              <a:t>19.08.2015: Bitte um Übersendung der Untersuchungsergebnisse</a:t>
            </a:r>
            <a:endParaRPr b="0" lang="de-DE" sz="32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3200" spc="-1" strike="noStrike">
                <a:solidFill>
                  <a:srgbClr val="000000"/>
                </a:solidFill>
                <a:latin typeface="Arial"/>
              </a:rPr>
              <a:t>Keine Reaktion</a:t>
            </a:r>
            <a:endParaRPr b="0" lang="de-DE" sz="32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3200" spc="-1" strike="noStrike">
                <a:solidFill>
                  <a:srgbClr val="000000"/>
                </a:solidFill>
                <a:latin typeface="Arial"/>
              </a:rPr>
              <a:t>15.09.2015: Einleitung Owi-Verfahren mit einer Anhörung</a:t>
            </a:r>
            <a:endParaRPr b="0" lang="de-DE"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Arial"/>
              </a:rPr>
              <a:t>Schreiben Pächterin</a:t>
            </a:r>
            <a:endParaRPr b="0" lang="de-DE" sz="4400" spc="-1" strike="noStrike">
              <a:solidFill>
                <a:srgbClr val="000000"/>
              </a:solidFill>
              <a:latin typeface="Calibri"/>
            </a:endParaRPr>
          </a:p>
        </p:txBody>
      </p:sp>
      <p:sp>
        <p:nvSpPr>
          <p:cNvPr id="194" name="PlaceHolder 2"/>
          <p:cNvSpPr>
            <a:spLocks noGrp="1"/>
          </p:cNvSpPr>
          <p:nvPr>
            <p:ph/>
          </p:nvPr>
        </p:nvSpPr>
        <p:spPr>
          <a:xfrm>
            <a:off x="628560" y="1825560"/>
            <a:ext cx="78865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Keine Untersuchung erfolgt</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Wir wollten einen Anschluss an die Wasserwerke, wurde aber nicht durchgeführt.</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Arial"/>
              </a:rPr>
              <a:t>Bußgeldbescheid</a:t>
            </a:r>
            <a:endParaRPr b="0" lang="de-DE" sz="4400" spc="-1" strike="noStrike">
              <a:solidFill>
                <a:srgbClr val="000000"/>
              </a:solidFill>
              <a:latin typeface="Calibri"/>
            </a:endParaRPr>
          </a:p>
        </p:txBody>
      </p:sp>
      <p:sp>
        <p:nvSpPr>
          <p:cNvPr id="196" name="PlaceHolder 2"/>
          <p:cNvSpPr>
            <a:spLocks noGrp="1"/>
          </p:cNvSpPr>
          <p:nvPr>
            <p:ph/>
          </p:nvPr>
        </p:nvSpPr>
        <p:spPr>
          <a:xfrm>
            <a:off x="628560" y="1825560"/>
            <a:ext cx="78865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22.01.2016</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i="1" lang="de-DE" sz="2800" spc="-1" strike="noStrike">
                <a:solidFill>
                  <a:srgbClr val="000000"/>
                </a:solidFill>
                <a:latin typeface="Arial"/>
              </a:rPr>
              <a:t>„</a:t>
            </a:r>
            <a:r>
              <a:rPr b="0" i="1" lang="de-DE" sz="2800" spc="-1" strike="noStrike">
                <a:solidFill>
                  <a:srgbClr val="000000"/>
                </a:solidFill>
                <a:latin typeface="Arial"/>
              </a:rPr>
              <a:t>Sie haben sich fahrlässig ordnungswidrig verhalten“</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Bußgeld: 1575 €</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Sachverhalt</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Rechtsbehelfsbelehrung</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i="1" lang="de-DE" sz="2800" spc="-1" strike="noStrike">
                <a:solidFill>
                  <a:srgbClr val="000000"/>
                </a:solidFill>
                <a:latin typeface="Arial"/>
              </a:rPr>
              <a:t>„</a:t>
            </a:r>
            <a:r>
              <a:rPr b="0" i="1" lang="de-DE" sz="2800" spc="-1" strike="noStrike">
                <a:solidFill>
                  <a:srgbClr val="000000"/>
                </a:solidFill>
                <a:latin typeface="Arial"/>
              </a:rPr>
              <a:t>beim Amtsgericht die Anordnung der Erzwingungshaft beantragen“</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Arial"/>
              </a:rPr>
              <a:t>Widerspruch</a:t>
            </a:r>
            <a:endParaRPr b="0" lang="de-DE" sz="4400" spc="-1" strike="noStrike">
              <a:solidFill>
                <a:srgbClr val="000000"/>
              </a:solidFill>
              <a:latin typeface="Calibri"/>
            </a:endParaRPr>
          </a:p>
        </p:txBody>
      </p:sp>
      <p:sp>
        <p:nvSpPr>
          <p:cNvPr id="198" name="PlaceHolder 2"/>
          <p:cNvSpPr>
            <a:spLocks noGrp="1"/>
          </p:cNvSpPr>
          <p:nvPr>
            <p:ph/>
          </p:nvPr>
        </p:nvSpPr>
        <p:spPr>
          <a:xfrm>
            <a:off x="628560" y="1825560"/>
            <a:ext cx="78865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01.02.2016</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Sie sei im Krankenhaus gewesen</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telefonisch niemand erreicht</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i="1" lang="de-DE" sz="2800" spc="-1" strike="noStrike">
                <a:solidFill>
                  <a:srgbClr val="000000"/>
                </a:solidFill>
                <a:latin typeface="Arial"/>
              </a:rPr>
              <a:t>„</a:t>
            </a:r>
            <a:r>
              <a:rPr b="0" i="1" lang="de-DE" sz="2800" spc="-1" strike="noStrike">
                <a:solidFill>
                  <a:srgbClr val="000000"/>
                </a:solidFill>
                <a:latin typeface="Arial"/>
              </a:rPr>
              <a:t>Ich empfinde die Drohung – Erzwingungshaft – unverhältnismäßig.“</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Arial"/>
              </a:rPr>
              <a:t>Einstellung des Verfahrens</a:t>
            </a:r>
            <a:endParaRPr b="0" lang="de-DE" sz="4400" spc="-1" strike="noStrike">
              <a:solidFill>
                <a:srgbClr val="000000"/>
              </a:solidFill>
              <a:latin typeface="Calibri"/>
            </a:endParaRPr>
          </a:p>
        </p:txBody>
      </p:sp>
      <p:sp>
        <p:nvSpPr>
          <p:cNvPr id="200" name="PlaceHolder 2"/>
          <p:cNvSpPr>
            <a:spLocks noGrp="1"/>
          </p:cNvSpPr>
          <p:nvPr>
            <p:ph/>
          </p:nvPr>
        </p:nvSpPr>
        <p:spPr>
          <a:xfrm>
            <a:off x="628560" y="1825560"/>
            <a:ext cx="7886520" cy="4350960"/>
          </a:xfrm>
          <a:prstGeom prst="rect">
            <a:avLst/>
          </a:prstGeom>
          <a:noFill/>
          <a:ln w="0">
            <a:noFill/>
          </a:ln>
        </p:spPr>
        <p:txBody>
          <a:bodyPr anchor="t">
            <a:noAutofit/>
          </a:bodyPr>
          <a:p>
            <a:pPr>
              <a:lnSpc>
                <a:spcPct val="90000"/>
              </a:lnSpc>
              <a:spcBef>
                <a:spcPts val="1001"/>
              </a:spcBef>
              <a:tabLst>
                <a:tab algn="l" pos="0"/>
              </a:tabLst>
            </a:pPr>
            <a:r>
              <a:rPr b="0" lang="de-DE" sz="2800" spc="-1" strike="noStrike">
                <a:solidFill>
                  <a:srgbClr val="000000"/>
                </a:solidFill>
                <a:latin typeface="Arial"/>
              </a:rPr>
              <a:t>09.03.2016:</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i="1" lang="de-DE" sz="2800" spc="-1" strike="noStrike">
                <a:solidFill>
                  <a:srgbClr val="000000"/>
                </a:solidFill>
                <a:latin typeface="Arial"/>
              </a:rPr>
              <a:t>„</a:t>
            </a:r>
            <a:r>
              <a:rPr b="0" i="1" lang="de-DE" sz="2800" spc="-1" strike="noStrike">
                <a:solidFill>
                  <a:srgbClr val="000000"/>
                </a:solidFill>
                <a:latin typeface="Arial"/>
              </a:rPr>
              <a:t>Nach nochmaliger Prüfung der Rechtslage stelle ich das Verfahren […] ein.“</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01" name="Gruppieren 6"/>
          <p:cNvGrpSpPr/>
          <p:nvPr/>
        </p:nvGrpSpPr>
        <p:grpSpPr>
          <a:xfrm>
            <a:off x="1362600" y="1658160"/>
            <a:ext cx="6427800" cy="4990320"/>
            <a:chOff x="1362600" y="1658160"/>
            <a:chExt cx="6427800" cy="4990320"/>
          </a:xfrm>
        </p:grpSpPr>
        <p:pic>
          <p:nvPicPr>
            <p:cNvPr id="202" name="Grafik 3" descr=""/>
            <p:cNvPicPr/>
            <p:nvPr/>
          </p:nvPicPr>
          <p:blipFill>
            <a:blip r:embed="rId1"/>
            <a:stretch/>
          </p:blipFill>
          <p:spPr>
            <a:xfrm>
              <a:off x="1362600" y="1897560"/>
              <a:ext cx="6427800" cy="4750920"/>
            </a:xfrm>
            <a:prstGeom prst="rect">
              <a:avLst/>
            </a:prstGeom>
            <a:ln w="0">
              <a:noFill/>
            </a:ln>
          </p:spPr>
        </p:pic>
        <p:sp>
          <p:nvSpPr>
            <p:cNvPr id="203" name="Ellipse 4"/>
            <p:cNvSpPr/>
            <p:nvPr/>
          </p:nvSpPr>
          <p:spPr>
            <a:xfrm>
              <a:off x="3817800" y="1658160"/>
              <a:ext cx="1517400" cy="26146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04" name="Rechteck 5"/>
            <p:cNvSpPr/>
            <p:nvPr/>
          </p:nvSpPr>
          <p:spPr>
            <a:xfrm>
              <a:off x="3776400" y="2965680"/>
              <a:ext cx="1689840" cy="63900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0" lang="de-DE" sz="1800" spc="-1" strike="noStrike">
                  <a:solidFill>
                    <a:srgbClr val="000000"/>
                  </a:solidFill>
                  <a:latin typeface="Calibri"/>
                </a:rPr>
                <a:t>Gesundheits-</a:t>
              </a:r>
              <a:endParaRPr b="0" lang="de-DE" sz="1800" spc="-1" strike="noStrike">
                <a:latin typeface="Arial"/>
              </a:endParaRPr>
            </a:p>
            <a:p>
              <a:pPr algn="ctr">
                <a:lnSpc>
                  <a:spcPct val="100000"/>
                </a:lnSpc>
              </a:pPr>
              <a:r>
                <a:rPr b="0" lang="de-DE" sz="1800" spc="-1" strike="noStrike">
                  <a:solidFill>
                    <a:srgbClr val="000000"/>
                  </a:solidFill>
                  <a:latin typeface="Calibri"/>
                </a:rPr>
                <a:t>amt</a:t>
              </a:r>
              <a:endParaRPr b="0" lang="de-DE" sz="1800" spc="-1" strike="noStrike">
                <a:latin typeface="Arial"/>
              </a:endParaRPr>
            </a:p>
          </p:txBody>
        </p:sp>
      </p:grpSp>
      <p:sp>
        <p:nvSpPr>
          <p:cNvPr id="205"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Arial"/>
              </a:rPr>
              <a:t>Vielen Dank fürs Zuhören!</a:t>
            </a:r>
            <a:endParaRPr b="0" lang="de-DE"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685800" y="1122480"/>
            <a:ext cx="7772040" cy="4034520"/>
          </a:xfrm>
          <a:prstGeom prst="rect">
            <a:avLst/>
          </a:prstGeom>
          <a:noFill/>
          <a:ln w="0">
            <a:noFill/>
          </a:ln>
        </p:spPr>
        <p:txBody>
          <a:bodyPr anchor="b">
            <a:normAutofit fontScale="84000"/>
          </a:bodyPr>
          <a:p>
            <a:pPr algn="ctr">
              <a:lnSpc>
                <a:spcPct val="90000"/>
              </a:lnSpc>
            </a:pPr>
            <a:r>
              <a:rPr b="0" lang="de-DE" sz="6000" spc="-1" strike="noStrike">
                <a:solidFill>
                  <a:srgbClr val="000000"/>
                </a:solidFill>
                <a:latin typeface="Arial"/>
              </a:rPr>
              <a:t>Fehlende Trinkwasseruntersuchung</a:t>
            </a:r>
            <a:br/>
            <a:r>
              <a:rPr b="0" lang="de-DE" sz="6000" spc="-1" strike="noStrike">
                <a:solidFill>
                  <a:srgbClr val="000000"/>
                </a:solidFill>
                <a:latin typeface="Arial"/>
              </a:rPr>
              <a:t>auf Legionellen</a:t>
            </a:r>
            <a:br/>
            <a:br/>
            <a:r>
              <a:rPr b="0" lang="de-DE" sz="6000" spc="-1" strike="noStrike">
                <a:solidFill>
                  <a:srgbClr val="000000"/>
                </a:solidFill>
                <a:latin typeface="Arial"/>
              </a:rPr>
              <a:t>Beispiel 5</a:t>
            </a:r>
            <a:endParaRPr b="0" lang="de-DE" sz="6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Arial"/>
              </a:rPr>
              <a:t>Überblick über TrinkwV</a:t>
            </a:r>
            <a:endParaRPr b="0" lang="de-DE" sz="4400" spc="-1" strike="noStrike">
              <a:solidFill>
                <a:srgbClr val="000000"/>
              </a:solidFill>
              <a:latin typeface="Calibri"/>
            </a:endParaRPr>
          </a:p>
        </p:txBody>
      </p:sp>
      <p:graphicFrame>
        <p:nvGraphicFramePr>
          <p:cNvPr id="136" name="Inhaltsplatzhalter 3"/>
          <p:cNvGraphicFramePr/>
          <p:nvPr/>
        </p:nvGraphicFramePr>
        <p:xfrm>
          <a:off x="628560" y="1825560"/>
          <a:ext cx="7886520" cy="2602440"/>
        </p:xfrm>
        <a:graphic>
          <a:graphicData uri="http://schemas.openxmlformats.org/drawingml/2006/table">
            <a:tbl>
              <a:tblPr/>
              <a:tblGrid>
                <a:gridCol w="3943080"/>
                <a:gridCol w="3943440"/>
              </a:tblGrid>
              <a:tr h="370800">
                <a:tc>
                  <a:txBody>
                    <a:bodyPr anchor="t">
                      <a:noAutofit/>
                    </a:bodyPr>
                    <a:p>
                      <a:pPr>
                        <a:lnSpc>
                          <a:spcPct val="100000"/>
                        </a:lnSpc>
                      </a:pPr>
                      <a:r>
                        <a:rPr b="0" lang="de-DE" sz="1800" spc="-1" strike="noStrike">
                          <a:solidFill>
                            <a:srgbClr val="000000"/>
                          </a:solidFill>
                          <a:latin typeface="Calibri"/>
                        </a:rPr>
                        <a:t>Allgemeine Vorschriften</a:t>
                      </a:r>
                      <a:endParaRPr b="0" lang="de-DE"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tabLst>
                          <a:tab algn="l" pos="0"/>
                        </a:tabLst>
                      </a:pPr>
                      <a:r>
                        <a:rPr b="0" lang="de-DE" sz="1800" spc="-1" strike="noStrike">
                          <a:solidFill>
                            <a:srgbClr val="000000"/>
                          </a:solidFill>
                          <a:latin typeface="Calibri"/>
                        </a:rPr>
                        <a:t>§§ 1-3</a:t>
                      </a:r>
                      <a:endParaRPr b="0" lang="de-DE"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1490040">
                <a:tc>
                  <a:txBody>
                    <a:bodyPr anchor="t">
                      <a:noAutofit/>
                    </a:bodyPr>
                    <a:p>
                      <a:pPr>
                        <a:lnSpc>
                          <a:spcPct val="100000"/>
                        </a:lnSpc>
                      </a:pPr>
                      <a:r>
                        <a:rPr b="0" lang="de-DE" sz="1800" spc="-1" strike="noStrike">
                          <a:solidFill>
                            <a:srgbClr val="000000"/>
                          </a:solidFill>
                          <a:latin typeface="Calibri"/>
                        </a:rPr>
                        <a:t>Wie muss das Wasser sein</a:t>
                      </a:r>
                      <a:endParaRPr b="0" lang="de-DE" sz="1800" spc="-1" strike="noStrike">
                        <a:latin typeface="Arial"/>
                      </a:endParaRPr>
                    </a:p>
                    <a:p>
                      <a:pPr marL="285840" indent="-285840">
                        <a:lnSpc>
                          <a:spcPct val="100000"/>
                        </a:lnSpc>
                        <a:buClr>
                          <a:srgbClr val="000000"/>
                        </a:buClr>
                        <a:buFont typeface="Arial"/>
                        <a:buChar char="•"/>
                      </a:pPr>
                      <a:r>
                        <a:rPr b="0" lang="de-DE" sz="1800" spc="-1" strike="noStrike">
                          <a:solidFill>
                            <a:srgbClr val="000000"/>
                          </a:solidFill>
                          <a:latin typeface="Calibri"/>
                        </a:rPr>
                        <a:t>Allgemein</a:t>
                      </a:r>
                      <a:endParaRPr b="0" lang="de-DE" sz="1800" spc="-1" strike="noStrike">
                        <a:latin typeface="Arial"/>
                      </a:endParaRPr>
                    </a:p>
                    <a:p>
                      <a:pPr marL="285840" indent="-285840">
                        <a:lnSpc>
                          <a:spcPct val="100000"/>
                        </a:lnSpc>
                        <a:buClr>
                          <a:srgbClr val="000000"/>
                        </a:buClr>
                        <a:buFont typeface="Arial"/>
                        <a:buChar char="•"/>
                      </a:pPr>
                      <a:r>
                        <a:rPr b="0" lang="de-DE" sz="1800" spc="-1" strike="noStrike">
                          <a:solidFill>
                            <a:srgbClr val="000000"/>
                          </a:solidFill>
                          <a:latin typeface="Calibri"/>
                        </a:rPr>
                        <a:t>Mibi</a:t>
                      </a:r>
                      <a:endParaRPr b="0" lang="de-DE" sz="1800" spc="-1" strike="noStrike">
                        <a:latin typeface="Arial"/>
                      </a:endParaRPr>
                    </a:p>
                    <a:p>
                      <a:pPr marL="285840" indent="-285840">
                        <a:lnSpc>
                          <a:spcPct val="100000"/>
                        </a:lnSpc>
                        <a:buClr>
                          <a:srgbClr val="000000"/>
                        </a:buClr>
                        <a:buFont typeface="Arial"/>
                        <a:buChar char="•"/>
                      </a:pPr>
                      <a:r>
                        <a:rPr b="0" lang="de-DE" sz="1800" spc="-1" strike="noStrike">
                          <a:solidFill>
                            <a:srgbClr val="000000"/>
                          </a:solidFill>
                          <a:latin typeface="Calibri"/>
                        </a:rPr>
                        <a:t>Chemie</a:t>
                      </a:r>
                      <a:endParaRPr b="0" lang="de-DE" sz="1800" spc="-1" strike="noStrike">
                        <a:latin typeface="Arial"/>
                      </a:endParaRPr>
                    </a:p>
                    <a:p>
                      <a:pPr marL="285840" indent="-285840">
                        <a:lnSpc>
                          <a:spcPct val="100000"/>
                        </a:lnSpc>
                        <a:buClr>
                          <a:srgbClr val="000000"/>
                        </a:buClr>
                        <a:buFont typeface="Arial"/>
                        <a:buChar char="•"/>
                      </a:pPr>
                      <a:r>
                        <a:rPr b="0" lang="de-DE" sz="1800" spc="-1" strike="noStrike">
                          <a:solidFill>
                            <a:srgbClr val="000000"/>
                          </a:solidFill>
                          <a:latin typeface="Calibri"/>
                        </a:rPr>
                        <a:t>Indikator</a:t>
                      </a:r>
                      <a:endParaRPr b="0" lang="de-DE"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pPr>
                      <a:r>
                        <a:rPr b="0" lang="de-DE" sz="1800" spc="-1" strike="noStrike">
                          <a:solidFill>
                            <a:srgbClr val="000000"/>
                          </a:solidFill>
                          <a:latin typeface="Calibri"/>
                        </a:rPr>
                        <a:t>§§ 4-8</a:t>
                      </a:r>
                      <a:endParaRPr b="0" lang="de-DE"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pPr>
                      <a:r>
                        <a:rPr b="0" lang="de-DE" sz="1800" spc="-1" strike="noStrike">
                          <a:solidFill>
                            <a:srgbClr val="000000"/>
                          </a:solidFill>
                          <a:latin typeface="Calibri"/>
                        </a:rPr>
                        <a:t>Action!</a:t>
                      </a:r>
                      <a:endParaRPr b="0" lang="de-DE"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pPr>
                      <a:r>
                        <a:rPr b="0" lang="de-DE" sz="1800" spc="-1" strike="noStrike">
                          <a:solidFill>
                            <a:srgbClr val="000000"/>
                          </a:solidFill>
                          <a:latin typeface="Calibri"/>
                        </a:rPr>
                        <a:t>§§ 9-12</a:t>
                      </a:r>
                      <a:endParaRPr b="0" lang="de-DE"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1683720">
                <a:tc>
                  <a:txBody>
                    <a:bodyPr anchor="t">
                      <a:noAutofit/>
                    </a:bodyPr>
                    <a:p>
                      <a:pPr>
                        <a:lnSpc>
                          <a:spcPct val="100000"/>
                        </a:lnSpc>
                      </a:pPr>
                      <a:r>
                        <a:rPr b="0" lang="de-DE" sz="1800" spc="-1" strike="noStrike">
                          <a:solidFill>
                            <a:srgbClr val="000000"/>
                          </a:solidFill>
                          <a:latin typeface="Calibri"/>
                        </a:rPr>
                        <a:t>Betreiberpflichten </a:t>
                      </a:r>
                      <a:endParaRPr b="0" lang="de-DE" sz="1800" spc="-1" strike="noStrike">
                        <a:latin typeface="Arial"/>
                      </a:endParaRPr>
                    </a:p>
                    <a:p>
                      <a:pPr marL="285840" indent="-285840">
                        <a:lnSpc>
                          <a:spcPct val="100000"/>
                        </a:lnSpc>
                        <a:buClr>
                          <a:srgbClr val="000000"/>
                        </a:buClr>
                        <a:buFont typeface="Arial"/>
                        <a:buChar char="•"/>
                      </a:pPr>
                      <a:r>
                        <a:rPr b="0" lang="de-DE" sz="1800" spc="-1" strike="noStrike">
                          <a:solidFill>
                            <a:srgbClr val="000000"/>
                          </a:solidFill>
                          <a:latin typeface="Calibri"/>
                        </a:rPr>
                        <a:t>Was muss ich dem Gesundheitsamt mitteilen?</a:t>
                      </a:r>
                      <a:endParaRPr b="0" lang="de-DE" sz="1800" spc="-1" strike="noStrike">
                        <a:latin typeface="Arial"/>
                      </a:endParaRPr>
                    </a:p>
                    <a:p>
                      <a:pPr marL="285840" indent="-285840">
                        <a:lnSpc>
                          <a:spcPct val="100000"/>
                        </a:lnSpc>
                        <a:buClr>
                          <a:srgbClr val="000000"/>
                        </a:buClr>
                        <a:buFont typeface="Arial"/>
                        <a:buChar char="•"/>
                      </a:pPr>
                      <a:r>
                        <a:rPr b="0" lang="de-DE" sz="1800" spc="-1" strike="noStrike">
                          <a:solidFill>
                            <a:srgbClr val="000000"/>
                          </a:solidFill>
                          <a:latin typeface="Calibri"/>
                        </a:rPr>
                        <a:t>Was für Untersuchungen muss ich machen?</a:t>
                      </a:r>
                      <a:endParaRPr b="0" lang="de-DE" sz="1800" spc="-1" strike="noStrike">
                        <a:latin typeface="Arial"/>
                      </a:endParaRPr>
                    </a:p>
                    <a:p>
                      <a:pPr marL="285840" indent="-285840">
                        <a:lnSpc>
                          <a:spcPct val="100000"/>
                        </a:lnSpc>
                        <a:buClr>
                          <a:srgbClr val="000000"/>
                        </a:buClr>
                        <a:buFont typeface="Arial"/>
                        <a:buChar char="•"/>
                      </a:pPr>
                      <a:r>
                        <a:rPr b="0" lang="de-DE" sz="1800" spc="-1" strike="noStrike">
                          <a:solidFill>
                            <a:srgbClr val="000000"/>
                          </a:solidFill>
                          <a:latin typeface="Calibri"/>
                        </a:rPr>
                        <a:t>Wie muss die Anlage sein?</a:t>
                      </a:r>
                      <a:endParaRPr b="0" lang="de-DE"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pPr>
                      <a:r>
                        <a:rPr b="0" lang="de-DE" sz="1800" spc="-1" strike="noStrike">
                          <a:solidFill>
                            <a:srgbClr val="000000"/>
                          </a:solidFill>
                          <a:latin typeface="Calibri"/>
                        </a:rPr>
                        <a:t>§§ 13-17</a:t>
                      </a:r>
                      <a:endParaRPr b="0" lang="de-DE"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pPr>
                      <a:r>
                        <a:rPr b="0" lang="de-DE" sz="1800" spc="-1" strike="noStrike">
                          <a:solidFill>
                            <a:srgbClr val="000000"/>
                          </a:solidFill>
                          <a:latin typeface="Calibri"/>
                        </a:rPr>
                        <a:t>Gesundheitsamtsüberwachung</a:t>
                      </a:r>
                      <a:endParaRPr b="0" lang="de-DE"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pPr>
                      <a:r>
                        <a:rPr b="0" lang="de-DE" sz="1800" spc="-1" strike="noStrike">
                          <a:solidFill>
                            <a:srgbClr val="000000"/>
                          </a:solidFill>
                          <a:latin typeface="Calibri"/>
                        </a:rPr>
                        <a:t>§§ 18- 21</a:t>
                      </a:r>
                      <a:endParaRPr b="0" lang="de-DE"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Arial"/>
              </a:rPr>
              <a:t>Situation</a:t>
            </a:r>
            <a:endParaRPr b="0" lang="de-DE" sz="4400" spc="-1" strike="noStrike">
              <a:solidFill>
                <a:srgbClr val="000000"/>
              </a:solidFill>
              <a:latin typeface="Calibri"/>
            </a:endParaRPr>
          </a:p>
        </p:txBody>
      </p:sp>
      <p:sp>
        <p:nvSpPr>
          <p:cNvPr id="208" name="PlaceHolder 2"/>
          <p:cNvSpPr>
            <a:spLocks noGrp="1"/>
          </p:cNvSpPr>
          <p:nvPr>
            <p:ph/>
          </p:nvPr>
        </p:nvSpPr>
        <p:spPr>
          <a:xfrm>
            <a:off x="628560" y="1825560"/>
            <a:ext cx="78865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29.11.2016: Erkrankung eines Mieters an Legionellose</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Untersuchung der Wohnung: Legionellen im Trinkwasser</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Keine Untersuchung der Installation bislang</a:t>
            </a: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Arial"/>
              </a:rPr>
              <a:t>Besteht eine Gefährdung?</a:t>
            </a:r>
            <a:br/>
            <a:r>
              <a:rPr b="0" lang="de-DE" sz="4400" spc="-1" strike="noStrike">
                <a:solidFill>
                  <a:srgbClr val="000000"/>
                </a:solidFill>
                <a:latin typeface="Arial"/>
              </a:rPr>
              <a:t>Besteht ein Gesetzesverstoß?</a:t>
            </a:r>
            <a:endParaRPr b="0" lang="de-DE" sz="4400" spc="-1" strike="noStrike">
              <a:solidFill>
                <a:srgbClr val="000000"/>
              </a:solidFill>
              <a:latin typeface="Calibri"/>
            </a:endParaRPr>
          </a:p>
        </p:txBody>
      </p:sp>
      <p:sp>
        <p:nvSpPr>
          <p:cNvPr id="210" name="PlaceHolder 2"/>
          <p:cNvSpPr>
            <a:spLocks noGrp="1"/>
          </p:cNvSpPr>
          <p:nvPr>
            <p:ph/>
          </p:nvPr>
        </p:nvSpPr>
        <p:spPr>
          <a:xfrm>
            <a:off x="628560" y="1825560"/>
            <a:ext cx="78865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Wenn nicht untersucht wird besteht eine geringe Gefährdung auf Legionellose</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Verstoß gegen § 14 Trinkwasserverordnung (inzwischen § 14 b)</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43" dur="indefinite" restart="never" nodeType="tmRoot">
          <p:childTnLst>
            <p:seq>
              <p:cTn id="44" dur="indefinite" nodeType="mainSeq">
                <p:childTnLst>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210">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210">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Arial"/>
              </a:rPr>
              <a:t>Maßnahmen</a:t>
            </a:r>
            <a:endParaRPr b="0" lang="de-DE" sz="4400" spc="-1" strike="noStrike">
              <a:solidFill>
                <a:srgbClr val="000000"/>
              </a:solidFill>
              <a:latin typeface="Calibri"/>
            </a:endParaRPr>
          </a:p>
        </p:txBody>
      </p:sp>
      <p:sp>
        <p:nvSpPr>
          <p:cNvPr id="212" name="PlaceHolder 2"/>
          <p:cNvSpPr>
            <a:spLocks noGrp="1"/>
          </p:cNvSpPr>
          <p:nvPr>
            <p:ph/>
          </p:nvPr>
        </p:nvSpPr>
        <p:spPr>
          <a:xfrm>
            <a:off x="628560" y="1825560"/>
            <a:ext cx="78865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23.12. Anordnung:</a:t>
            </a:r>
            <a:endParaRPr b="0" lang="de-DE"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de-DE" sz="2400" spc="-1" strike="noStrike">
                <a:solidFill>
                  <a:srgbClr val="000000"/>
                </a:solidFill>
                <a:latin typeface="Arial"/>
              </a:rPr>
              <a:t>Maßnahmen zur Sicherung durchzuführen</a:t>
            </a:r>
            <a:endParaRPr b="0" lang="de-DE"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de-DE" sz="2400" spc="-1" strike="noStrike">
                <a:solidFill>
                  <a:srgbClr val="000000"/>
                </a:solidFill>
                <a:latin typeface="Arial"/>
              </a:rPr>
              <a:t>Anordnung einer Gefährdungsanalyse</a:t>
            </a:r>
            <a:endParaRPr b="0" lang="de-DE" sz="2400" spc="-1" strike="noStrike">
              <a:solidFill>
                <a:srgbClr val="000000"/>
              </a:solidFill>
              <a:latin typeface="Calibri"/>
            </a:endParaRPr>
          </a:p>
          <a:p>
            <a:endParaRPr b="0" lang="de-DE" sz="2400" spc="-1" strike="noStrike">
              <a:solidFill>
                <a:srgbClr val="000000"/>
              </a:solidFill>
              <a:latin typeface="Calibri"/>
            </a:endParaRPr>
          </a:p>
          <a:p>
            <a:endParaRPr b="0" lang="de-DE" sz="24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Abgabe an das Rechtsamt Frage nach Strafverfahren: Verbreitung von Krankheitserregern?</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Arial"/>
              </a:rPr>
              <a:t>Beurteilung Rechtsamt</a:t>
            </a:r>
            <a:endParaRPr b="0" lang="de-DE" sz="4400" spc="-1" strike="noStrike">
              <a:solidFill>
                <a:srgbClr val="000000"/>
              </a:solidFill>
              <a:latin typeface="Calibri"/>
            </a:endParaRPr>
          </a:p>
        </p:txBody>
      </p:sp>
      <p:sp>
        <p:nvSpPr>
          <p:cNvPr id="214" name="PlaceHolder 2"/>
          <p:cNvSpPr>
            <a:spLocks noGrp="1"/>
          </p:cNvSpPr>
          <p:nvPr>
            <p:ph/>
          </p:nvPr>
        </p:nvSpPr>
        <p:spPr>
          <a:xfrm>
            <a:off x="628560" y="1825560"/>
            <a:ext cx="78865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Ordnungswidrigkeit gegeben</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Von einem Strafverfahren wird abgeraten</a:t>
            </a:r>
            <a:endParaRPr b="0" lang="de-DE"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i="1" lang="de-DE" sz="2400" spc="-1" strike="noStrike">
                <a:solidFill>
                  <a:srgbClr val="000000"/>
                </a:solidFill>
                <a:latin typeface="Arial"/>
              </a:rPr>
              <a:t>„</a:t>
            </a:r>
            <a:r>
              <a:rPr b="0" i="1" lang="de-DE" sz="2400" spc="-1" strike="noStrike">
                <a:solidFill>
                  <a:srgbClr val="000000"/>
                </a:solidFill>
                <a:latin typeface="Arial"/>
              </a:rPr>
              <a:t>Nicht vorsätzlich“</a:t>
            </a:r>
            <a:endParaRPr b="0" lang="de-DE"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i="1" lang="de-DE" sz="2400" spc="-1" strike="noStrike">
                <a:solidFill>
                  <a:srgbClr val="000000"/>
                </a:solidFill>
                <a:latin typeface="Arial"/>
              </a:rPr>
              <a:t>„</a:t>
            </a:r>
            <a:r>
              <a:rPr b="0" i="1" lang="de-DE" sz="2400" spc="-1" strike="noStrike">
                <a:solidFill>
                  <a:srgbClr val="000000"/>
                </a:solidFill>
                <a:latin typeface="Arial"/>
              </a:rPr>
              <a:t>Fahrlässige Körperverletzung in Form des Unterlassens […] kann nur auf Antrag des Verletzten erfolgen [...] Nach aller Erfahrung mit Polizei und Staatsanwaltschaft besteht kein öffentliches Interesse.“</a:t>
            </a:r>
            <a:endParaRPr b="0" lang="de-DE"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Arial"/>
              </a:rPr>
              <a:t>Ordnungswidrigkeit</a:t>
            </a:r>
            <a:endParaRPr b="0" lang="de-DE" sz="4400" spc="-1" strike="noStrike">
              <a:solidFill>
                <a:srgbClr val="000000"/>
              </a:solidFill>
              <a:latin typeface="Calibri"/>
            </a:endParaRPr>
          </a:p>
        </p:txBody>
      </p:sp>
      <p:sp>
        <p:nvSpPr>
          <p:cNvPr id="216" name="PlaceHolder 2"/>
          <p:cNvSpPr>
            <a:spLocks noGrp="1"/>
          </p:cNvSpPr>
          <p:nvPr>
            <p:ph/>
          </p:nvPr>
        </p:nvSpPr>
        <p:spPr>
          <a:xfrm>
            <a:off x="628560" y="1825560"/>
            <a:ext cx="78865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Schleppende Umsetzung der Gefährdungsanalyse</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Einleitung eines Owi-Verfahrens</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Bußgeld wurde ohne Widerspruch bezahlt</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Arial"/>
              </a:rPr>
              <a:t>Bildnachweis</a:t>
            </a:r>
            <a:endParaRPr b="0" lang="de-DE" sz="4400" spc="-1" strike="noStrike">
              <a:solidFill>
                <a:srgbClr val="000000"/>
              </a:solidFill>
              <a:latin typeface="Calibri"/>
            </a:endParaRPr>
          </a:p>
        </p:txBody>
      </p:sp>
      <p:sp>
        <p:nvSpPr>
          <p:cNvPr id="218" name="PlaceHolder 2"/>
          <p:cNvSpPr>
            <a:spLocks noGrp="1"/>
          </p:cNvSpPr>
          <p:nvPr>
            <p:ph/>
          </p:nvPr>
        </p:nvSpPr>
        <p:spPr>
          <a:xfrm>
            <a:off x="628560" y="1825560"/>
            <a:ext cx="7886520" cy="4350960"/>
          </a:xfrm>
          <a:prstGeom prst="rect">
            <a:avLst/>
          </a:prstGeom>
          <a:noFill/>
          <a:ln w="0">
            <a:noFill/>
          </a:ln>
        </p:spPr>
        <p:txBody>
          <a:bodyPr anchor="t">
            <a:normAutofit fontScale="80000"/>
          </a:bodyPr>
          <a:p>
            <a:pPr marL="228600" indent="-228600">
              <a:lnSpc>
                <a:spcPct val="90000"/>
              </a:lnSpc>
              <a:spcBef>
                <a:spcPts val="1001"/>
              </a:spcBef>
              <a:buClr>
                <a:srgbClr val="000000"/>
              </a:buClr>
              <a:buFont typeface="Arial"/>
              <a:buChar char="•"/>
            </a:pPr>
            <a:r>
              <a:rPr b="0" lang="de-DE" sz="1600" spc="-1" strike="noStrike">
                <a:solidFill>
                  <a:srgbClr val="000000"/>
                </a:solidFill>
                <a:latin typeface="Arial"/>
              </a:rPr>
              <a:t>Griechische Götter (Public domaine, Maler: Charles-Amédée-Philippe van Loo)</a:t>
            </a:r>
            <a:endParaRPr b="0" lang="de-DE" sz="16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1600" spc="-1" strike="noStrike">
                <a:solidFill>
                  <a:srgbClr val="000000"/>
                </a:solidFill>
                <a:latin typeface="Arial"/>
              </a:rPr>
              <a:t>Hera. Wikimedia</a:t>
            </a:r>
            <a:endParaRPr b="0" lang="de-DE" sz="16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1600" spc="-1" strike="noStrike">
                <a:solidFill>
                  <a:srgbClr val="000000"/>
                </a:solidFill>
                <a:latin typeface="Arial"/>
              </a:rPr>
              <a:t>Nerd </a:t>
            </a:r>
            <a:r>
              <a:rPr b="0" lang="de-DE" sz="1600" spc="-1" strike="noStrike" u="sng">
                <a:solidFill>
                  <a:srgbClr val="0563c1"/>
                </a:solidFill>
                <a:uFillTx/>
                <a:latin typeface="Arial"/>
                <a:hlinkClick r:id="rId1"/>
              </a:rPr>
              <a:t>https://pixabay.com/de/nerd-mann-brille-einzelg%C3%A4nger-3218300/</a:t>
            </a:r>
            <a:r>
              <a:rPr b="0" lang="de-DE" sz="1600" spc="-1" strike="noStrike">
                <a:solidFill>
                  <a:srgbClr val="000000"/>
                </a:solidFill>
                <a:latin typeface="Arial"/>
              </a:rPr>
              <a:t>  </a:t>
            </a:r>
            <a:endParaRPr b="0" lang="de-DE" sz="16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1600" spc="-1" strike="noStrike">
                <a:solidFill>
                  <a:srgbClr val="000000"/>
                </a:solidFill>
                <a:latin typeface="Arial"/>
              </a:rPr>
              <a:t>Apokaplyse Reiter: Wikimedia</a:t>
            </a:r>
            <a:endParaRPr b="0" lang="de-DE" sz="16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1600" spc="-1" strike="noStrike">
                <a:solidFill>
                  <a:srgbClr val="000000"/>
                </a:solidFill>
                <a:latin typeface="Arial"/>
              </a:rPr>
              <a:t>Kochlöffel: </a:t>
            </a:r>
            <a:r>
              <a:rPr b="0" lang="de-DE" sz="1600" spc="-1" strike="noStrike" u="sng">
                <a:solidFill>
                  <a:srgbClr val="0563c1"/>
                </a:solidFill>
                <a:uFillTx/>
                <a:latin typeface="Arial"/>
                <a:hlinkClick r:id="rId2"/>
              </a:rPr>
              <a:t>https://pixabay.com/de/kochl%C3%B6ffel-holz-kochen-l%C3%B6ffel-159122/</a:t>
            </a:r>
            <a:endParaRPr b="0" lang="de-DE" sz="16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1600" spc="-1" strike="noStrike">
                <a:solidFill>
                  <a:srgbClr val="000000"/>
                </a:solidFill>
                <a:latin typeface="Arial"/>
              </a:rPr>
              <a:t>Wasser: </a:t>
            </a:r>
            <a:r>
              <a:rPr b="0" lang="de-DE" sz="1600" spc="-1" strike="noStrike" u="sng">
                <a:solidFill>
                  <a:srgbClr val="0563c1"/>
                </a:solidFill>
                <a:uFillTx/>
                <a:latin typeface="Arial"/>
                <a:hlinkClick r:id="rId3"/>
              </a:rPr>
              <a:t>https://pixabay.com/de/wasser-spritzen-png-spritzer-2748657/</a:t>
            </a:r>
            <a:r>
              <a:rPr b="0" lang="de-DE" sz="1600" spc="-1" strike="noStrike">
                <a:solidFill>
                  <a:srgbClr val="000000"/>
                </a:solidFill>
                <a:latin typeface="Arial"/>
              </a:rPr>
              <a:t> </a:t>
            </a:r>
            <a:endParaRPr b="0" lang="de-DE" sz="16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1600" spc="-1" strike="noStrike">
                <a:solidFill>
                  <a:srgbClr val="000000"/>
                </a:solidFill>
                <a:latin typeface="Arial"/>
              </a:rPr>
              <a:t>Pipette: </a:t>
            </a:r>
            <a:r>
              <a:rPr b="0" lang="de-DE" sz="1600" spc="-1" strike="noStrike" u="sng">
                <a:solidFill>
                  <a:srgbClr val="0563c1"/>
                </a:solidFill>
                <a:uFillTx/>
                <a:latin typeface="Arial"/>
                <a:hlinkClick r:id="rId4"/>
              </a:rPr>
              <a:t>https://pixabay.com/de/mikro-pipette-biologie-154194/</a:t>
            </a:r>
            <a:r>
              <a:rPr b="0" lang="de-DE" sz="1600" spc="-1" strike="noStrike">
                <a:solidFill>
                  <a:srgbClr val="000000"/>
                </a:solidFill>
                <a:latin typeface="Arial"/>
              </a:rPr>
              <a:t> </a:t>
            </a:r>
            <a:endParaRPr b="0" lang="de-DE" sz="16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1600" spc="-1" strike="noStrike">
                <a:solidFill>
                  <a:srgbClr val="000000"/>
                </a:solidFill>
                <a:latin typeface="Arial"/>
              </a:rPr>
              <a:t>Krankenhaus: Wikimedia</a:t>
            </a:r>
            <a:endParaRPr b="0" lang="de-DE" sz="16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1600" spc="-1" strike="noStrike">
                <a:solidFill>
                  <a:srgbClr val="000000"/>
                </a:solidFill>
                <a:latin typeface="Arial"/>
              </a:rPr>
              <a:t>Kind: </a:t>
            </a:r>
            <a:r>
              <a:rPr b="0" lang="de-DE" sz="1600" spc="-1" strike="noStrike" u="sng">
                <a:solidFill>
                  <a:srgbClr val="0563c1"/>
                </a:solidFill>
                <a:uFillTx/>
                <a:latin typeface="Arial"/>
                <a:hlinkClick r:id="rId5"/>
              </a:rPr>
              <a:t>https://pixabay.com/de/junge-kinder-comic-figuren-2027946/</a:t>
            </a:r>
            <a:endParaRPr b="0" lang="de-DE" sz="16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1600" spc="-1" strike="noStrike">
                <a:solidFill>
                  <a:srgbClr val="000000"/>
                </a:solidFill>
                <a:latin typeface="Arial"/>
              </a:rPr>
              <a:t>Feltbett: </a:t>
            </a:r>
            <a:r>
              <a:rPr b="0" lang="de-DE" sz="1600" spc="-1" strike="noStrike" u="sng">
                <a:solidFill>
                  <a:srgbClr val="0563c1"/>
                </a:solidFill>
                <a:uFillTx/>
                <a:latin typeface="Arial"/>
                <a:hlinkClick r:id="rId6"/>
              </a:rPr>
              <a:t>https://pixabay.com/de/bett-lager-feldbett-kinderbett-2027211/</a:t>
            </a:r>
            <a:r>
              <a:rPr b="0" lang="de-DE" sz="1600" spc="-1" strike="noStrike">
                <a:solidFill>
                  <a:srgbClr val="000000"/>
                </a:solidFill>
                <a:latin typeface="Arial"/>
              </a:rPr>
              <a:t> </a:t>
            </a:r>
            <a:endParaRPr b="0" lang="de-DE" sz="16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1600" spc="-1" strike="noStrike">
                <a:solidFill>
                  <a:srgbClr val="000000"/>
                </a:solidFill>
                <a:latin typeface="Arial"/>
              </a:rPr>
              <a:t>Schwert/Schild: </a:t>
            </a:r>
            <a:r>
              <a:rPr b="0" lang="de-DE" sz="1600" spc="-1" strike="noStrike" u="sng">
                <a:solidFill>
                  <a:srgbClr val="0563c1"/>
                </a:solidFill>
                <a:uFillTx/>
                <a:latin typeface="Arial"/>
                <a:hlinkClick r:id="rId7"/>
              </a:rPr>
              <a:t>https://pixabay.com/de/schild-axt-schwert-kamm-r%C3%BCstung-33957/</a:t>
            </a:r>
            <a:r>
              <a:rPr b="0" lang="de-DE" sz="1600" spc="-1" strike="noStrike">
                <a:solidFill>
                  <a:srgbClr val="000000"/>
                </a:solidFill>
                <a:latin typeface="Arial"/>
              </a:rPr>
              <a:t> </a:t>
            </a:r>
            <a:endParaRPr b="0" lang="de-DE" sz="16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1600" spc="-1" strike="noStrike">
                <a:solidFill>
                  <a:srgbClr val="000000"/>
                </a:solidFill>
                <a:latin typeface="Arial"/>
              </a:rPr>
              <a:t>Impfpass: </a:t>
            </a:r>
            <a:r>
              <a:rPr b="0" lang="de-DE" sz="1600" spc="-1" strike="noStrike" u="sng">
                <a:solidFill>
                  <a:srgbClr val="0563c1"/>
                </a:solidFill>
                <a:uFillTx/>
                <a:latin typeface="Arial"/>
                <a:hlinkClick r:id="rId8"/>
              </a:rPr>
              <a:t>https://www.flickr.com/photos/dirkvorderstrasse/22656174583</a:t>
            </a:r>
            <a:r>
              <a:rPr b="0" lang="de-DE" sz="1600" spc="-1" strike="noStrike">
                <a:solidFill>
                  <a:srgbClr val="000000"/>
                </a:solidFill>
                <a:latin typeface="Arial"/>
              </a:rPr>
              <a:t> </a:t>
            </a:r>
            <a:endParaRPr b="0" lang="de-DE" sz="16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1600" spc="-1" strike="noStrike">
                <a:solidFill>
                  <a:srgbClr val="000000"/>
                </a:solidFill>
                <a:latin typeface="Arial"/>
              </a:rPr>
              <a:t>Ratte: Wikimedia</a:t>
            </a:r>
            <a:endParaRPr b="0" lang="de-DE" sz="16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1600" spc="-1" strike="noStrike">
                <a:solidFill>
                  <a:srgbClr val="000000"/>
                </a:solidFill>
                <a:latin typeface="Arial"/>
              </a:rPr>
              <a:t>Kondom: </a:t>
            </a:r>
            <a:r>
              <a:rPr b="0" lang="de-DE" sz="1600" spc="-1" strike="noStrike" u="sng">
                <a:solidFill>
                  <a:srgbClr val="0563c1"/>
                </a:solidFill>
                <a:uFillTx/>
                <a:latin typeface="Arial"/>
                <a:hlinkClick r:id="rId9"/>
              </a:rPr>
              <a:t>https://www.maxpixel.net/Pills-Treatment-Hiv-Choice-Condom-Protection-Aids-1899029</a:t>
            </a:r>
            <a:r>
              <a:rPr b="0" lang="de-DE" sz="1600" spc="-1" strike="noStrike">
                <a:solidFill>
                  <a:srgbClr val="000000"/>
                </a:solidFill>
                <a:latin typeface="Arial"/>
              </a:rPr>
              <a:t> </a:t>
            </a:r>
            <a:endParaRPr b="0" lang="de-DE" sz="16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1600" spc="-1" strike="noStrike">
                <a:solidFill>
                  <a:srgbClr val="000000"/>
                </a:solidFill>
                <a:latin typeface="Arial"/>
              </a:rPr>
              <a:t>Rattengott: https://de.wikipedia.org/wiki/Tanz_der_Vampire_(Film)#/media/File:Quentin_Matsys_-_A_Grotesque_old_woman.jpg</a:t>
            </a:r>
            <a:endParaRPr b="0" lang="de-DE"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685800" y="1122480"/>
            <a:ext cx="7772040" cy="3796920"/>
          </a:xfrm>
          <a:prstGeom prst="rect">
            <a:avLst/>
          </a:prstGeom>
          <a:noFill/>
          <a:ln w="0">
            <a:noFill/>
          </a:ln>
        </p:spPr>
        <p:txBody>
          <a:bodyPr anchor="b">
            <a:normAutofit/>
          </a:bodyPr>
          <a:p>
            <a:pPr algn="ctr">
              <a:lnSpc>
                <a:spcPct val="90000"/>
              </a:lnSpc>
            </a:pPr>
            <a:r>
              <a:rPr b="0" lang="de-DE" sz="4800" spc="-1" strike="noStrike">
                <a:solidFill>
                  <a:srgbClr val="000000"/>
                </a:solidFill>
                <a:latin typeface="Arial"/>
              </a:rPr>
              <a:t>Ordnungswidrigkeitsverfahren (Owi) bei einer Schädlingsbekämpfung</a:t>
            </a:r>
            <a:br/>
            <a:br/>
            <a:r>
              <a:rPr b="0" lang="de-DE" sz="4800" spc="-1" strike="noStrike">
                <a:solidFill>
                  <a:srgbClr val="000000"/>
                </a:solidFill>
                <a:latin typeface="Arial"/>
              </a:rPr>
              <a:t>Beispiel 1</a:t>
            </a:r>
            <a:endParaRPr b="0" lang="de-DE" sz="4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Arial"/>
              </a:rPr>
              <a:t>Situation</a:t>
            </a:r>
            <a:endParaRPr b="0" lang="de-DE" sz="4400" spc="-1" strike="noStrike">
              <a:solidFill>
                <a:srgbClr val="000000"/>
              </a:solidFill>
              <a:latin typeface="Calibri"/>
            </a:endParaRPr>
          </a:p>
        </p:txBody>
      </p:sp>
      <p:sp>
        <p:nvSpPr>
          <p:cNvPr id="139" name="PlaceHolder 2"/>
          <p:cNvSpPr>
            <a:spLocks noGrp="1"/>
          </p:cNvSpPr>
          <p:nvPr>
            <p:ph/>
          </p:nvPr>
        </p:nvSpPr>
        <p:spPr>
          <a:xfrm>
            <a:off x="628560" y="1825560"/>
            <a:ext cx="7886520" cy="43509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17.4.18: Schädlingsmeldung </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17.4.18: Begehung  -&gt; Rattenbefall</a:t>
            </a:r>
            <a:endParaRPr b="0" lang="de-DE"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de-DE" sz="2400" spc="-1" strike="noStrike">
                <a:solidFill>
                  <a:srgbClr val="000000"/>
                </a:solidFill>
                <a:latin typeface="Arial"/>
              </a:rPr>
              <a:t>Mündliche Aufforderung zu bekämpfen</a:t>
            </a:r>
            <a:endParaRPr b="0" lang="de-DE" sz="24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18.4.18: Mieter schickt Photos von unsachgemäßer Behandlung</a:t>
            </a:r>
            <a:endParaRPr b="0" lang="de-DE" sz="2800" spc="-1" strike="noStrike">
              <a:solidFill>
                <a:srgbClr val="000000"/>
              </a:solidFill>
              <a:latin typeface="Calibri"/>
            </a:endParaRPr>
          </a:p>
          <a:p>
            <a:pPr>
              <a:lnSpc>
                <a:spcPct val="90000"/>
              </a:lnSpc>
              <a:spcBef>
                <a:spcPts val="1001"/>
              </a:spcBef>
              <a:tabLst>
                <a:tab algn="l" pos="0"/>
              </a:tabLst>
            </a:pPr>
            <a:endParaRPr b="0" lang="de-DE" sz="2800" spc="-1" strike="noStrike">
              <a:solidFill>
                <a:srgbClr val="000000"/>
              </a:solidFill>
              <a:latin typeface="Calibri"/>
            </a:endParaRPr>
          </a:p>
          <a:p>
            <a:pPr>
              <a:lnSpc>
                <a:spcPct val="90000"/>
              </a:lnSpc>
              <a:spcBef>
                <a:spcPts val="1001"/>
              </a:spcBef>
              <a:tabLst>
                <a:tab algn="l" pos="0"/>
              </a:tabLst>
            </a:pPr>
            <a:endParaRPr b="0" lang="de-DE" sz="2800" spc="-1" strike="noStrike">
              <a:solidFill>
                <a:srgbClr val="000000"/>
              </a:solidFill>
              <a:latin typeface="Calibri"/>
            </a:endParaRPr>
          </a:p>
        </p:txBody>
      </p:sp>
      <p:pic>
        <p:nvPicPr>
          <p:cNvPr id="140" name="Grafik 3" descr=""/>
          <p:cNvPicPr/>
          <p:nvPr/>
        </p:nvPicPr>
        <p:blipFill>
          <a:blip r:embed="rId1"/>
          <a:srcRect l="950" t="32796" r="976" b="27728"/>
          <a:stretch/>
        </p:blipFill>
        <p:spPr>
          <a:xfrm>
            <a:off x="3153600" y="3895200"/>
            <a:ext cx="3786480" cy="27061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Arial"/>
              </a:rPr>
              <a:t>Besteht eine Gefährdung?</a:t>
            </a:r>
            <a:br/>
            <a:r>
              <a:rPr b="0" lang="de-DE" sz="4400" spc="-1" strike="noStrike">
                <a:solidFill>
                  <a:srgbClr val="000000"/>
                </a:solidFill>
                <a:latin typeface="Arial"/>
              </a:rPr>
              <a:t>Besteht ein Gesetzesverstoß?</a:t>
            </a:r>
            <a:endParaRPr b="0" lang="de-DE" sz="4400" spc="-1" strike="noStrike">
              <a:solidFill>
                <a:srgbClr val="000000"/>
              </a:solidFill>
              <a:latin typeface="Calibri"/>
            </a:endParaRPr>
          </a:p>
        </p:txBody>
      </p:sp>
      <p:sp>
        <p:nvSpPr>
          <p:cNvPr id="142" name="PlaceHolder 2"/>
          <p:cNvSpPr>
            <a:spLocks noGrp="1"/>
          </p:cNvSpPr>
          <p:nvPr>
            <p:ph/>
          </p:nvPr>
        </p:nvSpPr>
        <p:spPr>
          <a:xfrm>
            <a:off x="628560" y="1825560"/>
            <a:ext cx="7886520" cy="43509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Gefährdung für Kinder/Wildtiere</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Verstoß gegen § 2 SchädlingsbekämpfungsVO </a:t>
            </a:r>
            <a:endParaRPr b="0" lang="de-DE" sz="2800" spc="-1" strike="noStrike">
              <a:solidFill>
                <a:srgbClr val="000000"/>
              </a:solidFill>
              <a:latin typeface="Calibri"/>
            </a:endParaRPr>
          </a:p>
          <a:p>
            <a:pPr marL="457200">
              <a:lnSpc>
                <a:spcPct val="90000"/>
              </a:lnSpc>
              <a:spcBef>
                <a:spcPts val="499"/>
              </a:spcBef>
              <a:tabLst>
                <a:tab algn="l" pos="0"/>
              </a:tabLst>
            </a:pPr>
            <a:r>
              <a:rPr b="0" lang="de-DE" sz="2400" spc="-1" strike="noStrike">
                <a:solidFill>
                  <a:srgbClr val="000000"/>
                </a:solidFill>
                <a:latin typeface="Arial"/>
              </a:rPr>
              <a:t>„</a:t>
            </a:r>
            <a:r>
              <a:rPr b="0" i="1" lang="de-DE" sz="2400" spc="-1" strike="noStrike">
                <a:solidFill>
                  <a:srgbClr val="000000"/>
                </a:solidFill>
                <a:latin typeface="Arial"/>
              </a:rPr>
              <a:t>Stellt eine pflichtige Person einen Befall mit Gesundheitsschädlingen fest, hat sie […] eine Fachkraft mit der Bekämpfung zu beauftragen.“</a:t>
            </a:r>
            <a:endParaRPr b="0" lang="de-DE" sz="24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142">
                                            <p:txEl>
                                              <p:pRg st="1" end="1"/>
                                            </p:txEl>
                                          </p:spTgt>
                                        </p:tgtEl>
                                        <p:attrNameLst>
                                          <p:attrName>style.visibility</p:attrName>
                                        </p:attrNameLst>
                                      </p:cBhvr>
                                      <p:to>
                                        <p:strVal val="visible"/>
                                      </p:to>
                                    </p:set>
                                  </p:childTnLst>
                                </p:cTn>
                              </p:par>
                              <p:par>
                                <p:cTn id="11" nodeType="withEffect" fill="hold" presetClass="entr" presetID="1">
                                  <p:stCondLst>
                                    <p:cond delay="0"/>
                                  </p:stCondLst>
                                  <p:childTnLst>
                                    <p:set>
                                      <p:cBhvr>
                                        <p:cTn id="12" dur="1" fill="hold">
                                          <p:stCondLst>
                                            <p:cond delay="0"/>
                                          </p:stCondLst>
                                        </p:cTn>
                                        <p:tgtEl>
                                          <p:spTgt spid="142">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Arial"/>
              </a:rPr>
              <a:t>Maßnahme: Belehrung</a:t>
            </a:r>
            <a:endParaRPr b="0" lang="de-DE" sz="4400" spc="-1" strike="noStrike">
              <a:solidFill>
                <a:srgbClr val="000000"/>
              </a:solidFill>
              <a:latin typeface="Calibri"/>
            </a:endParaRPr>
          </a:p>
        </p:txBody>
      </p:sp>
      <p:sp>
        <p:nvSpPr>
          <p:cNvPr id="144" name="PlaceHolder 2"/>
          <p:cNvSpPr>
            <a:spLocks noGrp="1"/>
          </p:cNvSpPr>
          <p:nvPr>
            <p:ph/>
          </p:nvPr>
        </p:nvSpPr>
        <p:spPr>
          <a:xfrm>
            <a:off x="628560" y="1825560"/>
            <a:ext cx="7886520" cy="43509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18.4. Mündliche Aufforderung eigene Bekämpfung zu beenden</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19.4. Schriftliche Aufforderung</a:t>
            </a:r>
            <a:endParaRPr b="0" lang="de-DE"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i="1" lang="de-DE" sz="2400" spc="-1" strike="noStrike">
                <a:solidFill>
                  <a:srgbClr val="000000"/>
                </a:solidFill>
                <a:latin typeface="Arial"/>
              </a:rPr>
              <a:t>„</a:t>
            </a:r>
            <a:r>
              <a:rPr b="0" i="1" lang="de-DE" sz="2400" spc="-1" strike="noStrike">
                <a:solidFill>
                  <a:srgbClr val="000000"/>
                </a:solidFill>
                <a:latin typeface="Arial"/>
              </a:rPr>
              <a:t>Am 17.4. habe ich [mehrere Rattenlöcher] festgestellt.“</a:t>
            </a:r>
            <a:endParaRPr b="0" lang="de-DE"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i="1" lang="de-DE" sz="2400" spc="-1" strike="noStrike">
                <a:solidFill>
                  <a:srgbClr val="000000"/>
                </a:solidFill>
                <a:latin typeface="Arial"/>
              </a:rPr>
              <a:t>„</a:t>
            </a:r>
            <a:r>
              <a:rPr b="0" i="1" lang="de-DE" sz="2400" spc="-1" strike="noStrike">
                <a:solidFill>
                  <a:srgbClr val="000000"/>
                </a:solidFill>
                <a:latin typeface="Arial"/>
              </a:rPr>
              <a:t>Ich fordere Sie daher gemäß § 17 IfSG und §§ 2 und 4 SchädlingsVO auf eine Fachfirma mit […] Rattenbekämpfung zu beauftragen.“</a:t>
            </a:r>
            <a:endParaRPr b="0" lang="de-DE"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i="1" lang="de-DE" sz="2400" spc="-1" strike="noStrike">
                <a:solidFill>
                  <a:srgbClr val="000000"/>
                </a:solidFill>
                <a:latin typeface="Arial"/>
              </a:rPr>
              <a:t>„</a:t>
            </a:r>
            <a:r>
              <a:rPr b="0" i="1" lang="de-DE" sz="2400" spc="-1" strike="noStrike">
                <a:solidFill>
                  <a:srgbClr val="000000"/>
                </a:solidFill>
                <a:latin typeface="Arial"/>
              </a:rPr>
              <a:t>Ich weiße ausdrücklich darauf hin, dass Bekämpfungen nur von einem […] Sachverständigen durchgeführt werden dürfen.“</a:t>
            </a:r>
            <a:endParaRPr b="0" lang="de-DE" sz="2400" spc="-1" strike="noStrike">
              <a:solidFill>
                <a:srgbClr val="000000"/>
              </a:solidFill>
              <a:latin typeface="Calibri"/>
            </a:endParaRPr>
          </a:p>
          <a:p>
            <a:pPr>
              <a:lnSpc>
                <a:spcPct val="90000"/>
              </a:lnSpc>
              <a:spcBef>
                <a:spcPts val="1001"/>
              </a:spcBef>
            </a:pPr>
            <a:endParaRPr b="0" lang="de-DE"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Arial"/>
              </a:rPr>
              <a:t>Folge</a:t>
            </a:r>
            <a:endParaRPr b="0" lang="de-DE" sz="4400" spc="-1" strike="noStrike">
              <a:solidFill>
                <a:srgbClr val="000000"/>
              </a:solidFill>
              <a:latin typeface="Calibri"/>
            </a:endParaRPr>
          </a:p>
        </p:txBody>
      </p:sp>
      <p:sp>
        <p:nvSpPr>
          <p:cNvPr id="146" name="PlaceHolder 2"/>
          <p:cNvSpPr>
            <a:spLocks noGrp="1"/>
          </p:cNvSpPr>
          <p:nvPr>
            <p:ph/>
          </p:nvPr>
        </p:nvSpPr>
        <p:spPr>
          <a:xfrm>
            <a:off x="628560" y="1825560"/>
            <a:ext cx="7886520" cy="43509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Arial"/>
              </a:rPr>
              <a:t>22.4. Erneute eigene Bekämpfung </a:t>
            </a:r>
            <a:endParaRPr b="0" lang="de-DE" sz="2800" spc="-1" strike="noStrike">
              <a:solidFill>
                <a:srgbClr val="000000"/>
              </a:solidFill>
              <a:latin typeface="Calibri"/>
            </a:endParaRPr>
          </a:p>
        </p:txBody>
      </p:sp>
      <p:pic>
        <p:nvPicPr>
          <p:cNvPr id="147" name="Grafik 4" descr=""/>
          <p:cNvPicPr/>
          <p:nvPr/>
        </p:nvPicPr>
        <p:blipFill>
          <a:blip r:embed="rId1"/>
          <a:srcRect l="-488" t="25597" r="0" b="43461"/>
          <a:stretch/>
        </p:blipFill>
        <p:spPr>
          <a:xfrm>
            <a:off x="1298520" y="2488680"/>
            <a:ext cx="6546600" cy="35827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1</TotalTime>
  <Application>LibreOffice/7.2.3.2$Linux_X86_64 LibreOffice_project/20$Build-2</Application>
  <AppVersion>15.0000</AppVersion>
  <Words>1431</Words>
  <Paragraphs>249</Paragraphs>
  <Company>Bezirksamt Reinickendorf</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2018-05-17T07:42:58Z</dcterms:created>
  <dc:creator>Schumacher, Jakob</dc:creator>
  <dc:description/>
  <dc:language>de-DE</dc:language>
  <cp:lastModifiedBy/>
  <dcterms:modified xsi:type="dcterms:W3CDTF">2022-01-23T14:28:21Z</dcterms:modified>
  <cp:revision>39</cp:revision>
  <dc:subject/>
  <dc:title>Beispiele für die Umsetzung des Infektionsschutzgesetzes und der Trinkwasserverordnung im Gesundheitsamt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vt:i4>
  </property>
  <property fmtid="{D5CDD505-2E9C-101B-9397-08002B2CF9AE}" pid="3" name="PresentationFormat">
    <vt:lpwstr>Bildschirmpräsentation (4:3)</vt:lpwstr>
  </property>
  <property fmtid="{D5CDD505-2E9C-101B-9397-08002B2CF9AE}" pid="4" name="Slides">
    <vt:i4>45</vt:i4>
  </property>
</Properties>
</file>