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40049f8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40049f8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40049f8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40049f8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40049f8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40049f8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40049f8a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40049f8a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40049f8a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40049f8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548019e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548019e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590d5e3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590d5e3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590d5e3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590d5e3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245dddd0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245dddd0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577803a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577803a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577803a3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577803a3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590d5e3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590d5e3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96f5ac41_2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596f5ac41_2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245dddd0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245dddd0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3b7610a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3b7610a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d8dcd8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d8dcd8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483aa85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483aa85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45ddd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45ddd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45ddda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45ddda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COSC 4P02:</a:t>
            </a:r>
            <a:endParaRPr/>
          </a:p>
          <a:p>
            <a:pPr indent="0" lvl="0" marL="0" rtl="0" algn="ctr">
              <a:spcBef>
                <a:spcPts val="0"/>
              </a:spcBef>
              <a:spcAft>
                <a:spcPts val="0"/>
              </a:spcAft>
              <a:buNone/>
            </a:pPr>
            <a:r>
              <a:rPr lang="en"/>
              <a:t>Brock University Chatbot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770"/>
              <a:buNone/>
            </a:pPr>
            <a:r>
              <a:rPr lang="en" sz="1400"/>
              <a:t>Marmik Bhatt, Lucas Kumara, Liam Mckissock, Tom Wallace, Hyejin Kim, Aedal Panicker, Jakob Shortell</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Sprint 1</a:t>
            </a:r>
            <a:endParaRPr sz="2500"/>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90000"/>
              </a:lnSpc>
              <a:spcBef>
                <a:spcPts val="1000"/>
              </a:spcBef>
              <a:spcAft>
                <a:spcPts val="0"/>
              </a:spcAft>
              <a:buClr>
                <a:schemeClr val="dk1"/>
              </a:buClr>
              <a:buSzPts val="1400"/>
              <a:buChar char="●"/>
            </a:pPr>
            <a:r>
              <a:rPr lang="en" sz="1400">
                <a:solidFill>
                  <a:schemeClr val="dk1"/>
                </a:solidFill>
              </a:rPr>
              <a:t>Sprint 1 consisted of creating a basic front end, getting a backend scraper working for proof of concept, and getting the front and back end to communicate with each other</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For the front end a basic message input/output board was created for chatbot interaction</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In the backend the clubs scraper was created so the chatbot had some information to display</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The react and flask components of the chatbot were connected</a:t>
            </a:r>
            <a:endParaRPr sz="1400">
              <a:solidFill>
                <a:schemeClr val="dk1"/>
              </a:solidFill>
            </a:endParaRPr>
          </a:p>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1716250" y="2385000"/>
            <a:ext cx="5711501" cy="218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Sprint 2</a:t>
            </a:r>
            <a:endParaRPr sz="2500"/>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90000"/>
              </a:lnSpc>
              <a:spcBef>
                <a:spcPts val="1000"/>
              </a:spcBef>
              <a:spcAft>
                <a:spcPts val="0"/>
              </a:spcAft>
              <a:buClr>
                <a:schemeClr val="dk1"/>
              </a:buClr>
              <a:buSzPts val="1400"/>
              <a:buChar char="●"/>
            </a:pPr>
            <a:r>
              <a:rPr lang="en" sz="1400">
                <a:solidFill>
                  <a:schemeClr val="dk1"/>
                </a:solidFill>
              </a:rPr>
              <a:t>Sprint 2 consisted of minor updates to the front end as well as getting the majority of the scrapers finished</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The front end was cleaned up and some functionalities were added</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Almost all of the scrapers for the chatbot were finished; however, due to the inconsistent nature of the Brock University webpages, some of the scrapers planned for the sprint were not finished in time and were moved to the next sprint</a:t>
            </a:r>
            <a:endParaRPr sz="1400">
              <a:solidFill>
                <a:schemeClr val="dk1"/>
              </a:solidFill>
            </a:endParaRPr>
          </a:p>
          <a:p>
            <a:pPr indent="0" lvl="0" marL="0" rtl="0" algn="l">
              <a:spcBef>
                <a:spcPts val="0"/>
              </a:spcBef>
              <a:spcAft>
                <a:spcPts val="1200"/>
              </a:spcAft>
              <a:buNone/>
            </a:pPr>
            <a:r>
              <a:t/>
            </a:r>
            <a:endParaRPr sz="1400"/>
          </a:p>
        </p:txBody>
      </p:sp>
      <p:pic>
        <p:nvPicPr>
          <p:cNvPr id="125" name="Google Shape;125;p23"/>
          <p:cNvPicPr preferRelativeResize="0"/>
          <p:nvPr/>
        </p:nvPicPr>
        <p:blipFill>
          <a:blip r:embed="rId3">
            <a:alphaModFix/>
          </a:blip>
          <a:stretch>
            <a:fillRect/>
          </a:stretch>
        </p:blipFill>
        <p:spPr>
          <a:xfrm>
            <a:off x="1927363" y="2540350"/>
            <a:ext cx="5289276" cy="240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Sprint 3</a:t>
            </a:r>
            <a:endParaRPr sz="2500"/>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90000"/>
              </a:lnSpc>
              <a:spcBef>
                <a:spcPts val="1000"/>
              </a:spcBef>
              <a:spcAft>
                <a:spcPts val="0"/>
              </a:spcAft>
              <a:buClr>
                <a:schemeClr val="dk1"/>
              </a:buClr>
              <a:buSzPts val="1400"/>
              <a:buChar char="●"/>
            </a:pPr>
            <a:r>
              <a:rPr lang="en" sz="1400">
                <a:solidFill>
                  <a:schemeClr val="dk1"/>
                </a:solidFill>
              </a:rPr>
              <a:t>Sprint 3 also consisted of minor updates to the UI, the addition of some unfinished scrapers, and A.I. for the chatbot to read messages</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The front end was given a modal to give users information and a settings icon was created with no real functionality at this stage</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Scrapers unable to be finished as well some other final scrapers to be added were finished during this sprint</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The chatbot was given A.I. through the </a:t>
            </a:r>
            <a:r>
              <a:rPr lang="en" sz="1400">
                <a:solidFill>
                  <a:schemeClr val="dk1"/>
                </a:solidFill>
              </a:rPr>
              <a:t>python</a:t>
            </a:r>
            <a:r>
              <a:rPr lang="en" sz="1400">
                <a:solidFill>
                  <a:schemeClr val="dk1"/>
                </a:solidFill>
              </a:rPr>
              <a:t> NLTK and Tensorflow libraries</a:t>
            </a:r>
            <a:endParaRPr sz="1400">
              <a:solidFill>
                <a:schemeClr val="dk1"/>
              </a:solidFill>
            </a:endParaRPr>
          </a:p>
          <a:p>
            <a:pPr indent="0" lvl="0" marL="0" rtl="0" algn="l">
              <a:spcBef>
                <a:spcPts val="0"/>
              </a:spcBef>
              <a:spcAft>
                <a:spcPts val="1200"/>
              </a:spcAft>
              <a:buNone/>
            </a:pPr>
            <a:r>
              <a:t/>
            </a:r>
            <a:endParaRPr sz="1400"/>
          </a:p>
        </p:txBody>
      </p:sp>
      <p:pic>
        <p:nvPicPr>
          <p:cNvPr id="132" name="Google Shape;132;p24"/>
          <p:cNvPicPr preferRelativeResize="0"/>
          <p:nvPr/>
        </p:nvPicPr>
        <p:blipFill>
          <a:blip r:embed="rId3">
            <a:alphaModFix/>
          </a:blip>
          <a:stretch>
            <a:fillRect/>
          </a:stretch>
        </p:blipFill>
        <p:spPr>
          <a:xfrm>
            <a:off x="2039174" y="2819349"/>
            <a:ext cx="5065649" cy="207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Sprint 4</a:t>
            </a:r>
            <a:endParaRPr sz="2500"/>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90000"/>
              </a:lnSpc>
              <a:spcBef>
                <a:spcPts val="1000"/>
              </a:spcBef>
              <a:spcAft>
                <a:spcPts val="0"/>
              </a:spcAft>
              <a:buClr>
                <a:schemeClr val="dk1"/>
              </a:buClr>
              <a:buSzPts val="1400"/>
              <a:buChar char="●"/>
            </a:pPr>
            <a:r>
              <a:rPr lang="en" sz="1400">
                <a:solidFill>
                  <a:schemeClr val="dk1"/>
                </a:solidFill>
              </a:rPr>
              <a:t>Sprint 4 consisted mostly of updates to the UI, some on-request scrapers were added, and the A.I. was updated</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A help icon, a clear button and ability to show maps was added to the UI</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Real time scrapers such as information on weather and on Brock news were added</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The A.I. was given a larger pool of information to learn from and has the added functionality to autocorrect misspelled words</a:t>
            </a:r>
            <a:endParaRPr sz="1400">
              <a:solidFill>
                <a:schemeClr val="dk1"/>
              </a:solidFill>
            </a:endParaRPr>
          </a:p>
          <a:p>
            <a:pPr indent="0" lvl="0" marL="0" rtl="0" algn="l">
              <a:spcBef>
                <a:spcPts val="0"/>
              </a:spcBef>
              <a:spcAft>
                <a:spcPts val="1200"/>
              </a:spcAft>
              <a:buNone/>
            </a:pPr>
            <a:r>
              <a:t/>
            </a:r>
            <a:endParaRPr/>
          </a:p>
        </p:txBody>
      </p:sp>
      <p:pic>
        <p:nvPicPr>
          <p:cNvPr id="139" name="Google Shape;139;p25"/>
          <p:cNvPicPr preferRelativeResize="0"/>
          <p:nvPr/>
        </p:nvPicPr>
        <p:blipFill>
          <a:blip r:embed="rId3">
            <a:alphaModFix/>
          </a:blip>
          <a:stretch>
            <a:fillRect/>
          </a:stretch>
        </p:blipFill>
        <p:spPr>
          <a:xfrm>
            <a:off x="1605512" y="2543825"/>
            <a:ext cx="5932976" cy="243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Sprint 5</a:t>
            </a:r>
            <a:endParaRPr sz="2500"/>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90000"/>
              </a:lnSpc>
              <a:spcBef>
                <a:spcPts val="1000"/>
              </a:spcBef>
              <a:spcAft>
                <a:spcPts val="0"/>
              </a:spcAft>
              <a:buClr>
                <a:schemeClr val="dk1"/>
              </a:buClr>
              <a:buSzPts val="1400"/>
              <a:buChar char="●"/>
            </a:pPr>
            <a:r>
              <a:rPr lang="en" sz="1400">
                <a:solidFill>
                  <a:schemeClr val="dk1"/>
                </a:solidFill>
              </a:rPr>
              <a:t>In sprint 5 more UI was added, some scrapers that we realized would be valuable but were not initially planned were added, and the beginning of a test class was created</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The settings options were completed and a loading message icon was added to the front end</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Extra scrapers were added to the back end</a:t>
            </a:r>
            <a:endParaRPr sz="1400">
              <a:solidFill>
                <a:schemeClr val="dk1"/>
              </a:solidFill>
            </a:endParaRPr>
          </a:p>
          <a:p>
            <a:pPr indent="-317500" lvl="0" marL="457200" rtl="0" algn="l">
              <a:lnSpc>
                <a:spcPct val="90000"/>
              </a:lnSpc>
              <a:spcBef>
                <a:spcPts val="0"/>
              </a:spcBef>
              <a:spcAft>
                <a:spcPts val="0"/>
              </a:spcAft>
              <a:buClr>
                <a:schemeClr val="dk1"/>
              </a:buClr>
              <a:buSzPts val="1400"/>
              <a:buChar char="●"/>
            </a:pPr>
            <a:r>
              <a:rPr lang="en" sz="1400">
                <a:solidFill>
                  <a:schemeClr val="dk1"/>
                </a:solidFill>
              </a:rPr>
              <a:t>A test class with mostly empty test was added with tests to be created in the next sprint</a:t>
            </a:r>
            <a:endParaRPr sz="1400"/>
          </a:p>
        </p:txBody>
      </p:sp>
      <p:pic>
        <p:nvPicPr>
          <p:cNvPr id="146" name="Google Shape;146;p26"/>
          <p:cNvPicPr preferRelativeResize="0"/>
          <p:nvPr/>
        </p:nvPicPr>
        <p:blipFill>
          <a:blip r:embed="rId3">
            <a:alphaModFix/>
          </a:blip>
          <a:stretch>
            <a:fillRect/>
          </a:stretch>
        </p:blipFill>
        <p:spPr>
          <a:xfrm>
            <a:off x="1902400" y="2442650"/>
            <a:ext cx="5339201" cy="231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500"/>
              <a:t>Sprint 6</a:t>
            </a:r>
            <a:endParaRPr sz="2500"/>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Within Sprint 6, we focused on more quality of life issues within the application.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web application was hosted on a platform through digital ocean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focused on cleaning up the format of the messages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Also prompted the chat bot to respond accordingly if the information the user was requesting was unavailable or the chatbot was out of service.</a:t>
            </a:r>
            <a:endParaRPr sz="1400">
              <a:solidFill>
                <a:schemeClr val="dk1"/>
              </a:solidFill>
            </a:endParaRPr>
          </a:p>
        </p:txBody>
      </p:sp>
      <p:pic>
        <p:nvPicPr>
          <p:cNvPr id="153" name="Google Shape;153;p27"/>
          <p:cNvPicPr preferRelativeResize="0"/>
          <p:nvPr/>
        </p:nvPicPr>
        <p:blipFill>
          <a:blip r:embed="rId3">
            <a:alphaModFix/>
          </a:blip>
          <a:stretch>
            <a:fillRect/>
          </a:stretch>
        </p:blipFill>
        <p:spPr>
          <a:xfrm>
            <a:off x="1153338" y="2571750"/>
            <a:ext cx="6837325" cy="1949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59" name="Google Shape;159;p28"/>
          <p:cNvSpPr txBox="1"/>
          <p:nvPr>
            <p:ph idx="1" type="body"/>
          </p:nvPr>
        </p:nvSpPr>
        <p:spPr>
          <a:xfrm>
            <a:off x="311700" y="1152475"/>
            <a:ext cx="4079100" cy="34164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Clr>
                <a:schemeClr val="dk1"/>
              </a:buClr>
              <a:buSzPts val="1400"/>
              <a:buChar char="●"/>
            </a:pPr>
            <a:r>
              <a:rPr lang="en" sz="1400">
                <a:solidFill>
                  <a:schemeClr val="dk1"/>
                </a:solidFill>
              </a:rPr>
              <a:t>Automated testing was implemented in order to ensure that user input would retrieve the right information</a:t>
            </a: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en" sz="1400">
                <a:solidFill>
                  <a:schemeClr val="dk1"/>
                </a:solidFill>
              </a:rPr>
              <a:t>Tests were created for various requests of different data, asking for data in different ways, and ensuring the bot worked with improper grammar and spelling</a:t>
            </a: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en" sz="1400">
                <a:solidFill>
                  <a:schemeClr val="dk1"/>
                </a:solidFill>
              </a:rPr>
              <a:t>12 of the 15 failed tests were tests involving incorrect grammar</a:t>
            </a:r>
            <a:endParaRPr sz="1400">
              <a:solidFill>
                <a:schemeClr val="dk1"/>
              </a:solidFill>
            </a:endParaRPr>
          </a:p>
        </p:txBody>
      </p:sp>
      <p:pic>
        <p:nvPicPr>
          <p:cNvPr id="160" name="Google Shape;160;p28"/>
          <p:cNvPicPr preferRelativeResize="0"/>
          <p:nvPr/>
        </p:nvPicPr>
        <p:blipFill rotWithShape="1">
          <a:blip r:embed="rId3">
            <a:alphaModFix/>
          </a:blip>
          <a:srcRect b="4122" l="0" r="0" t="0"/>
          <a:stretch/>
        </p:blipFill>
        <p:spPr>
          <a:xfrm>
            <a:off x="4390800" y="1441262"/>
            <a:ext cx="4441476" cy="2838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9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Methodology </a:t>
            </a:r>
            <a:endParaRPr/>
          </a:p>
        </p:txBody>
      </p:sp>
      <p:sp>
        <p:nvSpPr>
          <p:cNvPr id="166" name="Google Shape;166;p29"/>
          <p:cNvSpPr txBox="1"/>
          <p:nvPr>
            <p:ph idx="1" type="body"/>
          </p:nvPr>
        </p:nvSpPr>
        <p:spPr>
          <a:xfrm>
            <a:off x="361200" y="887425"/>
            <a:ext cx="8421600" cy="20913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1"/>
              </a:buClr>
              <a:buSzPts val="1400"/>
              <a:buChar char="●"/>
            </a:pPr>
            <a:r>
              <a:rPr lang="en" sz="1400">
                <a:solidFill>
                  <a:schemeClr val="dk1"/>
                </a:solidFill>
              </a:rPr>
              <a:t>The methodology followed throughout this process was the scrum methodology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This revolved around us setting up a product backlog based on the provided requirements document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Before the development process began, we set up the </a:t>
            </a:r>
            <a:r>
              <a:rPr lang="en" sz="1400">
                <a:solidFill>
                  <a:schemeClr val="dk1"/>
                </a:solidFill>
              </a:rPr>
              <a:t>initial</a:t>
            </a:r>
            <a:r>
              <a:rPr lang="en" sz="1400">
                <a:solidFill>
                  <a:schemeClr val="dk1"/>
                </a:solidFill>
              </a:rPr>
              <a:t> sprint backlogs based on mission critical components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Throughout the process we met up for daily scrum meetings on Tuesdays and Fridays at 6:30 pm EST broken down into 2 week sprints.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purpose of the recorded meetings was to discuss progress, shift around sprint backlog items and voice any concerns the development team may have had.</a:t>
            </a:r>
            <a:endParaRPr sz="1400">
              <a:solidFill>
                <a:schemeClr val="dk1"/>
              </a:solidFill>
            </a:endParaRPr>
          </a:p>
        </p:txBody>
      </p:sp>
      <p:pic>
        <p:nvPicPr>
          <p:cNvPr id="167" name="Google Shape;167;p29"/>
          <p:cNvPicPr preferRelativeResize="0"/>
          <p:nvPr/>
        </p:nvPicPr>
        <p:blipFill>
          <a:blip r:embed="rId3">
            <a:alphaModFix/>
          </a:blip>
          <a:stretch>
            <a:fillRect/>
          </a:stretch>
        </p:blipFill>
        <p:spPr>
          <a:xfrm>
            <a:off x="1789475" y="2995375"/>
            <a:ext cx="5565051" cy="1891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hosting</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95000"/>
              </a:lnSpc>
              <a:spcBef>
                <a:spcPts val="0"/>
              </a:spcBef>
              <a:spcAft>
                <a:spcPts val="0"/>
              </a:spcAft>
              <a:buClr>
                <a:schemeClr val="dk1"/>
              </a:buClr>
              <a:buSzPts val="1400"/>
              <a:buChar char="●"/>
            </a:pPr>
            <a:r>
              <a:rPr lang="en" sz="1400">
                <a:solidFill>
                  <a:schemeClr val="dk1"/>
                </a:solidFill>
              </a:rPr>
              <a:t>We utilized docker, specifically docker compose which is designed for use with projects that have multiple parts</a:t>
            </a:r>
            <a:endParaRPr sz="1400">
              <a:solidFill>
                <a:schemeClr val="dk1"/>
              </a:solidFill>
            </a:endParaRPr>
          </a:p>
          <a:p>
            <a:pPr indent="-317500" lvl="1" marL="914400" rtl="0" algn="l">
              <a:lnSpc>
                <a:spcPct val="95000"/>
              </a:lnSpc>
              <a:spcBef>
                <a:spcPts val="0"/>
              </a:spcBef>
              <a:spcAft>
                <a:spcPts val="0"/>
              </a:spcAft>
              <a:buClr>
                <a:schemeClr val="dk1"/>
              </a:buClr>
              <a:buSzPts val="1400"/>
              <a:buChar char="○"/>
            </a:pPr>
            <a:r>
              <a:rPr lang="en">
                <a:solidFill>
                  <a:schemeClr val="dk1"/>
                </a:solidFill>
              </a:rPr>
              <a:t>A container for the front end which runs an Nginx server for displaying the React interface</a:t>
            </a:r>
            <a:endParaRPr>
              <a:solidFill>
                <a:schemeClr val="dk1"/>
              </a:solidFill>
            </a:endParaRPr>
          </a:p>
          <a:p>
            <a:pPr indent="-317500" lvl="1" marL="914400" rtl="0" algn="l">
              <a:lnSpc>
                <a:spcPct val="95000"/>
              </a:lnSpc>
              <a:spcBef>
                <a:spcPts val="0"/>
              </a:spcBef>
              <a:spcAft>
                <a:spcPts val="0"/>
              </a:spcAft>
              <a:buClr>
                <a:schemeClr val="dk1"/>
              </a:buClr>
              <a:buSzPts val="1400"/>
              <a:buChar char="○"/>
            </a:pPr>
            <a:r>
              <a:rPr lang="en">
                <a:solidFill>
                  <a:schemeClr val="dk1"/>
                </a:solidFill>
              </a:rPr>
              <a:t>A container for the backend that uses Gunicorn to act as a server for the flask</a:t>
            </a:r>
            <a:endParaRPr>
              <a:solidFill>
                <a:schemeClr val="dk1"/>
              </a:solidFill>
            </a:endParaRPr>
          </a:p>
          <a:p>
            <a:pPr indent="-317500" lvl="0" marL="457200" rtl="0" algn="l">
              <a:lnSpc>
                <a:spcPct val="95000"/>
              </a:lnSpc>
              <a:spcBef>
                <a:spcPts val="0"/>
              </a:spcBef>
              <a:spcAft>
                <a:spcPts val="0"/>
              </a:spcAft>
              <a:buClr>
                <a:schemeClr val="dk1"/>
              </a:buClr>
              <a:buSzPts val="1400"/>
              <a:buChar char="●"/>
            </a:pPr>
            <a:r>
              <a:rPr lang="en" sz="1400">
                <a:solidFill>
                  <a:schemeClr val="dk1"/>
                </a:solidFill>
              </a:rPr>
              <a:t>Using docker also allowed us to build the project locally to verify it was working properly before deployment</a:t>
            </a:r>
            <a:endParaRPr sz="1400">
              <a:solidFill>
                <a:schemeClr val="dk1"/>
              </a:solidFill>
            </a:endParaRPr>
          </a:p>
          <a:p>
            <a:pPr indent="-317500" lvl="1" marL="914400" rtl="0" algn="l">
              <a:lnSpc>
                <a:spcPct val="95000"/>
              </a:lnSpc>
              <a:spcBef>
                <a:spcPts val="0"/>
              </a:spcBef>
              <a:spcAft>
                <a:spcPts val="0"/>
              </a:spcAft>
              <a:buClr>
                <a:schemeClr val="dk1"/>
              </a:buClr>
              <a:buSzPts val="1400"/>
              <a:buChar char="○"/>
            </a:pPr>
            <a:r>
              <a:rPr lang="en">
                <a:solidFill>
                  <a:schemeClr val="dk1"/>
                </a:solidFill>
              </a:rPr>
              <a:t>This a</a:t>
            </a:r>
            <a:r>
              <a:rPr lang="en" sz="1400">
                <a:solidFill>
                  <a:schemeClr val="dk1"/>
                </a:solidFill>
              </a:rPr>
              <a:t>lso made it so that we could easily deploy the project on any hosting service we wanted to use with minimal changes or configuration needed</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Faced </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There were various technical issues that were faced during the development process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a:t>
            </a:r>
            <a:r>
              <a:rPr lang="en" sz="1400">
                <a:solidFill>
                  <a:schemeClr val="dk1"/>
                </a:solidFill>
              </a:rPr>
              <a:t>handling</a:t>
            </a:r>
            <a:r>
              <a:rPr lang="en" sz="1400">
                <a:solidFill>
                  <a:schemeClr val="dk1"/>
                </a:solidFill>
              </a:rPr>
              <a:t> of web scraping</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do we </a:t>
            </a:r>
            <a:r>
              <a:rPr lang="en">
                <a:solidFill>
                  <a:schemeClr val="dk1"/>
                </a:solidFill>
              </a:rPr>
              <a:t>handle</a:t>
            </a:r>
            <a:r>
              <a:rPr lang="en">
                <a:solidFill>
                  <a:schemeClr val="dk1"/>
                </a:solidFill>
              </a:rPr>
              <a:t> scraping aspects of the sites that are so different from one another? </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Issue of web hosting</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Finding and setting up a suitable Host for our Chatbot application, based on our current memory requirements.</a:t>
            </a:r>
            <a:endParaRPr>
              <a:solidFill>
                <a:schemeClr val="dk1"/>
              </a:solidFill>
            </a:endParaRPr>
          </a:p>
          <a:p>
            <a:pPr indent="0" lvl="0" marL="457200" rtl="0" algn="l">
              <a:spcBef>
                <a:spcPts val="1200"/>
              </a:spcBef>
              <a:spcAft>
                <a:spcPts val="1200"/>
              </a:spcAft>
              <a:buNone/>
            </a:pPr>
            <a:r>
              <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Team Member Roles</a:t>
            </a:r>
            <a:endParaRPr sz="2500"/>
          </a:p>
        </p:txBody>
      </p:sp>
      <p:sp>
        <p:nvSpPr>
          <p:cNvPr id="66" name="Google Shape;66;p14"/>
          <p:cNvSpPr txBox="1"/>
          <p:nvPr>
            <p:ph idx="1" type="body"/>
          </p:nvPr>
        </p:nvSpPr>
        <p:spPr>
          <a:xfrm>
            <a:off x="311700" y="1180975"/>
            <a:ext cx="8520600" cy="3760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b="1" lang="en" sz="1200">
                <a:solidFill>
                  <a:schemeClr val="dk1"/>
                </a:solidFill>
              </a:rPr>
              <a:t>Marmik Bhatt</a:t>
            </a:r>
            <a:r>
              <a:rPr lang="en" sz="1200">
                <a:solidFill>
                  <a:schemeClr val="dk1"/>
                </a:solidFill>
              </a:rPr>
              <a:t> (Team Leader)</a:t>
            </a:r>
            <a:endParaRPr sz="1200">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Tasked with facilitating team meetings</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Created project reports and stayed in contact with both the TA and Professor regarding questions/deadlines</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Helped develop the first iteration of the front end, as well as created the introductory modal and chatbot status indicator</a:t>
            </a:r>
            <a:endParaRPr sz="1226">
              <a:solidFill>
                <a:schemeClr val="dk1"/>
              </a:solidFill>
            </a:endParaRPr>
          </a:p>
          <a:p>
            <a:pPr indent="-306480" lvl="0" marL="457200" rtl="0" algn="l">
              <a:spcBef>
                <a:spcPts val="0"/>
              </a:spcBef>
              <a:spcAft>
                <a:spcPts val="0"/>
              </a:spcAft>
              <a:buClr>
                <a:schemeClr val="dk1"/>
              </a:buClr>
              <a:buSzPts val="1226"/>
              <a:buChar char="●"/>
            </a:pPr>
            <a:r>
              <a:rPr b="1" lang="en" sz="1226">
                <a:solidFill>
                  <a:schemeClr val="dk1"/>
                </a:solidFill>
              </a:rPr>
              <a:t>Tom Wallace</a:t>
            </a:r>
            <a:endParaRPr b="1"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Created some scrapers, and helped ensure proper function of other scrapers</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General assistance with aspects of both frontend and backend</a:t>
            </a:r>
            <a:endParaRPr b="1" sz="1226">
              <a:solidFill>
                <a:schemeClr val="dk1"/>
              </a:solidFill>
            </a:endParaRPr>
          </a:p>
          <a:p>
            <a:pPr indent="-306480" lvl="0" marL="457200" rtl="0" algn="l">
              <a:spcBef>
                <a:spcPts val="0"/>
              </a:spcBef>
              <a:spcAft>
                <a:spcPts val="0"/>
              </a:spcAft>
              <a:buClr>
                <a:schemeClr val="dk1"/>
              </a:buClr>
              <a:buSzPts val="1226"/>
              <a:buChar char="●"/>
            </a:pPr>
            <a:r>
              <a:rPr b="1" lang="en" sz="1226">
                <a:solidFill>
                  <a:schemeClr val="dk1"/>
                </a:solidFill>
              </a:rPr>
              <a:t>Lucas Kumara</a:t>
            </a:r>
            <a:endParaRPr b="1"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Handled initial structuring of the project (setting up React, Flask and ensuring communication between them)</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Implemented a modular scraper system as well as a SQLite database for data to be stored and retrieved</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Modified first iteration of the front end to what is now the finalized version</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Created the automated testing harness and wrote several tests</a:t>
            </a:r>
            <a:endParaRPr sz="1226">
              <a:solidFill>
                <a:schemeClr val="dk1"/>
              </a:solidFill>
            </a:endParaRPr>
          </a:p>
          <a:p>
            <a:pPr indent="-306480" lvl="0" marL="457200" rtl="0" algn="l">
              <a:spcBef>
                <a:spcPts val="0"/>
              </a:spcBef>
              <a:spcAft>
                <a:spcPts val="0"/>
              </a:spcAft>
              <a:buClr>
                <a:schemeClr val="dk1"/>
              </a:buClr>
              <a:buSzPts val="1226"/>
              <a:buChar char="●"/>
            </a:pPr>
            <a:r>
              <a:rPr b="1" lang="en" sz="1226">
                <a:solidFill>
                  <a:schemeClr val="dk1"/>
                </a:solidFill>
              </a:rPr>
              <a:t>Aedel Panicker</a:t>
            </a:r>
            <a:endParaRPr b="1"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Worked on scrapers and setting up the SQL database</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Helped write some tests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What would we have done different?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Put an earlier emphasis on hosting…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 discussed earlier this became a bit of a problem, because of various issues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Focus on the aspect of more memory </a:t>
            </a:r>
            <a:r>
              <a:rPr lang="en" sz="1400">
                <a:solidFill>
                  <a:schemeClr val="dk1"/>
                </a:solidFill>
              </a:rPr>
              <a:t>efficient</a:t>
            </a:r>
            <a:r>
              <a:rPr lang="en" sz="1400">
                <a:solidFill>
                  <a:schemeClr val="dk1"/>
                </a:solidFill>
              </a:rPr>
              <a:t> code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Team Member Roles (cont. )</a:t>
            </a:r>
            <a:endParaRPr sz="2500"/>
          </a:p>
        </p:txBody>
      </p:sp>
      <p:sp>
        <p:nvSpPr>
          <p:cNvPr id="72" name="Google Shape;72;p15"/>
          <p:cNvSpPr txBox="1"/>
          <p:nvPr>
            <p:ph idx="1" type="body"/>
          </p:nvPr>
        </p:nvSpPr>
        <p:spPr>
          <a:xfrm>
            <a:off x="311700" y="1192200"/>
            <a:ext cx="8520600" cy="3416400"/>
          </a:xfrm>
          <a:prstGeom prst="rect">
            <a:avLst/>
          </a:prstGeom>
        </p:spPr>
        <p:txBody>
          <a:bodyPr anchorCtr="0" anchor="t" bIns="91425" lIns="91425" spcFirstLastPara="1" rIns="91425" wrap="square" tIns="91425">
            <a:normAutofit/>
          </a:bodyPr>
          <a:lstStyle/>
          <a:p>
            <a:pPr indent="-306480" lvl="0" marL="457200" rtl="0" algn="l">
              <a:spcBef>
                <a:spcPts val="0"/>
              </a:spcBef>
              <a:spcAft>
                <a:spcPts val="0"/>
              </a:spcAft>
              <a:buClr>
                <a:schemeClr val="dk1"/>
              </a:buClr>
              <a:buSzPts val="1226"/>
              <a:buChar char="●"/>
            </a:pPr>
            <a:r>
              <a:rPr b="1" lang="en" sz="1226">
                <a:solidFill>
                  <a:schemeClr val="dk1"/>
                </a:solidFill>
              </a:rPr>
              <a:t>Liam Mckissock</a:t>
            </a:r>
            <a:endParaRPr b="1"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Worked on the natural language processing, with NLTK and TensorFlow</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Created the Intents files for training the model</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Created some of the scrapers; Contacts, Weather, Brock News, Niagara News, Niagara Events, etc.</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Worked on various aspects for both the front-end as well as the back-end</a:t>
            </a:r>
            <a:endParaRPr sz="1226">
              <a:solidFill>
                <a:schemeClr val="dk1"/>
              </a:solidFill>
            </a:endParaRPr>
          </a:p>
          <a:p>
            <a:pPr indent="-306480" lvl="0" marL="457200" rtl="0" algn="l">
              <a:spcBef>
                <a:spcPts val="0"/>
              </a:spcBef>
              <a:spcAft>
                <a:spcPts val="0"/>
              </a:spcAft>
              <a:buClr>
                <a:schemeClr val="dk1"/>
              </a:buClr>
              <a:buSzPts val="1226"/>
              <a:buChar char="●"/>
            </a:pPr>
            <a:r>
              <a:rPr b="1" lang="en" sz="1226">
                <a:solidFill>
                  <a:schemeClr val="dk1"/>
                </a:solidFill>
              </a:rPr>
              <a:t>Jakob Shortell</a:t>
            </a:r>
            <a:endParaRPr b="1"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Did initial research on natural language processing</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Worked on and created scrapers; Courses, Schedule</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Worked on web hosting and creating project docker containers</a:t>
            </a:r>
            <a:endParaRPr sz="1226">
              <a:solidFill>
                <a:schemeClr val="dk1"/>
              </a:solidFill>
            </a:endParaRPr>
          </a:p>
          <a:p>
            <a:pPr indent="-306480" lvl="0" marL="457200" rtl="0" algn="l">
              <a:spcBef>
                <a:spcPts val="0"/>
              </a:spcBef>
              <a:spcAft>
                <a:spcPts val="0"/>
              </a:spcAft>
              <a:buClr>
                <a:schemeClr val="dk1"/>
              </a:buClr>
              <a:buSzPts val="1226"/>
              <a:buChar char="●"/>
            </a:pPr>
            <a:r>
              <a:rPr b="1" lang="en" sz="1226">
                <a:solidFill>
                  <a:schemeClr val="dk1"/>
                </a:solidFill>
              </a:rPr>
              <a:t>Hyejin Kim</a:t>
            </a:r>
            <a:endParaRPr b="1"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Created some of the scrapers, such as transportation and restaurant</a:t>
            </a:r>
            <a:endParaRPr sz="1226">
              <a:solidFill>
                <a:schemeClr val="dk1"/>
              </a:solidFill>
            </a:endParaRPr>
          </a:p>
          <a:p>
            <a:pPr indent="-306480" lvl="1" marL="914400" rtl="0" algn="l">
              <a:spcBef>
                <a:spcPts val="0"/>
              </a:spcBef>
              <a:spcAft>
                <a:spcPts val="0"/>
              </a:spcAft>
              <a:buClr>
                <a:schemeClr val="dk1"/>
              </a:buClr>
              <a:buSzPts val="1226"/>
              <a:buChar char="○"/>
            </a:pPr>
            <a:r>
              <a:rPr lang="en" sz="1226">
                <a:solidFill>
                  <a:schemeClr val="dk1"/>
                </a:solidFill>
              </a:rPr>
              <a:t>Helped with modularization of the code, such as cleaning codes and comments</a:t>
            </a:r>
            <a:endParaRPr sz="1226">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 End</a:t>
            </a:r>
            <a:endParaRPr/>
          </a:p>
        </p:txBody>
      </p:sp>
      <p:sp>
        <p:nvSpPr>
          <p:cNvPr id="78" name="Google Shape;78;p16"/>
          <p:cNvSpPr txBox="1"/>
          <p:nvPr>
            <p:ph idx="1" type="body"/>
          </p:nvPr>
        </p:nvSpPr>
        <p:spPr>
          <a:xfrm>
            <a:off x="311700" y="1154825"/>
            <a:ext cx="8520600" cy="37257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chemeClr val="dk1"/>
              </a:buClr>
              <a:buSzPts val="1400"/>
              <a:buChar char="●"/>
            </a:pPr>
            <a:r>
              <a:rPr lang="en" sz="1400">
                <a:solidFill>
                  <a:schemeClr val="dk1"/>
                </a:solidFill>
              </a:rPr>
              <a:t>React</a:t>
            </a:r>
            <a:endParaRPr>
              <a:solidFill>
                <a:schemeClr val="dk1"/>
              </a:solidFill>
            </a:endParaRPr>
          </a:p>
          <a:p>
            <a:pPr indent="-317500" lvl="1" marL="914400" rtl="0" algn="l">
              <a:lnSpc>
                <a:spcPct val="95000"/>
              </a:lnSpc>
              <a:spcBef>
                <a:spcPts val="0"/>
              </a:spcBef>
              <a:spcAft>
                <a:spcPts val="0"/>
              </a:spcAft>
              <a:buClr>
                <a:schemeClr val="dk1"/>
              </a:buClr>
              <a:buSzPts val="1400"/>
              <a:buChar char="○"/>
            </a:pPr>
            <a:r>
              <a:rPr lang="en">
                <a:solidFill>
                  <a:schemeClr val="dk1"/>
                </a:solidFill>
              </a:rPr>
              <a:t>React allowed us to break down our front end into components such as the header, message container, modal, etc. allowing us to keep the project organized</a:t>
            </a:r>
            <a:endParaRPr>
              <a:solidFill>
                <a:schemeClr val="dk1"/>
              </a:solidFill>
            </a:endParaRPr>
          </a:p>
          <a:p>
            <a:pPr indent="-317500" lvl="1" marL="914400" rtl="0" algn="l">
              <a:lnSpc>
                <a:spcPct val="95000"/>
              </a:lnSpc>
              <a:spcBef>
                <a:spcPts val="0"/>
              </a:spcBef>
              <a:spcAft>
                <a:spcPts val="0"/>
              </a:spcAft>
              <a:buClr>
                <a:schemeClr val="dk1"/>
              </a:buClr>
              <a:buSzPts val="1400"/>
              <a:buChar char="○"/>
            </a:pPr>
            <a:r>
              <a:rPr lang="en">
                <a:solidFill>
                  <a:schemeClr val="dk1"/>
                </a:solidFill>
              </a:rPr>
              <a:t>The front end provides the user with a number of options in the header such as a button to get help, copy the chat log and a settings menu where the user can tweak options such as the language</a:t>
            </a:r>
            <a:endParaRPr>
              <a:solidFill>
                <a:schemeClr val="dk1"/>
              </a:solidFill>
            </a:endParaRPr>
          </a:p>
          <a:p>
            <a:pPr indent="-317500" lvl="1" marL="914400" rtl="0" algn="l">
              <a:lnSpc>
                <a:spcPct val="95000"/>
              </a:lnSpc>
              <a:spcBef>
                <a:spcPts val="0"/>
              </a:spcBef>
              <a:spcAft>
                <a:spcPts val="0"/>
              </a:spcAft>
              <a:buClr>
                <a:schemeClr val="dk1"/>
              </a:buClr>
              <a:buSzPts val="1400"/>
              <a:buChar char="○"/>
            </a:pPr>
            <a:r>
              <a:rPr lang="en">
                <a:solidFill>
                  <a:schemeClr val="dk1"/>
                </a:solidFill>
              </a:rPr>
              <a:t>React is responsible for the UI, and also sends user input to the backend via POST requests and shows the user the chatbots response</a:t>
            </a:r>
            <a:endParaRPr>
              <a:solidFill>
                <a:schemeClr val="dk1"/>
              </a:solidFill>
            </a:endParaRPr>
          </a:p>
        </p:txBody>
      </p:sp>
      <p:pic>
        <p:nvPicPr>
          <p:cNvPr id="79" name="Google Shape;79;p16"/>
          <p:cNvPicPr preferRelativeResize="0"/>
          <p:nvPr/>
        </p:nvPicPr>
        <p:blipFill>
          <a:blip r:embed="rId3">
            <a:alphaModFix/>
          </a:blip>
          <a:stretch>
            <a:fillRect/>
          </a:stretch>
        </p:blipFill>
        <p:spPr>
          <a:xfrm>
            <a:off x="2982477" y="3191725"/>
            <a:ext cx="3179049" cy="1505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1154825"/>
            <a:ext cx="8520600" cy="793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400">
                <a:solidFill>
                  <a:schemeClr val="dk1"/>
                </a:solidFill>
              </a:rPr>
              <a:t>The chatbot makes use of web scrapers in order to obtain information from the Brock University website. Numerous different scrapers were created to obtain different pieces of information from different parts of the website.</a:t>
            </a:r>
            <a:endParaRPr sz="1400">
              <a:solidFill>
                <a:schemeClr val="dk1"/>
              </a:solidFill>
            </a:endParaRPr>
          </a:p>
        </p:txBody>
      </p:sp>
      <p:sp>
        <p:nvSpPr>
          <p:cNvPr id="85" name="Google Shape;85;p17"/>
          <p:cNvSpPr txBox="1"/>
          <p:nvPr/>
        </p:nvSpPr>
        <p:spPr>
          <a:xfrm>
            <a:off x="428700" y="1948025"/>
            <a:ext cx="4143300" cy="25551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
              <a:t>Database Scrapers</a:t>
            </a:r>
            <a:endParaRPr/>
          </a:p>
          <a:p>
            <a:pPr indent="-317500" lvl="0" marL="457200" rtl="0" algn="l">
              <a:spcBef>
                <a:spcPts val="0"/>
              </a:spcBef>
              <a:spcAft>
                <a:spcPts val="0"/>
              </a:spcAft>
              <a:buSzPts val="1400"/>
              <a:buChar char="●"/>
            </a:pPr>
            <a:r>
              <a:rPr lang="en"/>
              <a:t>Courses + Details</a:t>
            </a:r>
            <a:endParaRPr/>
          </a:p>
          <a:p>
            <a:pPr indent="-317500" lvl="0" marL="457200" rtl="0" algn="l">
              <a:spcBef>
                <a:spcPts val="0"/>
              </a:spcBef>
              <a:spcAft>
                <a:spcPts val="0"/>
              </a:spcAft>
              <a:buSzPts val="1400"/>
              <a:buChar char="●"/>
            </a:pPr>
            <a:r>
              <a:rPr lang="en"/>
              <a:t>Programs</a:t>
            </a:r>
            <a:endParaRPr/>
          </a:p>
          <a:p>
            <a:pPr indent="-317500" lvl="0" marL="457200" rtl="0" algn="l">
              <a:spcBef>
                <a:spcPts val="0"/>
              </a:spcBef>
              <a:spcAft>
                <a:spcPts val="0"/>
              </a:spcAft>
              <a:buSzPts val="1400"/>
              <a:buChar char="●"/>
            </a:pPr>
            <a:r>
              <a:rPr lang="en"/>
              <a:t>Faculty Contact Information</a:t>
            </a:r>
            <a:endParaRPr/>
          </a:p>
          <a:p>
            <a:pPr indent="-317500" lvl="0" marL="457200" rtl="0" algn="l">
              <a:spcBef>
                <a:spcPts val="0"/>
              </a:spcBef>
              <a:spcAft>
                <a:spcPts val="0"/>
              </a:spcAft>
              <a:buSzPts val="1400"/>
              <a:buChar char="●"/>
            </a:pPr>
            <a:r>
              <a:rPr lang="en"/>
              <a:t>Exam Dates + Details</a:t>
            </a:r>
            <a:endParaRPr/>
          </a:p>
          <a:p>
            <a:pPr indent="-317500" lvl="0" marL="457200" rtl="0" algn="l">
              <a:spcBef>
                <a:spcPts val="0"/>
              </a:spcBef>
              <a:spcAft>
                <a:spcPts val="0"/>
              </a:spcAft>
              <a:buSzPts val="1400"/>
              <a:buChar char="●"/>
            </a:pPr>
            <a:r>
              <a:rPr lang="en"/>
              <a:t>Departments</a:t>
            </a:r>
            <a:endParaRPr/>
          </a:p>
          <a:p>
            <a:pPr indent="-317500" lvl="0" marL="457200" rtl="0" algn="l">
              <a:spcBef>
                <a:spcPts val="0"/>
              </a:spcBef>
              <a:spcAft>
                <a:spcPts val="0"/>
              </a:spcAft>
              <a:buSzPts val="1400"/>
              <a:buChar char="●"/>
            </a:pPr>
            <a:r>
              <a:rPr lang="en"/>
              <a:t>Clubs</a:t>
            </a:r>
            <a:endParaRPr/>
          </a:p>
          <a:p>
            <a:pPr indent="-317500" lvl="0" marL="457200" rtl="0" algn="l">
              <a:spcBef>
                <a:spcPts val="0"/>
              </a:spcBef>
              <a:spcAft>
                <a:spcPts val="0"/>
              </a:spcAft>
              <a:buSzPts val="1400"/>
              <a:buChar char="●"/>
            </a:pPr>
            <a:r>
              <a:rPr lang="en"/>
              <a:t>Building Information</a:t>
            </a:r>
            <a:endParaRPr/>
          </a:p>
          <a:p>
            <a:pPr indent="-317500" lvl="0" marL="457200" rtl="0" algn="l">
              <a:spcBef>
                <a:spcPts val="0"/>
              </a:spcBef>
              <a:spcAft>
                <a:spcPts val="0"/>
              </a:spcAft>
              <a:buSzPts val="1400"/>
              <a:buChar char="●"/>
            </a:pPr>
            <a:r>
              <a:rPr lang="en"/>
              <a:t>Restaurants</a:t>
            </a:r>
            <a:endParaRPr/>
          </a:p>
          <a:p>
            <a:pPr indent="-317500" lvl="0" marL="457200" rtl="0" algn="l">
              <a:spcBef>
                <a:spcPts val="0"/>
              </a:spcBef>
              <a:spcAft>
                <a:spcPts val="0"/>
              </a:spcAft>
              <a:buSzPts val="1400"/>
              <a:buChar char="●"/>
            </a:pPr>
            <a:r>
              <a:rPr lang="en">
                <a:solidFill>
                  <a:schemeClr val="dk1"/>
                </a:solidFill>
              </a:rPr>
              <a:t>Transportation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Important Dates</a:t>
            </a:r>
            <a:endParaRPr>
              <a:solidFill>
                <a:schemeClr val="dk1"/>
              </a:solidFill>
            </a:endParaRPr>
          </a:p>
        </p:txBody>
      </p:sp>
      <p:sp>
        <p:nvSpPr>
          <p:cNvPr id="86" name="Google Shape;86;p17"/>
          <p:cNvSpPr txBox="1"/>
          <p:nvPr/>
        </p:nvSpPr>
        <p:spPr>
          <a:xfrm>
            <a:off x="4572000" y="1948025"/>
            <a:ext cx="4407900" cy="12621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
              <a:t>Live Scrapers</a:t>
            </a:r>
            <a:endParaRPr/>
          </a:p>
          <a:p>
            <a:pPr indent="-317500" lvl="0" marL="457200" rtl="0" algn="l">
              <a:spcBef>
                <a:spcPts val="0"/>
              </a:spcBef>
              <a:spcAft>
                <a:spcPts val="0"/>
              </a:spcAft>
              <a:buSzPts val="1400"/>
              <a:buChar char="●"/>
            </a:pPr>
            <a:r>
              <a:rPr lang="en"/>
              <a:t>Brock News</a:t>
            </a:r>
            <a:endParaRPr/>
          </a:p>
          <a:p>
            <a:pPr indent="-317500" lvl="0" marL="457200" rtl="0" algn="l">
              <a:spcBef>
                <a:spcPts val="0"/>
              </a:spcBef>
              <a:spcAft>
                <a:spcPts val="0"/>
              </a:spcAft>
              <a:buSzPts val="1400"/>
              <a:buChar char="●"/>
            </a:pPr>
            <a:r>
              <a:rPr lang="en"/>
              <a:t>Brock Events</a:t>
            </a:r>
            <a:endParaRPr/>
          </a:p>
          <a:p>
            <a:pPr indent="-317500" lvl="0" marL="457200" rtl="0" algn="l">
              <a:spcBef>
                <a:spcPts val="0"/>
              </a:spcBef>
              <a:spcAft>
                <a:spcPts val="0"/>
              </a:spcAft>
              <a:buSzPts val="1400"/>
              <a:buChar char="●"/>
            </a:pPr>
            <a:r>
              <a:rPr lang="en"/>
              <a:t>Niagara News</a:t>
            </a:r>
            <a:endParaRPr/>
          </a:p>
          <a:p>
            <a:pPr indent="-317500" lvl="0" marL="457200" rtl="0" algn="l">
              <a:spcBef>
                <a:spcPts val="0"/>
              </a:spcBef>
              <a:spcAft>
                <a:spcPts val="0"/>
              </a:spcAft>
              <a:buSzPts val="1400"/>
              <a:buChar char="●"/>
            </a:pPr>
            <a:r>
              <a:rPr lang="en"/>
              <a:t>St. Catharines Weather</a:t>
            </a:r>
            <a:endParaRPr/>
          </a:p>
        </p:txBody>
      </p:sp>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Obtaining Information</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Natural Language Processing</a:t>
            </a:r>
            <a:endParaRPr sz="2500"/>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The Natural language processing was done using the NLTK, Numpy and TensorFlow python libraries</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NLTK (Natural Language Toolkit)</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NLTK was used for tokenizing the questions into </a:t>
            </a:r>
            <a:r>
              <a:rPr lang="en">
                <a:solidFill>
                  <a:schemeClr val="dk1"/>
                </a:solidFill>
              </a:rPr>
              <a:t>separate</a:t>
            </a:r>
            <a:r>
              <a:rPr lang="en">
                <a:solidFill>
                  <a:schemeClr val="dk1"/>
                </a:solidFill>
              </a:rPr>
              <a:t> words and</a:t>
            </a:r>
            <a:r>
              <a:rPr lang="en">
                <a:solidFill>
                  <a:schemeClr val="dk1"/>
                </a:solidFill>
              </a:rPr>
              <a:t> e</a:t>
            </a:r>
            <a:r>
              <a:rPr lang="en">
                <a:solidFill>
                  <a:schemeClr val="dk1"/>
                </a:solidFill>
              </a:rPr>
              <a:t>ach word was stemmed</a:t>
            </a:r>
            <a:r>
              <a:rPr lang="en">
                <a:solidFill>
                  <a:schemeClr val="dk1"/>
                </a:solidFill>
              </a:rPr>
              <a:t> after.  Example: “Going” is stemmed to “Go”</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Numpy</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words are bagged into an indexed array that is ordered using Numpy</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TensorFlow</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TensorFlow was used to create an AI model by training using the intents files</a:t>
            </a:r>
            <a:endParaRPr>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Back-end Diagram</a:t>
            </a:r>
            <a:endParaRPr sz="2500"/>
          </a:p>
        </p:txBody>
      </p:sp>
      <p:pic>
        <p:nvPicPr>
          <p:cNvPr id="99" name="Google Shape;99;p19"/>
          <p:cNvPicPr preferRelativeResize="0"/>
          <p:nvPr/>
        </p:nvPicPr>
        <p:blipFill>
          <a:blip r:embed="rId3">
            <a:alphaModFix/>
          </a:blip>
          <a:stretch>
            <a:fillRect/>
          </a:stretch>
        </p:blipFill>
        <p:spPr>
          <a:xfrm>
            <a:off x="772325" y="918200"/>
            <a:ext cx="7599349" cy="406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Diagrams</a:t>
            </a:r>
            <a:endParaRPr/>
          </a:p>
        </p:txBody>
      </p:sp>
      <p:pic>
        <p:nvPicPr>
          <p:cNvPr id="105" name="Google Shape;105;p20"/>
          <p:cNvPicPr preferRelativeResize="0"/>
          <p:nvPr/>
        </p:nvPicPr>
        <p:blipFill>
          <a:blip r:embed="rId3">
            <a:alphaModFix/>
          </a:blip>
          <a:stretch>
            <a:fillRect/>
          </a:stretch>
        </p:blipFill>
        <p:spPr>
          <a:xfrm>
            <a:off x="1327948" y="1316550"/>
            <a:ext cx="5986608"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Diagram (cont.)</a:t>
            </a:r>
            <a:endParaRPr/>
          </a:p>
        </p:txBody>
      </p:sp>
      <p:pic>
        <p:nvPicPr>
          <p:cNvPr id="111" name="Google Shape;111;p21"/>
          <p:cNvPicPr preferRelativeResize="0"/>
          <p:nvPr/>
        </p:nvPicPr>
        <p:blipFill>
          <a:blip r:embed="rId3">
            <a:alphaModFix/>
          </a:blip>
          <a:stretch>
            <a:fillRect/>
          </a:stretch>
        </p:blipFill>
        <p:spPr>
          <a:xfrm>
            <a:off x="152400" y="1170125"/>
            <a:ext cx="8839199" cy="3682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