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8"/>
  </p:notesMasterIdLst>
  <p:sldIdLst>
    <p:sldId id="270" r:id="rId2"/>
    <p:sldId id="271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67" r:id="rId14"/>
    <p:sldId id="274" r:id="rId15"/>
    <p:sldId id="275" r:id="rId16"/>
    <p:sldId id="276" r:id="rId17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3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6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46150" y="4860925"/>
            <a:ext cx="5203825" cy="460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sl-SI" noProof="0" smtClean="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3438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6906176-D9C0-418F-B7A2-F6E3CE7774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16B98AEC-2A5F-4036-8E81-73FFB43AF690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FDF59ECF-0B9F-4A48-A139-942F850E43DC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BA244675-68BC-452C-8961-7BD266D51D9A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10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42B440DB-572D-46FB-BE99-BF1174CB0FC0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11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CD84626A-5620-440D-9CEE-BA7D206C9BC6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11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B3D78BDD-D691-48BA-AAD8-5D79FC11086A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12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39EF7577-B78D-47FF-BE83-2DAC7F969B79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12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D11F7F09-AFED-44F6-9171-49B9446936B5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316BAF5A-7047-42D9-9953-A7D52CC85FAD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13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54CFB93D-F5D1-4291-A507-393F1DF9FFF5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580685A5-C5ED-4B1B-849C-CC34DC358A0F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15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  <p:extLst>
      <p:ext uri="{BB962C8B-B14F-4D97-AF65-F5344CB8AC3E}">
        <p14:creationId xmlns:p14="http://schemas.microsoft.com/office/powerpoint/2010/main" val="677330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CB886296-2B72-4868-BCB9-CFC719732875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28644E37-EABB-4253-B7EF-9CF9D4DD700E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16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  <p:extLst>
      <p:ext uri="{BB962C8B-B14F-4D97-AF65-F5344CB8AC3E}">
        <p14:creationId xmlns:p14="http://schemas.microsoft.com/office/powerpoint/2010/main" val="61291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AA5F2DF5-5B22-48DE-BF87-2420CF5D5478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87400"/>
            <a:ext cx="5138737" cy="3854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876800"/>
            <a:ext cx="5211763" cy="4564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58B0FB15-94A9-4F06-8495-DF6CEF5C0BE0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6FA8CF27-5997-44B1-BD24-BCE55737F7FD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824EEF5B-A2F1-4E3E-83C3-996BCE72259B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4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D2C82649-91B7-4949-AB5A-13DE63DE46F0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090BA94B-0C5F-476F-99F6-AD08BF29B3A5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5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8455D04A-34FD-4F9F-943A-BFD07EC29EC3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7B3FC4F5-564A-4406-8B64-245E2BC0B0D9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6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F4BFBCB7-DD44-4163-AB58-3208C584A202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63252CEB-7932-4662-B420-8906FEEFAE72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7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5C22A1F4-33FB-4DA4-A192-8EF1747772AA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DB40AB3D-6B1D-477B-960A-91C97CCA7F1B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8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EC32E023-13AD-4243-8245-D0C2766C2701}" type="slidenum">
              <a:rPr lang="en-GB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GB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Font typeface="Times New Roman" pitchFamily="16" charset="0"/>
              <a:buNone/>
            </a:pPr>
            <a:fld id="{044BED7C-D082-4E2C-A801-AF30F0A584E9}" type="slidenum">
              <a:rPr lang="en-GB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 hangingPunct="1">
                <a:buFont typeface="Times New Roman" pitchFamily="16" charset="0"/>
                <a:buNone/>
              </a:pPr>
              <a:t>9</a:t>
            </a:fld>
            <a:endParaRPr lang="en-GB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l-SI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B9AA6F-2948-4A3B-8E19-E561DF6FB507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96614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A79FF-AB24-4440-90F2-17141FE14A87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51108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EAD8F-0653-4F1B-B9D8-81E56533D578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63855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>
              <a:defRPr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5419-22C7-4408-8BBD-EC0B2DE511C2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40682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1088-FA31-4F23-BBDC-DC8016CE9EC0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97893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CA353-09EE-4B15-B718-0D9460E8578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9371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234D5-78FE-4E95-828D-AD13874EB497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7051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3CA5-52A8-481E-BA81-41ED88BE36F2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87879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8440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C73EF-EC29-49DA-8BCD-3167AE8BBF75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70609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822DA-794E-485D-82E8-E8A5C778A818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4393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B6DE08F-BAF5-4C5A-842C-521CD03FC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sl-SI" sz="6000" smtClean="0"/>
              <a:t>Podatkovne strukture</a:t>
            </a:r>
            <a:endParaRPr sz="6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1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Matija Lokar, FMF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Uporaba sklada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61198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Obiskane strani v brskalniku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Zaporedje UNDO ukazov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računalniški sklad (rekurzija, dodeljevanje pomnilnika ob klicu funkcij, …), 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Sklad klicev metod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Pomožni pomnilnik pri različnih algoritmih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Nastopa kot del drugih podatkovnih struktur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ADT Sklad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6513" y="1000125"/>
            <a:ext cx="9144000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25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structure SKLAD</a:t>
            </a:r>
          </a:p>
          <a:p>
            <a:pPr eaLnBrk="1" hangingPunct="1">
              <a:lnSpc>
                <a:spcPct val="80000"/>
              </a:lnSpc>
              <a:spcBef>
                <a:spcPts val="325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  declare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// naštejemo operacije z vhodnimi in izhodnimi podatki</a:t>
            </a:r>
          </a:p>
          <a:p>
            <a:pPr eaLnBrk="1" hangingPunct="1">
              <a:lnSpc>
                <a:spcPct val="80000"/>
              </a:lnSpc>
              <a:spcBef>
                <a:spcPts val="325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pripravi: 0 </a:t>
            </a:r>
            <a:r>
              <a:rPr lang="en-US" sz="1400">
                <a:solidFill>
                  <a:srgbClr val="000000"/>
                </a:solidFill>
                <a:latin typeface="Symbol" pitchFamily="16" charset="2"/>
                <a:cs typeface="DejaVu Sans" charset="0"/>
              </a:rPr>
              <a:t></a:t>
            </a: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sklad;</a:t>
            </a:r>
          </a:p>
          <a:p>
            <a:pPr eaLnBrk="1" hangingPunct="1">
              <a:lnSpc>
                <a:spcPct val="80000"/>
              </a:lnSpc>
              <a:spcBef>
                <a:spcPts val="325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vstavi: (sklad, podatek) </a:t>
            </a:r>
            <a:r>
              <a:rPr lang="en-US" sz="1400">
                <a:solidFill>
                  <a:srgbClr val="000000"/>
                </a:solidFill>
                <a:latin typeface="Symbol" pitchFamily="16" charset="2"/>
                <a:cs typeface="DejaVu Sans" charset="0"/>
              </a:rPr>
              <a:t></a:t>
            </a: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sklad;</a:t>
            </a:r>
          </a:p>
          <a:p>
            <a:pPr eaLnBrk="1" hangingPunct="1">
              <a:lnSpc>
                <a:spcPct val="80000"/>
              </a:lnSpc>
              <a:spcBef>
                <a:spcPts val="325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vrh: sklad </a:t>
            </a:r>
            <a:r>
              <a:rPr lang="en-US" sz="1400">
                <a:solidFill>
                  <a:srgbClr val="000000"/>
                </a:solidFill>
                <a:latin typeface="Symbol" pitchFamily="16" charset="2"/>
                <a:cs typeface="DejaVu Sans" charset="0"/>
              </a:rPr>
              <a:t></a:t>
            </a: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podatek;</a:t>
            </a:r>
          </a:p>
          <a:p>
            <a:pPr eaLnBrk="1" hangingPunct="1">
              <a:lnSpc>
                <a:spcPct val="80000"/>
              </a:lnSpc>
              <a:spcBef>
                <a:spcPts val="325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odstrani: sklad </a:t>
            </a:r>
            <a:r>
              <a:rPr lang="en-US" sz="1400">
                <a:solidFill>
                  <a:srgbClr val="000000"/>
                </a:solidFill>
                <a:latin typeface="Symbol" pitchFamily="16" charset="2"/>
                <a:cs typeface="DejaVu Sans" charset="0"/>
              </a:rPr>
              <a:t></a:t>
            </a: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sklad;</a:t>
            </a:r>
          </a:p>
          <a:p>
            <a:pPr eaLnBrk="1" hangingPunct="1">
              <a:lnSpc>
                <a:spcPct val="80000"/>
              </a:lnSpc>
              <a:spcBef>
                <a:spcPts val="325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prazen: sklad </a:t>
            </a:r>
            <a:r>
              <a:rPr lang="en-US" sz="1400">
                <a:solidFill>
                  <a:srgbClr val="000000"/>
                </a:solidFill>
                <a:latin typeface="Symbol" pitchFamily="16" charset="2"/>
                <a:cs typeface="DejaVu Sans" charset="0"/>
              </a:rPr>
              <a:t></a:t>
            </a: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{true, false};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  where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// opis delovanja operacij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// kako se obnaša operacija prazen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// dve možnosti – dobi prazen sklad ali pa dobi neprazen sklad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</a:t>
            </a: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prazen(pripravi) ::= true;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// kako deluje metoda na poljubnem praznem skladu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prazen(vstavi(s,p)) ::= false; 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// kako deluje metoda na poljubnem nepraznem skladu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// kako se obnaša operacija odstrani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// spet dve možnosti – dobi prazen sklad ali pa dobi neprazen sklad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</a:t>
            </a: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odstrani(pripravi) ::= NAPAKA; 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// kako deluje metoda na poljubnem praznem skladu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odstrani(vstavi(s,p)) ::= s; 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// </a:t>
            </a:r>
            <a:r>
              <a:rPr lang="sl-SI" sz="1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vstavi(s,p) je LE EDEN OD NAČINOV, kako dobimo neprazen sklad</a:t>
            </a:r>
            <a:endParaRPr lang="sl-SI" sz="14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// kako se obnaša operacija vrh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vrh(pripravi) ::= NAPAKA;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// lahko bi tudi bilo vrh(odstrani(vstavi(pripravi,p))) ::= NAPAKA</a:t>
            </a:r>
          </a:p>
          <a:p>
            <a:pPr eaLnBrk="1" hangingPunct="1">
              <a:lnSpc>
                <a:spcPct val="80000"/>
              </a:lnSpc>
              <a:spcBef>
                <a:spcPts val="325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	vrh(vstavi(s,p)) ::= p;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en-US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end;</a:t>
            </a: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sz="1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// obnašanja operacij pripravi in vstavi ni bilo potrebno opisati – sta že določeni z obnašanjem ostalih!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1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Matija Lokar, FMF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N-ti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24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endParaRPr lang="sl-SI" dirty="0">
              <a:solidFill>
                <a:srgbClr val="000000"/>
              </a:solidFill>
              <a:latin typeface="Courier New" pitchFamily="49" charset="0"/>
              <a:cs typeface="DejaVu Sans" charset="0"/>
            </a:endParaRP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 err="1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def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n_ti(sklad, n) :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# vrne n-ti podatek tipa Podatek v nizu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</a:t>
            </a:r>
            <a:r>
              <a:rPr lang="sl-SI" dirty="0" err="1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if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</a:t>
            </a:r>
            <a:r>
              <a:rPr lang="sl-SI" dirty="0" err="1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sklad.prazen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() :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    </a:t>
            </a:r>
            <a:r>
              <a:rPr lang="sl-SI" dirty="0" err="1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raise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</a:t>
            </a:r>
            <a:r>
              <a:rPr lang="sl-SI" dirty="0" err="1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ValueError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('Prazen sklad!')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 smtClean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pod 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= </a:t>
            </a:r>
            <a:r>
              <a:rPr lang="sl-SI" dirty="0" err="1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sklad.vrh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</a:t>
            </a:r>
            <a:r>
              <a:rPr lang="sl-SI" dirty="0" err="1" smtClean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sklad.odstrani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</a:t>
            </a:r>
            <a:r>
              <a:rPr lang="sl-SI" dirty="0" err="1" smtClean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if</a:t>
            </a:r>
            <a:r>
              <a:rPr lang="sl-SI" dirty="0" smtClean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(n == 1) :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</a:t>
            </a:r>
            <a:r>
              <a:rPr lang="sl-SI" dirty="0" smtClean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</a:t>
            </a:r>
            <a:r>
              <a:rPr lang="sl-SI" dirty="0" err="1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return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pod # če iščemo prvega, je to vrhnji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</a:t>
            </a:r>
            <a:r>
              <a:rPr lang="sl-SI" dirty="0" err="1" smtClean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else</a:t>
            </a:r>
            <a:r>
              <a:rPr lang="sl-SI" dirty="0" smtClean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</a:t>
            </a:r>
            <a:r>
              <a:rPr lang="sl-SI" dirty="0" smtClean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</a:t>
            </a:r>
            <a:r>
              <a:rPr lang="sl-SI" dirty="0" err="1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return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</a:t>
            </a:r>
            <a:r>
              <a:rPr lang="sl-SI" dirty="0" smtClean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n_ti(sklad, n - 1</a:t>
            </a: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ts val="2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          # v preostanku sklada poiščemo n-1 tega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>
                <a:srgbClr val="336699"/>
              </a:buClr>
              <a:buFont typeface="Wingdings" charset="2"/>
              <a:buNone/>
            </a:pPr>
            <a:r>
              <a:rPr lang="sl-SI" dirty="0">
                <a:solidFill>
                  <a:srgbClr val="000000"/>
                </a:solidFill>
                <a:latin typeface="Courier New" pitchFamily="49" charset="0"/>
                <a:cs typeface="DejaVu Sans" charset="0"/>
              </a:rPr>
              <a:t>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1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Matija Lokar, FMF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N-ti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904875" indent="-43497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Operacija “uniči” sklad</a:t>
            </a:r>
          </a:p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Seveda možna nerekurzivna različica!</a:t>
            </a:r>
          </a:p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“Nedestruktivna” oblika:</a:t>
            </a:r>
          </a:p>
          <a:p>
            <a:pPr lvl="1" eaLnBrk="1" hangingPunct="1">
              <a:spcBef>
                <a:spcPts val="550"/>
              </a:spcBef>
              <a:buClr>
                <a:srgbClr val="336699"/>
              </a:buClr>
              <a:buFont typeface="Wingdings" charset="2"/>
              <a:buChar char="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Zgornjih n – 1 elementov je napoti</a:t>
            </a:r>
          </a:p>
          <a:p>
            <a:pPr lvl="1" eaLnBrk="1" hangingPunct="1">
              <a:spcBef>
                <a:spcPts val="550"/>
              </a:spcBef>
              <a:buClr>
                <a:srgbClr val="336699"/>
              </a:buClr>
              <a:buFont typeface="Wingdings" charset="2"/>
              <a:buChar char="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Preložimo jih v pomožni sklad</a:t>
            </a:r>
          </a:p>
          <a:p>
            <a:pPr lvl="1" eaLnBrk="1" hangingPunct="1">
              <a:spcBef>
                <a:spcPts val="550"/>
              </a:spcBef>
              <a:buClr>
                <a:srgbClr val="336699"/>
              </a:buClr>
              <a:buFont typeface="Wingdings" charset="2"/>
              <a:buChar char="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Odstranimo element (n-ti)</a:t>
            </a:r>
            <a:r>
              <a:rPr lang="ar-SA" sz="2200">
                <a:solidFill>
                  <a:srgbClr val="000000"/>
                </a:solidFill>
                <a:latin typeface="Verdana" pitchFamily="32" charset="0"/>
                <a:cs typeface="Arial" charset="0"/>
              </a:rPr>
              <a:t>‏</a:t>
            </a:r>
            <a:endParaRPr lang="sl-SI" sz="22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  <a:p>
            <a:pPr lvl="1" eaLnBrk="1" hangingPunct="1">
              <a:spcBef>
                <a:spcPts val="550"/>
              </a:spcBef>
              <a:buClr>
                <a:srgbClr val="336699"/>
              </a:buClr>
              <a:buFont typeface="Wingdings" charset="2"/>
              <a:buChar char="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Preložimo elemente iz pomožnega sklada nazaj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Izračun vrednosti aritmetičnega izraza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sz="2400" dirty="0" smtClean="0"/>
              <a:t>(1 + ((2 + 3) * (4 * 5)))</a:t>
            </a:r>
          </a:p>
          <a:p>
            <a:r>
              <a:rPr lang="sl-SI" sz="2400" dirty="0" smtClean="0"/>
              <a:t>Predpostavka: postavljeni so vsi oklepaji (tudi tisti, ki načeloma ne bi bili potrebni)</a:t>
            </a:r>
          </a:p>
          <a:p>
            <a:r>
              <a:rPr lang="sl-SI" sz="2400" dirty="0" smtClean="0"/>
              <a:t>Ideja: sklad vrednosti, sklad operatorjev</a:t>
            </a:r>
          </a:p>
          <a:p>
            <a:r>
              <a:rPr lang="sl-SI" sz="2400" dirty="0" smtClean="0"/>
              <a:t>Pregledujemo izraz</a:t>
            </a:r>
          </a:p>
          <a:p>
            <a:pPr lvl="1"/>
            <a:r>
              <a:rPr lang="sl-SI" sz="2000" dirty="0" smtClean="0"/>
              <a:t>Ko naletimo na vrednost, jo damo na sklad vrednosti</a:t>
            </a:r>
          </a:p>
          <a:p>
            <a:pPr lvl="1"/>
            <a:r>
              <a:rPr lang="sl-SI" sz="2000" dirty="0" smtClean="0"/>
              <a:t>Ko naletimo na operator, ga damo na sklad operatorjev</a:t>
            </a:r>
          </a:p>
          <a:p>
            <a:pPr lvl="1"/>
            <a:r>
              <a:rPr lang="sl-SI" sz="2000" dirty="0" smtClean="0"/>
              <a:t>( - preskočimo</a:t>
            </a:r>
          </a:p>
          <a:p>
            <a:pPr lvl="1"/>
            <a:r>
              <a:rPr lang="sl-SI" sz="2000" dirty="0" smtClean="0"/>
              <a:t>) – vzamemo dve vrednosti  iz </a:t>
            </a:r>
            <a:r>
              <a:rPr lang="sl-SI" sz="2000" dirty="0" smtClean="0"/>
              <a:t>sklada </a:t>
            </a:r>
            <a:r>
              <a:rPr lang="sl-SI" sz="2000" dirty="0" smtClean="0"/>
              <a:t>vrednosti in operator iz sklada operatorjev in izvedemo račun. Dobljeno vrednost dano na sklad vrednosti</a:t>
            </a:r>
          </a:p>
          <a:p>
            <a:r>
              <a:rPr lang="sl-SI" sz="2400" dirty="0" err="1" smtClean="0"/>
              <a:t>Dijkstrin</a:t>
            </a:r>
            <a:r>
              <a:rPr lang="sl-SI" sz="2400" dirty="0" smtClean="0"/>
              <a:t> algoritem dveh skladov </a:t>
            </a:r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07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1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Matija Lokar, FMF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Delo s skladom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 pomočjo osnovnih operacij nad skladom preštej število podatkov v skladu – sklada po tem ne </a:t>
            </a:r>
            <a:r>
              <a:rPr lang="sl-SI" sz="2200" dirty="0" smtClean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potrebujemo </a:t>
            </a: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več.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 pomočjo osnovnih operacij nad skladom preštej število podatkov v skladu – </a:t>
            </a:r>
            <a:r>
              <a:rPr lang="sl-SI" sz="2200" dirty="0" smtClean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sklad </a:t>
            </a: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naj ostane nespremenjen.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Obrni vrstni red elementov v skladu.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Za vsak element v skladu pokliči metodo </a:t>
            </a:r>
            <a:r>
              <a:rPr lang="sl-SI" sz="2200" i="1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obdelaj</a:t>
            </a: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, ki kot argument sprejme element sklada. Sklada po koncu ne potrebujemo več.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Za vsak element v skladu pokliči metodo </a:t>
            </a:r>
            <a:r>
              <a:rPr lang="sl-SI" sz="2200" i="1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obdelaj</a:t>
            </a: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, ki kot argument sprejme element sklada. </a:t>
            </a:r>
            <a:r>
              <a:rPr lang="sl-SI" sz="2200" dirty="0" smtClean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Sklad </a:t>
            </a:r>
            <a:r>
              <a:rPr lang="sl-SI" sz="2200" dirty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mora ostati nespremenjen.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37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539750" y="638175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1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Matija Lokar, FMF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Delo s skladom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 pomočjo osnovnih operacij nad skladom sestavi operacijo n-ti, ki vrne podatek o n-tem element v skladu, če obstaja. Sklada potem ne potrebujemo več!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Odstrani n-ti element iz sklada – sklad ima po operacij vse podatke tako kot prvotno, le n-tega ni.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V dveh skladih so podatki urejeni. Sestavi metodo, ki jih preloži v nov sklad v katerem so podatki tudi urejeni (v enakem vrstnem redu).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Preloži elemente iz tabele v sklad.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None/>
            </a:pPr>
            <a:endParaRPr lang="sl-SI" sz="22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75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Podatkovne</a:t>
            </a:r>
            <a:r>
              <a:rPr lang="en-US" smtClean="0"/>
              <a:t> stru</a:t>
            </a:r>
            <a:r>
              <a:rPr lang="sl-SI" smtClean="0"/>
              <a:t>k</a:t>
            </a:r>
            <a:r>
              <a:rPr lang="en-US" smtClean="0"/>
              <a:t>ture</a:t>
            </a:r>
          </a:p>
        </p:txBody>
      </p:sp>
      <p:sp>
        <p:nvSpPr>
          <p:cNvPr id="803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7250" y="1681163"/>
            <a:ext cx="7562850" cy="4576762"/>
          </a:xfrm>
        </p:spPr>
        <p:txBody>
          <a:bodyPr/>
          <a:lstStyle/>
          <a:p>
            <a:pPr eaLnBrk="1" hangingPunct="1"/>
            <a:r>
              <a:rPr lang="sl-SI" dirty="0" smtClean="0"/>
              <a:t>Podatkovna </a:t>
            </a:r>
            <a:r>
              <a:rPr lang="en-US" dirty="0" err="1" smtClean="0"/>
              <a:t>stru</a:t>
            </a:r>
            <a:r>
              <a:rPr lang="sl-SI" dirty="0" smtClean="0"/>
              <a:t>k</a:t>
            </a:r>
            <a:r>
              <a:rPr lang="en-US" dirty="0" err="1" smtClean="0"/>
              <a:t>tur</a:t>
            </a:r>
            <a:r>
              <a:rPr lang="sl-SI" dirty="0" smtClean="0"/>
              <a:t>a</a:t>
            </a:r>
            <a:r>
              <a:rPr lang="en-US" dirty="0" smtClean="0"/>
              <a:t> </a:t>
            </a:r>
            <a:r>
              <a:rPr lang="sl-SI" dirty="0" smtClean="0"/>
              <a:t>je sistematični način kako organizirati skupino podatkov</a:t>
            </a:r>
            <a:r>
              <a:rPr lang="en-US" dirty="0" smtClean="0"/>
              <a:t>.</a:t>
            </a:r>
          </a:p>
          <a:p>
            <a:pPr eaLnBrk="1" hangingPunct="1"/>
            <a:r>
              <a:rPr lang="sl-SI" dirty="0" smtClean="0"/>
              <a:t>Za vsako podatkovno strukturo potrebujemo postopke za vstavljanje, brisanje, iskanje in podobno.</a:t>
            </a:r>
          </a:p>
          <a:p>
            <a:pPr eaLnBrk="1" hangingPunct="1"/>
            <a:r>
              <a:rPr lang="en-US" sz="2800" dirty="0" err="1"/>
              <a:t>neodvisnost</a:t>
            </a:r>
            <a:r>
              <a:rPr lang="en-US" sz="2800" dirty="0"/>
              <a:t> od </a:t>
            </a:r>
            <a:r>
              <a:rPr lang="en-US" sz="2800" dirty="0" err="1"/>
              <a:t>dejanske</a:t>
            </a:r>
            <a:r>
              <a:rPr lang="en-US" sz="2800" dirty="0"/>
              <a:t> </a:t>
            </a:r>
            <a:r>
              <a:rPr lang="en-US" sz="2800" dirty="0" err="1"/>
              <a:t>predstavitve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KAJ je </a:t>
            </a:r>
            <a:r>
              <a:rPr lang="en-US" sz="2800" dirty="0" err="1"/>
              <a:t>struktura</a:t>
            </a:r>
            <a:r>
              <a:rPr lang="en-US" sz="2800" dirty="0"/>
              <a:t> in ne KAKO </a:t>
            </a:r>
            <a:r>
              <a:rPr lang="en-US" sz="2800" dirty="0" err="1"/>
              <a:t>jo</a:t>
            </a:r>
            <a:r>
              <a:rPr lang="en-US" sz="2800" dirty="0"/>
              <a:t> </a:t>
            </a:r>
            <a:r>
              <a:rPr lang="en-US" sz="2800" dirty="0" err="1"/>
              <a:t>predstaviti</a:t>
            </a:r>
            <a:endParaRPr lang="en-US" sz="2800" dirty="0"/>
          </a:p>
          <a:p>
            <a:pPr eaLnBrk="1" hangingPunct="1"/>
            <a:endParaRPr lang="sl-SI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Opis strukture</a:t>
            </a:r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85813" y="1681163"/>
            <a:ext cx="7634287" cy="4576762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b="1" dirty="0" smtClean="0"/>
              <a:t>structure</a:t>
            </a:r>
            <a:r>
              <a:rPr lang="en-US" dirty="0" smtClean="0"/>
              <a:t> </a:t>
            </a:r>
            <a:r>
              <a:rPr lang="en-US" i="1" dirty="0" err="1" smtClean="0"/>
              <a:t>ime</a:t>
            </a:r>
            <a:r>
              <a:rPr lang="en-US" i="1" dirty="0" smtClean="0"/>
              <a:t> </a:t>
            </a:r>
            <a:r>
              <a:rPr lang="en-US" i="1" dirty="0" err="1" smtClean="0"/>
              <a:t>strukture</a:t>
            </a:r>
            <a:endParaRPr lang="en-US" i="1" dirty="0" smtClean="0"/>
          </a:p>
          <a:p>
            <a:pPr eaLnBrk="1" hangingPunct="1">
              <a:buFont typeface="Wingdings" charset="2"/>
              <a:buNone/>
            </a:pPr>
            <a:r>
              <a:rPr lang="en-US" b="1" dirty="0" smtClean="0"/>
              <a:t>begin</a:t>
            </a:r>
          </a:p>
          <a:p>
            <a:pPr eaLnBrk="1" hangingPunct="1">
              <a:buFont typeface="Wingdings" charset="2"/>
              <a:buNone/>
            </a:pPr>
            <a:r>
              <a:rPr lang="en-US" dirty="0" smtClean="0"/>
              <a:t>   </a:t>
            </a:r>
            <a:r>
              <a:rPr lang="en-US" b="1" dirty="0" smtClean="0"/>
              <a:t>declare</a:t>
            </a:r>
          </a:p>
          <a:p>
            <a:pPr eaLnBrk="1" hangingPunct="1">
              <a:buFont typeface="Wingdings" charset="2"/>
              <a:buNone/>
            </a:pPr>
            <a:r>
              <a:rPr lang="en-US" dirty="0" smtClean="0"/>
              <a:t>       </a:t>
            </a:r>
            <a:r>
              <a:rPr lang="en-US" i="1" dirty="0" err="1" smtClean="0"/>
              <a:t>opis</a:t>
            </a:r>
            <a:r>
              <a:rPr lang="en-US" i="1" dirty="0" smtClean="0"/>
              <a:t> </a:t>
            </a:r>
            <a:r>
              <a:rPr lang="en-US" i="1" dirty="0" err="1" smtClean="0"/>
              <a:t>funkcij</a:t>
            </a:r>
            <a:r>
              <a:rPr lang="sl-SI" i="1" dirty="0" smtClean="0"/>
              <a:t> (metod)</a:t>
            </a:r>
            <a:endParaRPr lang="en-US" i="1" dirty="0" smtClean="0"/>
          </a:p>
          <a:p>
            <a:pPr eaLnBrk="1" hangingPunct="1">
              <a:buFont typeface="Wingdings" charset="2"/>
              <a:buNone/>
            </a:pPr>
            <a:r>
              <a:rPr lang="en-US" dirty="0" smtClean="0"/>
              <a:t>   </a:t>
            </a:r>
            <a:r>
              <a:rPr lang="en-US" b="1" dirty="0" smtClean="0"/>
              <a:t>where</a:t>
            </a:r>
          </a:p>
          <a:p>
            <a:pPr eaLnBrk="1" hangingPunct="1">
              <a:buFont typeface="Wingdings" charset="2"/>
              <a:buNone/>
            </a:pPr>
            <a:r>
              <a:rPr lang="en-US" dirty="0" smtClean="0"/>
              <a:t>       </a:t>
            </a:r>
            <a:r>
              <a:rPr lang="en-US" i="1" dirty="0" err="1" smtClean="0"/>
              <a:t>opis</a:t>
            </a:r>
            <a:r>
              <a:rPr lang="en-US" i="1" dirty="0" smtClean="0"/>
              <a:t> </a:t>
            </a:r>
            <a:r>
              <a:rPr lang="en-US" i="1" dirty="0" err="1" smtClean="0"/>
              <a:t>aksiomov</a:t>
            </a:r>
            <a:r>
              <a:rPr lang="sl-SI" i="1" dirty="0" smtClean="0"/>
              <a:t> (pravil obnašanja funkcij)</a:t>
            </a:r>
            <a:endParaRPr lang="en-US" i="1" dirty="0" smtClean="0"/>
          </a:p>
          <a:p>
            <a:pPr eaLnBrk="1" hangingPunct="1">
              <a:buFont typeface="Wingdings" charset="2"/>
              <a:buNone/>
            </a:pPr>
            <a:r>
              <a:rPr lang="en-US" b="1" dirty="0" smtClean="0"/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27984" y="5373216"/>
            <a:ext cx="280831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l-SI" sz="2400" dirty="0" err="1" smtClean="0">
                <a:solidFill>
                  <a:schemeClr val="tx1"/>
                </a:solidFill>
              </a:rPr>
              <a:t>Interface</a:t>
            </a:r>
            <a:r>
              <a:rPr lang="sl-SI" sz="2400" dirty="0" smtClean="0">
                <a:solidFill>
                  <a:schemeClr val="tx1"/>
                </a:solidFill>
              </a:rPr>
              <a:t> - vmesnik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5"/>
          <p:cNvSpPr>
            <a:spLocks noGrp="1"/>
          </p:cNvSpPr>
          <p:nvPr>
            <p:ph type="subTitle" idx="1"/>
          </p:nvPr>
        </p:nvSpPr>
        <p:spPr>
          <a:xfrm>
            <a:off x="1785938" y="3214688"/>
            <a:ext cx="6400800" cy="1600200"/>
          </a:xfrm>
        </p:spPr>
        <p:txBody>
          <a:bodyPr/>
          <a:lstStyle/>
          <a:p>
            <a:pPr eaLnBrk="1" hangingPunct="1"/>
            <a:r>
              <a:rPr lang="sl-SI" sz="13800" smtClean="0"/>
              <a:t>SKLAD</a:t>
            </a:r>
            <a:endParaRPr lang="en-US" smtClean="0"/>
          </a:p>
        </p:txBody>
      </p:sp>
      <p:sp>
        <p:nvSpPr>
          <p:cNvPr id="17411" name="Title 4"/>
          <p:cNvSpPr>
            <a:spLocks noGrp="1"/>
          </p:cNvSpPr>
          <p:nvPr>
            <p:ph type="ctrTitle"/>
          </p:nvPr>
        </p:nvSpPr>
        <p:spPr>
          <a:xfrm>
            <a:off x="500063" y="1571625"/>
            <a:ext cx="8229600" cy="147002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Podatkovne strukture</a:t>
            </a:r>
            <a:endParaRPr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Sklad</a:t>
            </a:r>
          </a:p>
        </p:txBody>
      </p:sp>
      <p:grpSp>
        <p:nvGrpSpPr>
          <p:cNvPr id="18435" name="Group 8"/>
          <p:cNvGrpSpPr>
            <a:grpSpLocks/>
          </p:cNvGrpSpPr>
          <p:nvPr/>
        </p:nvGrpSpPr>
        <p:grpSpPr bwMode="auto">
          <a:xfrm>
            <a:off x="2352675" y="1341438"/>
            <a:ext cx="4427538" cy="5038725"/>
            <a:chOff x="2352675" y="1341438"/>
            <a:chExt cx="4427538" cy="5038725"/>
          </a:xfrm>
        </p:grpSpPr>
        <p:grpSp>
          <p:nvGrpSpPr>
            <p:cNvPr id="18436" name="Group 3"/>
            <p:cNvGrpSpPr>
              <a:grpSpLocks/>
            </p:cNvGrpSpPr>
            <p:nvPr/>
          </p:nvGrpSpPr>
          <p:grpSpPr bwMode="auto">
            <a:xfrm>
              <a:off x="2352675" y="1341438"/>
              <a:ext cx="4427538" cy="5038725"/>
              <a:chOff x="1482" y="845"/>
              <a:chExt cx="2789" cy="3174"/>
            </a:xfrm>
          </p:grpSpPr>
          <p:pic>
            <p:nvPicPr>
              <p:cNvPr id="18439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2" y="845"/>
                <a:ext cx="2790" cy="3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8440" name="Text Box 5"/>
              <p:cNvSpPr txBox="1">
                <a:spLocks noChangeArrowheads="1"/>
              </p:cNvSpPr>
              <p:nvPr/>
            </p:nvSpPr>
            <p:spPr bwMode="auto">
              <a:xfrm>
                <a:off x="1482" y="845"/>
                <a:ext cx="2790" cy="3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defRPr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defRPr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defRPr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defRPr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500313" y="1785938"/>
              <a:ext cx="928687" cy="357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l-SI" dirty="0">
                  <a:latin typeface="Aharoni" pitchFamily="2" charset="-79"/>
                  <a:cs typeface="Aharoni" pitchFamily="2" charset="-79"/>
                </a:rPr>
                <a:t>NOTER</a:t>
              </a:r>
              <a:endParaRPr lang="en-US" dirty="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29250" y="2143125"/>
              <a:ext cx="928688" cy="357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l-SI" dirty="0">
                  <a:latin typeface="Aharoni" pitchFamily="2" charset="-79"/>
                  <a:cs typeface="Aharoni" pitchFamily="2" charset="-79"/>
                </a:rPr>
                <a:t>VEN</a:t>
              </a:r>
              <a:endParaRPr lang="en-US" dirty="0"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en-US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Sklad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9750" y="1905000"/>
            <a:ext cx="60483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skladovnica zabojev</a:t>
            </a:r>
          </a:p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Držalo PEZ bonbonov</a:t>
            </a:r>
          </a:p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nabojnik, držalo za krožnike, hodnik brez izhoda, …</a:t>
            </a:r>
          </a:p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Prvi noter, zadnji ven</a:t>
            </a:r>
          </a:p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zadnji noter, prvi ven – LIFO</a:t>
            </a: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(</a:t>
            </a:r>
            <a:r>
              <a:rPr lang="sl-SI" sz="2600">
                <a:solidFill>
                  <a:srgbClr val="FF3300"/>
                </a:solidFill>
                <a:latin typeface="Verdana" pitchFamily="32" charset="0"/>
                <a:cs typeface="DejaVu Sans" charset="0"/>
              </a:rPr>
              <a:t>L</a:t>
            </a: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ast </a:t>
            </a:r>
            <a:r>
              <a:rPr lang="sl-SI" sz="2600">
                <a:solidFill>
                  <a:srgbClr val="FF3300"/>
                </a:solidFill>
                <a:latin typeface="Verdana" pitchFamily="32" charset="0"/>
                <a:cs typeface="DejaVu Sans" charset="0"/>
              </a:rPr>
              <a:t>I</a:t>
            </a: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n </a:t>
            </a:r>
            <a:r>
              <a:rPr lang="sl-SI" sz="2600">
                <a:solidFill>
                  <a:srgbClr val="FF3300"/>
                </a:solidFill>
                <a:latin typeface="Verdana" pitchFamily="32" charset="0"/>
                <a:cs typeface="DejaVu Sans" charset="0"/>
              </a:rPr>
              <a:t>F</a:t>
            </a: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irst </a:t>
            </a:r>
            <a:r>
              <a:rPr lang="sl-SI" sz="2600">
                <a:solidFill>
                  <a:srgbClr val="FF3300"/>
                </a:solidFill>
                <a:latin typeface="Verdana" pitchFamily="32" charset="0"/>
                <a:cs typeface="DejaVu Sans" charset="0"/>
              </a:rPr>
              <a:t>O</a:t>
            </a: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ut)</a:t>
            </a:r>
            <a:r>
              <a:rPr lang="ar-SA" sz="2600">
                <a:solidFill>
                  <a:srgbClr val="000000"/>
                </a:solidFill>
                <a:latin typeface="Verdana" pitchFamily="32" charset="0"/>
                <a:cs typeface="Arial" charset="0"/>
              </a:rPr>
              <a:t>‏</a:t>
            </a:r>
            <a:endParaRPr lang="sl-SI" sz="26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Kaj APS je in zakaj jo potrebujemo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566738" y="1341438"/>
            <a:ext cx="80010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Za reševanje nekega problema potrebujemo prostor za hranjenje podatkov, ki se bo obnašal tako kot sklad (skladovnica, upošteval princip LIFO)</a:t>
            </a:r>
            <a:r>
              <a:rPr lang="ar-SA" sz="2200">
                <a:solidFill>
                  <a:srgbClr val="000000"/>
                </a:solidFill>
                <a:latin typeface="Verdana" pitchFamily="32" charset="0"/>
                <a:cs typeface="Arial" charset="0"/>
              </a:rPr>
              <a:t>‏</a:t>
            </a:r>
            <a:endParaRPr lang="sl-SI" sz="22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Če bomo programirali v Pythonu – potrebujemo objekt iz razreda Sklad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V razredu Sklad morajo biti metode, ki delujejo tako, kot pričakujemo od sklada.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Dejanski način predstavite podatkov znotraj objekta nas čisto nič ne zanima – potrebujemo le ustrezne metode!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Če bomo delali v kakšnem drugem programskem jeziku bo predstavitev sklada sicer drugačna kot v Pythonu, a ustrezne metode (podprogrami, funkcije, ..) se bodo morali “obnašati” v skladu s principom LIFO. 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6699"/>
              </a:buClr>
              <a:buFont typeface="Wingdings" charset="2"/>
              <a:buNone/>
            </a:pPr>
            <a:endParaRPr lang="sl-SI" sz="22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en-US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Podatkovne strukture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0825" y="1844675"/>
            <a:ext cx="85359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podatki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operacije nad podatki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lastnosti operacij</a:t>
            </a: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>
                <a:srgbClr val="336699"/>
              </a:buClr>
              <a:buFont typeface="Wingdings" charset="2"/>
              <a:buNone/>
            </a:pPr>
            <a:endParaRPr lang="en-US" sz="13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neodvisnost od dejanske predstavitve</a:t>
            </a:r>
            <a:b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</a:br>
            <a:r>
              <a:rPr lang="en-US" sz="17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KAJ je struktura in ne KAKO jo predstaviti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>
                <a:srgbClr val="336699"/>
              </a:buClr>
              <a:buFont typeface="Wingdings" charset="2"/>
              <a:buNone/>
            </a:pPr>
            <a:endParaRPr lang="sl-SI" sz="17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ABSTRAKTNE PODATKOVNE STRUKTURE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sl-SI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Abstract Data Type (ADT)</a:t>
            </a:r>
            <a:r>
              <a:rPr lang="ar-SA" sz="2600">
                <a:solidFill>
                  <a:srgbClr val="000000"/>
                </a:solidFill>
                <a:latin typeface="Verdana" pitchFamily="32" charset="0"/>
                <a:cs typeface="Arial" charset="0"/>
              </a:rPr>
              <a:t>‏</a:t>
            </a:r>
            <a:endParaRPr lang="sl-SI" sz="26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6699"/>
              </a:buClr>
              <a:buFont typeface="Wingdings" charset="2"/>
              <a:buNone/>
            </a:pPr>
            <a:endParaRPr lang="sl-SI" sz="26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sl-SI" sz="1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Matija Lokar, FMF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Verdana" pitchFamily="32" charset="0"/>
              <a:buNone/>
            </a:pPr>
            <a:r>
              <a:rPr lang="en-US" sz="34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Sklad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904875" indent="-43497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Podatke vstavljamo in jemljemo iz sklada na enem koncu</a:t>
            </a:r>
          </a:p>
          <a:p>
            <a:pPr eaLnBrk="1" hangingPunct="1">
              <a:spcBef>
                <a:spcPts val="650"/>
              </a:spcBef>
              <a:buClr>
                <a:srgbClr val="336699"/>
              </a:buClr>
              <a:buFont typeface="Wingdings" charset="2"/>
              <a:buChar char=""/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Operacije:</a:t>
            </a:r>
          </a:p>
          <a:p>
            <a:pPr lvl="1" eaLnBrk="1" hangingPunct="1">
              <a:spcBef>
                <a:spcPts val="550"/>
              </a:spcBef>
              <a:buClr>
                <a:srgbClr val="336699"/>
              </a:buClr>
              <a:buFont typeface="Wingdings" charset="2"/>
              <a:buChar char=""/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pripravi sklad</a:t>
            </a:r>
          </a:p>
          <a:p>
            <a:pPr lvl="1" eaLnBrk="1" hangingPunct="1">
              <a:spcBef>
                <a:spcPts val="550"/>
              </a:spcBef>
              <a:buClr>
                <a:srgbClr val="336699"/>
              </a:buClr>
              <a:buFont typeface="Wingdings" charset="2"/>
              <a:buChar char=""/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vstavi element v sklad</a:t>
            </a: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(push)</a:t>
            </a:r>
            <a:r>
              <a:rPr lang="ar-SA" sz="2200">
                <a:solidFill>
                  <a:srgbClr val="000000"/>
                </a:solidFill>
                <a:latin typeface="Verdana" pitchFamily="32" charset="0"/>
                <a:cs typeface="Arial" charset="0"/>
              </a:rPr>
              <a:t>‏</a:t>
            </a:r>
            <a:endParaRPr lang="sl-SI" sz="22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  <a:p>
            <a:pPr lvl="1" eaLnBrk="1" hangingPunct="1">
              <a:spcBef>
                <a:spcPts val="550"/>
              </a:spcBef>
              <a:buClr>
                <a:srgbClr val="336699"/>
              </a:buClr>
              <a:buFont typeface="Wingdings" charset="2"/>
              <a:buChar char=""/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poglej element na vrhu sklada</a:t>
            </a: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(peek, top)</a:t>
            </a:r>
            <a:r>
              <a:rPr lang="ar-SA" sz="2200">
                <a:solidFill>
                  <a:srgbClr val="000000"/>
                </a:solidFill>
                <a:latin typeface="Verdana" pitchFamily="32" charset="0"/>
                <a:cs typeface="Arial" charset="0"/>
              </a:rPr>
              <a:t>‏</a:t>
            </a:r>
            <a:endParaRPr lang="sl-SI" sz="22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  <a:p>
            <a:pPr lvl="1" eaLnBrk="1" hangingPunct="1">
              <a:spcBef>
                <a:spcPts val="550"/>
              </a:spcBef>
              <a:buClr>
                <a:srgbClr val="336699"/>
              </a:buClr>
              <a:buFont typeface="Wingdings" charset="2"/>
              <a:buChar char=""/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odstrani element na vrhu sklada </a:t>
            </a: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(pop)</a:t>
            </a:r>
            <a:r>
              <a:rPr lang="ar-SA" sz="2200">
                <a:solidFill>
                  <a:srgbClr val="000000"/>
                </a:solidFill>
                <a:latin typeface="Verdana" pitchFamily="32" charset="0"/>
                <a:cs typeface="Arial" charset="0"/>
              </a:rPr>
              <a:t>‏</a:t>
            </a:r>
            <a:endParaRPr lang="sl-SI" sz="22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  <a:p>
            <a:pPr lvl="1" eaLnBrk="1" hangingPunct="1">
              <a:spcBef>
                <a:spcPts val="550"/>
              </a:spcBef>
              <a:buClr>
                <a:srgbClr val="336699"/>
              </a:buClr>
              <a:buFont typeface="Wingdings" charset="2"/>
              <a:buChar char=""/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je sklad prazen</a:t>
            </a:r>
            <a:r>
              <a:rPr lang="sl-SI" sz="2200">
                <a:solidFill>
                  <a:srgbClr val="000000"/>
                </a:solidFill>
                <a:latin typeface="Verdana" pitchFamily="32" charset="0"/>
                <a:cs typeface="DejaVu Sans" charset="0"/>
              </a:rPr>
              <a:t> (empty)</a:t>
            </a:r>
            <a:r>
              <a:rPr lang="ar-SA" sz="2200">
                <a:solidFill>
                  <a:srgbClr val="000000"/>
                </a:solidFill>
                <a:latin typeface="Verdana" pitchFamily="32" charset="0"/>
                <a:cs typeface="Arial" charset="0"/>
              </a:rPr>
              <a:t>‏</a:t>
            </a:r>
            <a:endParaRPr lang="sl-SI" sz="2200">
              <a:solidFill>
                <a:srgbClr val="000000"/>
              </a:solidFill>
              <a:latin typeface="Verdana" pitchFamily="32" charset="0"/>
              <a:cs typeface="DejaVu San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l-S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odatkovne strukture&amp;quot;&quot;/&gt;&lt;property id=&quot;20307&quot; value=&quot;270&quot;/&gt;&lt;/object&gt;&lt;object type=&quot;3&quot; unique_id=&quot;10004&quot;&gt;&lt;property id=&quot;20148&quot; value=&quot;5&quot;/&gt;&lt;property id=&quot;20300&quot; value=&quot;Slide 2 - &amp;quot;Podatkovne strukture&amp;quot;&quot;/&gt;&lt;property id=&quot;20307&quot; value=&quot;271&quot;/&gt;&lt;/object&gt;&lt;object type=&quot;3&quot; unique_id=&quot;10006&quot;&gt;&lt;property id=&quot;20148&quot; value=&quot;5&quot;/&gt;&lt;property id=&quot;20300&quot; value=&quot;Slide 3 - &amp;quot;Opis strukture&amp;quot;&quot;/&gt;&lt;property id=&quot;20307&quot; value=&quot;273&quot;/&gt;&lt;/object&gt;&lt;object type=&quot;3&quot; unique_id=&quot;10007&quot;&gt;&lt;property id=&quot;20148&quot; value=&quot;5&quot;/&gt;&lt;property id=&quot;20300&quot; value=&quot;Slide 4 - &amp;quot;Podatkovne strukture&amp;quot;&quot;/&gt;&lt;property id=&quot;20307&quot; value=&quot;256&quot;/&gt;&lt;/object&gt;&lt;object type=&quot;3&quot; unique_id=&quot;10008&quot;&gt;&lt;property id=&quot;20148&quot; value=&quot;5&quot;/&gt;&lt;property id=&quot;20300&quot; value=&quot;Slide 5&quot;/&gt;&lt;property id=&quot;20307&quot; value=&quot;257&quot;/&gt;&lt;/object&gt;&lt;object type=&quot;3&quot; unique_id=&quot;10009&quot;&gt;&lt;property id=&quot;20148&quot; value=&quot;5&quot;/&gt;&lt;property id=&quot;20300&quot; value=&quot;Slide 6&quot;/&gt;&lt;property id=&quot;20307&quot; value=&quot;258&quot;/&gt;&lt;/object&gt;&lt;object type=&quot;3&quot; unique_id=&quot;10010&quot;&gt;&lt;property id=&quot;20148&quot; value=&quot;5&quot;/&gt;&lt;property id=&quot;20300&quot; value=&quot;Slide 7&quot;/&gt;&lt;property id=&quot;20307&quot; value=&quot;259&quot;/&gt;&lt;/object&gt;&lt;object type=&quot;3&quot; unique_id=&quot;10011&quot;&gt;&lt;property id=&quot;20148&quot; value=&quot;5&quot;/&gt;&lt;property id=&quot;20300&quot; value=&quot;Slide 8&quot;/&gt;&lt;property id=&quot;20307&quot; value=&quot;260&quot;/&gt;&lt;/object&gt;&lt;object type=&quot;3&quot; unique_id=&quot;10012&quot;&gt;&lt;property id=&quot;20148&quot; value=&quot;5&quot;/&gt;&lt;property id=&quot;20300&quot; value=&quot;Slide 9&quot;/&gt;&lt;property id=&quot;20307&quot; value=&quot;261&quot;/&gt;&lt;/object&gt;&lt;object type=&quot;3&quot; unique_id=&quot;10013&quot;&gt;&lt;property id=&quot;20148&quot; value=&quot;5&quot;/&gt;&lt;property id=&quot;20300&quot; value=&quot;Slide 10&quot;/&gt;&lt;property id=&quot;20307&quot; value=&quot;262&quot;/&gt;&lt;/object&gt;&lt;object type=&quot;3&quot; unique_id=&quot;10014&quot;&gt;&lt;property id=&quot;20148&quot; value=&quot;5&quot;/&gt;&lt;property id=&quot;20300&quot; value=&quot;Slide 11&quot;/&gt;&lt;property id=&quot;20307&quot; value=&quot;263&quot;/&gt;&lt;/object&gt;&lt;object type=&quot;3&quot; unique_id=&quot;10015&quot;&gt;&lt;property id=&quot;20148&quot; value=&quot;5&quot;/&gt;&lt;property id=&quot;20300&quot; value=&quot;Slide 12&quot;/&gt;&lt;property id=&quot;20307&quot; value=&quot;264&quot;/&gt;&lt;/object&gt;&lt;object type=&quot;3&quot; unique_id=&quot;10016&quot;&gt;&lt;property id=&quot;20148&quot; value=&quot;5&quot;/&gt;&lt;property id=&quot;20300&quot; value=&quot;Slide 13&quot;/&gt;&lt;property id=&quot;20307&quot; value=&quot;265&quot;/&gt;&lt;/object&gt;&lt;object type=&quot;3&quot; unique_id=&quot;10018&quot;&gt;&lt;property id=&quot;20148&quot; value=&quot;5&quot;/&gt;&lt;property id=&quot;20300&quot; value=&quot;Slide 14&quot;/&gt;&lt;property id=&quot;20307&quot; value=&quot;269&quot;/&gt;&lt;/object&gt;&lt;object type=&quot;3&quot; unique_id=&quot;10019&quot;&gt;&lt;property id=&quot;20148&quot; value=&quot;5&quot;/&gt;&lt;property id=&quot;20300&quot; value=&quot;Slide 15&quot;/&gt;&lt;property id=&quot;20307&quot; value=&quot;267&quot;/&gt;&lt;/object&gt;&lt;object type=&quot;3&quot; unique_id=&quot;10020&quot;&gt;&lt;property id=&quot;20148&quot; value=&quot;5&quot;/&gt;&lt;property id=&quot;20300&quot; value=&quot;Slide 16&quot;/&gt;&lt;property id=&quot;20307&quot; value=&quot;268&quot;/&gt;&lt;/object&gt;&lt;/object&gt;&lt;object type=&quot;8&quot; unique_id=&quot;10040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769</Words>
  <Application>Microsoft Office PowerPoint</Application>
  <PresentationFormat>On-screen Show (4:3)</PresentationFormat>
  <Paragraphs>154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Aharoni</vt:lpstr>
      <vt:lpstr>Arial</vt:lpstr>
      <vt:lpstr>Arial Unicode MS</vt:lpstr>
      <vt:lpstr>Calibri</vt:lpstr>
      <vt:lpstr>Courier New</vt:lpstr>
      <vt:lpstr>DejaVu Sans</vt:lpstr>
      <vt:lpstr>Franklin Gothic Book</vt:lpstr>
      <vt:lpstr>Perpetua</vt:lpstr>
      <vt:lpstr>Symbol</vt:lpstr>
      <vt:lpstr>Times New Roman</vt:lpstr>
      <vt:lpstr>Verdana</vt:lpstr>
      <vt:lpstr>Wingdings</vt:lpstr>
      <vt:lpstr>Wingdings 2</vt:lpstr>
      <vt:lpstr>Equity</vt:lpstr>
      <vt:lpstr>Podatkovne strukture</vt:lpstr>
      <vt:lpstr>Podatkovne strukture</vt:lpstr>
      <vt:lpstr>Opis strukture</vt:lpstr>
      <vt:lpstr>Podatkovne strukture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Izračun vrednosti aritmetičnega izraza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Sklad</dc:title>
  <dc:creator>Matija Lokar</dc:creator>
  <cp:lastModifiedBy>Matija Lokar</cp:lastModifiedBy>
  <cp:revision>15</cp:revision>
  <dcterms:modified xsi:type="dcterms:W3CDTF">2017-09-27T12:46:30Z</dcterms:modified>
</cp:coreProperties>
</file>