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8"/>
  </p:notesMasterIdLst>
  <p:handoutMasterIdLst>
    <p:handoutMasterId r:id="rId19"/>
  </p:handoutMasterIdLst>
  <p:sldIdLst>
    <p:sldId id="543" r:id="rId2"/>
    <p:sldId id="544" r:id="rId3"/>
    <p:sldId id="545" r:id="rId4"/>
    <p:sldId id="546" r:id="rId5"/>
    <p:sldId id="547" r:id="rId6"/>
    <p:sldId id="548" r:id="rId7"/>
    <p:sldId id="549" r:id="rId8"/>
    <p:sldId id="550" r:id="rId9"/>
    <p:sldId id="537" r:id="rId10"/>
    <p:sldId id="551" r:id="rId11"/>
    <p:sldId id="459" r:id="rId12"/>
    <p:sldId id="480" r:id="rId13"/>
    <p:sldId id="497" r:id="rId14"/>
    <p:sldId id="534" r:id="rId15"/>
    <p:sldId id="540" r:id="rId16"/>
    <p:sldId id="539" r:id="rId17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91" d="100"/>
          <a:sy n="91" d="100"/>
        </p:scale>
        <p:origin x="42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7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7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FB11DFA-839A-4BA9-9EDC-ABA0B8C35D5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75641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F79824D-E1C4-4882-9CBD-92FCE6F9AC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043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l-SI" sz="2400">
              <a:latin typeface="Times New Roman" pitchFamily="18" charset="0"/>
            </a:endParaRPr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sl-SI"/>
              <a:t>Click to edit Master title style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sl-SI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4040C-1366-4E15-B640-393C6FC9605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1525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A5554-FE7A-47E7-8A59-EF6611D2BBAB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89794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88913"/>
            <a:ext cx="2024063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5922962" cy="6192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036F2-9113-4FB1-890E-F848D446971D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424175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6C09F-D6DF-469C-9A2A-F33D570294EA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97862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52416-F772-4FC7-8584-C71F87F8C22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96888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9CA4-E87B-45AC-A777-C3DC73060FD7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6165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930E1-CF74-46A1-81D2-A61A708A74AF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10213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678ED-94A5-4790-9F0E-3D9A7442DE89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422460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675BD-7EA0-4F22-83A9-0823052CAED4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17781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91F5E-0123-42D2-AFE9-85C1218D504A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72312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41D22-9A68-4716-9B7C-E0454701B1C6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77009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Click to edit Master title style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</a:p>
        </p:txBody>
      </p:sp>
      <p:sp>
        <p:nvSpPr>
          <p:cNvPr id="744452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l-SI" sz="2400">
              <a:latin typeface="Times New Roman" pitchFamily="18" charset="0"/>
            </a:endParaRPr>
          </a:p>
        </p:txBody>
      </p:sp>
      <p:sp>
        <p:nvSpPr>
          <p:cNvPr id="744453" name="Line 5"/>
          <p:cNvSpPr>
            <a:spLocks noChangeShapeType="1"/>
          </p:cNvSpPr>
          <p:nvPr/>
        </p:nvSpPr>
        <p:spPr bwMode="auto">
          <a:xfrm flipV="1">
            <a:off x="539750" y="6524625"/>
            <a:ext cx="79248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44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61987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7444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61987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444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61987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85D8CAD-1D95-4256-9E9F-FCC42F976FC0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1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44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44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44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44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44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o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o"/>
        <a:defRPr sz="21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Verižni seznam </a:t>
            </a:r>
            <a:br>
              <a:rPr lang="sl-SI" smtClean="0"/>
            </a:br>
            <a:r>
              <a:rPr lang="sl-SI" sz="2400" smtClean="0"/>
              <a:t>(tudi povezani seznam, linearni seznam)</a:t>
            </a:r>
            <a:endParaRPr lang="en-US" sz="24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Je množica elementov, kjer vsak element vsebuje tudi kazalec (povezavo, referenco) na element</a:t>
            </a:r>
          </a:p>
        </p:txBody>
      </p:sp>
    </p:spTree>
    <p:extLst>
      <p:ext uri="{BB962C8B-B14F-4D97-AF65-F5344CB8AC3E}">
        <p14:creationId xmlns:p14="http://schemas.microsoft.com/office/powerpoint/2010/main" val="829650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Vozel</a:t>
            </a:r>
            <a:r>
              <a:rPr lang="en-US" dirty="0" smtClean="0"/>
              <a:t>.</a:t>
            </a:r>
            <a:r>
              <a:rPr lang="sl-SI" dirty="0" err="1" smtClean="0"/>
              <a:t>py</a:t>
            </a:r>
            <a:r>
              <a:rPr lang="sl-SI" dirty="0" smtClean="0"/>
              <a:t> </a:t>
            </a:r>
            <a:endParaRPr lang="sl-SI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85225" cy="50403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sl-SI" sz="24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l-SI" sz="2400" dirty="0" err="1" smtClean="0">
                <a:latin typeface="Courier New" pitchFamily="49" charset="0"/>
              </a:rPr>
              <a:t>class</a:t>
            </a:r>
            <a:r>
              <a:rPr lang="sl-SI" sz="2400" dirty="0" smtClean="0">
                <a:latin typeface="Courier New" pitchFamily="49" charset="0"/>
              </a:rPr>
              <a:t> Vozel :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2400" dirty="0" smtClean="0">
                <a:latin typeface="Courier New" pitchFamily="49" charset="0"/>
              </a:rPr>
              <a:t>  </a:t>
            </a:r>
            <a:r>
              <a:rPr lang="sl-SI" sz="2400" dirty="0" err="1" smtClean="0">
                <a:latin typeface="Courier New" pitchFamily="49" charset="0"/>
              </a:rPr>
              <a:t>def</a:t>
            </a:r>
            <a:r>
              <a:rPr lang="sl-SI" sz="2400" dirty="0" smtClean="0">
                <a:latin typeface="Courier New" pitchFamily="49" charset="0"/>
              </a:rPr>
              <a:t> __</a:t>
            </a:r>
            <a:r>
              <a:rPr lang="sl-SI" sz="2400" dirty="0" err="1" smtClean="0">
                <a:latin typeface="Courier New" pitchFamily="49" charset="0"/>
              </a:rPr>
              <a:t>init</a:t>
            </a:r>
            <a:r>
              <a:rPr lang="sl-SI" sz="2400" dirty="0" smtClean="0">
                <a:latin typeface="Courier New" pitchFamily="49" charset="0"/>
              </a:rPr>
              <a:t>__(</a:t>
            </a:r>
            <a:r>
              <a:rPr lang="sl-SI" sz="2400" dirty="0" err="1" smtClean="0">
                <a:latin typeface="Courier New" pitchFamily="49" charset="0"/>
              </a:rPr>
              <a:t>self</a:t>
            </a:r>
            <a:r>
              <a:rPr lang="sl-SI" sz="2400" dirty="0" smtClean="0">
                <a:latin typeface="Courier New" pitchFamily="49" charset="0"/>
              </a:rPr>
              <a:t>, kaj=</a:t>
            </a:r>
            <a:r>
              <a:rPr lang="sl-SI" sz="2400" dirty="0" err="1" smtClean="0">
                <a:latin typeface="Courier New" pitchFamily="49" charset="0"/>
              </a:rPr>
              <a:t>None</a:t>
            </a:r>
            <a:r>
              <a:rPr lang="sl-SI" sz="2400" dirty="0" smtClean="0">
                <a:latin typeface="Courier New" pitchFamily="49" charset="0"/>
              </a:rPr>
              <a:t>, kam=</a:t>
            </a:r>
            <a:r>
              <a:rPr lang="sl-SI" sz="2400" dirty="0" err="1" smtClean="0">
                <a:latin typeface="Courier New" pitchFamily="49" charset="0"/>
              </a:rPr>
              <a:t>None</a:t>
            </a:r>
            <a:r>
              <a:rPr lang="sl-SI" sz="2400" dirty="0" smtClean="0">
                <a:latin typeface="Courier New" pitchFamily="49" charset="0"/>
              </a:rPr>
              <a:t>):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2400" dirty="0" smtClean="0">
                <a:latin typeface="Courier New" pitchFamily="49" charset="0"/>
              </a:rPr>
              <a:t>    </a:t>
            </a:r>
            <a:r>
              <a:rPr lang="sl-SI" sz="2400" dirty="0" err="1" smtClean="0">
                <a:latin typeface="Courier New" pitchFamily="49" charset="0"/>
              </a:rPr>
              <a:t>self</a:t>
            </a:r>
            <a:r>
              <a:rPr lang="sl-SI" sz="2400" dirty="0" smtClean="0">
                <a:latin typeface="Courier New" pitchFamily="49" charset="0"/>
              </a:rPr>
              <a:t>._podatek = kaj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2400" dirty="0" smtClean="0">
                <a:latin typeface="Courier New" pitchFamily="49" charset="0"/>
              </a:rPr>
              <a:t>    </a:t>
            </a:r>
            <a:r>
              <a:rPr lang="sl-SI" sz="2400" dirty="0" err="1" smtClean="0">
                <a:latin typeface="Courier New" pitchFamily="49" charset="0"/>
              </a:rPr>
              <a:t>self</a:t>
            </a:r>
            <a:r>
              <a:rPr lang="sl-SI" sz="2400" dirty="0" smtClean="0">
                <a:latin typeface="Courier New" pitchFamily="49" charset="0"/>
              </a:rPr>
              <a:t>._naslednji  = kam</a:t>
            </a:r>
          </a:p>
          <a:p>
            <a:pPr eaLnBrk="1" hangingPunct="1">
              <a:buFont typeface="Wingdings" pitchFamily="2" charset="2"/>
              <a:buNone/>
            </a:pPr>
            <a:endParaRPr lang="sl-SI" sz="24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l-SI" sz="2400" dirty="0" smtClean="0">
                <a:latin typeface="Courier New" pitchFamily="49" charset="0"/>
              </a:rPr>
              <a:t>  </a:t>
            </a:r>
            <a:r>
              <a:rPr lang="sl-SI" sz="2400" dirty="0" err="1" smtClean="0">
                <a:latin typeface="Courier New" pitchFamily="49" charset="0"/>
              </a:rPr>
              <a:t>def</a:t>
            </a:r>
            <a:r>
              <a:rPr lang="sl-SI" sz="2400" dirty="0" smtClean="0">
                <a:latin typeface="Courier New" pitchFamily="49" charset="0"/>
              </a:rPr>
              <a:t> __str__(</a:t>
            </a:r>
            <a:r>
              <a:rPr lang="sl-SI" sz="2400" dirty="0" err="1" smtClean="0">
                <a:latin typeface="Courier New" pitchFamily="49" charset="0"/>
              </a:rPr>
              <a:t>self</a:t>
            </a:r>
            <a:r>
              <a:rPr lang="sl-SI" sz="2400" dirty="0" smtClean="0">
                <a:latin typeface="Courier New" pitchFamily="49" charset="0"/>
              </a:rPr>
              <a:t>):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2400" dirty="0" smtClean="0">
                <a:latin typeface="Courier New" pitchFamily="49" charset="0"/>
              </a:rPr>
              <a:t>    </a:t>
            </a:r>
            <a:r>
              <a:rPr lang="sl-SI" sz="2400" dirty="0" err="1" smtClean="0">
                <a:latin typeface="Courier New" pitchFamily="49" charset="0"/>
              </a:rPr>
              <a:t>return</a:t>
            </a:r>
            <a:r>
              <a:rPr lang="sl-SI" sz="2400" dirty="0" smtClean="0">
                <a:latin typeface="Courier New" pitchFamily="49" charset="0"/>
              </a:rPr>
              <a:t> str(</a:t>
            </a:r>
            <a:r>
              <a:rPr lang="sl-SI" sz="2400" dirty="0" err="1" smtClean="0">
                <a:latin typeface="Courier New" pitchFamily="49" charset="0"/>
              </a:rPr>
              <a:t>self</a:t>
            </a:r>
            <a:r>
              <a:rPr lang="sl-SI" sz="2400" dirty="0" smtClean="0">
                <a:latin typeface="Courier New" pitchFamily="49" charset="0"/>
              </a:rPr>
              <a:t>._podatek)</a:t>
            </a:r>
            <a:r>
              <a:rPr lang="sl-SI" sz="2800" dirty="0" smtClean="0">
                <a:latin typeface="Courier New" pitchFamily="49" charset="0"/>
              </a:rPr>
              <a:t> </a:t>
            </a:r>
            <a:endParaRPr lang="en-GB" sz="2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sl-SI" sz="3000" dirty="0" smtClean="0"/>
          </a:p>
        </p:txBody>
      </p:sp>
    </p:spTree>
    <p:extLst>
      <p:ext uri="{BB962C8B-B14F-4D97-AF65-F5344CB8AC3E}">
        <p14:creationId xmlns:p14="http://schemas.microsoft.com/office/powerpoint/2010/main" val="270407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Razred Vozel - metode</a:t>
            </a:r>
            <a:endParaRPr lang="en-GB" smtClean="0"/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12398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sl-SI" sz="2200" dirty="0" err="1" smtClean="0">
                <a:latin typeface="Courier New" pitchFamily="49" charset="0"/>
              </a:rPr>
              <a:t>def</a:t>
            </a:r>
            <a:r>
              <a:rPr lang="sl-SI" sz="2200" dirty="0" smtClean="0">
                <a:latin typeface="Courier New" pitchFamily="49" charset="0"/>
              </a:rPr>
              <a:t> </a:t>
            </a:r>
            <a:r>
              <a:rPr lang="sl-SI" sz="2200" dirty="0" err="1" smtClean="0">
                <a:latin typeface="Courier New" pitchFamily="49" charset="0"/>
              </a:rPr>
              <a:t>nastaviPodatek</a:t>
            </a:r>
            <a:r>
              <a:rPr lang="sl-SI" sz="2200" dirty="0" smtClean="0">
                <a:latin typeface="Courier New" pitchFamily="49" charset="0"/>
              </a:rPr>
              <a:t>(</a:t>
            </a:r>
            <a:r>
              <a:rPr lang="sl-SI" sz="2200" dirty="0" err="1" smtClean="0">
                <a:latin typeface="Courier New" pitchFamily="49" charset="0"/>
              </a:rPr>
              <a:t>self</a:t>
            </a:r>
            <a:r>
              <a:rPr lang="sl-SI" sz="2200" dirty="0" smtClean="0">
                <a:latin typeface="Courier New" pitchFamily="49" charset="0"/>
              </a:rPr>
              <a:t>, pod):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2200" dirty="0" smtClean="0">
                <a:latin typeface="Courier New" pitchFamily="49" charset="0"/>
              </a:rPr>
              <a:t>  '''Vozlu spremeni podatek na pod'''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2200" dirty="0" smtClean="0">
                <a:latin typeface="Courier New" pitchFamily="49" charset="0"/>
              </a:rPr>
              <a:t>  </a:t>
            </a:r>
            <a:r>
              <a:rPr lang="sl-SI" sz="2200" dirty="0" err="1" smtClean="0">
                <a:latin typeface="Courier New" pitchFamily="49" charset="0"/>
              </a:rPr>
              <a:t>self</a:t>
            </a:r>
            <a:r>
              <a:rPr lang="sl-SI" sz="2200" dirty="0" smtClean="0">
                <a:latin typeface="Courier New" pitchFamily="49" charset="0"/>
              </a:rPr>
              <a:t>._podatek = pod</a:t>
            </a:r>
          </a:p>
          <a:p>
            <a:pPr eaLnBrk="1" hangingPunct="1">
              <a:buFont typeface="Wingdings" pitchFamily="2" charset="2"/>
              <a:buNone/>
            </a:pPr>
            <a:endParaRPr lang="sl-SI" sz="2200" dirty="0" smtClean="0"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92275" y="3141663"/>
            <a:ext cx="2903538" cy="1150937"/>
            <a:chOff x="2659" y="2028"/>
            <a:chExt cx="1046" cy="418"/>
          </a:xfrm>
        </p:grpSpPr>
        <p:sp>
          <p:nvSpPr>
            <p:cNvPr id="6153" name="AutoShape 6"/>
            <p:cNvSpPr>
              <a:spLocks noChangeArrowheads="1"/>
            </p:cNvSpPr>
            <p:nvPr/>
          </p:nvSpPr>
          <p:spPr bwMode="auto">
            <a:xfrm>
              <a:off x="2659" y="2028"/>
              <a:ext cx="610" cy="418"/>
            </a:xfrm>
            <a:prstGeom prst="plaque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Line 7"/>
            <p:cNvSpPr>
              <a:spLocks noChangeShapeType="1"/>
            </p:cNvSpPr>
            <p:nvPr/>
          </p:nvSpPr>
          <p:spPr bwMode="auto">
            <a:xfrm>
              <a:off x="3138" y="2028"/>
              <a:ext cx="0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6155" name="Line 8"/>
            <p:cNvSpPr>
              <a:spLocks noChangeShapeType="1"/>
            </p:cNvSpPr>
            <p:nvPr/>
          </p:nvSpPr>
          <p:spPr bwMode="auto">
            <a:xfrm>
              <a:off x="3226" y="2256"/>
              <a:ext cx="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</p:grpSp>
      <p:sp>
        <p:nvSpPr>
          <p:cNvPr id="612361" name="Text Box 9"/>
          <p:cNvSpPr txBox="1">
            <a:spLocks noChangeArrowheads="1"/>
          </p:cNvSpPr>
          <p:nvPr/>
        </p:nvSpPr>
        <p:spPr bwMode="auto">
          <a:xfrm>
            <a:off x="2051720" y="3489325"/>
            <a:ext cx="665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l-SI" sz="2400" dirty="0" smtClean="0">
                <a:latin typeface="Times New Roman" pitchFamily="18" charset="0"/>
              </a:rPr>
              <a:t>pod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4694238" y="4198938"/>
            <a:ext cx="23987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l-SI" sz="2400">
                <a:latin typeface="Times New Roman" pitchFamily="18" charset="0"/>
              </a:rPr>
              <a:t>...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612407" name="Rectangle 55"/>
          <p:cNvSpPr>
            <a:spLocks noChangeArrowheads="1"/>
          </p:cNvSpPr>
          <p:nvPr/>
        </p:nvSpPr>
        <p:spPr bwMode="auto">
          <a:xfrm>
            <a:off x="323850" y="4797425"/>
            <a:ext cx="822960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sl-SI" sz="2200" dirty="0" err="1">
                <a:latin typeface="Courier New" pitchFamily="49" charset="0"/>
              </a:rPr>
              <a:t>def</a:t>
            </a:r>
            <a:r>
              <a:rPr lang="sl-SI" sz="2200" dirty="0">
                <a:latin typeface="Courier New" pitchFamily="49" charset="0"/>
              </a:rPr>
              <a:t> </a:t>
            </a:r>
            <a:r>
              <a:rPr lang="sl-SI" sz="2200" dirty="0" err="1">
                <a:latin typeface="Courier New" pitchFamily="49" charset="0"/>
              </a:rPr>
              <a:t>vrniPodatek</a:t>
            </a:r>
            <a:r>
              <a:rPr lang="sl-SI" sz="2200" dirty="0">
                <a:latin typeface="Courier New" pitchFamily="49" charset="0"/>
              </a:rPr>
              <a:t>(</a:t>
            </a:r>
            <a:r>
              <a:rPr lang="sl-SI" sz="2200" dirty="0" err="1">
                <a:latin typeface="Courier New" pitchFamily="49" charset="0"/>
              </a:rPr>
              <a:t>self</a:t>
            </a:r>
            <a:r>
              <a:rPr lang="sl-SI" sz="2200" dirty="0">
                <a:latin typeface="Courier New" pitchFamily="49" charset="0"/>
              </a:rPr>
              <a:t>):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sl-SI" sz="2200" dirty="0">
                <a:latin typeface="Courier New" pitchFamily="49" charset="0"/>
              </a:rPr>
              <a:t>  ''' vrne podatek, ki je v vozlu'''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sl-SI" sz="2200" dirty="0">
                <a:latin typeface="Courier New" pitchFamily="49" charset="0"/>
              </a:rPr>
              <a:t>  </a:t>
            </a:r>
            <a:r>
              <a:rPr lang="sl-SI" sz="2200" dirty="0" err="1">
                <a:latin typeface="Courier New" pitchFamily="49" charset="0"/>
              </a:rPr>
              <a:t>return</a:t>
            </a:r>
            <a:r>
              <a:rPr lang="sl-SI" sz="2200" dirty="0">
                <a:latin typeface="Courier New" pitchFamily="49" charset="0"/>
              </a:rPr>
              <a:t> </a:t>
            </a:r>
            <a:r>
              <a:rPr lang="sl-SI" sz="2200" dirty="0" err="1">
                <a:latin typeface="Courier New" pitchFamily="49" charset="0"/>
              </a:rPr>
              <a:t>self</a:t>
            </a:r>
            <a:r>
              <a:rPr lang="sl-SI" sz="2200" dirty="0" smtClean="0">
                <a:latin typeface="Courier New" pitchFamily="49" charset="0"/>
              </a:rPr>
              <a:t>._podatek</a:t>
            </a:r>
            <a:endParaRPr lang="sl-SI" sz="2200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sl-SI" sz="22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6123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/>
      <p:bldP spid="612361" grpId="0"/>
      <p:bldP spid="6124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29600" cy="768350"/>
          </a:xfrm>
        </p:spPr>
        <p:txBody>
          <a:bodyPr/>
          <a:lstStyle/>
          <a:p>
            <a:pPr eaLnBrk="1" hangingPunct="1"/>
            <a:r>
              <a:rPr lang="sl-SI" smtClean="0"/>
              <a:t>nastaviNasled, vrniNasled</a:t>
            </a:r>
            <a:endParaRPr lang="en-GB" smtClean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29600" cy="1584325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l-SI" sz="2200" dirty="0" err="1" smtClean="0">
                <a:latin typeface="Courier New" pitchFamily="49" charset="0"/>
              </a:rPr>
              <a:t>def</a:t>
            </a:r>
            <a:r>
              <a:rPr lang="sl-SI" sz="2200" dirty="0" smtClean="0">
                <a:latin typeface="Courier New" pitchFamily="49" charset="0"/>
              </a:rPr>
              <a:t> </a:t>
            </a:r>
            <a:r>
              <a:rPr lang="sl-SI" sz="2200" dirty="0" err="1" smtClean="0">
                <a:latin typeface="Courier New" pitchFamily="49" charset="0"/>
              </a:rPr>
              <a:t>nastaviNasled</a:t>
            </a:r>
            <a:r>
              <a:rPr lang="sl-SI" sz="2200" dirty="0" smtClean="0">
                <a:latin typeface="Courier New" pitchFamily="49" charset="0"/>
              </a:rPr>
              <a:t>(</a:t>
            </a:r>
            <a:r>
              <a:rPr lang="sl-SI" sz="2200" dirty="0" err="1" smtClean="0">
                <a:latin typeface="Courier New" pitchFamily="49" charset="0"/>
              </a:rPr>
              <a:t>self</a:t>
            </a:r>
            <a:r>
              <a:rPr lang="sl-SI" sz="2200" dirty="0" smtClean="0">
                <a:latin typeface="Courier New" pitchFamily="49" charset="0"/>
              </a:rPr>
              <a:t>, </a:t>
            </a:r>
            <a:r>
              <a:rPr lang="sl-SI" sz="2200" dirty="0" err="1" smtClean="0">
                <a:latin typeface="Courier New" pitchFamily="49" charset="0"/>
              </a:rPr>
              <a:t>mojNasled</a:t>
            </a:r>
            <a:r>
              <a:rPr lang="sl-SI" sz="2200" dirty="0" smtClean="0">
                <a:latin typeface="Courier New" pitchFamily="49" charset="0"/>
              </a:rPr>
              <a:t>) :</a:t>
            </a:r>
          </a:p>
          <a:p>
            <a:pPr marL="342900" indent="-3429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l-SI" sz="2200" dirty="0" smtClean="0">
                <a:latin typeface="Courier New" pitchFamily="49" charset="0"/>
              </a:rPr>
              <a:t>  '''Vozlu nastavi novega naslednika'''</a:t>
            </a:r>
          </a:p>
          <a:p>
            <a:pPr marL="342900" indent="-3429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l-SI" sz="2200" dirty="0" smtClean="0">
                <a:latin typeface="Courier New" pitchFamily="49" charset="0"/>
              </a:rPr>
              <a:t>  </a:t>
            </a:r>
            <a:r>
              <a:rPr lang="sl-SI" sz="2200" dirty="0" err="1" smtClean="0">
                <a:latin typeface="Courier New" pitchFamily="49" charset="0"/>
              </a:rPr>
              <a:t>self</a:t>
            </a:r>
            <a:r>
              <a:rPr lang="sl-SI" sz="2200" dirty="0" smtClean="0">
                <a:latin typeface="Courier New" pitchFamily="49" charset="0"/>
              </a:rPr>
              <a:t>._naslednji = </a:t>
            </a:r>
            <a:r>
              <a:rPr lang="sl-SI" sz="2200" dirty="0" err="1" smtClean="0">
                <a:latin typeface="Courier New" pitchFamily="49" charset="0"/>
              </a:rPr>
              <a:t>mojNasled</a:t>
            </a:r>
            <a:endParaRPr lang="sl-SI" sz="2200" dirty="0" smtClean="0">
              <a:latin typeface="Courier New" pitchFamily="49" charset="0"/>
            </a:endParaRPr>
          </a:p>
        </p:txBody>
      </p:sp>
      <p:sp>
        <p:nvSpPr>
          <p:cNvPr id="645126" name="Line 6"/>
          <p:cNvSpPr>
            <a:spLocks noChangeShapeType="1"/>
          </p:cNvSpPr>
          <p:nvPr/>
        </p:nvSpPr>
        <p:spPr bwMode="auto">
          <a:xfrm>
            <a:off x="2411413" y="4076700"/>
            <a:ext cx="2160587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l-SI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55650" y="3500438"/>
            <a:ext cx="1846263" cy="1166812"/>
            <a:chOff x="567" y="2750"/>
            <a:chExt cx="1163" cy="735"/>
          </a:xfrm>
        </p:grpSpPr>
        <p:sp>
          <p:nvSpPr>
            <p:cNvPr id="7188" name="AutoShape 4"/>
            <p:cNvSpPr>
              <a:spLocks noChangeArrowheads="1"/>
            </p:cNvSpPr>
            <p:nvPr/>
          </p:nvSpPr>
          <p:spPr bwMode="auto">
            <a:xfrm>
              <a:off x="567" y="2750"/>
              <a:ext cx="1163" cy="735"/>
            </a:xfrm>
            <a:prstGeom prst="plaque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5"/>
            <p:cNvSpPr>
              <a:spLocks noChangeShapeType="1"/>
            </p:cNvSpPr>
            <p:nvPr/>
          </p:nvSpPr>
          <p:spPr bwMode="auto">
            <a:xfrm>
              <a:off x="1481" y="2750"/>
              <a:ext cx="0" cy="7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7190" name="Text Box 7"/>
            <p:cNvSpPr txBox="1">
              <a:spLocks noChangeArrowheads="1"/>
            </p:cNvSpPr>
            <p:nvPr/>
          </p:nvSpPr>
          <p:spPr bwMode="auto">
            <a:xfrm>
              <a:off x="779" y="2919"/>
              <a:ext cx="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l-SI" sz="2400">
                  <a:latin typeface="Times New Roman" pitchFamily="18" charset="0"/>
                </a:rPr>
                <a:t>x</a:t>
              </a:r>
              <a:endParaRPr lang="en-GB" sz="2400">
                <a:latin typeface="Times New Roman" pitchFamily="18" charset="0"/>
              </a:endParaRPr>
            </a:p>
          </p:txBody>
        </p:sp>
      </p:grp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3368675" y="4633913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sl-SI" sz="2400">
              <a:latin typeface="Times New Roman" pitchFamily="18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003801" y="2492375"/>
            <a:ext cx="3455988" cy="2103438"/>
            <a:chOff x="3152" y="1570"/>
            <a:chExt cx="2177" cy="1325"/>
          </a:xfrm>
        </p:grpSpPr>
        <p:grpSp>
          <p:nvGrpSpPr>
            <p:cNvPr id="7180" name="Group 10"/>
            <p:cNvGrpSpPr>
              <a:grpSpLocks/>
            </p:cNvGrpSpPr>
            <p:nvPr/>
          </p:nvGrpSpPr>
          <p:grpSpPr bwMode="auto">
            <a:xfrm>
              <a:off x="3152" y="2160"/>
              <a:ext cx="1540" cy="735"/>
              <a:chOff x="3152" y="2160"/>
              <a:chExt cx="1540" cy="735"/>
            </a:xfrm>
          </p:grpSpPr>
          <p:grpSp>
            <p:nvGrpSpPr>
              <p:cNvPr id="7183" name="Group 11"/>
              <p:cNvGrpSpPr>
                <a:grpSpLocks/>
              </p:cNvGrpSpPr>
              <p:nvPr/>
            </p:nvGrpSpPr>
            <p:grpSpPr bwMode="auto">
              <a:xfrm>
                <a:off x="3152" y="2160"/>
                <a:ext cx="1540" cy="735"/>
                <a:chOff x="2659" y="2028"/>
                <a:chExt cx="1046" cy="418"/>
              </a:xfrm>
            </p:grpSpPr>
            <p:sp>
              <p:nvSpPr>
                <p:cNvPr id="7185" name="AutoShape 12"/>
                <p:cNvSpPr>
                  <a:spLocks noChangeArrowheads="1"/>
                </p:cNvSpPr>
                <p:nvPr/>
              </p:nvSpPr>
              <p:spPr bwMode="auto">
                <a:xfrm>
                  <a:off x="2659" y="2028"/>
                  <a:ext cx="610" cy="418"/>
                </a:xfrm>
                <a:prstGeom prst="plaque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6" name="Line 13"/>
                <p:cNvSpPr>
                  <a:spLocks noChangeShapeType="1"/>
                </p:cNvSpPr>
                <p:nvPr/>
              </p:nvSpPr>
              <p:spPr bwMode="auto">
                <a:xfrm>
                  <a:off x="3138" y="2028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sl-SI"/>
                </a:p>
              </p:txBody>
            </p:sp>
            <p:sp>
              <p:nvSpPr>
                <p:cNvPr id="7187" name="Line 14"/>
                <p:cNvSpPr>
                  <a:spLocks noChangeShapeType="1"/>
                </p:cNvSpPr>
                <p:nvPr/>
              </p:nvSpPr>
              <p:spPr bwMode="auto">
                <a:xfrm>
                  <a:off x="3226" y="2256"/>
                  <a:ext cx="4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sl-SI"/>
                </a:p>
              </p:txBody>
            </p:sp>
          </p:grpSp>
          <p:sp>
            <p:nvSpPr>
              <p:cNvPr id="7184" name="Text Box 15"/>
              <p:cNvSpPr txBox="1">
                <a:spLocks noChangeArrowheads="1"/>
              </p:cNvSpPr>
              <p:nvPr/>
            </p:nvSpPr>
            <p:spPr bwMode="auto">
              <a:xfrm>
                <a:off x="3379" y="2387"/>
                <a:ext cx="3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l-SI" sz="2400">
                    <a:latin typeface="Times New Roman" pitchFamily="18" charset="0"/>
                  </a:rPr>
                  <a:t>??</a:t>
                </a:r>
                <a:endParaRPr lang="en-GB" sz="2400">
                  <a:latin typeface="Times New Roman" pitchFamily="18" charset="0"/>
                </a:endParaRPr>
              </a:p>
            </p:txBody>
          </p:sp>
        </p:grpSp>
        <p:sp>
          <p:nvSpPr>
            <p:cNvPr id="7181" name="Line 16"/>
            <p:cNvSpPr>
              <a:spLocks noChangeShapeType="1"/>
            </p:cNvSpPr>
            <p:nvPr/>
          </p:nvSpPr>
          <p:spPr bwMode="auto">
            <a:xfrm flipH="1">
              <a:off x="3696" y="1661"/>
              <a:ext cx="59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l-SI"/>
            </a:p>
          </p:txBody>
        </p:sp>
        <p:sp>
          <p:nvSpPr>
            <p:cNvPr id="7182" name="Text Box 17"/>
            <p:cNvSpPr txBox="1">
              <a:spLocks noChangeArrowheads="1"/>
            </p:cNvSpPr>
            <p:nvPr/>
          </p:nvSpPr>
          <p:spPr bwMode="auto">
            <a:xfrm>
              <a:off x="4241" y="1570"/>
              <a:ext cx="10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l-SI" sz="2800" dirty="0" err="1" smtClean="0">
                  <a:latin typeface="Times New Roman" pitchFamily="18" charset="0"/>
                </a:rPr>
                <a:t>mojNasled</a:t>
              </a:r>
              <a:endParaRPr lang="sl-SI" sz="2800" dirty="0">
                <a:latin typeface="Times New Roman" pitchFamily="18" charset="0"/>
              </a:endParaRPr>
            </a:p>
          </p:txBody>
        </p:sp>
      </p:grpSp>
      <p:sp>
        <p:nvSpPr>
          <p:cNvPr id="645139" name="Line 19"/>
          <p:cNvSpPr>
            <a:spLocks noChangeShapeType="1"/>
          </p:cNvSpPr>
          <p:nvPr/>
        </p:nvSpPr>
        <p:spPr bwMode="auto">
          <a:xfrm flipV="1">
            <a:off x="2411413" y="3933825"/>
            <a:ext cx="2808287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645140" name="Rectangle 20"/>
          <p:cNvSpPr>
            <a:spLocks noChangeArrowheads="1"/>
          </p:cNvSpPr>
          <p:nvPr/>
        </p:nvSpPr>
        <p:spPr bwMode="auto">
          <a:xfrm>
            <a:off x="914400" y="5273675"/>
            <a:ext cx="82296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sl-SI" sz="2200" dirty="0" err="1">
                <a:latin typeface="Courier New" pitchFamily="49" charset="0"/>
              </a:rPr>
              <a:t>def</a:t>
            </a:r>
            <a:r>
              <a:rPr lang="sl-SI" sz="2200" dirty="0">
                <a:latin typeface="Courier New" pitchFamily="49" charset="0"/>
              </a:rPr>
              <a:t> </a:t>
            </a:r>
            <a:r>
              <a:rPr lang="sl-SI" sz="2200" dirty="0" err="1">
                <a:latin typeface="Courier New" pitchFamily="49" charset="0"/>
              </a:rPr>
              <a:t>vrniNasled</a:t>
            </a:r>
            <a:r>
              <a:rPr lang="sl-SI" sz="2200" dirty="0">
                <a:latin typeface="Courier New" pitchFamily="49" charset="0"/>
              </a:rPr>
              <a:t>(</a:t>
            </a:r>
            <a:r>
              <a:rPr lang="sl-SI" sz="2200" dirty="0" err="1">
                <a:latin typeface="Courier New" pitchFamily="49" charset="0"/>
              </a:rPr>
              <a:t>self</a:t>
            </a:r>
            <a:r>
              <a:rPr lang="sl-SI" sz="2200" dirty="0">
                <a:latin typeface="Courier New" pitchFamily="49" charset="0"/>
              </a:rPr>
              <a:t>):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sl-SI" sz="2200" dirty="0">
                <a:latin typeface="Courier New" pitchFamily="49" charset="0"/>
              </a:rPr>
              <a:t>  ''' Vrne kazalec na naslednji vozel '''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sl-SI" sz="2200" dirty="0">
                <a:latin typeface="Courier New" pitchFamily="49" charset="0"/>
              </a:rPr>
              <a:t>  </a:t>
            </a:r>
            <a:r>
              <a:rPr lang="sl-SI" sz="2200" dirty="0" err="1">
                <a:latin typeface="Courier New" pitchFamily="49" charset="0"/>
              </a:rPr>
              <a:t>return</a:t>
            </a:r>
            <a:r>
              <a:rPr lang="sl-SI" sz="2200" dirty="0">
                <a:latin typeface="Courier New" pitchFamily="49" charset="0"/>
              </a:rPr>
              <a:t> </a:t>
            </a:r>
            <a:r>
              <a:rPr lang="sl-SI" sz="2200" dirty="0" err="1">
                <a:latin typeface="Courier New" pitchFamily="49" charset="0"/>
              </a:rPr>
              <a:t>self</a:t>
            </a:r>
            <a:r>
              <a:rPr lang="sl-SI" sz="2200" dirty="0" smtClean="0">
                <a:latin typeface="Courier New" pitchFamily="49" charset="0"/>
              </a:rPr>
              <a:t>._naslednji</a:t>
            </a:r>
            <a:endParaRPr lang="sl-SI" sz="2200" dirty="0">
              <a:latin typeface="Courier New" pitchFamily="49" charset="0"/>
            </a:endParaRPr>
          </a:p>
        </p:txBody>
      </p:sp>
      <p:sp>
        <p:nvSpPr>
          <p:cNvPr id="645142" name="Line 22"/>
          <p:cNvSpPr>
            <a:spLocks noChangeShapeType="1"/>
          </p:cNvSpPr>
          <p:nvPr/>
        </p:nvSpPr>
        <p:spPr bwMode="auto">
          <a:xfrm>
            <a:off x="2411413" y="4076700"/>
            <a:ext cx="2160587" cy="792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l-SI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451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645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/>
      <p:bldP spid="645126" grpId="0" animBg="1"/>
      <p:bldP spid="645139" grpId="0" animBg="1"/>
      <p:bldP spid="645140" grpId="0"/>
      <p:bldP spid="6451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765175"/>
            <a:ext cx="741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Primeri od prej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sz="2200" smtClean="0"/>
              <a:t>Naredimo primere od prej, a tokrat "zares" (z uporabo metod)</a:t>
            </a:r>
          </a:p>
          <a:p>
            <a:pPr eaLnBrk="1" hangingPunct="1">
              <a:lnSpc>
                <a:spcPct val="90000"/>
              </a:lnSpc>
            </a:pPr>
            <a:r>
              <a:rPr lang="sl-SI" sz="2200" smtClean="0"/>
              <a:t>1. primer</a:t>
            </a:r>
          </a:p>
          <a:p>
            <a:pPr lvl="1" eaLnBrk="1" hangingPunct="1">
              <a:lnSpc>
                <a:spcPct val="90000"/>
              </a:lnSpc>
            </a:pPr>
            <a:r>
              <a:rPr lang="sl-SI" sz="2000" smtClean="0"/>
              <a:t>Ustvarimo tri vozle in jih povežimo med sabo</a:t>
            </a:r>
          </a:p>
          <a:p>
            <a:pPr lvl="1" eaLnBrk="1" hangingPunct="1">
              <a:lnSpc>
                <a:spcPct val="90000"/>
              </a:lnSpc>
            </a:pPr>
            <a:r>
              <a:rPr lang="sl-SI" sz="2000" smtClean="0"/>
              <a:t>Izpišimo vsebino vseh treh, če poznamo referenco le na prvega</a:t>
            </a:r>
          </a:p>
          <a:p>
            <a:pPr lvl="1" eaLnBrk="1" hangingPunct="1">
              <a:lnSpc>
                <a:spcPct val="90000"/>
              </a:lnSpc>
            </a:pPr>
            <a:r>
              <a:rPr lang="sl-SI" sz="2000" smtClean="0"/>
              <a:t>Spremeni vsebino prvega</a:t>
            </a:r>
          </a:p>
          <a:p>
            <a:pPr lvl="1" eaLnBrk="1" hangingPunct="1">
              <a:lnSpc>
                <a:spcPct val="90000"/>
              </a:lnSpc>
            </a:pPr>
            <a:r>
              <a:rPr lang="sl-SI" sz="2000" smtClean="0"/>
              <a:t>Spremeni vsebino tretjega</a:t>
            </a:r>
          </a:p>
          <a:p>
            <a:pPr eaLnBrk="1" hangingPunct="1">
              <a:lnSpc>
                <a:spcPct val="90000"/>
              </a:lnSpc>
            </a:pPr>
            <a:r>
              <a:rPr lang="sl-SI" sz="2200" smtClean="0"/>
              <a:t>2.primer</a:t>
            </a:r>
          </a:p>
          <a:p>
            <a:pPr lvl="1" eaLnBrk="1" hangingPunct="1">
              <a:lnSpc>
                <a:spcPct val="90000"/>
              </a:lnSpc>
            </a:pPr>
            <a:r>
              <a:rPr lang="sl-SI" sz="2000" smtClean="0"/>
              <a:t>V obstoječo verigo treh vozlov na začetek dodaj nov vozel </a:t>
            </a:r>
          </a:p>
          <a:p>
            <a:pPr lvl="1" eaLnBrk="1" hangingPunct="1">
              <a:lnSpc>
                <a:spcPct val="90000"/>
              </a:lnSpc>
            </a:pPr>
            <a:r>
              <a:rPr lang="sl-SI" sz="2000" smtClean="0"/>
              <a:t>Sedaj pa še na konec</a:t>
            </a:r>
          </a:p>
          <a:p>
            <a:pPr eaLnBrk="1" hangingPunct="1">
              <a:lnSpc>
                <a:spcPct val="90000"/>
              </a:lnSpc>
            </a:pPr>
            <a:r>
              <a:rPr lang="sl-SI" sz="2200" smtClean="0"/>
              <a:t>Sestavi metodo, ki izpiše vsebino vseh vozlov v verigi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5" y="2214563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sl-SI" sz="2400" dirty="0" smtClean="0"/>
              <a:t>Najpomembnejši del pri delu z verigami vozlov</a:t>
            </a:r>
            <a:endParaRPr lang="en-US" sz="2400" dirty="0" smtClean="0"/>
          </a:p>
        </p:txBody>
      </p:sp>
      <p:sp>
        <p:nvSpPr>
          <p:cNvPr id="10243" name="Text Placeholder 4"/>
          <p:cNvSpPr>
            <a:spLocks noGrp="1"/>
          </p:cNvSpPr>
          <p:nvPr>
            <p:ph type="body" idx="1"/>
          </p:nvPr>
        </p:nvSpPr>
        <p:spPr>
          <a:xfrm>
            <a:off x="785813" y="3500438"/>
            <a:ext cx="7772400" cy="1500187"/>
          </a:xfrm>
        </p:spPr>
        <p:txBody>
          <a:bodyPr/>
          <a:lstStyle/>
          <a:p>
            <a:pPr eaLnBrk="1" hangingPunct="1"/>
            <a:r>
              <a:rPr lang="sl-SI" smtClean="0">
                <a:latin typeface="Courier New" pitchFamily="49" charset="0"/>
              </a:rPr>
              <a:t> </a:t>
            </a:r>
            <a:r>
              <a:rPr lang="sl-SI" sz="3200" smtClean="0">
                <a:latin typeface="Courier New" pitchFamily="49" charset="0"/>
              </a:rPr>
              <a:t>pom = pom.vrniNasled()</a:t>
            </a:r>
            <a:endParaRPr lang="en-US" smtClean="0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Koda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dirty="0">
                <a:latin typeface="Courier New" pitchFamily="49" charset="0"/>
              </a:rPr>
              <a:t>f</a:t>
            </a:r>
            <a:r>
              <a:rPr lang="en-US" sz="1100" dirty="0" smtClean="0">
                <a:latin typeface="Courier New" pitchFamily="49" charset="0"/>
              </a:rPr>
              <a:t>rom </a:t>
            </a:r>
            <a:r>
              <a:rPr lang="sl-SI" sz="1100" dirty="0" smtClean="0">
                <a:latin typeface="Courier New" pitchFamily="49" charset="0"/>
              </a:rPr>
              <a:t>Vozel</a:t>
            </a:r>
            <a:r>
              <a:rPr lang="en-US" sz="1100" smtClean="0">
                <a:latin typeface="Courier New" pitchFamily="49" charset="0"/>
              </a:rPr>
              <a:t> import *</a:t>
            </a:r>
            <a:endParaRPr lang="sl-SI" sz="11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sl-SI" sz="11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smtClean="0">
                <a:latin typeface="Courier New" pitchFamily="49" charset="0"/>
              </a:rPr>
              <a:t>prvi = </a:t>
            </a:r>
            <a:r>
              <a:rPr lang="sl-SI" sz="1100" dirty="0" smtClean="0">
                <a:latin typeface="Courier New" pitchFamily="49" charset="0"/>
              </a:rPr>
              <a:t>Vozel</a:t>
            </a:r>
            <a:r>
              <a:rPr lang="sl-SI" sz="1100" dirty="0" smtClean="0">
                <a:latin typeface="Courier New" pitchFamily="49" charset="0"/>
              </a:rPr>
              <a:t>("abc")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smtClean="0">
                <a:latin typeface="Courier New" pitchFamily="49" charset="0"/>
              </a:rPr>
              <a:t>drugi = </a:t>
            </a:r>
            <a:r>
              <a:rPr lang="sl-SI" sz="1100" dirty="0" smtClean="0">
                <a:latin typeface="Courier New" pitchFamily="49" charset="0"/>
              </a:rPr>
              <a:t>Vozel</a:t>
            </a:r>
            <a:r>
              <a:rPr lang="sl-SI" sz="1100" dirty="0" smtClean="0">
                <a:latin typeface="Courier New" pitchFamily="49" charset="0"/>
              </a:rPr>
              <a:t>("123", prvi)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smtClean="0">
                <a:latin typeface="Courier New" pitchFamily="49" charset="0"/>
              </a:rPr>
              <a:t>tretji = </a:t>
            </a:r>
            <a:r>
              <a:rPr lang="sl-SI" sz="1100" dirty="0" smtClean="0">
                <a:latin typeface="Courier New" pitchFamily="49" charset="0"/>
              </a:rPr>
              <a:t>Vozel(33,drugi</a:t>
            </a:r>
            <a:r>
              <a:rPr lang="sl-SI" sz="1100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sl-SI" sz="11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err="1" smtClean="0">
                <a:latin typeface="Courier New" pitchFamily="49" charset="0"/>
              </a:rPr>
              <a:t>zacetek</a:t>
            </a:r>
            <a:r>
              <a:rPr lang="sl-SI" sz="1100" dirty="0" smtClean="0">
                <a:latin typeface="Courier New" pitchFamily="49" charset="0"/>
              </a:rPr>
              <a:t> = tretji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sl-SI" sz="11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err="1" smtClean="0">
                <a:latin typeface="Courier New" pitchFamily="49" charset="0"/>
              </a:rPr>
              <a:t>print</a:t>
            </a:r>
            <a:r>
              <a:rPr lang="sl-SI" sz="1100" dirty="0" smtClean="0">
                <a:latin typeface="Courier New" pitchFamily="49" charset="0"/>
              </a:rPr>
              <a:t>('Peš')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err="1" smtClean="0">
                <a:latin typeface="Courier New" pitchFamily="49" charset="0"/>
              </a:rPr>
              <a:t>print</a:t>
            </a:r>
            <a:r>
              <a:rPr lang="sl-SI" sz="1100" dirty="0" smtClean="0">
                <a:latin typeface="Courier New" pitchFamily="49" charset="0"/>
              </a:rPr>
              <a:t>(</a:t>
            </a:r>
            <a:r>
              <a:rPr lang="sl-SI" sz="1100" dirty="0" err="1" smtClean="0">
                <a:latin typeface="Courier New" pitchFamily="49" charset="0"/>
              </a:rPr>
              <a:t>zacetek.vrniPodatek</a:t>
            </a:r>
            <a:r>
              <a:rPr lang="sl-SI" sz="1100" dirty="0" smtClean="0">
                <a:latin typeface="Courier New" pitchFamily="49" charset="0"/>
              </a:rPr>
              <a:t>())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err="1" smtClean="0">
                <a:latin typeface="Courier New" pitchFamily="49" charset="0"/>
              </a:rPr>
              <a:t>print</a:t>
            </a:r>
            <a:r>
              <a:rPr lang="sl-SI" sz="1100" dirty="0" smtClean="0">
                <a:latin typeface="Courier New" pitchFamily="49" charset="0"/>
              </a:rPr>
              <a:t>(</a:t>
            </a:r>
            <a:r>
              <a:rPr lang="sl-SI" sz="1100" dirty="0" err="1" smtClean="0">
                <a:latin typeface="Courier New" pitchFamily="49" charset="0"/>
              </a:rPr>
              <a:t>zacetek.vrniNasled</a:t>
            </a:r>
            <a:r>
              <a:rPr lang="sl-SI" sz="1100" dirty="0" smtClean="0">
                <a:latin typeface="Courier New" pitchFamily="49" charset="0"/>
              </a:rPr>
              <a:t>().</a:t>
            </a:r>
            <a:r>
              <a:rPr lang="sl-SI" sz="1100" dirty="0" err="1" smtClean="0">
                <a:latin typeface="Courier New" pitchFamily="49" charset="0"/>
              </a:rPr>
              <a:t>vrniPodatek</a:t>
            </a:r>
            <a:r>
              <a:rPr lang="sl-SI" sz="1100" dirty="0" smtClean="0">
                <a:latin typeface="Courier New" pitchFamily="49" charset="0"/>
              </a:rPr>
              <a:t>())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err="1" smtClean="0">
                <a:latin typeface="Courier New" pitchFamily="49" charset="0"/>
              </a:rPr>
              <a:t>print</a:t>
            </a:r>
            <a:r>
              <a:rPr lang="sl-SI" sz="1100" dirty="0" smtClean="0">
                <a:latin typeface="Courier New" pitchFamily="49" charset="0"/>
              </a:rPr>
              <a:t>(</a:t>
            </a:r>
            <a:r>
              <a:rPr lang="sl-SI" sz="1100" dirty="0" err="1" smtClean="0">
                <a:latin typeface="Courier New" pitchFamily="49" charset="0"/>
              </a:rPr>
              <a:t>zacetek.vrniNasled</a:t>
            </a:r>
            <a:r>
              <a:rPr lang="sl-SI" sz="1100" dirty="0" smtClean="0">
                <a:latin typeface="Courier New" pitchFamily="49" charset="0"/>
              </a:rPr>
              <a:t>().</a:t>
            </a:r>
            <a:r>
              <a:rPr lang="sl-SI" sz="1100" dirty="0" err="1" smtClean="0">
                <a:latin typeface="Courier New" pitchFamily="49" charset="0"/>
              </a:rPr>
              <a:t>vrniNasled</a:t>
            </a:r>
            <a:r>
              <a:rPr lang="sl-SI" sz="1100" dirty="0" smtClean="0">
                <a:latin typeface="Courier New" pitchFamily="49" charset="0"/>
              </a:rPr>
              <a:t>().</a:t>
            </a:r>
            <a:r>
              <a:rPr lang="sl-SI" sz="1100" dirty="0" err="1" smtClean="0">
                <a:latin typeface="Courier New" pitchFamily="49" charset="0"/>
              </a:rPr>
              <a:t>vrniPodatek</a:t>
            </a:r>
            <a:r>
              <a:rPr lang="sl-SI" sz="1100" dirty="0" smtClean="0">
                <a:latin typeface="Courier New" pitchFamily="49" charset="0"/>
              </a:rPr>
              <a:t>())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sl-SI" sz="11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err="1" smtClean="0">
                <a:latin typeface="Courier New" pitchFamily="49" charset="0"/>
              </a:rPr>
              <a:t>print</a:t>
            </a:r>
            <a:r>
              <a:rPr lang="sl-SI" sz="1100" dirty="0" smtClean="0">
                <a:latin typeface="Courier New" pitchFamily="49" charset="0"/>
              </a:rPr>
              <a:t>('Peš, a s pomočnikom')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err="1" smtClean="0">
                <a:latin typeface="Courier New" pitchFamily="49" charset="0"/>
              </a:rPr>
              <a:t>pomoc</a:t>
            </a:r>
            <a:r>
              <a:rPr lang="sl-SI" sz="1100" dirty="0" smtClean="0">
                <a:latin typeface="Courier New" pitchFamily="49" charset="0"/>
              </a:rPr>
              <a:t> = </a:t>
            </a:r>
            <a:r>
              <a:rPr lang="sl-SI" sz="1100" dirty="0" err="1" smtClean="0">
                <a:latin typeface="Courier New" pitchFamily="49" charset="0"/>
              </a:rPr>
              <a:t>zacetek</a:t>
            </a:r>
            <a:r>
              <a:rPr lang="sl-SI" sz="1100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err="1" smtClean="0">
                <a:latin typeface="Courier New" pitchFamily="49" charset="0"/>
              </a:rPr>
              <a:t>print</a:t>
            </a:r>
            <a:r>
              <a:rPr lang="sl-SI" sz="1100" dirty="0" smtClean="0">
                <a:latin typeface="Courier New" pitchFamily="49" charset="0"/>
              </a:rPr>
              <a:t>(</a:t>
            </a:r>
            <a:r>
              <a:rPr lang="sl-SI" sz="1100" dirty="0" err="1" smtClean="0">
                <a:latin typeface="Courier New" pitchFamily="49" charset="0"/>
              </a:rPr>
              <a:t>pomoc.vrniPodatek</a:t>
            </a:r>
            <a:r>
              <a:rPr lang="sl-SI" sz="1100" dirty="0" smtClean="0">
                <a:latin typeface="Courier New" pitchFamily="49" charset="0"/>
              </a:rPr>
              <a:t>())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err="1" smtClean="0">
                <a:latin typeface="Courier New" pitchFamily="49" charset="0"/>
              </a:rPr>
              <a:t>pomoc</a:t>
            </a:r>
            <a:r>
              <a:rPr lang="sl-SI" sz="1100" dirty="0" smtClean="0">
                <a:latin typeface="Courier New" pitchFamily="49" charset="0"/>
              </a:rPr>
              <a:t> = </a:t>
            </a:r>
            <a:r>
              <a:rPr lang="sl-SI" sz="1100" dirty="0" err="1" smtClean="0">
                <a:latin typeface="Courier New" pitchFamily="49" charset="0"/>
              </a:rPr>
              <a:t>pomoc.vrniNasled</a:t>
            </a:r>
            <a:r>
              <a:rPr lang="sl-SI" sz="1100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err="1" smtClean="0">
                <a:latin typeface="Courier New" pitchFamily="49" charset="0"/>
              </a:rPr>
              <a:t>print</a:t>
            </a:r>
            <a:r>
              <a:rPr lang="sl-SI" sz="1100" dirty="0" smtClean="0">
                <a:latin typeface="Courier New" pitchFamily="49" charset="0"/>
              </a:rPr>
              <a:t>(</a:t>
            </a:r>
            <a:r>
              <a:rPr lang="sl-SI" sz="1100" dirty="0" err="1" smtClean="0">
                <a:latin typeface="Courier New" pitchFamily="49" charset="0"/>
              </a:rPr>
              <a:t>pomoc.vrniPodatek</a:t>
            </a:r>
            <a:r>
              <a:rPr lang="sl-SI" sz="1100" dirty="0" smtClean="0">
                <a:latin typeface="Courier New" pitchFamily="49" charset="0"/>
              </a:rPr>
              <a:t>())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err="1" smtClean="0">
                <a:latin typeface="Courier New" pitchFamily="49" charset="0"/>
              </a:rPr>
              <a:t>pomoc</a:t>
            </a:r>
            <a:r>
              <a:rPr lang="sl-SI" sz="1100" dirty="0" smtClean="0">
                <a:latin typeface="Courier New" pitchFamily="49" charset="0"/>
              </a:rPr>
              <a:t> = </a:t>
            </a:r>
            <a:r>
              <a:rPr lang="sl-SI" sz="1100" dirty="0" err="1" smtClean="0">
                <a:latin typeface="Courier New" pitchFamily="49" charset="0"/>
              </a:rPr>
              <a:t>pomoc.vrniNasled</a:t>
            </a:r>
            <a:r>
              <a:rPr lang="sl-SI" sz="1100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err="1" smtClean="0">
                <a:latin typeface="Courier New" pitchFamily="49" charset="0"/>
              </a:rPr>
              <a:t>print</a:t>
            </a:r>
            <a:r>
              <a:rPr lang="sl-SI" sz="1100" dirty="0" smtClean="0">
                <a:latin typeface="Courier New" pitchFamily="49" charset="0"/>
              </a:rPr>
              <a:t>(</a:t>
            </a:r>
            <a:r>
              <a:rPr lang="sl-SI" sz="1100" dirty="0" err="1" smtClean="0">
                <a:latin typeface="Courier New" pitchFamily="49" charset="0"/>
              </a:rPr>
              <a:t>pomoc.vrniPodatek</a:t>
            </a:r>
            <a:r>
              <a:rPr lang="sl-SI" sz="1100" dirty="0" smtClean="0">
                <a:latin typeface="Courier New" pitchFamily="49" charset="0"/>
              </a:rPr>
              <a:t>())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sl-SI" sz="11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err="1" smtClean="0">
                <a:latin typeface="Courier New" pitchFamily="49" charset="0"/>
              </a:rPr>
              <a:t>def</a:t>
            </a:r>
            <a:r>
              <a:rPr lang="sl-SI" sz="1100" dirty="0" smtClean="0">
                <a:latin typeface="Courier New" pitchFamily="49" charset="0"/>
              </a:rPr>
              <a:t> izpisi(prvi) 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smtClean="0">
                <a:latin typeface="Courier New" pitchFamily="49" charset="0"/>
              </a:rPr>
              <a:t>    pom = prvi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smtClean="0">
                <a:latin typeface="Courier New" pitchFamily="49" charset="0"/>
              </a:rPr>
              <a:t>    </a:t>
            </a:r>
            <a:r>
              <a:rPr lang="sl-SI" sz="1100" dirty="0" err="1" smtClean="0">
                <a:latin typeface="Courier New" pitchFamily="49" charset="0"/>
              </a:rPr>
              <a:t>while</a:t>
            </a:r>
            <a:r>
              <a:rPr lang="sl-SI" sz="1100" dirty="0" smtClean="0">
                <a:latin typeface="Courier New" pitchFamily="49" charset="0"/>
              </a:rPr>
              <a:t> pom != None 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smtClean="0">
                <a:latin typeface="Courier New" pitchFamily="49" charset="0"/>
              </a:rPr>
              <a:t>        </a:t>
            </a:r>
            <a:r>
              <a:rPr lang="sl-SI" sz="1100" dirty="0" err="1" smtClean="0">
                <a:latin typeface="Courier New" pitchFamily="49" charset="0"/>
              </a:rPr>
              <a:t>print</a:t>
            </a:r>
            <a:r>
              <a:rPr lang="sl-SI" sz="1100" dirty="0" smtClean="0">
                <a:latin typeface="Courier New" pitchFamily="49" charset="0"/>
              </a:rPr>
              <a:t>(</a:t>
            </a:r>
            <a:r>
              <a:rPr lang="sl-SI" sz="1100" dirty="0" err="1" smtClean="0">
                <a:latin typeface="Courier New" pitchFamily="49" charset="0"/>
              </a:rPr>
              <a:t>pom.vrniPodatek</a:t>
            </a:r>
            <a:r>
              <a:rPr lang="sl-SI" sz="1100" dirty="0" smtClean="0">
                <a:latin typeface="Courier New" pitchFamily="49" charset="0"/>
              </a:rPr>
              <a:t>())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smtClean="0">
                <a:latin typeface="Courier New" pitchFamily="49" charset="0"/>
              </a:rPr>
              <a:t>        pom = </a:t>
            </a:r>
            <a:r>
              <a:rPr lang="sl-SI" sz="1100" dirty="0" err="1" smtClean="0">
                <a:latin typeface="Courier New" pitchFamily="49" charset="0"/>
              </a:rPr>
              <a:t>pom.vrniNasled</a:t>
            </a:r>
            <a:r>
              <a:rPr lang="sl-SI" sz="1100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sl-SI" sz="11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err="1" smtClean="0">
                <a:latin typeface="Courier New" pitchFamily="49" charset="0"/>
              </a:rPr>
              <a:t>print</a:t>
            </a:r>
            <a:r>
              <a:rPr lang="sl-SI" sz="1100" dirty="0" smtClean="0">
                <a:latin typeface="Courier New" pitchFamily="49" charset="0"/>
              </a:rPr>
              <a:t>('Z metodo:')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100" dirty="0" smtClean="0">
                <a:latin typeface="Courier New" pitchFamily="49" charset="0"/>
              </a:rPr>
              <a:t>izpisi(</a:t>
            </a:r>
            <a:r>
              <a:rPr lang="sl-SI" sz="1100" dirty="0" err="1" smtClean="0">
                <a:latin typeface="Courier New" pitchFamily="49" charset="0"/>
              </a:rPr>
              <a:t>zacetek</a:t>
            </a:r>
            <a:r>
              <a:rPr lang="sl-SI" sz="1100" dirty="0" smtClean="0"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grpSp>
        <p:nvGrpSpPr>
          <p:cNvPr id="4099" name="Group 2"/>
          <p:cNvGrpSpPr>
            <a:grpSpLocks/>
          </p:cNvGrpSpPr>
          <p:nvPr/>
        </p:nvGrpSpPr>
        <p:grpSpPr bwMode="auto">
          <a:xfrm>
            <a:off x="914400" y="3124200"/>
            <a:ext cx="7543800" cy="1543050"/>
            <a:chOff x="192" y="336"/>
            <a:chExt cx="5232" cy="1228"/>
          </a:xfrm>
        </p:grpSpPr>
        <p:grpSp>
          <p:nvGrpSpPr>
            <p:cNvPr id="4101" name="Group 3"/>
            <p:cNvGrpSpPr>
              <a:grpSpLocks/>
            </p:cNvGrpSpPr>
            <p:nvPr/>
          </p:nvGrpSpPr>
          <p:grpSpPr bwMode="auto">
            <a:xfrm>
              <a:off x="192" y="336"/>
              <a:ext cx="1152" cy="528"/>
              <a:chOff x="576" y="2592"/>
              <a:chExt cx="1152" cy="528"/>
            </a:xfrm>
          </p:grpSpPr>
          <p:sp>
            <p:nvSpPr>
              <p:cNvPr id="4117" name="AutoShape 4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672" cy="528"/>
              </a:xfrm>
              <a:prstGeom prst="plaque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8" name="Line 5"/>
              <p:cNvSpPr>
                <a:spLocks noChangeShapeType="1"/>
              </p:cNvSpPr>
              <p:nvPr/>
            </p:nvSpPr>
            <p:spPr bwMode="auto">
              <a:xfrm>
                <a:off x="1104" y="2592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l-SI"/>
              </a:p>
            </p:txBody>
          </p:sp>
          <p:sp>
            <p:nvSpPr>
              <p:cNvPr id="4119" name="Line 6"/>
              <p:cNvSpPr>
                <a:spLocks noChangeShapeType="1"/>
              </p:cNvSpPr>
              <p:nvPr/>
            </p:nvSpPr>
            <p:spPr bwMode="auto">
              <a:xfrm>
                <a:off x="1200" y="28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l-SI"/>
              </a:p>
            </p:txBody>
          </p:sp>
        </p:grpSp>
        <p:grpSp>
          <p:nvGrpSpPr>
            <p:cNvPr id="4102" name="Group 7"/>
            <p:cNvGrpSpPr>
              <a:grpSpLocks/>
            </p:cNvGrpSpPr>
            <p:nvPr/>
          </p:nvGrpSpPr>
          <p:grpSpPr bwMode="auto">
            <a:xfrm>
              <a:off x="1344" y="384"/>
              <a:ext cx="1152" cy="528"/>
              <a:chOff x="576" y="2592"/>
              <a:chExt cx="1152" cy="528"/>
            </a:xfrm>
          </p:grpSpPr>
          <p:sp>
            <p:nvSpPr>
              <p:cNvPr id="4114" name="AutoShape 8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672" cy="528"/>
              </a:xfrm>
              <a:prstGeom prst="plaque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" name="Line 9"/>
              <p:cNvSpPr>
                <a:spLocks noChangeShapeType="1"/>
              </p:cNvSpPr>
              <p:nvPr/>
            </p:nvSpPr>
            <p:spPr bwMode="auto">
              <a:xfrm>
                <a:off x="1104" y="2592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l-SI"/>
              </a:p>
            </p:txBody>
          </p:sp>
          <p:sp>
            <p:nvSpPr>
              <p:cNvPr id="4116" name="Line 10"/>
              <p:cNvSpPr>
                <a:spLocks noChangeShapeType="1"/>
              </p:cNvSpPr>
              <p:nvPr/>
            </p:nvSpPr>
            <p:spPr bwMode="auto">
              <a:xfrm>
                <a:off x="1200" y="28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l-SI"/>
              </a:p>
            </p:txBody>
          </p:sp>
        </p:grpSp>
        <p:grpSp>
          <p:nvGrpSpPr>
            <p:cNvPr id="4103" name="Group 11"/>
            <p:cNvGrpSpPr>
              <a:grpSpLocks/>
            </p:cNvGrpSpPr>
            <p:nvPr/>
          </p:nvGrpSpPr>
          <p:grpSpPr bwMode="auto">
            <a:xfrm>
              <a:off x="2496" y="432"/>
              <a:ext cx="1152" cy="528"/>
              <a:chOff x="576" y="2592"/>
              <a:chExt cx="1152" cy="528"/>
            </a:xfrm>
          </p:grpSpPr>
          <p:sp>
            <p:nvSpPr>
              <p:cNvPr id="4111" name="AutoShap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672" cy="528"/>
              </a:xfrm>
              <a:prstGeom prst="plaque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" name="Line 13"/>
              <p:cNvSpPr>
                <a:spLocks noChangeShapeType="1"/>
              </p:cNvSpPr>
              <p:nvPr/>
            </p:nvSpPr>
            <p:spPr bwMode="auto">
              <a:xfrm>
                <a:off x="1104" y="2592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l-SI"/>
              </a:p>
            </p:txBody>
          </p:sp>
          <p:sp>
            <p:nvSpPr>
              <p:cNvPr id="4113" name="Line 14"/>
              <p:cNvSpPr>
                <a:spLocks noChangeShapeType="1"/>
              </p:cNvSpPr>
              <p:nvPr/>
            </p:nvSpPr>
            <p:spPr bwMode="auto">
              <a:xfrm>
                <a:off x="1200" y="28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l-SI"/>
              </a:p>
            </p:txBody>
          </p:sp>
        </p:grpSp>
        <p:grpSp>
          <p:nvGrpSpPr>
            <p:cNvPr id="4104" name="Group 15"/>
            <p:cNvGrpSpPr>
              <a:grpSpLocks/>
            </p:cNvGrpSpPr>
            <p:nvPr/>
          </p:nvGrpSpPr>
          <p:grpSpPr bwMode="auto">
            <a:xfrm>
              <a:off x="3648" y="432"/>
              <a:ext cx="1152" cy="528"/>
              <a:chOff x="576" y="2592"/>
              <a:chExt cx="1152" cy="528"/>
            </a:xfrm>
          </p:grpSpPr>
          <p:sp>
            <p:nvSpPr>
              <p:cNvPr id="4108" name="AutoShape 16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672" cy="528"/>
              </a:xfrm>
              <a:prstGeom prst="plaque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9" name="Line 17"/>
              <p:cNvSpPr>
                <a:spLocks noChangeShapeType="1"/>
              </p:cNvSpPr>
              <p:nvPr/>
            </p:nvSpPr>
            <p:spPr bwMode="auto">
              <a:xfrm>
                <a:off x="1104" y="2592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l-SI"/>
              </a:p>
            </p:txBody>
          </p:sp>
          <p:sp>
            <p:nvSpPr>
              <p:cNvPr id="4110" name="Line 18"/>
              <p:cNvSpPr>
                <a:spLocks noChangeShapeType="1"/>
              </p:cNvSpPr>
              <p:nvPr/>
            </p:nvSpPr>
            <p:spPr bwMode="auto">
              <a:xfrm>
                <a:off x="1200" y="28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l-SI"/>
              </a:p>
            </p:txBody>
          </p:sp>
        </p:grpSp>
        <p:sp>
          <p:nvSpPr>
            <p:cNvPr id="4105" name="Line 19"/>
            <p:cNvSpPr>
              <a:spLocks noChangeShapeType="1"/>
            </p:cNvSpPr>
            <p:nvPr/>
          </p:nvSpPr>
          <p:spPr bwMode="auto">
            <a:xfrm flipV="1">
              <a:off x="240" y="864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4106" name="Text Box 20"/>
            <p:cNvSpPr txBox="1">
              <a:spLocks noChangeArrowheads="1"/>
            </p:cNvSpPr>
            <p:nvPr/>
          </p:nvSpPr>
          <p:spPr bwMode="auto">
            <a:xfrm>
              <a:off x="288" y="1200"/>
              <a:ext cx="913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sl-SI" sz="2400">
                  <a:latin typeface="Arial" charset="0"/>
                </a:rPr>
                <a:t>prvi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7" name="Text Box 21"/>
            <p:cNvSpPr txBox="1">
              <a:spLocks noChangeArrowheads="1"/>
            </p:cNvSpPr>
            <p:nvPr/>
          </p:nvSpPr>
          <p:spPr bwMode="auto">
            <a:xfrm>
              <a:off x="4800" y="576"/>
              <a:ext cx="62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sl-SI" sz="2400">
                  <a:latin typeface="Arial" charset="0"/>
                </a:rPr>
                <a:t>null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4100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Grafična predstavitev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13418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Elementi ver. seznama</a:t>
            </a:r>
            <a:endParaRPr lang="en-GB" smtClean="0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6738" y="1341438"/>
            <a:ext cx="8397875" cy="5040312"/>
          </a:xfrm>
        </p:spPr>
        <p:txBody>
          <a:bodyPr/>
          <a:lstStyle/>
          <a:p>
            <a:pPr eaLnBrk="1" hangingPunct="1"/>
            <a:r>
              <a:rPr lang="sl-SI" smtClean="0"/>
              <a:t>Elementi - vozli</a:t>
            </a:r>
          </a:p>
          <a:p>
            <a:pPr eaLnBrk="1" hangingPunct="1"/>
            <a:r>
              <a:rPr lang="sl-SI" smtClean="0"/>
              <a:t>Vozel  - objekt</a:t>
            </a:r>
          </a:p>
          <a:p>
            <a:pPr eaLnBrk="1" hangingPunct="1"/>
            <a:r>
              <a:rPr lang="sl-SI" smtClean="0"/>
              <a:t>Sestavni deli</a:t>
            </a:r>
          </a:p>
          <a:p>
            <a:pPr lvl="1" eaLnBrk="1" hangingPunct="1"/>
            <a:r>
              <a:rPr lang="sl-SI" sz="2600" smtClean="0"/>
              <a:t>Prostor za podatke</a:t>
            </a:r>
          </a:p>
          <a:p>
            <a:pPr lvl="1" eaLnBrk="1" hangingPunct="1"/>
            <a:r>
              <a:rPr lang="sl-SI" sz="2600" smtClean="0"/>
              <a:t>Referenca (kazalec) na naslednjega</a:t>
            </a:r>
          </a:p>
          <a:p>
            <a:pPr eaLnBrk="1" hangingPunct="1"/>
            <a:endParaRPr lang="sl-SI" smtClean="0"/>
          </a:p>
        </p:txBody>
      </p:sp>
    </p:spTree>
    <p:extLst>
      <p:ext uri="{BB962C8B-B14F-4D97-AF65-F5344CB8AC3E}">
        <p14:creationId xmlns:p14="http://schemas.microsoft.com/office/powerpoint/2010/main" val="857200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VozelGrdo.py</a:t>
            </a:r>
            <a:endParaRPr lang="sl-SI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85225" cy="50403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sl-SI" sz="24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l-SI" sz="2400" smtClean="0">
                <a:latin typeface="Courier New" pitchFamily="49" charset="0"/>
              </a:rPr>
              <a:t>class Vozel :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2400" smtClean="0">
                <a:latin typeface="Courier New" pitchFamily="49" charset="0"/>
              </a:rPr>
              <a:t>  def __init__(self, kaj=None, kam=None):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2400" smtClean="0">
                <a:latin typeface="Courier New" pitchFamily="49" charset="0"/>
              </a:rPr>
              <a:t>    self.podatek = kaj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2400" smtClean="0">
                <a:latin typeface="Courier New" pitchFamily="49" charset="0"/>
              </a:rPr>
              <a:t>    self.naslednji  = kam</a:t>
            </a:r>
          </a:p>
          <a:p>
            <a:pPr eaLnBrk="1" hangingPunct="1">
              <a:buFont typeface="Wingdings" pitchFamily="2" charset="2"/>
              <a:buNone/>
            </a:pPr>
            <a:endParaRPr lang="sl-SI" sz="24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l-SI" sz="2400" smtClean="0">
                <a:latin typeface="Courier New" pitchFamily="49" charset="0"/>
              </a:rPr>
              <a:t>  def __str__(self):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z="2400" smtClean="0">
                <a:latin typeface="Courier New" pitchFamily="49" charset="0"/>
              </a:rPr>
              <a:t>    return str(self.podatek)</a:t>
            </a:r>
            <a:r>
              <a:rPr lang="sl-SI" sz="2800" smtClean="0">
                <a:latin typeface="Courier New" pitchFamily="49" charset="0"/>
              </a:rPr>
              <a:t> </a:t>
            </a:r>
            <a:endParaRPr lang="en-GB" sz="2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sl-SI" sz="3000" smtClean="0"/>
          </a:p>
        </p:txBody>
      </p:sp>
    </p:spTree>
    <p:extLst>
      <p:ext uri="{BB962C8B-B14F-4D97-AF65-F5344CB8AC3E}">
        <p14:creationId xmlns:p14="http://schemas.microsoft.com/office/powerpoint/2010/main" val="351327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Konstruktorji razreda Vozel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“Goli” vozel</a:t>
            </a:r>
          </a:p>
          <a:p>
            <a:pPr lvl="1" eaLnBrk="1" hangingPunct="1"/>
            <a:r>
              <a:rPr lang="sl-SI" dirty="0" smtClean="0">
                <a:latin typeface="Courier New" pitchFamily="49" charset="0"/>
              </a:rPr>
              <a:t>prvi = </a:t>
            </a:r>
            <a:r>
              <a:rPr lang="sl-SI" dirty="0" smtClean="0">
                <a:latin typeface="Courier New" pitchFamily="49" charset="0"/>
              </a:rPr>
              <a:t>Vozel</a:t>
            </a:r>
            <a:r>
              <a:rPr lang="sl-SI" dirty="0" smtClean="0">
                <a:latin typeface="Courier New" pitchFamily="49" charset="0"/>
              </a:rPr>
              <a:t>()</a:t>
            </a:r>
          </a:p>
          <a:p>
            <a:pPr eaLnBrk="1" hangingPunct="1"/>
            <a:r>
              <a:rPr lang="sl-SI" dirty="0" smtClean="0"/>
              <a:t>“Osamljeni” vozel</a:t>
            </a:r>
          </a:p>
          <a:p>
            <a:pPr lvl="1" eaLnBrk="1" hangingPunct="1"/>
            <a:r>
              <a:rPr lang="sl-SI" dirty="0" smtClean="0">
                <a:latin typeface="Courier New" pitchFamily="49" charset="0"/>
              </a:rPr>
              <a:t>sam = </a:t>
            </a:r>
            <a:r>
              <a:rPr lang="sl-SI" dirty="0" smtClean="0">
                <a:latin typeface="Courier New" pitchFamily="49" charset="0"/>
              </a:rPr>
              <a:t>Vozel</a:t>
            </a:r>
            <a:r>
              <a:rPr lang="sl-SI" dirty="0" smtClean="0">
                <a:latin typeface="Courier New" pitchFamily="49" charset="0"/>
              </a:rPr>
              <a:t>(“Nimam naslednika”)</a:t>
            </a:r>
          </a:p>
          <a:p>
            <a:pPr eaLnBrk="1" hangingPunct="1"/>
            <a:r>
              <a:rPr lang="sl-SI" dirty="0" smtClean="0"/>
              <a:t>“</a:t>
            </a:r>
            <a:r>
              <a:rPr lang="sl-SI" dirty="0" err="1" smtClean="0"/>
              <a:t>Follow</a:t>
            </a:r>
            <a:r>
              <a:rPr lang="sl-SI" dirty="0" smtClean="0"/>
              <a:t> me”</a:t>
            </a:r>
          </a:p>
          <a:p>
            <a:pPr lvl="1" eaLnBrk="1" hangingPunct="1"/>
            <a:r>
              <a:rPr lang="sl-SI" dirty="0" err="1" smtClean="0">
                <a:latin typeface="Courier New" pitchFamily="49" charset="0"/>
              </a:rPr>
              <a:t>takojGlavni</a:t>
            </a:r>
            <a:r>
              <a:rPr lang="sl-SI" dirty="0" smtClean="0">
                <a:latin typeface="Courier New" pitchFamily="49" charset="0"/>
              </a:rPr>
              <a:t> = </a:t>
            </a:r>
            <a:r>
              <a:rPr lang="sl-SI" dirty="0" smtClean="0">
                <a:latin typeface="Courier New" pitchFamily="49" charset="0"/>
              </a:rPr>
              <a:t>Vozel</a:t>
            </a:r>
            <a:r>
              <a:rPr lang="sl-SI" dirty="0" smtClean="0">
                <a:latin typeface="Courier New" pitchFamily="49" charset="0"/>
              </a:rPr>
              <a:t>(“Moja vsebina”, </a:t>
            </a:r>
            <a:r>
              <a:rPr lang="sl-SI" dirty="0" err="1" smtClean="0">
                <a:latin typeface="Courier New" pitchFamily="49" charset="0"/>
              </a:rPr>
              <a:t>tiSiMojNaslednji</a:t>
            </a:r>
            <a:r>
              <a:rPr lang="sl-SI" dirty="0" smtClean="0">
                <a:latin typeface="Courier New" pitchFamily="49" charset="0"/>
              </a:rPr>
              <a:t>)</a:t>
            </a:r>
          </a:p>
          <a:p>
            <a:pPr lvl="1" eaLnBrk="1" hangingPunct="1"/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03121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Veriga treh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dirty="0" smtClean="0"/>
              <a:t>Ustvarimo tri samostojne vozle</a:t>
            </a:r>
          </a:p>
          <a:p>
            <a:pPr lvl="1" eaLnBrk="1" hangingPunct="1">
              <a:lnSpc>
                <a:spcPct val="90000"/>
              </a:lnSpc>
            </a:pPr>
            <a:r>
              <a:rPr lang="sl-SI" dirty="0" err="1" smtClean="0">
                <a:latin typeface="Courier New" pitchFamily="49" charset="0"/>
              </a:rPr>
              <a:t>prviSam</a:t>
            </a:r>
            <a:r>
              <a:rPr lang="sl-SI" dirty="0" smtClean="0">
                <a:latin typeface="Courier New" pitchFamily="49" charset="0"/>
              </a:rPr>
              <a:t> = </a:t>
            </a:r>
            <a:r>
              <a:rPr lang="sl-SI" dirty="0" smtClean="0">
                <a:latin typeface="Courier New" pitchFamily="49" charset="0"/>
              </a:rPr>
              <a:t>Vozel</a:t>
            </a:r>
            <a:r>
              <a:rPr lang="sl-SI" dirty="0" smtClean="0">
                <a:latin typeface="Courier New" pitchFamily="49" charset="0"/>
              </a:rPr>
              <a:t>("ABC")</a:t>
            </a:r>
          </a:p>
          <a:p>
            <a:pPr lvl="1" eaLnBrk="1" hangingPunct="1">
              <a:lnSpc>
                <a:spcPct val="90000"/>
              </a:lnSpc>
            </a:pPr>
            <a:r>
              <a:rPr lang="sl-SI" dirty="0" err="1" smtClean="0">
                <a:latin typeface="Courier New" pitchFamily="49" charset="0"/>
              </a:rPr>
              <a:t>drugiSam</a:t>
            </a:r>
            <a:r>
              <a:rPr lang="sl-SI" dirty="0" smtClean="0">
                <a:latin typeface="Courier New" pitchFamily="49" charset="0"/>
              </a:rPr>
              <a:t> = </a:t>
            </a:r>
            <a:r>
              <a:rPr lang="sl-SI" dirty="0" smtClean="0">
                <a:latin typeface="Courier New" pitchFamily="49" charset="0"/>
              </a:rPr>
              <a:t>Vozel</a:t>
            </a:r>
            <a:r>
              <a:rPr lang="sl-SI" dirty="0" smtClean="0">
                <a:latin typeface="Courier New" pitchFamily="49" charset="0"/>
              </a:rPr>
              <a:t>("123")</a:t>
            </a:r>
          </a:p>
          <a:p>
            <a:pPr lvl="1" eaLnBrk="1" hangingPunct="1">
              <a:lnSpc>
                <a:spcPct val="90000"/>
              </a:lnSpc>
            </a:pPr>
            <a:r>
              <a:rPr lang="sl-SI" dirty="0" err="1" smtClean="0">
                <a:latin typeface="Courier New" pitchFamily="49" charset="0"/>
              </a:rPr>
              <a:t>tretjiSam</a:t>
            </a:r>
            <a:r>
              <a:rPr lang="sl-SI" dirty="0" smtClean="0">
                <a:latin typeface="Courier New" pitchFamily="49" charset="0"/>
              </a:rPr>
              <a:t> = </a:t>
            </a:r>
            <a:r>
              <a:rPr lang="sl-SI" dirty="0" smtClean="0">
                <a:latin typeface="Courier New" pitchFamily="49" charset="0"/>
              </a:rPr>
              <a:t>Vozel(333</a:t>
            </a:r>
            <a:r>
              <a:rPr lang="sl-SI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sl-SI" dirty="0" smtClean="0"/>
              <a:t>Povežimo</a:t>
            </a:r>
          </a:p>
          <a:p>
            <a:pPr lvl="1" eaLnBrk="1" hangingPunct="1">
              <a:lnSpc>
                <a:spcPct val="90000"/>
              </a:lnSpc>
            </a:pPr>
            <a:r>
              <a:rPr lang="sl-SI" dirty="0" err="1" smtClean="0">
                <a:latin typeface="Courier New" pitchFamily="49" charset="0"/>
              </a:rPr>
              <a:t>drugiSam.naslednji</a:t>
            </a:r>
            <a:r>
              <a:rPr lang="sl-SI" dirty="0" smtClean="0">
                <a:latin typeface="Courier New" pitchFamily="49" charset="0"/>
              </a:rPr>
              <a:t> = </a:t>
            </a:r>
            <a:r>
              <a:rPr lang="sl-SI" dirty="0" err="1" smtClean="0">
                <a:latin typeface="Courier New" pitchFamily="49" charset="0"/>
              </a:rPr>
              <a:t>prviSam</a:t>
            </a:r>
            <a:endParaRPr lang="sl-SI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sl-SI" dirty="0" err="1" smtClean="0">
                <a:latin typeface="Courier New" pitchFamily="49" charset="0"/>
              </a:rPr>
              <a:t>tretjiSam.naslednji</a:t>
            </a:r>
            <a:r>
              <a:rPr lang="sl-SI" dirty="0" smtClean="0">
                <a:latin typeface="Courier New" pitchFamily="49" charset="0"/>
              </a:rPr>
              <a:t> = </a:t>
            </a:r>
            <a:r>
              <a:rPr lang="sl-SI" dirty="0" err="1" smtClean="0">
                <a:latin typeface="Courier New" pitchFamily="49" charset="0"/>
              </a:rPr>
              <a:t>drugiSam</a:t>
            </a:r>
            <a:endParaRPr lang="sl-SI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sl-SI" sz="2800" dirty="0" smtClean="0"/>
              <a:t>Ustvarimo tri vozle in jih takoj povežimo med sabo</a:t>
            </a:r>
          </a:p>
          <a:p>
            <a:pPr lvl="1" eaLnBrk="1" hangingPunct="1">
              <a:lnSpc>
                <a:spcPct val="90000"/>
              </a:lnSpc>
            </a:pPr>
            <a:r>
              <a:rPr lang="sl-SI" dirty="0" smtClean="0">
                <a:latin typeface="Courier New" pitchFamily="49" charset="0"/>
              </a:rPr>
              <a:t>prvi = </a:t>
            </a:r>
            <a:r>
              <a:rPr lang="sl-SI" dirty="0" smtClean="0">
                <a:latin typeface="Courier New" pitchFamily="49" charset="0"/>
              </a:rPr>
              <a:t>Vozel</a:t>
            </a:r>
            <a:r>
              <a:rPr lang="sl-SI" dirty="0" smtClean="0">
                <a:latin typeface="Courier New" pitchFamily="49" charset="0"/>
              </a:rPr>
              <a:t>("abc")</a:t>
            </a:r>
          </a:p>
          <a:p>
            <a:pPr lvl="1" eaLnBrk="1" hangingPunct="1">
              <a:lnSpc>
                <a:spcPct val="90000"/>
              </a:lnSpc>
            </a:pPr>
            <a:r>
              <a:rPr lang="sl-SI" dirty="0" smtClean="0">
                <a:latin typeface="Courier New" pitchFamily="49" charset="0"/>
              </a:rPr>
              <a:t>drugi = </a:t>
            </a:r>
            <a:r>
              <a:rPr lang="sl-SI" dirty="0" smtClean="0">
                <a:latin typeface="Courier New" pitchFamily="49" charset="0"/>
              </a:rPr>
              <a:t>Vozel</a:t>
            </a:r>
            <a:r>
              <a:rPr lang="sl-SI" dirty="0" smtClean="0">
                <a:latin typeface="Courier New" pitchFamily="49" charset="0"/>
              </a:rPr>
              <a:t>("123", prvi)</a:t>
            </a:r>
          </a:p>
          <a:p>
            <a:pPr lvl="1" eaLnBrk="1" hangingPunct="1">
              <a:lnSpc>
                <a:spcPct val="90000"/>
              </a:lnSpc>
            </a:pPr>
            <a:r>
              <a:rPr lang="sl-SI" dirty="0" smtClean="0">
                <a:latin typeface="Courier New" pitchFamily="49" charset="0"/>
              </a:rPr>
              <a:t>tretji = </a:t>
            </a:r>
            <a:r>
              <a:rPr lang="sl-SI" dirty="0" smtClean="0">
                <a:latin typeface="Courier New" pitchFamily="49" charset="0"/>
              </a:rPr>
              <a:t>Vozel(33,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sl-SI" dirty="0" smtClean="0">
                <a:latin typeface="Courier New" pitchFamily="49" charset="0"/>
              </a:rPr>
              <a:t>drugi</a:t>
            </a:r>
            <a:r>
              <a:rPr lang="sl-SI" dirty="0" smtClean="0">
                <a:latin typeface="Courier New" pitchFamily="49" charset="0"/>
              </a:rPr>
              <a:t>)</a:t>
            </a:r>
            <a:endParaRPr lang="sl-SI" sz="20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89939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Izpis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000" smtClean="0"/>
              <a:t>Izpišimo vsebino vseh treh, če poznamo referenco le na prvega</a:t>
            </a:r>
          </a:p>
          <a:p>
            <a:pPr lvl="1" eaLnBrk="1" hangingPunct="1"/>
            <a:r>
              <a:rPr lang="sl-SI" sz="2000" smtClean="0">
                <a:latin typeface="Courier New" pitchFamily="49" charset="0"/>
              </a:rPr>
              <a:t>zacetek = tretji</a:t>
            </a:r>
          </a:p>
          <a:p>
            <a:pPr lvl="1" eaLnBrk="1" hangingPunct="1"/>
            <a:r>
              <a:rPr lang="sl-SI" sz="2000" smtClean="0">
                <a:latin typeface="Courier New" pitchFamily="49" charset="0"/>
              </a:rPr>
              <a:t>print('Peš')</a:t>
            </a:r>
          </a:p>
          <a:p>
            <a:pPr lvl="1" eaLnBrk="1" hangingPunct="1"/>
            <a:r>
              <a:rPr lang="sl-SI" sz="2000" smtClean="0">
                <a:latin typeface="Courier New" pitchFamily="49" charset="0"/>
              </a:rPr>
              <a:t>print(zacetek.podatek)</a:t>
            </a:r>
          </a:p>
          <a:p>
            <a:pPr lvl="1" eaLnBrk="1" hangingPunct="1"/>
            <a:r>
              <a:rPr lang="sl-SI" sz="2000" smtClean="0">
                <a:latin typeface="Courier New" pitchFamily="49" charset="0"/>
              </a:rPr>
              <a:t>print(zacetek.naslednji.podatek)</a:t>
            </a:r>
          </a:p>
          <a:p>
            <a:pPr lvl="1" eaLnBrk="1" hangingPunct="1"/>
            <a:r>
              <a:rPr lang="sl-SI" sz="2000" smtClean="0">
                <a:latin typeface="Courier New" pitchFamily="49" charset="0"/>
              </a:rPr>
              <a:t>print(zacetek.naslednji.naslednji.podatek)</a:t>
            </a:r>
            <a:endParaRPr lang="sl-SI" sz="1800" smtClean="0">
              <a:latin typeface="Courier New" pitchFamily="49" charset="0"/>
            </a:endParaRPr>
          </a:p>
          <a:p>
            <a:pPr eaLnBrk="1" hangingPunct="1"/>
            <a:r>
              <a:rPr lang="sl-SI" sz="2000" smtClean="0"/>
              <a:t>Spremeni vsebino prvega v verigi</a:t>
            </a:r>
          </a:p>
          <a:p>
            <a:pPr lvl="1" eaLnBrk="1" hangingPunct="1"/>
            <a:r>
              <a:rPr lang="sl-SI" sz="1800" smtClean="0">
                <a:latin typeface="Courier New" pitchFamily="49" charset="0"/>
              </a:rPr>
              <a:t>zacetek.podatek = "Drugače"</a:t>
            </a:r>
          </a:p>
          <a:p>
            <a:pPr lvl="1" eaLnBrk="1" hangingPunct="1"/>
            <a:r>
              <a:rPr lang="sl-SI" sz="2000" smtClean="0">
                <a:latin typeface="Courier New" pitchFamily="49" charset="0"/>
              </a:rPr>
              <a:t>print('Po spremembi')</a:t>
            </a:r>
          </a:p>
          <a:p>
            <a:pPr lvl="1" eaLnBrk="1" hangingPunct="1"/>
            <a:r>
              <a:rPr lang="sl-SI" sz="2000" smtClean="0">
                <a:latin typeface="Courier New" pitchFamily="49" charset="0"/>
              </a:rPr>
              <a:t>print(zacetek.podatek)</a:t>
            </a:r>
          </a:p>
          <a:p>
            <a:pPr lvl="1" eaLnBrk="1" hangingPunct="1"/>
            <a:r>
              <a:rPr lang="sl-SI" sz="2000" smtClean="0">
                <a:latin typeface="Courier New" pitchFamily="49" charset="0"/>
              </a:rPr>
              <a:t>print(zacetek.naslednji.podatek)</a:t>
            </a:r>
          </a:p>
          <a:p>
            <a:pPr lvl="1" eaLnBrk="1" hangingPunct="1"/>
            <a:r>
              <a:rPr lang="sl-SI" sz="2000" smtClean="0">
                <a:latin typeface="Courier New" pitchFamily="49" charset="0"/>
              </a:rPr>
              <a:t>print(zacetek.naslednji.naslednji.podatek)</a:t>
            </a:r>
          </a:p>
        </p:txBody>
      </p:sp>
    </p:spTree>
    <p:extLst>
      <p:ext uri="{BB962C8B-B14F-4D97-AF65-F5344CB8AC3E}">
        <p14:creationId xmlns:p14="http://schemas.microsoft.com/office/powerpoint/2010/main" val="149617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Še nekaj primerov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400" smtClean="0"/>
              <a:t>Spremeni vsebino tretjega</a:t>
            </a:r>
          </a:p>
          <a:p>
            <a:pPr lvl="1" eaLnBrk="1" hangingPunct="1"/>
            <a:r>
              <a:rPr lang="sl-SI" sz="2000" smtClean="0">
                <a:latin typeface="Courier New" pitchFamily="49" charset="0"/>
              </a:rPr>
              <a:t>zacetek.naslednji.naslednji.podatek = 42</a:t>
            </a:r>
          </a:p>
          <a:p>
            <a:pPr eaLnBrk="1" hangingPunct="1"/>
            <a:r>
              <a:rPr lang="sl-SI" sz="2200" smtClean="0"/>
              <a:t>2.primer</a:t>
            </a:r>
          </a:p>
          <a:p>
            <a:pPr lvl="1" eaLnBrk="1" hangingPunct="1"/>
            <a:r>
              <a:rPr lang="sl-SI" sz="2000" smtClean="0"/>
              <a:t>V obstoječo verigo treh vozlov na začetek dodaj nov vozel</a:t>
            </a:r>
          </a:p>
        </p:txBody>
      </p:sp>
    </p:spTree>
    <p:extLst>
      <p:ext uri="{BB962C8B-B14F-4D97-AF65-F5344CB8AC3E}">
        <p14:creationId xmlns:p14="http://schemas.microsoft.com/office/powerpoint/2010/main" val="274973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Še nekaj primerov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400" dirty="0" smtClean="0"/>
              <a:t>V obstoječo verigo treh vozlov na začetek dodaj nov vozel</a:t>
            </a:r>
          </a:p>
          <a:p>
            <a:pPr eaLnBrk="1" hangingPunct="1"/>
            <a:r>
              <a:rPr lang="sl-SI" sz="2400" dirty="0" smtClean="0"/>
              <a:t>Sedaj pa še na konec</a:t>
            </a:r>
          </a:p>
          <a:p>
            <a:pPr eaLnBrk="1" hangingPunct="1"/>
            <a:r>
              <a:rPr lang="sl-SI" sz="2200" dirty="0" smtClean="0"/>
              <a:t>Sestavi metodo, ki izpiše vsebino vseh vozlov v </a:t>
            </a:r>
            <a:r>
              <a:rPr lang="sl-SI" sz="2200" dirty="0" smtClean="0"/>
              <a:t>verigi</a:t>
            </a:r>
            <a:endParaRPr lang="en-US" sz="2200" dirty="0" smtClean="0"/>
          </a:p>
          <a:p>
            <a:pPr eaLnBrk="1" hangingPunct="1"/>
            <a:endParaRPr lang="en-US" sz="2200" dirty="0"/>
          </a:p>
          <a:p>
            <a:pPr marL="0" indent="0" eaLnBrk="1" hangingPunct="1">
              <a:buNone/>
            </a:pPr>
            <a:endParaRPr lang="sl-SI" sz="2200" dirty="0" smtClean="0"/>
          </a:p>
          <a:p>
            <a:pPr marL="471487" lvl="1" indent="0" eaLnBrk="1" hangingPunct="1">
              <a:buNone/>
            </a:pPr>
            <a:r>
              <a:rPr lang="sl-SI" dirty="0" err="1" smtClean="0">
                <a:latin typeface="Courier New" pitchFamily="49" charset="0"/>
              </a:rPr>
              <a:t>def</a:t>
            </a:r>
            <a:r>
              <a:rPr lang="sl-SI" dirty="0" smtClean="0">
                <a:latin typeface="Courier New" pitchFamily="49" charset="0"/>
              </a:rPr>
              <a:t> izpisi(prvi) :</a:t>
            </a:r>
          </a:p>
          <a:p>
            <a:pPr marL="471487" lvl="1" indent="0" eaLnBrk="1" hangingPunct="1">
              <a:buNone/>
            </a:pPr>
            <a:r>
              <a:rPr lang="sl-SI" dirty="0" smtClean="0">
                <a:latin typeface="Courier New" pitchFamily="49" charset="0"/>
              </a:rPr>
              <a:t>    pom = prvi</a:t>
            </a:r>
          </a:p>
          <a:p>
            <a:pPr marL="471487" lvl="1" indent="0" eaLnBrk="1" hangingPunct="1">
              <a:buNone/>
            </a:pPr>
            <a:r>
              <a:rPr lang="sl-SI" dirty="0" smtClean="0">
                <a:latin typeface="Courier New" pitchFamily="49" charset="0"/>
              </a:rPr>
              <a:t>    </a:t>
            </a:r>
            <a:r>
              <a:rPr lang="sl-SI" dirty="0" err="1" smtClean="0">
                <a:latin typeface="Courier New" pitchFamily="49" charset="0"/>
              </a:rPr>
              <a:t>while</a:t>
            </a:r>
            <a:r>
              <a:rPr lang="sl-SI" dirty="0" smtClean="0">
                <a:latin typeface="Courier New" pitchFamily="49" charset="0"/>
              </a:rPr>
              <a:t> pom != None :</a:t>
            </a:r>
          </a:p>
          <a:p>
            <a:pPr marL="471487" lvl="1" indent="0" eaLnBrk="1" hangingPunct="1">
              <a:buNone/>
            </a:pPr>
            <a:r>
              <a:rPr lang="sl-SI" dirty="0" smtClean="0">
                <a:latin typeface="Courier New" pitchFamily="49" charset="0"/>
              </a:rPr>
              <a:t>        </a:t>
            </a:r>
            <a:r>
              <a:rPr lang="sl-SI" dirty="0" err="1" smtClean="0">
                <a:latin typeface="Courier New" pitchFamily="49" charset="0"/>
              </a:rPr>
              <a:t>print</a:t>
            </a:r>
            <a:r>
              <a:rPr lang="sl-SI" dirty="0" smtClean="0">
                <a:latin typeface="Courier New" pitchFamily="49" charset="0"/>
              </a:rPr>
              <a:t>(</a:t>
            </a:r>
            <a:r>
              <a:rPr lang="sl-SI" dirty="0" err="1" smtClean="0">
                <a:latin typeface="Courier New" pitchFamily="49" charset="0"/>
              </a:rPr>
              <a:t>pom.podatek</a:t>
            </a:r>
            <a:r>
              <a:rPr lang="sl-SI" dirty="0" smtClean="0">
                <a:latin typeface="Courier New" pitchFamily="49" charset="0"/>
              </a:rPr>
              <a:t>)</a:t>
            </a:r>
          </a:p>
          <a:p>
            <a:pPr marL="471487" lvl="1" indent="0" eaLnBrk="1" hangingPunct="1">
              <a:buNone/>
            </a:pPr>
            <a:r>
              <a:rPr lang="sl-SI" dirty="0" smtClean="0">
                <a:latin typeface="Courier New" pitchFamily="49" charset="0"/>
              </a:rPr>
              <a:t>        pom = </a:t>
            </a:r>
            <a:r>
              <a:rPr lang="sl-SI" dirty="0" err="1" smtClean="0">
                <a:latin typeface="Courier New" pitchFamily="49" charset="0"/>
              </a:rPr>
              <a:t>pom.naslednji</a:t>
            </a:r>
            <a:endParaRPr lang="sl-SI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Branje_random_cast_</Template>
  <TotalTime>3006</TotalTime>
  <Words>651</Words>
  <Application>Microsoft Office PowerPoint</Application>
  <PresentationFormat>On-screen Show (4:3)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Times New Roman</vt:lpstr>
      <vt:lpstr>Verdana</vt:lpstr>
      <vt:lpstr>Wingdings</vt:lpstr>
      <vt:lpstr>1_Profile</vt:lpstr>
      <vt:lpstr>Verižni seznam  (tudi povezani seznam, linearni seznam)</vt:lpstr>
      <vt:lpstr>Grafična predstavitev</vt:lpstr>
      <vt:lpstr>Elementi ver. seznama</vt:lpstr>
      <vt:lpstr>VozelGrdo.py</vt:lpstr>
      <vt:lpstr>Konstruktorji razreda Vozel</vt:lpstr>
      <vt:lpstr>Veriga treh</vt:lpstr>
      <vt:lpstr>Izpis</vt:lpstr>
      <vt:lpstr>Še nekaj primerov</vt:lpstr>
      <vt:lpstr>Še nekaj primerov</vt:lpstr>
      <vt:lpstr>Vozel.py </vt:lpstr>
      <vt:lpstr>Razred Vozel - metode</vt:lpstr>
      <vt:lpstr>nastaviNasled, vrniNasled</vt:lpstr>
      <vt:lpstr>PowerPoint Presentation</vt:lpstr>
      <vt:lpstr>Primeri od prej</vt:lpstr>
      <vt:lpstr>Najpomembnejši del pri delu z verigami vozlov</vt:lpstr>
      <vt:lpstr>Koda</vt:lpstr>
    </vt:vector>
  </TitlesOfParts>
  <Company>FMF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Matija Lokar</dc:creator>
  <cp:lastModifiedBy>Matija Lokar</cp:lastModifiedBy>
  <cp:revision>120</cp:revision>
  <dcterms:created xsi:type="dcterms:W3CDTF">2001-11-26T12:48:07Z</dcterms:created>
  <dcterms:modified xsi:type="dcterms:W3CDTF">2017-10-08T17:07:13Z</dcterms:modified>
</cp:coreProperties>
</file>