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494" r:id="rId2"/>
    <p:sldId id="519" r:id="rId3"/>
    <p:sldId id="522" r:id="rId4"/>
    <p:sldId id="542" r:id="rId5"/>
    <p:sldId id="550" r:id="rId6"/>
    <p:sldId id="543" r:id="rId7"/>
    <p:sldId id="544" r:id="rId8"/>
    <p:sldId id="545" r:id="rId9"/>
    <p:sldId id="607" r:id="rId10"/>
    <p:sldId id="521" r:id="rId11"/>
    <p:sldId id="547" r:id="rId12"/>
    <p:sldId id="548" r:id="rId13"/>
    <p:sldId id="549" r:id="rId14"/>
    <p:sldId id="497" r:id="rId15"/>
    <p:sldId id="498" r:id="rId16"/>
    <p:sldId id="499" r:id="rId17"/>
    <p:sldId id="552" r:id="rId18"/>
    <p:sldId id="605" r:id="rId19"/>
    <p:sldId id="606" r:id="rId20"/>
    <p:sldId id="554" r:id="rId21"/>
    <p:sldId id="556" r:id="rId22"/>
    <p:sldId id="557" r:id="rId23"/>
    <p:sldId id="558" r:id="rId24"/>
  </p:sldIdLst>
  <p:sldSz cx="9144000" cy="6858000" type="screen4x3"/>
  <p:notesSz cx="7099300" cy="10234613"/>
  <p:custDataLst>
    <p:tags r:id="rId2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0" d="100"/>
          <a:sy n="80" d="100"/>
        </p:scale>
        <p:origin x="4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20A8F7F-DAE5-4F92-A9A7-92D6C56BC0F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412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FA72D6-9FC1-4766-9621-95C3F3C4C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88F788-BF94-462B-A91D-F32643BBF20F}" type="slidenum">
              <a:rPr lang="en-GB" smtClean="0">
                <a:latin typeface="Times New Roman" pitchFamily="18" charset="0"/>
              </a:rPr>
              <a:pPr eaLnBrk="1" hangingPunct="1"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8FF3373-D710-4AD0-9234-9835ABFB284D}" type="slidenum">
              <a:rPr lang="en-GB" smtClean="0">
                <a:latin typeface="Times New Roman" pitchFamily="18" charset="0"/>
              </a:rPr>
              <a:pPr eaLnBrk="1" hangingPunct="1"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DAAF6D6-34C5-4763-B667-DBEE3EFCD308}" type="slidenum">
              <a:rPr lang="en-GB" smtClean="0">
                <a:latin typeface="Times New Roman" pitchFamily="18" charset="0"/>
              </a:rPr>
              <a:pPr eaLnBrk="1" hangingPunct="1"/>
              <a:t>11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3464F93-FC36-4AD9-8393-964E79C6BB90}" type="slidenum">
              <a:rPr lang="en-GB" smtClean="0">
                <a:latin typeface="Times New Roman" pitchFamily="18" charset="0"/>
              </a:rPr>
              <a:pPr eaLnBrk="1" hangingPunct="1"/>
              <a:t>12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7F258CD-AAB1-441B-8AA8-9C18CE75F029}" type="slidenum">
              <a:rPr lang="en-GB" smtClean="0">
                <a:latin typeface="Times New Roman" pitchFamily="18" charset="0"/>
              </a:rPr>
              <a:pPr eaLnBrk="1" hangingPunct="1"/>
              <a:t>13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A6F31EC-48E1-49FF-9F92-B4CF45811B6D}" type="slidenum">
              <a:rPr lang="en-GB" smtClean="0">
                <a:latin typeface="Times New Roman" pitchFamily="18" charset="0"/>
              </a:rPr>
              <a:pPr eaLnBrk="1" hangingPunct="1"/>
              <a:t>14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B2BD210-050D-4347-801C-723AC64B111D}" type="slidenum">
              <a:rPr lang="en-GB" smtClean="0">
                <a:latin typeface="Times New Roman" pitchFamily="18" charset="0"/>
              </a:rPr>
              <a:pPr eaLnBrk="1" hangingPunct="1"/>
              <a:t>15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0CC7451-85A2-4A77-AD39-EE6D2C165FEB}" type="slidenum">
              <a:rPr lang="en-GB" smtClean="0">
                <a:latin typeface="Times New Roman" pitchFamily="18" charset="0"/>
              </a:rPr>
              <a:pPr eaLnBrk="1" hangingPunct="1"/>
              <a:t>16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3012B3-DA7A-4246-AE92-905F5B91F1A2}" type="slidenum">
              <a:rPr lang="en-GB" smtClean="0">
                <a:latin typeface="Times New Roman" pitchFamily="18" charset="0"/>
              </a:rPr>
              <a:pPr eaLnBrk="1" hangingPunct="1"/>
              <a:t>17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90A5CB4-4713-41EB-B3A4-92378BE2B881}" type="slidenum">
              <a:rPr lang="en-GB" smtClean="0">
                <a:latin typeface="Times New Roman" pitchFamily="18" charset="0"/>
              </a:rPr>
              <a:pPr eaLnBrk="1" hangingPunct="1"/>
              <a:t>18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50AE8AA-4CB5-4E6D-B4CD-EDE0C4AEB3DC}" type="slidenum">
              <a:rPr lang="en-GB" smtClean="0">
                <a:latin typeface="Times New Roman" pitchFamily="18" charset="0"/>
              </a:rPr>
              <a:pPr eaLnBrk="1" hangingPunct="1"/>
              <a:t>19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15A0533-CAD0-4A0F-BE00-D17E47CB78C2}" type="slidenum">
              <a:rPr lang="en-GB" smtClean="0">
                <a:latin typeface="Times New Roman" pitchFamily="18" charset="0"/>
              </a:rPr>
              <a:pPr eaLnBrk="1" hangingPunct="1"/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1BC8AD0-E0AA-41BC-B2CF-4039300257E8}" type="slidenum">
              <a:rPr lang="en-GB" smtClean="0">
                <a:latin typeface="Times New Roman" pitchFamily="18" charset="0"/>
              </a:rPr>
              <a:pPr eaLnBrk="1" hangingPunct="1"/>
              <a:t>20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1E5EEF1-EA07-42F6-B14A-A5D88BA69F69}" type="slidenum">
              <a:rPr lang="en-GB" smtClean="0">
                <a:latin typeface="Times New Roman" pitchFamily="18" charset="0"/>
              </a:rPr>
              <a:pPr eaLnBrk="1" hangingPunct="1"/>
              <a:t>21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7AD4F4E-6543-412F-9ACF-60DBA7AE7D6E}" type="slidenum">
              <a:rPr lang="en-GB" smtClean="0">
                <a:latin typeface="Times New Roman" pitchFamily="18" charset="0"/>
              </a:rPr>
              <a:pPr eaLnBrk="1" hangingPunct="1"/>
              <a:t>22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AA449B7-D0AD-4691-AFD5-B5C31FEB81CA}" type="slidenum">
              <a:rPr lang="en-GB" smtClean="0">
                <a:latin typeface="Times New Roman" pitchFamily="18" charset="0"/>
              </a:rPr>
              <a:pPr eaLnBrk="1" hangingPunct="1"/>
              <a:t>23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FEB8E9A-5EE2-45F9-B121-4165E6F86284}" type="slidenum">
              <a:rPr lang="en-GB" smtClean="0">
                <a:latin typeface="Times New Roman" pitchFamily="18" charset="0"/>
              </a:rPr>
              <a:pPr eaLnBrk="1" hangingPunct="1"/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6CF2BA9-E321-4B8D-9FDA-9AD118047DB1}" type="slidenum">
              <a:rPr lang="en-GB" smtClean="0">
                <a:latin typeface="Times New Roman" pitchFamily="18" charset="0"/>
              </a:rPr>
              <a:pPr eaLnBrk="1" hangingPunct="1"/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48EA5A-F890-4D70-A74F-FC28367F6184}" type="slidenum">
              <a:rPr lang="en-GB" smtClean="0">
                <a:latin typeface="Times New Roman" pitchFamily="18" charset="0"/>
              </a:rPr>
              <a:pPr eaLnBrk="1" hangingPunct="1"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E59EC0F-787E-4AD4-A2A0-CAECC53CA983}" type="slidenum">
              <a:rPr lang="en-GB" smtClean="0">
                <a:latin typeface="Times New Roman" pitchFamily="18" charset="0"/>
              </a:rPr>
              <a:pPr eaLnBrk="1" hangingPunct="1"/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AA32C49-FA7C-49A3-94BC-52E97127C354}" type="slidenum">
              <a:rPr lang="en-GB" smtClean="0">
                <a:latin typeface="Times New Roman" pitchFamily="18" charset="0"/>
              </a:rPr>
              <a:pPr eaLnBrk="1" hangingPunct="1"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E858F72-27B6-4805-98C9-B7E52A0AC0D0}" type="slidenum">
              <a:rPr lang="en-GB" smtClean="0">
                <a:latin typeface="Times New Roman" pitchFamily="18" charset="0"/>
              </a:rPr>
              <a:pPr eaLnBrk="1" hangingPunct="1"/>
              <a:t>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05B89A9-95C3-45C8-A1F1-D1D34504E9FB}" type="slidenum">
              <a:rPr lang="en-GB" smtClean="0">
                <a:latin typeface="Times New Roman" pitchFamily="18" charset="0"/>
              </a:rPr>
              <a:pPr eaLnBrk="1" hangingPunct="1"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247971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BA372-70C8-4A77-949D-9F328F721F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88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509B-DE23-44C2-86BD-E6548C3D36F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529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CF2B-6FE7-454D-B09F-A7C3939B866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7317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001000" cy="684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A6C1-4E38-4735-95C6-55969AB72E89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528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17B9-F4BA-4A0F-8625-62EEAC4729C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38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27E6-3254-4046-91E8-5E2A0C850C9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8840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56B1-54CC-4722-8830-E6E9CEF433F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361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2DA-3BE3-4E0E-A3D2-06A0AA1710F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292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483D-ED08-45B9-B0C3-7495EF87F62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9164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6AED-8715-4366-B5DC-B60ED00E361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5087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9631-302D-4BDA-843B-D0FE704BC71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6852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C1B8-D1A3-4CBF-A0F3-8ED574103454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323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492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949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949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49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480B50-BFF2-4A0B-9D4B-A98A4D11E91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ask.ca/resources/tutorials/csconcepts/1998_6/bintree/glossar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ask.ca/resources/tutorials/csconcepts/1998_6/bintree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Podatkovne strukture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DREVO</a:t>
            </a:r>
            <a:endParaRPr lang="en-GB" smtClean="0"/>
          </a:p>
        </p:txBody>
      </p:sp>
      <p:sp>
        <p:nvSpPr>
          <p:cNvPr id="1331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Terminologija II</a:t>
            </a:r>
          </a:p>
        </p:txBody>
      </p:sp>
      <p:sp>
        <p:nvSpPr>
          <p:cNvPr id="740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400" b="1" smtClean="0"/>
              <a:t>stopnja vozlišča</a:t>
            </a:r>
            <a:r>
              <a:rPr lang="sl-SI" sz="2400" smtClean="0"/>
              <a:t>:  podana s številom iz njega izhajajočih  poddreves (število sinov);</a:t>
            </a:r>
          </a:p>
          <a:p>
            <a:pPr eaLnBrk="1" hangingPunct="1"/>
            <a:r>
              <a:rPr lang="sl-SI" sz="2400" b="1" smtClean="0"/>
              <a:t>stopnja drevesa</a:t>
            </a:r>
            <a:r>
              <a:rPr lang="sl-SI" sz="2400" smtClean="0"/>
              <a:t>:  najvišja stopnja njegovih vozlišč;</a:t>
            </a:r>
          </a:p>
          <a:p>
            <a:pPr eaLnBrk="1" hangingPunct="1"/>
            <a:r>
              <a:rPr lang="sl-SI" sz="2400" b="1" smtClean="0"/>
              <a:t>nivo vozlišča</a:t>
            </a:r>
            <a:r>
              <a:rPr lang="sl-SI" sz="2400" smtClean="0"/>
              <a:t>:  koren ima nivo 1. Če ima oče nivo n, ima sin nivo n+1;</a:t>
            </a:r>
          </a:p>
          <a:p>
            <a:pPr eaLnBrk="1" hangingPunct="1"/>
            <a:r>
              <a:rPr lang="sl-SI" sz="2400" b="1" smtClean="0"/>
              <a:t>višina drevesa</a:t>
            </a:r>
            <a:r>
              <a:rPr lang="sl-SI" sz="2400" smtClean="0"/>
              <a:t>:  definirana z vozliščem z najvišjim nivojem;</a:t>
            </a:r>
          </a:p>
          <a:p>
            <a:pPr eaLnBrk="1" hangingPunct="1"/>
            <a:r>
              <a:rPr lang="sl-SI" sz="2400" b="1" smtClean="0"/>
              <a:t>gozd</a:t>
            </a:r>
            <a:r>
              <a:rPr lang="sl-SI" sz="2400" smtClean="0"/>
              <a:t>: množica disjunktnih dreves.</a:t>
            </a:r>
          </a:p>
          <a:p>
            <a:pPr eaLnBrk="1" hangingPunct="1"/>
            <a:endParaRPr lang="sl-SI" sz="2400" smtClean="0"/>
          </a:p>
          <a:p>
            <a:pPr eaLnBrk="1" hangingPunct="1"/>
            <a:r>
              <a:rPr lang="sl-SI" sz="2400" b="1" smtClean="0"/>
              <a:t>urejeno drevo</a:t>
            </a:r>
            <a:r>
              <a:rPr lang="sl-SI" sz="2400" smtClean="0"/>
              <a:t>: vrstni red poddreves v vsakem vozlišču je podan in pomemben.</a:t>
            </a:r>
          </a:p>
          <a:p>
            <a:pPr eaLnBrk="1" hangingPunct="1"/>
            <a:endParaRPr lang="sl-SI" sz="240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Stopnja vozlišča / stopnja drevesa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mtClean="0"/>
              <a:t>Vozlišče A ima stopnjo 3</a:t>
            </a:r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Vozlišče K ima stopnjo 0 (tako kot vsi listi)</a:t>
            </a:r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Vozlišče C ima stopnjo 1</a:t>
            </a:r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Drevo ima stopnjo 3 (maksimalna stopnja vozlišč je 3) – trojiško drevo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76375" y="2924175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nivo vozlišča / višina drevesa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mtClean="0"/>
              <a:t>Vozlišče A ima nivo 1 (edino koren ima nivo 1)</a:t>
            </a:r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Vozlišče K ima nivo 4</a:t>
            </a:r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Vozlišče C ima nivo 2</a:t>
            </a:r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endParaRPr lang="sl-SI" smtClean="0"/>
          </a:p>
          <a:p>
            <a:pPr eaLnBrk="1" hangingPunct="1">
              <a:lnSpc>
                <a:spcPct val="90000"/>
              </a:lnSpc>
            </a:pPr>
            <a:r>
              <a:rPr lang="sl-SI" smtClean="0"/>
              <a:t>Drevo ima višino 4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476375" y="3068638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Gozd</a:t>
            </a:r>
          </a:p>
        </p:txBody>
      </p:sp>
      <p:grpSp>
        <p:nvGrpSpPr>
          <p:cNvPr id="17412" name="Group 83"/>
          <p:cNvGrpSpPr>
            <a:grpSpLocks/>
          </p:cNvGrpSpPr>
          <p:nvPr/>
        </p:nvGrpSpPr>
        <p:grpSpPr bwMode="auto">
          <a:xfrm>
            <a:off x="406400" y="1700213"/>
            <a:ext cx="2508250" cy="2005012"/>
            <a:chOff x="256" y="1071"/>
            <a:chExt cx="1580" cy="1263"/>
          </a:xfrm>
        </p:grpSpPr>
        <p:sp>
          <p:nvSpPr>
            <p:cNvPr id="17442" name="Oval 7"/>
            <p:cNvSpPr>
              <a:spLocks noChangeArrowheads="1"/>
            </p:cNvSpPr>
            <p:nvPr/>
          </p:nvSpPr>
          <p:spPr bwMode="auto">
            <a:xfrm>
              <a:off x="1111" y="1071"/>
              <a:ext cx="330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43" name="Oval 10"/>
            <p:cNvSpPr>
              <a:spLocks noChangeArrowheads="1"/>
            </p:cNvSpPr>
            <p:nvPr/>
          </p:nvSpPr>
          <p:spPr bwMode="auto">
            <a:xfrm>
              <a:off x="650" y="1545"/>
              <a:ext cx="331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44" name="Oval 11"/>
            <p:cNvSpPr>
              <a:spLocks noChangeArrowheads="1"/>
            </p:cNvSpPr>
            <p:nvPr/>
          </p:nvSpPr>
          <p:spPr bwMode="auto">
            <a:xfrm>
              <a:off x="1505" y="1545"/>
              <a:ext cx="331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45" name="Oval 16"/>
            <p:cNvSpPr>
              <a:spLocks noChangeArrowheads="1"/>
            </p:cNvSpPr>
            <p:nvPr/>
          </p:nvSpPr>
          <p:spPr bwMode="auto">
            <a:xfrm>
              <a:off x="256" y="2017"/>
              <a:ext cx="329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46" name="Oval 17"/>
            <p:cNvSpPr>
              <a:spLocks noChangeArrowheads="1"/>
            </p:cNvSpPr>
            <p:nvPr/>
          </p:nvSpPr>
          <p:spPr bwMode="auto">
            <a:xfrm>
              <a:off x="978" y="2017"/>
              <a:ext cx="331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47" name="Rectangle 19"/>
            <p:cNvSpPr>
              <a:spLocks noChangeArrowheads="1"/>
            </p:cNvSpPr>
            <p:nvPr/>
          </p:nvSpPr>
          <p:spPr bwMode="auto">
            <a:xfrm>
              <a:off x="1226" y="1117"/>
              <a:ext cx="14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48" name="Rectangle 20"/>
            <p:cNvSpPr>
              <a:spLocks noChangeArrowheads="1"/>
            </p:cNvSpPr>
            <p:nvPr/>
          </p:nvSpPr>
          <p:spPr bwMode="auto">
            <a:xfrm>
              <a:off x="1226" y="111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B</a:t>
              </a:r>
              <a:endParaRPr lang="sl-SI"/>
            </a:p>
          </p:txBody>
        </p:sp>
        <p:sp>
          <p:nvSpPr>
            <p:cNvPr id="17449" name="Rectangle 25"/>
            <p:cNvSpPr>
              <a:spLocks noChangeArrowheads="1"/>
            </p:cNvSpPr>
            <p:nvPr/>
          </p:nvSpPr>
          <p:spPr bwMode="auto">
            <a:xfrm>
              <a:off x="757" y="1589"/>
              <a:ext cx="14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50" name="Rectangle 26"/>
            <p:cNvSpPr>
              <a:spLocks noChangeArrowheads="1"/>
            </p:cNvSpPr>
            <p:nvPr/>
          </p:nvSpPr>
          <p:spPr bwMode="auto">
            <a:xfrm>
              <a:off x="756" y="158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E</a:t>
              </a:r>
              <a:endParaRPr lang="sl-SI"/>
            </a:p>
          </p:txBody>
        </p:sp>
        <p:sp>
          <p:nvSpPr>
            <p:cNvPr id="17451" name="Rectangle 27"/>
            <p:cNvSpPr>
              <a:spLocks noChangeArrowheads="1"/>
            </p:cNvSpPr>
            <p:nvPr/>
          </p:nvSpPr>
          <p:spPr bwMode="auto">
            <a:xfrm>
              <a:off x="1604" y="1589"/>
              <a:ext cx="13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52" name="Rectangle 28"/>
            <p:cNvSpPr>
              <a:spLocks noChangeArrowheads="1"/>
            </p:cNvSpPr>
            <p:nvPr/>
          </p:nvSpPr>
          <p:spPr bwMode="auto">
            <a:xfrm>
              <a:off x="1605" y="158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F</a:t>
              </a:r>
              <a:endParaRPr lang="sl-SI"/>
            </a:p>
          </p:txBody>
        </p:sp>
        <p:sp>
          <p:nvSpPr>
            <p:cNvPr id="17453" name="Rectangle 37"/>
            <p:cNvSpPr>
              <a:spLocks noChangeArrowheads="1"/>
            </p:cNvSpPr>
            <p:nvPr/>
          </p:nvSpPr>
          <p:spPr bwMode="auto">
            <a:xfrm>
              <a:off x="371" y="2053"/>
              <a:ext cx="14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54" name="Rectangle 38"/>
            <p:cNvSpPr>
              <a:spLocks noChangeArrowheads="1"/>
            </p:cNvSpPr>
            <p:nvPr/>
          </p:nvSpPr>
          <p:spPr bwMode="auto">
            <a:xfrm>
              <a:off x="371" y="205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K</a:t>
              </a:r>
              <a:endParaRPr lang="sl-SI"/>
            </a:p>
          </p:txBody>
        </p:sp>
        <p:sp>
          <p:nvSpPr>
            <p:cNvPr id="17455" name="Rectangle 39"/>
            <p:cNvSpPr>
              <a:spLocks noChangeArrowheads="1"/>
            </p:cNvSpPr>
            <p:nvPr/>
          </p:nvSpPr>
          <p:spPr bwMode="auto">
            <a:xfrm>
              <a:off x="1078" y="2053"/>
              <a:ext cx="12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56" name="Rectangle 40"/>
            <p:cNvSpPr>
              <a:spLocks noChangeArrowheads="1"/>
            </p:cNvSpPr>
            <p:nvPr/>
          </p:nvSpPr>
          <p:spPr bwMode="auto">
            <a:xfrm>
              <a:off x="1079" y="205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L</a:t>
              </a:r>
              <a:endParaRPr lang="sl-SI"/>
            </a:p>
          </p:txBody>
        </p:sp>
        <p:sp>
          <p:nvSpPr>
            <p:cNvPr id="17457" name="Line 43"/>
            <p:cNvSpPr>
              <a:spLocks noChangeShapeType="1"/>
            </p:cNvSpPr>
            <p:nvPr/>
          </p:nvSpPr>
          <p:spPr bwMode="auto">
            <a:xfrm flipH="1">
              <a:off x="914" y="1317"/>
              <a:ext cx="204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44"/>
            <p:cNvSpPr>
              <a:spLocks noChangeShapeType="1"/>
            </p:cNvSpPr>
            <p:nvPr/>
          </p:nvSpPr>
          <p:spPr bwMode="auto">
            <a:xfrm>
              <a:off x="1381" y="1356"/>
              <a:ext cx="190" cy="2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45"/>
            <p:cNvSpPr>
              <a:spLocks noChangeShapeType="1"/>
            </p:cNvSpPr>
            <p:nvPr/>
          </p:nvSpPr>
          <p:spPr bwMode="auto">
            <a:xfrm flipH="1">
              <a:off x="526" y="1810"/>
              <a:ext cx="157" cy="2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46"/>
            <p:cNvSpPr>
              <a:spLocks noChangeShapeType="1"/>
            </p:cNvSpPr>
            <p:nvPr/>
          </p:nvSpPr>
          <p:spPr bwMode="auto">
            <a:xfrm>
              <a:off x="930" y="1830"/>
              <a:ext cx="123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84"/>
          <p:cNvGrpSpPr>
            <a:grpSpLocks/>
          </p:cNvGrpSpPr>
          <p:nvPr/>
        </p:nvGrpSpPr>
        <p:grpSpPr bwMode="auto">
          <a:xfrm>
            <a:off x="3995738" y="3573463"/>
            <a:ext cx="523875" cy="2005012"/>
            <a:chOff x="2813" y="1706"/>
            <a:chExt cx="330" cy="1263"/>
          </a:xfrm>
        </p:grpSpPr>
        <p:sp>
          <p:nvSpPr>
            <p:cNvPr id="17431" name="Oval 8"/>
            <p:cNvSpPr>
              <a:spLocks noChangeArrowheads="1"/>
            </p:cNvSpPr>
            <p:nvPr/>
          </p:nvSpPr>
          <p:spPr bwMode="auto">
            <a:xfrm>
              <a:off x="2813" y="1706"/>
              <a:ext cx="330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32" name="Oval 12"/>
            <p:cNvSpPr>
              <a:spLocks noChangeArrowheads="1"/>
            </p:cNvSpPr>
            <p:nvPr/>
          </p:nvSpPr>
          <p:spPr bwMode="auto">
            <a:xfrm>
              <a:off x="2813" y="2180"/>
              <a:ext cx="330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33" name="Oval 18"/>
            <p:cNvSpPr>
              <a:spLocks noChangeArrowheads="1"/>
            </p:cNvSpPr>
            <p:nvPr/>
          </p:nvSpPr>
          <p:spPr bwMode="auto">
            <a:xfrm>
              <a:off x="2813" y="2652"/>
              <a:ext cx="330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34" name="Rectangle 21"/>
            <p:cNvSpPr>
              <a:spLocks noChangeArrowheads="1"/>
            </p:cNvSpPr>
            <p:nvPr/>
          </p:nvSpPr>
          <p:spPr bwMode="auto">
            <a:xfrm>
              <a:off x="2929" y="1752"/>
              <a:ext cx="14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35" name="Rectangle 22"/>
            <p:cNvSpPr>
              <a:spLocks noChangeArrowheads="1"/>
            </p:cNvSpPr>
            <p:nvPr/>
          </p:nvSpPr>
          <p:spPr bwMode="auto">
            <a:xfrm>
              <a:off x="2929" y="17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C</a:t>
              </a:r>
              <a:endParaRPr lang="sl-SI"/>
            </a:p>
          </p:txBody>
        </p:sp>
        <p:sp>
          <p:nvSpPr>
            <p:cNvPr id="17436" name="Rectangle 29"/>
            <p:cNvSpPr>
              <a:spLocks noChangeArrowheads="1"/>
            </p:cNvSpPr>
            <p:nvPr/>
          </p:nvSpPr>
          <p:spPr bwMode="auto">
            <a:xfrm>
              <a:off x="2920" y="2236"/>
              <a:ext cx="15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37" name="Rectangle 30"/>
            <p:cNvSpPr>
              <a:spLocks noChangeArrowheads="1"/>
            </p:cNvSpPr>
            <p:nvPr/>
          </p:nvSpPr>
          <p:spPr bwMode="auto">
            <a:xfrm>
              <a:off x="2920" y="2235"/>
              <a:ext cx="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G</a:t>
              </a:r>
              <a:endParaRPr lang="sl-SI"/>
            </a:p>
          </p:txBody>
        </p:sp>
        <p:sp>
          <p:nvSpPr>
            <p:cNvPr id="17438" name="Rectangle 41"/>
            <p:cNvSpPr>
              <a:spLocks noChangeArrowheads="1"/>
            </p:cNvSpPr>
            <p:nvPr/>
          </p:nvSpPr>
          <p:spPr bwMode="auto">
            <a:xfrm>
              <a:off x="2920" y="2697"/>
              <a:ext cx="16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39" name="Rectangle 42"/>
            <p:cNvSpPr>
              <a:spLocks noChangeArrowheads="1"/>
            </p:cNvSpPr>
            <p:nvPr/>
          </p:nvSpPr>
          <p:spPr bwMode="auto">
            <a:xfrm>
              <a:off x="2920" y="2697"/>
              <a:ext cx="9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M</a:t>
              </a:r>
              <a:endParaRPr lang="sl-SI"/>
            </a:p>
          </p:txBody>
        </p:sp>
        <p:sp>
          <p:nvSpPr>
            <p:cNvPr id="17440" name="Line 47"/>
            <p:cNvSpPr>
              <a:spLocks noChangeShapeType="1"/>
            </p:cNvSpPr>
            <p:nvPr/>
          </p:nvSpPr>
          <p:spPr bwMode="auto">
            <a:xfrm flipH="1">
              <a:off x="2962" y="2021"/>
              <a:ext cx="7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48"/>
            <p:cNvSpPr>
              <a:spLocks noChangeShapeType="1"/>
            </p:cNvSpPr>
            <p:nvPr/>
          </p:nvSpPr>
          <p:spPr bwMode="auto">
            <a:xfrm>
              <a:off x="2962" y="2494"/>
              <a:ext cx="1" cy="1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4" name="Group 85"/>
          <p:cNvGrpSpPr>
            <a:grpSpLocks/>
          </p:cNvGrpSpPr>
          <p:nvPr/>
        </p:nvGrpSpPr>
        <p:grpSpPr bwMode="auto">
          <a:xfrm>
            <a:off x="5613400" y="2708275"/>
            <a:ext cx="2092325" cy="1252538"/>
            <a:chOff x="3536" y="1706"/>
            <a:chExt cx="1318" cy="789"/>
          </a:xfrm>
        </p:grpSpPr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63" y="1706"/>
              <a:ext cx="331" cy="31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17" name="Oval 13"/>
            <p:cNvSpPr>
              <a:spLocks noChangeArrowheads="1"/>
            </p:cNvSpPr>
            <p:nvPr/>
          </p:nvSpPr>
          <p:spPr bwMode="auto">
            <a:xfrm>
              <a:off x="3536" y="2180"/>
              <a:ext cx="331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18" name="Oval 14"/>
            <p:cNvSpPr>
              <a:spLocks noChangeArrowheads="1"/>
            </p:cNvSpPr>
            <p:nvPr/>
          </p:nvSpPr>
          <p:spPr bwMode="auto">
            <a:xfrm>
              <a:off x="4063" y="2180"/>
              <a:ext cx="331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19" name="Oval 15"/>
            <p:cNvSpPr>
              <a:spLocks noChangeArrowheads="1"/>
            </p:cNvSpPr>
            <p:nvPr/>
          </p:nvSpPr>
          <p:spPr bwMode="auto">
            <a:xfrm>
              <a:off x="4523" y="2180"/>
              <a:ext cx="331" cy="31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420" name="Rectangle 23"/>
            <p:cNvSpPr>
              <a:spLocks noChangeArrowheads="1"/>
            </p:cNvSpPr>
            <p:nvPr/>
          </p:nvSpPr>
          <p:spPr bwMode="auto">
            <a:xfrm>
              <a:off x="4187" y="1743"/>
              <a:ext cx="15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21" name="Rectangle 24"/>
            <p:cNvSpPr>
              <a:spLocks noChangeArrowheads="1"/>
            </p:cNvSpPr>
            <p:nvPr/>
          </p:nvSpPr>
          <p:spPr bwMode="auto">
            <a:xfrm>
              <a:off x="4188" y="17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D</a:t>
              </a:r>
              <a:endParaRPr lang="sl-SI"/>
            </a:p>
          </p:txBody>
        </p:sp>
        <p:sp>
          <p:nvSpPr>
            <p:cNvPr id="17422" name="Rectangle 31"/>
            <p:cNvSpPr>
              <a:spLocks noChangeArrowheads="1"/>
            </p:cNvSpPr>
            <p:nvPr/>
          </p:nvSpPr>
          <p:spPr bwMode="auto">
            <a:xfrm>
              <a:off x="3635" y="2216"/>
              <a:ext cx="15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23" name="Rectangle 32"/>
            <p:cNvSpPr>
              <a:spLocks noChangeArrowheads="1"/>
            </p:cNvSpPr>
            <p:nvPr/>
          </p:nvSpPr>
          <p:spPr bwMode="auto">
            <a:xfrm>
              <a:off x="3635" y="221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H</a:t>
              </a:r>
              <a:endParaRPr lang="sl-SI"/>
            </a:p>
          </p:txBody>
        </p:sp>
        <p:sp>
          <p:nvSpPr>
            <p:cNvPr id="17424" name="Rectangle 33"/>
            <p:cNvSpPr>
              <a:spLocks noChangeArrowheads="1"/>
            </p:cNvSpPr>
            <p:nvPr/>
          </p:nvSpPr>
          <p:spPr bwMode="auto">
            <a:xfrm>
              <a:off x="4194" y="2216"/>
              <a:ext cx="9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25" name="Rectangle 34"/>
            <p:cNvSpPr>
              <a:spLocks noChangeArrowheads="1"/>
            </p:cNvSpPr>
            <p:nvPr/>
          </p:nvSpPr>
          <p:spPr bwMode="auto">
            <a:xfrm>
              <a:off x="4194" y="22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I</a:t>
              </a:r>
              <a:endParaRPr lang="sl-SI"/>
            </a:p>
          </p:txBody>
        </p:sp>
        <p:sp>
          <p:nvSpPr>
            <p:cNvPr id="17426" name="Rectangle 35"/>
            <p:cNvSpPr>
              <a:spLocks noChangeArrowheads="1"/>
            </p:cNvSpPr>
            <p:nvPr/>
          </p:nvSpPr>
          <p:spPr bwMode="auto">
            <a:xfrm>
              <a:off x="4654" y="2236"/>
              <a:ext cx="1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427" name="Rectangle 36"/>
            <p:cNvSpPr>
              <a:spLocks noChangeArrowheads="1"/>
            </p:cNvSpPr>
            <p:nvPr/>
          </p:nvSpPr>
          <p:spPr bwMode="auto">
            <a:xfrm>
              <a:off x="4654" y="2235"/>
              <a:ext cx="5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l-SI" sz="1400">
                  <a:solidFill>
                    <a:srgbClr val="000000"/>
                  </a:solidFill>
                  <a:latin typeface=".HelveSL" charset="0"/>
                </a:rPr>
                <a:t>J</a:t>
              </a:r>
              <a:endParaRPr lang="sl-SI"/>
            </a:p>
          </p:txBody>
        </p:sp>
        <p:sp>
          <p:nvSpPr>
            <p:cNvPr id="17428" name="Line 49"/>
            <p:cNvSpPr>
              <a:spLocks noChangeShapeType="1"/>
            </p:cNvSpPr>
            <p:nvPr/>
          </p:nvSpPr>
          <p:spPr bwMode="auto">
            <a:xfrm flipH="1">
              <a:off x="3791" y="1964"/>
              <a:ext cx="289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50"/>
            <p:cNvSpPr>
              <a:spLocks noChangeShapeType="1"/>
            </p:cNvSpPr>
            <p:nvPr/>
          </p:nvSpPr>
          <p:spPr bwMode="auto">
            <a:xfrm>
              <a:off x="4219" y="2021"/>
              <a:ext cx="1" cy="1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51"/>
            <p:cNvSpPr>
              <a:spLocks noChangeShapeType="1"/>
            </p:cNvSpPr>
            <p:nvPr/>
          </p:nvSpPr>
          <p:spPr bwMode="auto">
            <a:xfrm>
              <a:off x="4359" y="1972"/>
              <a:ext cx="222" cy="2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Text Box 52"/>
          <p:cNvSpPr txBox="1">
            <a:spLocks noChangeArrowheads="1"/>
          </p:cNvSpPr>
          <p:nvPr/>
        </p:nvSpPr>
        <p:spPr bwMode="auto">
          <a:xfrm>
            <a:off x="1254125" y="1824038"/>
            <a:ext cx="4902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O drevesih</a:t>
            </a:r>
            <a:endParaRPr lang="en-GB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Slovar pojmov:</a:t>
            </a:r>
          </a:p>
          <a:p>
            <a:pPr lvl="1" eaLnBrk="1" hangingPunct="1"/>
            <a:r>
              <a:rPr lang="en-GB" smtClean="0">
                <a:hlinkClick r:id="rId3"/>
              </a:rPr>
              <a:t>http://www.cs.usask.ca/resources/tutorials/csconcepts/1998_6/bintree/glossary.html</a:t>
            </a:r>
            <a:r>
              <a:rPr lang="sl-SI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Vrste dreves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dvojiška drevesa</a:t>
            </a:r>
          </a:p>
          <a:p>
            <a:pPr lvl="1" eaLnBrk="1" hangingPunct="1"/>
            <a:r>
              <a:rPr lang="en-US" sz="2000" smtClean="0"/>
              <a:t>drevo prednikov</a:t>
            </a:r>
          </a:p>
          <a:p>
            <a:pPr lvl="1" eaLnBrk="1" hangingPunct="1"/>
            <a:r>
              <a:rPr lang="en-US" sz="2000" smtClean="0"/>
              <a:t>aritmetičnega izraza</a:t>
            </a:r>
          </a:p>
          <a:p>
            <a:pPr eaLnBrk="1" hangingPunct="1"/>
            <a:r>
              <a:rPr lang="en-US" sz="2200" smtClean="0"/>
              <a:t>2-3 drevesa</a:t>
            </a:r>
          </a:p>
          <a:p>
            <a:pPr eaLnBrk="1" hangingPunct="1"/>
            <a:r>
              <a:rPr lang="en-US" sz="2200" smtClean="0"/>
              <a:t>AVL drevesa</a:t>
            </a:r>
          </a:p>
          <a:p>
            <a:pPr eaLnBrk="1" hangingPunct="1"/>
            <a:r>
              <a:rPr lang="en-US" sz="2200" smtClean="0"/>
              <a:t>B-drevesa</a:t>
            </a:r>
          </a:p>
          <a:p>
            <a:pPr eaLnBrk="1" hangingPunct="1"/>
            <a:r>
              <a:rPr lang="en-US" sz="2200" smtClean="0"/>
              <a:t>najbolj leva drevesa</a:t>
            </a:r>
            <a:endParaRPr lang="sl-SI" sz="2200" smtClean="0"/>
          </a:p>
          <a:p>
            <a:pPr eaLnBrk="1" hangingPunct="1"/>
            <a:r>
              <a:rPr lang="sl-SI" sz="2200" smtClean="0"/>
              <a:t>...</a:t>
            </a:r>
          </a:p>
          <a:p>
            <a:pPr eaLnBrk="1" hangingPunct="1"/>
            <a:r>
              <a:rPr lang="en-US" sz="2200" smtClean="0">
                <a:hlinkClick r:id="rId3"/>
              </a:rPr>
              <a:t>http://www.cs.usask.ca/resources/tutorials/csconcepts/1998_6/bintree/index.html</a:t>
            </a:r>
            <a:r>
              <a:rPr lang="sl-SI" sz="2200" smtClean="0"/>
              <a:t> 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Dvojiško drevo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urejeno drevo</a:t>
            </a:r>
            <a:endParaRPr lang="sl-SI" smtClean="0"/>
          </a:p>
          <a:p>
            <a:pPr lvl="1" eaLnBrk="1" hangingPunct="1"/>
            <a:r>
              <a:rPr lang="sl-SI" smtClean="0"/>
              <a:t>Vrstni red dreves je pomemben</a:t>
            </a:r>
          </a:p>
          <a:p>
            <a:pPr lvl="1" eaLnBrk="1" hangingPunct="1"/>
            <a:r>
              <a:rPr lang="sl-SI" smtClean="0"/>
              <a:t>Govorimo o levem in desnem poddrevesu</a:t>
            </a:r>
            <a:endParaRPr lang="en-US" smtClean="0"/>
          </a:p>
          <a:p>
            <a:pPr eaLnBrk="1" hangingPunct="1"/>
            <a:r>
              <a:rPr lang="en-US" smtClean="0"/>
              <a:t>stopnja vozlišč največ dva</a:t>
            </a:r>
          </a:p>
          <a:p>
            <a:pPr eaLnBrk="1" hangingPunct="1"/>
            <a:r>
              <a:rPr lang="en-US" smtClean="0"/>
              <a:t>definicija</a:t>
            </a:r>
          </a:p>
          <a:p>
            <a:pPr lvl="1" eaLnBrk="1" hangingPunct="1"/>
            <a:r>
              <a:rPr lang="en-US" smtClean="0"/>
              <a:t>dvojiško drevo je bodisi prazno ali pa ga sestavlja posebej odlikovano vozlišče koren, ki ima levo in desno poddrevo</a:t>
            </a:r>
            <a:endParaRPr lang="sl-SI" smtClean="0"/>
          </a:p>
          <a:p>
            <a:pPr lvl="1" eaLnBrk="1" hangingPunct="1"/>
            <a:r>
              <a:rPr lang="sl-SI" smtClean="0"/>
              <a:t>Levo in desno poddrevo sta spet dvojiški drevesi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Dvojiško drevo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definicija</a:t>
            </a:r>
          </a:p>
          <a:p>
            <a:pPr lvl="1" eaLnBrk="1" hangingPunct="1"/>
            <a:r>
              <a:rPr lang="en-US" sz="2600" b="1" smtClean="0"/>
              <a:t>dvojiško drevo je bodisi </a:t>
            </a:r>
            <a:r>
              <a:rPr lang="en-US" sz="2600" b="1" smtClean="0">
                <a:solidFill>
                  <a:schemeClr val="accent2"/>
                </a:solidFill>
              </a:rPr>
              <a:t>prazno</a:t>
            </a:r>
            <a:r>
              <a:rPr lang="en-US" sz="2600" b="1" smtClean="0"/>
              <a:t> ali pa ga sestavlja posebej odlikovano vozlišče </a:t>
            </a:r>
            <a:r>
              <a:rPr lang="en-US" sz="2600" b="1" smtClean="0">
                <a:solidFill>
                  <a:schemeClr val="accent2"/>
                </a:solidFill>
              </a:rPr>
              <a:t>koren</a:t>
            </a:r>
            <a:r>
              <a:rPr lang="en-US" sz="2600" b="1" smtClean="0"/>
              <a:t>, ki ima </a:t>
            </a:r>
            <a:r>
              <a:rPr lang="en-US" sz="2600" b="1" smtClean="0">
                <a:solidFill>
                  <a:schemeClr val="accent2"/>
                </a:solidFill>
              </a:rPr>
              <a:t>levo</a:t>
            </a:r>
            <a:r>
              <a:rPr lang="en-US" sz="2600" b="1" smtClean="0"/>
              <a:t> in </a:t>
            </a:r>
            <a:r>
              <a:rPr lang="en-US" sz="2600" b="1" smtClean="0">
                <a:solidFill>
                  <a:schemeClr val="accent2"/>
                </a:solidFill>
              </a:rPr>
              <a:t>desno</a:t>
            </a:r>
            <a:r>
              <a:rPr lang="en-US" sz="2600" b="1" smtClean="0"/>
              <a:t> </a:t>
            </a:r>
            <a:r>
              <a:rPr lang="en-US" sz="2600" b="1" smtClean="0">
                <a:solidFill>
                  <a:schemeClr val="accent2"/>
                </a:solidFill>
              </a:rPr>
              <a:t>poddrevo</a:t>
            </a:r>
            <a:endParaRPr lang="sl-SI" sz="2600" b="1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sl-SI" sz="2600" b="1" smtClean="0">
                <a:solidFill>
                  <a:schemeClr val="accent2"/>
                </a:solidFill>
              </a:rPr>
              <a:t>Levo</a:t>
            </a:r>
            <a:r>
              <a:rPr lang="sl-SI" sz="2600" b="1" smtClean="0"/>
              <a:t> in </a:t>
            </a:r>
            <a:r>
              <a:rPr lang="sl-SI" sz="2600" b="1" smtClean="0">
                <a:solidFill>
                  <a:schemeClr val="accent2"/>
                </a:solidFill>
              </a:rPr>
              <a:t>desno</a:t>
            </a:r>
            <a:r>
              <a:rPr lang="sl-SI" sz="2600" b="1" smtClean="0"/>
              <a:t> poddrevo </a:t>
            </a:r>
            <a:r>
              <a:rPr lang="sl-SI" sz="2600" b="1" smtClean="0">
                <a:solidFill>
                  <a:schemeClr val="accent2"/>
                </a:solidFill>
              </a:rPr>
              <a:t>sta</a:t>
            </a:r>
            <a:r>
              <a:rPr lang="sl-SI" sz="2600" b="1" smtClean="0"/>
              <a:t> spet </a:t>
            </a:r>
            <a:r>
              <a:rPr lang="sl-SI" sz="2600" b="1" smtClean="0">
                <a:solidFill>
                  <a:schemeClr val="accent2"/>
                </a:solidFill>
              </a:rPr>
              <a:t>dvojiški</a:t>
            </a:r>
            <a:r>
              <a:rPr lang="sl-SI" sz="2600" b="1" smtClean="0"/>
              <a:t> </a:t>
            </a:r>
            <a:r>
              <a:rPr lang="sl-SI" sz="2600" b="1" smtClean="0">
                <a:solidFill>
                  <a:schemeClr val="accent2"/>
                </a:solidFill>
              </a:rPr>
              <a:t>drevesi</a:t>
            </a:r>
            <a:endParaRPr lang="en-US" sz="2600" b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APS Dv. drevo</a:t>
            </a:r>
            <a:endParaRPr lang="en-GB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785225" cy="4302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structure</a:t>
            </a:r>
            <a:r>
              <a:rPr lang="en-US" sz="2000" smtClean="0"/>
              <a:t> DVOJISKO DREVO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</a:t>
            </a:r>
            <a:r>
              <a:rPr lang="en-US" sz="2000" b="1" smtClean="0"/>
              <a:t>declare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</a:t>
            </a:r>
            <a:r>
              <a:rPr lang="en-US" sz="2000" i="1" smtClean="0"/>
              <a:t>pripravi</a:t>
            </a:r>
            <a:r>
              <a:rPr lang="en-US" sz="2000" smtClean="0"/>
              <a:t>: 0 </a:t>
            </a:r>
            <a:r>
              <a:rPr lang="en-US" sz="2000" smtClean="0">
                <a:sym typeface="Symbol" pitchFamily="18" charset="2"/>
              </a:rPr>
              <a:t> dvojisko drevo;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</a:t>
            </a:r>
            <a:r>
              <a:rPr lang="en-US" sz="2000" i="1" smtClean="0">
                <a:sym typeface="Symbol" pitchFamily="18" charset="2"/>
              </a:rPr>
              <a:t>sestavi</a:t>
            </a:r>
            <a:r>
              <a:rPr lang="en-US" sz="2000" smtClean="0">
                <a:sym typeface="Symbol" pitchFamily="18" charset="2"/>
              </a:rPr>
              <a:t>: </a:t>
            </a:r>
            <a:r>
              <a:rPr lang="en-US" sz="1500" smtClean="0">
                <a:sym typeface="Symbol" pitchFamily="18" charset="2"/>
              </a:rPr>
              <a:t>(dvojisko drevo, podatek, dvojisko drevo)  dvojisko drevo;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</a:t>
            </a:r>
            <a:r>
              <a:rPr lang="en-US" sz="2000" i="1" smtClean="0">
                <a:sym typeface="Symbol" pitchFamily="18" charset="2"/>
              </a:rPr>
              <a:t>vrni</a:t>
            </a:r>
            <a:r>
              <a:rPr lang="en-US" sz="2000" smtClean="0">
                <a:sym typeface="Symbol" pitchFamily="18" charset="2"/>
              </a:rPr>
              <a:t>: dvojisko drevo  podatek;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</a:t>
            </a:r>
            <a:r>
              <a:rPr lang="en-US" sz="2000" i="1" smtClean="0">
                <a:sym typeface="Symbol" pitchFamily="18" charset="2"/>
              </a:rPr>
              <a:t>lev</a:t>
            </a:r>
            <a:r>
              <a:rPr lang="sl-SI" sz="2000" i="1" smtClean="0">
                <a:sym typeface="Symbol" pitchFamily="18" charset="2"/>
              </a:rPr>
              <a:t>o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sl-SI" sz="2000" i="1" smtClean="0">
                <a:sym typeface="Symbol" pitchFamily="18" charset="2"/>
              </a:rPr>
              <a:t>poddrevo</a:t>
            </a:r>
            <a:r>
              <a:rPr lang="en-US" sz="2000" smtClean="0">
                <a:sym typeface="Symbol" pitchFamily="18" charset="2"/>
              </a:rPr>
              <a:t>: dvojisko drevo  dvojisko drevo;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</a:t>
            </a:r>
            <a:r>
              <a:rPr lang="en-US" sz="2000" i="1" smtClean="0">
                <a:sym typeface="Symbol" pitchFamily="18" charset="2"/>
              </a:rPr>
              <a:t>desn</a:t>
            </a:r>
            <a:r>
              <a:rPr lang="sl-SI" sz="2000" i="1" smtClean="0">
                <a:sym typeface="Symbol" pitchFamily="18" charset="2"/>
              </a:rPr>
              <a:t>o poddrevo</a:t>
            </a:r>
            <a:r>
              <a:rPr lang="en-US" sz="2000" smtClean="0">
                <a:sym typeface="Symbol" pitchFamily="18" charset="2"/>
              </a:rPr>
              <a:t>: dvojisko drevo  dvojisko drevo;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</a:t>
            </a:r>
            <a:r>
              <a:rPr lang="en-US" sz="2000" i="1" smtClean="0">
                <a:sym typeface="Symbol" pitchFamily="18" charset="2"/>
              </a:rPr>
              <a:t>prazno</a:t>
            </a:r>
            <a:r>
              <a:rPr lang="en-US" sz="2000" smtClean="0">
                <a:sym typeface="Symbol" pitchFamily="18" charset="2"/>
              </a:rPr>
              <a:t>: dvojisko drevo  {true, false};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endParaRPr lang="en-GB" sz="3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APS Dv. drevo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lev</a:t>
            </a:r>
            <a:r>
              <a:rPr lang="sl-SI" sz="2200" i="1" smtClean="0"/>
              <a:t>o poddrevo</a:t>
            </a:r>
            <a:r>
              <a:rPr lang="en-US" sz="2200" smtClean="0"/>
              <a:t>(</a:t>
            </a:r>
            <a:r>
              <a:rPr lang="en-US" sz="2200" i="1" smtClean="0"/>
              <a:t>pripravi</a:t>
            </a:r>
            <a:r>
              <a:rPr lang="en-US" sz="2200" smtClean="0"/>
              <a:t>) := NAPAKA;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         </a:t>
            </a:r>
            <a:r>
              <a:rPr lang="en-US" sz="2200" i="1" smtClean="0"/>
              <a:t>lev</a:t>
            </a:r>
            <a:r>
              <a:rPr lang="sl-SI" sz="2200" i="1" smtClean="0"/>
              <a:t>o</a:t>
            </a:r>
            <a:r>
              <a:rPr lang="en-US" sz="2200" i="1" smtClean="0"/>
              <a:t> </a:t>
            </a:r>
            <a:r>
              <a:rPr lang="sl-SI" sz="2200" i="1" smtClean="0"/>
              <a:t>poddrevo</a:t>
            </a:r>
            <a:r>
              <a:rPr lang="en-US" sz="2200" smtClean="0"/>
              <a:t>(</a:t>
            </a:r>
            <a:r>
              <a:rPr lang="en-US" sz="2200" i="1" smtClean="0"/>
              <a:t>sestavi</a:t>
            </a:r>
            <a:r>
              <a:rPr lang="en-US" sz="2200" smtClean="0"/>
              <a:t>(l,k,d)</a:t>
            </a:r>
            <a:r>
              <a:rPr lang="sl-SI" sz="2200" smtClean="0"/>
              <a:t>)</a:t>
            </a:r>
            <a:r>
              <a:rPr lang="en-US" sz="2200" smtClean="0"/>
              <a:t> := 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desn</a:t>
            </a:r>
            <a:r>
              <a:rPr lang="sl-SI" sz="2200" i="1" smtClean="0"/>
              <a:t>o</a:t>
            </a:r>
            <a:r>
              <a:rPr lang="en-US" sz="2200" i="1" smtClean="0"/>
              <a:t> </a:t>
            </a:r>
            <a:r>
              <a:rPr lang="sl-SI" sz="2200" i="1" smtClean="0"/>
              <a:t>poddrevo</a:t>
            </a:r>
            <a:r>
              <a:rPr lang="en-US" sz="2200" smtClean="0"/>
              <a:t>(</a:t>
            </a:r>
            <a:r>
              <a:rPr lang="en-US" sz="2200" i="1" smtClean="0"/>
              <a:t>pripravi</a:t>
            </a:r>
            <a:r>
              <a:rPr lang="en-US" sz="2200" smtClean="0"/>
              <a:t>) := NAPAKA;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/>
              <a:t>         </a:t>
            </a:r>
            <a:r>
              <a:rPr lang="en-US" sz="2200" i="1" smtClean="0"/>
              <a:t>desn</a:t>
            </a:r>
            <a:r>
              <a:rPr lang="sl-SI" sz="2200" i="1" smtClean="0"/>
              <a:t>o</a:t>
            </a:r>
            <a:r>
              <a:rPr lang="en-US" sz="2200" smtClean="0"/>
              <a:t> </a:t>
            </a:r>
            <a:r>
              <a:rPr lang="sl-SI" sz="2200" i="1" smtClean="0"/>
              <a:t>poddrevo</a:t>
            </a:r>
            <a:r>
              <a:rPr lang="en-US" sz="2200" smtClean="0"/>
              <a:t>(</a:t>
            </a:r>
            <a:r>
              <a:rPr lang="en-US" sz="2200" i="1" smtClean="0"/>
              <a:t>sestavi</a:t>
            </a:r>
            <a:r>
              <a:rPr lang="en-US" sz="2200" smtClean="0"/>
              <a:t>(l,k,d)</a:t>
            </a:r>
            <a:r>
              <a:rPr lang="sl-SI" sz="2200" smtClean="0"/>
              <a:t>)</a:t>
            </a:r>
            <a:r>
              <a:rPr lang="en-US" sz="2200" smtClean="0"/>
              <a:t> := 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prazno</a:t>
            </a:r>
            <a:r>
              <a:rPr lang="en-US" sz="2200" smtClean="0"/>
              <a:t>(</a:t>
            </a:r>
            <a:r>
              <a:rPr lang="en-US" sz="2200" i="1" smtClean="0"/>
              <a:t>pripravi</a:t>
            </a:r>
            <a:r>
              <a:rPr lang="en-US" sz="2200" smtClean="0"/>
              <a:t>) :=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prazno</a:t>
            </a:r>
            <a:r>
              <a:rPr lang="en-US" sz="2200" smtClean="0"/>
              <a:t>(</a:t>
            </a:r>
            <a:r>
              <a:rPr lang="en-US" sz="2200" i="1" smtClean="0"/>
              <a:t>sestavi</a:t>
            </a:r>
            <a:r>
              <a:rPr lang="en-US" sz="2200" smtClean="0"/>
              <a:t>(l,k,d)</a:t>
            </a:r>
            <a:r>
              <a:rPr lang="sl-SI" sz="2200" smtClean="0"/>
              <a:t>)</a:t>
            </a:r>
            <a:r>
              <a:rPr lang="en-US" sz="2200" smtClean="0"/>
              <a:t> :=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vrni</a:t>
            </a:r>
            <a:r>
              <a:rPr lang="en-US" sz="2200" smtClean="0"/>
              <a:t>(</a:t>
            </a:r>
            <a:r>
              <a:rPr lang="en-US" sz="2200" i="1" smtClean="0"/>
              <a:t>pripravi</a:t>
            </a:r>
            <a:r>
              <a:rPr lang="en-US" sz="2200" smtClean="0"/>
              <a:t>) := NAPAKA;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		</a:t>
            </a:r>
            <a:r>
              <a:rPr lang="en-US" sz="2200" i="1" smtClean="0"/>
              <a:t>vrni</a:t>
            </a:r>
            <a:r>
              <a:rPr lang="en-US" sz="2200" smtClean="0"/>
              <a:t>(</a:t>
            </a:r>
            <a:r>
              <a:rPr lang="en-US" sz="2200" i="1" smtClean="0"/>
              <a:t>sestavi</a:t>
            </a:r>
            <a:r>
              <a:rPr lang="en-US" sz="2200" smtClean="0"/>
              <a:t>(l,k,d)</a:t>
            </a:r>
            <a:r>
              <a:rPr lang="sl-SI" sz="2200" smtClean="0"/>
              <a:t>)</a:t>
            </a:r>
            <a:r>
              <a:rPr lang="en-US" sz="2200" smtClean="0"/>
              <a:t> := 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/>
              <a:t>end;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3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6824662" cy="547687"/>
          </a:xfrm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sl-SI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Splošno</a:t>
            </a:r>
            <a:endParaRPr lang="sl-SI" b="1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76400"/>
            <a:ext cx="8147050" cy="1465263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buFont typeface="Symbol" pitchFamily="18" charset="2"/>
              <a:buNone/>
            </a:pPr>
            <a:r>
              <a:rPr lang="sl-SI" sz="1300" dirty="0" smtClean="0"/>
              <a:t>Drevo je nelinearna podatkovna struktura;</a:t>
            </a:r>
          </a:p>
          <a:p>
            <a:pPr marL="0" indent="0" eaLnBrk="1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1300" b="1" dirty="0" smtClean="0"/>
              <a:t>Vozlišče lahko ima več naslednikov, vendar kvečjemu enega prednika</a:t>
            </a:r>
            <a:r>
              <a:rPr lang="sl-SI" sz="1300" dirty="0" smtClean="0"/>
              <a:t>; </a:t>
            </a:r>
          </a:p>
          <a:p>
            <a:pPr marL="0" indent="0" eaLnBrk="1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1300" b="1" dirty="0" smtClean="0"/>
              <a:t>Primer:</a:t>
            </a:r>
            <a:r>
              <a:rPr lang="sl-SI" sz="1300" dirty="0" smtClean="0"/>
              <a:t> dve obliki rodovnika:</a:t>
            </a:r>
            <a:r>
              <a:rPr lang="sl-SI" sz="1700" dirty="0" smtClean="0"/>
              <a:t> </a:t>
            </a:r>
            <a:r>
              <a:rPr lang="sl-SI" sz="1300" dirty="0" smtClean="0"/>
              <a:t/>
            </a:r>
            <a:br>
              <a:rPr lang="sl-SI" sz="1300" dirty="0" smtClean="0"/>
            </a:br>
            <a:endParaRPr lang="sl-SI" sz="1300" dirty="0" smtClean="0"/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sl-SI" sz="1700" dirty="0" smtClean="0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11188" y="2920189"/>
            <a:ext cx="4067175" cy="2605899"/>
            <a:chOff x="308" y="2293"/>
            <a:chExt cx="2874" cy="1806"/>
          </a:xfrm>
        </p:grpSpPr>
        <p:sp>
          <p:nvSpPr>
            <p:cNvPr id="14371" name="Rectangle 5"/>
            <p:cNvSpPr>
              <a:spLocks noChangeArrowheads="1"/>
            </p:cNvSpPr>
            <p:nvPr/>
          </p:nvSpPr>
          <p:spPr bwMode="auto">
            <a:xfrm>
              <a:off x="1626" y="2660"/>
              <a:ext cx="26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72" name="Rectangle 6"/>
            <p:cNvSpPr>
              <a:spLocks noChangeArrowheads="1"/>
            </p:cNvSpPr>
            <p:nvPr/>
          </p:nvSpPr>
          <p:spPr bwMode="auto">
            <a:xfrm>
              <a:off x="1502" y="2605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 dirty="0">
                  <a:latin typeface="Arial" pitchFamily="34" charset="0"/>
                </a:rPr>
                <a:t>Miha</a:t>
              </a:r>
            </a:p>
          </p:txBody>
        </p:sp>
        <p:sp>
          <p:nvSpPr>
            <p:cNvPr id="14373" name="Rectangle 7"/>
            <p:cNvSpPr>
              <a:spLocks noChangeArrowheads="1"/>
            </p:cNvSpPr>
            <p:nvPr/>
          </p:nvSpPr>
          <p:spPr bwMode="auto">
            <a:xfrm>
              <a:off x="820" y="3084"/>
              <a:ext cx="27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74" name="Rectangle 8"/>
            <p:cNvSpPr>
              <a:spLocks noChangeArrowheads="1"/>
            </p:cNvSpPr>
            <p:nvPr/>
          </p:nvSpPr>
          <p:spPr bwMode="auto">
            <a:xfrm>
              <a:off x="768" y="3073"/>
              <a:ext cx="4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Tone</a:t>
              </a:r>
            </a:p>
          </p:txBody>
        </p:sp>
        <p:sp>
          <p:nvSpPr>
            <p:cNvPr id="14375" name="Rectangle 9"/>
            <p:cNvSpPr>
              <a:spLocks noChangeArrowheads="1"/>
            </p:cNvSpPr>
            <p:nvPr/>
          </p:nvSpPr>
          <p:spPr bwMode="auto">
            <a:xfrm>
              <a:off x="2389" y="3110"/>
              <a:ext cx="30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76" name="Rectangle 10"/>
            <p:cNvSpPr>
              <a:spLocks noChangeArrowheads="1"/>
            </p:cNvSpPr>
            <p:nvPr/>
          </p:nvSpPr>
          <p:spPr bwMode="auto">
            <a:xfrm>
              <a:off x="2304" y="3073"/>
              <a:ext cx="45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Marta</a:t>
              </a:r>
            </a:p>
          </p:txBody>
        </p:sp>
        <p:sp>
          <p:nvSpPr>
            <p:cNvPr id="14377" name="Rectangle 11"/>
            <p:cNvSpPr>
              <a:spLocks noChangeArrowheads="1"/>
            </p:cNvSpPr>
            <p:nvPr/>
          </p:nvSpPr>
          <p:spPr bwMode="auto">
            <a:xfrm>
              <a:off x="308" y="3447"/>
              <a:ext cx="285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78" name="Rectangle 12"/>
            <p:cNvSpPr>
              <a:spLocks noChangeArrowheads="1"/>
            </p:cNvSpPr>
            <p:nvPr/>
          </p:nvSpPr>
          <p:spPr bwMode="auto">
            <a:xfrm>
              <a:off x="308" y="3475"/>
              <a:ext cx="42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Peter</a:t>
              </a:r>
            </a:p>
          </p:txBody>
        </p:sp>
        <p:sp>
          <p:nvSpPr>
            <p:cNvPr id="14379" name="Rectangle 13"/>
            <p:cNvSpPr>
              <a:spLocks noChangeArrowheads="1"/>
            </p:cNvSpPr>
            <p:nvPr/>
          </p:nvSpPr>
          <p:spPr bwMode="auto">
            <a:xfrm>
              <a:off x="1236" y="3430"/>
              <a:ext cx="38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80" name="Rectangle 14"/>
            <p:cNvSpPr>
              <a:spLocks noChangeArrowheads="1"/>
            </p:cNvSpPr>
            <p:nvPr/>
          </p:nvSpPr>
          <p:spPr bwMode="auto">
            <a:xfrm>
              <a:off x="1236" y="3458"/>
              <a:ext cx="5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Tončka</a:t>
              </a:r>
            </a:p>
          </p:txBody>
        </p:sp>
        <p:sp>
          <p:nvSpPr>
            <p:cNvPr id="14381" name="Rectangle 15"/>
            <p:cNvSpPr>
              <a:spLocks noChangeArrowheads="1"/>
            </p:cNvSpPr>
            <p:nvPr/>
          </p:nvSpPr>
          <p:spPr bwMode="auto">
            <a:xfrm>
              <a:off x="1904" y="3526"/>
              <a:ext cx="28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82" name="Rectangle 16"/>
            <p:cNvSpPr>
              <a:spLocks noChangeArrowheads="1"/>
            </p:cNvSpPr>
            <p:nvPr/>
          </p:nvSpPr>
          <p:spPr bwMode="auto">
            <a:xfrm>
              <a:off x="1920" y="3504"/>
              <a:ext cx="4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Lojze</a:t>
              </a:r>
            </a:p>
          </p:txBody>
        </p:sp>
        <p:sp>
          <p:nvSpPr>
            <p:cNvPr id="14383" name="Rectangle 17"/>
            <p:cNvSpPr>
              <a:spLocks noChangeArrowheads="1"/>
            </p:cNvSpPr>
            <p:nvPr/>
          </p:nvSpPr>
          <p:spPr bwMode="auto">
            <a:xfrm>
              <a:off x="2764" y="3172"/>
              <a:ext cx="271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84" name="Rectangle 18"/>
            <p:cNvSpPr>
              <a:spLocks noChangeArrowheads="1"/>
            </p:cNvSpPr>
            <p:nvPr/>
          </p:nvSpPr>
          <p:spPr bwMode="auto">
            <a:xfrm>
              <a:off x="2783" y="3456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Meta</a:t>
              </a:r>
            </a:p>
          </p:txBody>
        </p:sp>
        <p:sp>
          <p:nvSpPr>
            <p:cNvPr id="14385" name="Rectangle 19"/>
            <p:cNvSpPr>
              <a:spLocks noChangeArrowheads="1"/>
            </p:cNvSpPr>
            <p:nvPr/>
          </p:nvSpPr>
          <p:spPr bwMode="auto">
            <a:xfrm>
              <a:off x="912" y="3860"/>
              <a:ext cx="28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86" name="Rectangle 20"/>
            <p:cNvSpPr>
              <a:spLocks noChangeArrowheads="1"/>
            </p:cNvSpPr>
            <p:nvPr/>
          </p:nvSpPr>
          <p:spPr bwMode="auto">
            <a:xfrm>
              <a:off x="913" y="3888"/>
              <a:ext cx="4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Peter</a:t>
              </a:r>
            </a:p>
          </p:txBody>
        </p:sp>
        <p:sp>
          <p:nvSpPr>
            <p:cNvPr id="14387" name="Rectangle 21"/>
            <p:cNvSpPr>
              <a:spLocks noChangeArrowheads="1"/>
            </p:cNvSpPr>
            <p:nvPr/>
          </p:nvSpPr>
          <p:spPr bwMode="auto">
            <a:xfrm>
              <a:off x="1632" y="3860"/>
              <a:ext cx="29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88" name="Rectangle 22"/>
            <p:cNvSpPr>
              <a:spLocks noChangeArrowheads="1"/>
            </p:cNvSpPr>
            <p:nvPr/>
          </p:nvSpPr>
          <p:spPr bwMode="auto">
            <a:xfrm>
              <a:off x="1632" y="3888"/>
              <a:ext cx="42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Nada</a:t>
              </a:r>
            </a:p>
          </p:txBody>
        </p:sp>
        <p:sp>
          <p:nvSpPr>
            <p:cNvPr id="14389" name="Line 23"/>
            <p:cNvSpPr>
              <a:spLocks noChangeShapeType="1"/>
            </p:cNvSpPr>
            <p:nvPr/>
          </p:nvSpPr>
          <p:spPr bwMode="auto">
            <a:xfrm flipV="1">
              <a:off x="1104" y="2836"/>
              <a:ext cx="428" cy="23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4"/>
            <p:cNvSpPr>
              <a:spLocks noChangeShapeType="1"/>
            </p:cNvSpPr>
            <p:nvPr/>
          </p:nvSpPr>
          <p:spPr bwMode="auto">
            <a:xfrm flipV="1">
              <a:off x="528" y="3268"/>
              <a:ext cx="216" cy="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25"/>
            <p:cNvSpPr>
              <a:spLocks noChangeShapeType="1"/>
            </p:cNvSpPr>
            <p:nvPr/>
          </p:nvSpPr>
          <p:spPr bwMode="auto">
            <a:xfrm>
              <a:off x="1053" y="3277"/>
              <a:ext cx="243" cy="17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26"/>
            <p:cNvSpPr>
              <a:spLocks noChangeShapeType="1"/>
            </p:cNvSpPr>
            <p:nvPr/>
          </p:nvSpPr>
          <p:spPr bwMode="auto">
            <a:xfrm flipV="1">
              <a:off x="1097" y="3673"/>
              <a:ext cx="200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27"/>
            <p:cNvSpPr>
              <a:spLocks noChangeShapeType="1"/>
            </p:cNvSpPr>
            <p:nvPr/>
          </p:nvSpPr>
          <p:spPr bwMode="auto">
            <a:xfrm>
              <a:off x="1625" y="3680"/>
              <a:ext cx="144" cy="1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Line 28"/>
            <p:cNvSpPr>
              <a:spLocks noChangeShapeType="1"/>
            </p:cNvSpPr>
            <p:nvPr/>
          </p:nvSpPr>
          <p:spPr bwMode="auto">
            <a:xfrm>
              <a:off x="1861" y="2826"/>
              <a:ext cx="443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Line 29"/>
            <p:cNvSpPr>
              <a:spLocks noChangeShapeType="1"/>
            </p:cNvSpPr>
            <p:nvPr/>
          </p:nvSpPr>
          <p:spPr bwMode="auto">
            <a:xfrm flipV="1">
              <a:off x="2112" y="3303"/>
              <a:ext cx="207" cy="1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30"/>
            <p:cNvSpPr>
              <a:spLocks noChangeShapeType="1"/>
            </p:cNvSpPr>
            <p:nvPr/>
          </p:nvSpPr>
          <p:spPr bwMode="auto">
            <a:xfrm>
              <a:off x="2675" y="3295"/>
              <a:ext cx="205" cy="1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31"/>
            <p:cNvSpPr>
              <a:spLocks noChangeArrowheads="1"/>
            </p:cNvSpPr>
            <p:nvPr/>
          </p:nvSpPr>
          <p:spPr bwMode="auto">
            <a:xfrm>
              <a:off x="316" y="2293"/>
              <a:ext cx="14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sl-SI" b="1" dirty="0">
                  <a:latin typeface="Arial" pitchFamily="34" charset="0"/>
                </a:rPr>
                <a:t>Drevo prednikov:</a:t>
              </a:r>
              <a:r>
                <a:rPr lang="sl-SI" sz="2000" dirty="0"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14342" name="Rectangle 32"/>
          <p:cNvSpPr>
            <a:spLocks noChangeArrowheads="1"/>
          </p:cNvSpPr>
          <p:nvPr/>
        </p:nvSpPr>
        <p:spPr bwMode="auto">
          <a:xfrm>
            <a:off x="5553075" y="2809875"/>
            <a:ext cx="1976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grpSp>
        <p:nvGrpSpPr>
          <p:cNvPr id="14343" name="Group 33"/>
          <p:cNvGrpSpPr>
            <a:grpSpLocks/>
          </p:cNvGrpSpPr>
          <p:nvPr/>
        </p:nvGrpSpPr>
        <p:grpSpPr bwMode="auto">
          <a:xfrm>
            <a:off x="4643438" y="2443758"/>
            <a:ext cx="4168775" cy="2383864"/>
            <a:chOff x="2857" y="1886"/>
            <a:chExt cx="2794" cy="1607"/>
          </a:xfrm>
        </p:grpSpPr>
        <p:sp>
          <p:nvSpPr>
            <p:cNvPr id="14344" name="Rectangle 34"/>
            <p:cNvSpPr>
              <a:spLocks noChangeArrowheads="1"/>
            </p:cNvSpPr>
            <p:nvPr/>
          </p:nvSpPr>
          <p:spPr bwMode="auto">
            <a:xfrm>
              <a:off x="3913" y="2104"/>
              <a:ext cx="3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 dirty="0">
                  <a:latin typeface="Arial" pitchFamily="34" charset="0"/>
                </a:rPr>
                <a:t>Jure</a:t>
              </a:r>
            </a:p>
          </p:txBody>
        </p:sp>
        <p:sp>
          <p:nvSpPr>
            <p:cNvPr id="14345" name="Rectangle 35"/>
            <p:cNvSpPr>
              <a:spLocks noChangeArrowheads="1"/>
            </p:cNvSpPr>
            <p:nvPr/>
          </p:nvSpPr>
          <p:spPr bwMode="auto">
            <a:xfrm>
              <a:off x="3168" y="2496"/>
              <a:ext cx="3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Tine</a:t>
              </a:r>
            </a:p>
          </p:txBody>
        </p:sp>
        <p:sp>
          <p:nvSpPr>
            <p:cNvPr id="14346" name="Rectangle 36"/>
            <p:cNvSpPr>
              <a:spLocks noChangeArrowheads="1"/>
            </p:cNvSpPr>
            <p:nvPr/>
          </p:nvSpPr>
          <p:spPr bwMode="auto">
            <a:xfrm>
              <a:off x="3984" y="2505"/>
              <a:ext cx="27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47" name="Rectangle 37"/>
            <p:cNvSpPr>
              <a:spLocks noChangeArrowheads="1"/>
            </p:cNvSpPr>
            <p:nvPr/>
          </p:nvSpPr>
          <p:spPr bwMode="auto">
            <a:xfrm>
              <a:off x="3936" y="2496"/>
              <a:ext cx="38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Tone</a:t>
              </a:r>
            </a:p>
          </p:txBody>
        </p:sp>
        <p:sp>
          <p:nvSpPr>
            <p:cNvPr id="14348" name="Rectangle 38"/>
            <p:cNvSpPr>
              <a:spLocks noChangeArrowheads="1"/>
            </p:cNvSpPr>
            <p:nvPr/>
          </p:nvSpPr>
          <p:spPr bwMode="auto">
            <a:xfrm>
              <a:off x="4834" y="2514"/>
              <a:ext cx="28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49" name="Rectangle 39"/>
            <p:cNvSpPr>
              <a:spLocks noChangeArrowheads="1"/>
            </p:cNvSpPr>
            <p:nvPr/>
          </p:nvSpPr>
          <p:spPr bwMode="auto">
            <a:xfrm>
              <a:off x="4834" y="2541"/>
              <a:ext cx="40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Darja</a:t>
              </a:r>
            </a:p>
          </p:txBody>
        </p:sp>
        <p:sp>
          <p:nvSpPr>
            <p:cNvPr id="14350" name="Rectangle 40"/>
            <p:cNvSpPr>
              <a:spLocks noChangeArrowheads="1"/>
            </p:cNvSpPr>
            <p:nvPr/>
          </p:nvSpPr>
          <p:spPr bwMode="auto">
            <a:xfrm>
              <a:off x="2857" y="2906"/>
              <a:ext cx="40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Peter</a:t>
              </a:r>
            </a:p>
          </p:txBody>
        </p:sp>
        <p:sp>
          <p:nvSpPr>
            <p:cNvPr id="14351" name="Rectangle 41"/>
            <p:cNvSpPr>
              <a:spLocks noChangeArrowheads="1"/>
            </p:cNvSpPr>
            <p:nvPr/>
          </p:nvSpPr>
          <p:spPr bwMode="auto">
            <a:xfrm>
              <a:off x="3378" y="2870"/>
              <a:ext cx="29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52" name="Rectangle 42"/>
            <p:cNvSpPr>
              <a:spLocks noChangeArrowheads="1"/>
            </p:cNvSpPr>
            <p:nvPr/>
          </p:nvSpPr>
          <p:spPr bwMode="auto">
            <a:xfrm>
              <a:off x="3408" y="2880"/>
              <a:ext cx="42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Pavel</a:t>
              </a:r>
            </a:p>
          </p:txBody>
        </p:sp>
        <p:sp>
          <p:nvSpPr>
            <p:cNvPr id="14353" name="Rectangle 43"/>
            <p:cNvSpPr>
              <a:spLocks noChangeArrowheads="1"/>
            </p:cNvSpPr>
            <p:nvPr/>
          </p:nvSpPr>
          <p:spPr bwMode="auto">
            <a:xfrm>
              <a:off x="3984" y="2852"/>
              <a:ext cx="19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54" name="Rectangle 44"/>
            <p:cNvSpPr>
              <a:spLocks noChangeArrowheads="1"/>
            </p:cNvSpPr>
            <p:nvPr/>
          </p:nvSpPr>
          <p:spPr bwMode="auto">
            <a:xfrm>
              <a:off x="3984" y="2880"/>
              <a:ext cx="2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 dirty="0">
                  <a:latin typeface="Arial" pitchFamily="34" charset="0"/>
                </a:rPr>
                <a:t>Vid</a:t>
              </a:r>
            </a:p>
          </p:txBody>
        </p:sp>
        <p:sp>
          <p:nvSpPr>
            <p:cNvPr id="14355" name="Rectangle 45"/>
            <p:cNvSpPr>
              <a:spLocks noChangeArrowheads="1"/>
            </p:cNvSpPr>
            <p:nvPr/>
          </p:nvSpPr>
          <p:spPr bwMode="auto">
            <a:xfrm>
              <a:off x="4427" y="2852"/>
              <a:ext cx="27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56" name="Rectangle 46"/>
            <p:cNvSpPr>
              <a:spLocks noChangeArrowheads="1"/>
            </p:cNvSpPr>
            <p:nvPr/>
          </p:nvSpPr>
          <p:spPr bwMode="auto">
            <a:xfrm>
              <a:off x="4427" y="2880"/>
              <a:ext cx="37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Meta</a:t>
              </a:r>
            </a:p>
          </p:txBody>
        </p:sp>
        <p:sp>
          <p:nvSpPr>
            <p:cNvPr id="14357" name="Rectangle 47"/>
            <p:cNvSpPr>
              <a:spLocks noChangeArrowheads="1"/>
            </p:cNvSpPr>
            <p:nvPr/>
          </p:nvSpPr>
          <p:spPr bwMode="auto">
            <a:xfrm>
              <a:off x="4904" y="2860"/>
              <a:ext cx="29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58" name="Rectangle 48"/>
            <p:cNvSpPr>
              <a:spLocks noChangeArrowheads="1"/>
            </p:cNvSpPr>
            <p:nvPr/>
          </p:nvSpPr>
          <p:spPr bwMode="auto">
            <a:xfrm>
              <a:off x="4904" y="2888"/>
              <a:ext cx="4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 dirty="0" smtClean="0">
                  <a:latin typeface="Arial" pitchFamily="34" charset="0"/>
                </a:rPr>
                <a:t>Vesna</a:t>
              </a:r>
              <a:endParaRPr lang="sl-SI" sz="2000" dirty="0">
                <a:latin typeface="Arial" pitchFamily="34" charset="0"/>
              </a:endParaRPr>
            </a:p>
          </p:txBody>
        </p:sp>
        <p:sp>
          <p:nvSpPr>
            <p:cNvPr id="14359" name="Rectangle 49"/>
            <p:cNvSpPr>
              <a:spLocks noChangeArrowheads="1"/>
            </p:cNvSpPr>
            <p:nvPr/>
          </p:nvSpPr>
          <p:spPr bwMode="auto">
            <a:xfrm>
              <a:off x="5363" y="2886"/>
              <a:ext cx="1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360" name="Rectangle 50"/>
            <p:cNvSpPr>
              <a:spLocks noChangeArrowheads="1"/>
            </p:cNvSpPr>
            <p:nvPr/>
          </p:nvSpPr>
          <p:spPr bwMode="auto">
            <a:xfrm>
              <a:off x="5424" y="2880"/>
              <a:ext cx="22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>
                  <a:latin typeface="Arial" pitchFamily="34" charset="0"/>
                </a:rPr>
                <a:t>Ivo</a:t>
              </a:r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 flipV="1">
              <a:off x="3504" y="2304"/>
              <a:ext cx="432" cy="19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4123" y="2370"/>
              <a:ext cx="5" cy="12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53"/>
            <p:cNvSpPr>
              <a:spLocks noChangeShapeType="1"/>
            </p:cNvSpPr>
            <p:nvPr/>
          </p:nvSpPr>
          <p:spPr bwMode="auto">
            <a:xfrm>
              <a:off x="4272" y="2304"/>
              <a:ext cx="528" cy="19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 flipV="1">
              <a:off x="3072" y="2736"/>
              <a:ext cx="165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55"/>
            <p:cNvSpPr>
              <a:spLocks noChangeShapeType="1"/>
            </p:cNvSpPr>
            <p:nvPr/>
          </p:nvSpPr>
          <p:spPr bwMode="auto">
            <a:xfrm>
              <a:off x="3456" y="2736"/>
              <a:ext cx="144" cy="1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6"/>
            <p:cNvSpPr>
              <a:spLocks noChangeShapeType="1"/>
            </p:cNvSpPr>
            <p:nvPr/>
          </p:nvSpPr>
          <p:spPr bwMode="auto">
            <a:xfrm flipH="1">
              <a:off x="4128" y="2736"/>
              <a:ext cx="0" cy="1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 flipV="1">
              <a:off x="4560" y="2724"/>
              <a:ext cx="269" cy="15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>
              <a:off x="4992" y="2736"/>
              <a:ext cx="48" cy="1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59"/>
            <p:cNvSpPr>
              <a:spLocks noChangeShapeType="1"/>
            </p:cNvSpPr>
            <p:nvPr/>
          </p:nvSpPr>
          <p:spPr bwMode="auto">
            <a:xfrm>
              <a:off x="5184" y="2736"/>
              <a:ext cx="265" cy="15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Rectangle 60"/>
            <p:cNvSpPr>
              <a:spLocks noChangeArrowheads="1"/>
            </p:cNvSpPr>
            <p:nvPr/>
          </p:nvSpPr>
          <p:spPr bwMode="auto">
            <a:xfrm>
              <a:off x="3355" y="1886"/>
              <a:ext cx="129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b="1" dirty="0">
                  <a:latin typeface="Arial" pitchFamily="34" charset="0"/>
                </a:rPr>
                <a:t>Drevo potomcev:</a:t>
              </a:r>
              <a:r>
                <a:rPr lang="sl-SI" sz="2000" dirty="0">
                  <a:latin typeface="Arial" pitchFamily="34" charset="0"/>
                </a:rPr>
                <a:t> </a:t>
              </a: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3941" y="3286"/>
              <a:ext cx="40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2000" dirty="0" smtClean="0">
                  <a:latin typeface="Arial" pitchFamily="34" charset="0"/>
                </a:rPr>
                <a:t>Neža</a:t>
              </a:r>
              <a:endParaRPr lang="sl-SI" sz="2000" dirty="0">
                <a:latin typeface="Arial" pitchFamily="34" charset="0"/>
              </a:endParaRP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flipH="1">
              <a:off x="4128" y="3112"/>
              <a:ext cx="0" cy="1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Drevo aritmetičnega izraza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l-SI" smtClean="0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258888" y="1557338"/>
            <a:ext cx="4989512" cy="4462462"/>
            <a:chOff x="2928" y="2256"/>
            <a:chExt cx="2160" cy="1440"/>
          </a:xfrm>
        </p:grpSpPr>
        <p:sp>
          <p:nvSpPr>
            <p:cNvPr id="24582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sz="2400">
                <a:latin typeface="Symbol" pitchFamily="18" charset="2"/>
              </a:endParaRPr>
            </a:p>
          </p:txBody>
        </p:sp>
        <p:sp>
          <p:nvSpPr>
            <p:cNvPr id="24585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cxnSp>
          <p:nvCxnSpPr>
            <p:cNvPr id="24591" name="AutoShape 14"/>
            <p:cNvCxnSpPr>
              <a:cxnSpLocks noChangeShapeType="1"/>
              <a:stCxn id="24582" idx="3"/>
              <a:endCxn id="2458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5"/>
            <p:cNvCxnSpPr>
              <a:cxnSpLocks noChangeShapeType="1"/>
              <a:stCxn id="24583" idx="1"/>
              <a:endCxn id="2458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6"/>
            <p:cNvCxnSpPr>
              <a:cxnSpLocks noChangeShapeType="1"/>
              <a:stCxn id="24590" idx="0"/>
              <a:endCxn id="2458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7"/>
            <p:cNvCxnSpPr>
              <a:cxnSpLocks noChangeShapeType="1"/>
              <a:stCxn id="24589" idx="0"/>
              <a:endCxn id="2458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8"/>
            <p:cNvCxnSpPr>
              <a:cxnSpLocks noChangeShapeType="1"/>
              <a:stCxn id="24588" idx="0"/>
              <a:endCxn id="2458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9"/>
            <p:cNvCxnSpPr>
              <a:cxnSpLocks noChangeShapeType="1"/>
              <a:stCxn id="24587" idx="0"/>
              <a:endCxn id="2458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AutoShape 20"/>
            <p:cNvCxnSpPr>
              <a:cxnSpLocks noChangeShapeType="1"/>
              <a:stCxn id="24586" idx="0"/>
              <a:endCxn id="2458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21"/>
            <p:cNvCxnSpPr>
              <a:cxnSpLocks noChangeShapeType="1"/>
              <a:stCxn id="24585" idx="1"/>
              <a:endCxn id="2458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600" smtClean="0"/>
              <a:t>Nekatere posebne oblike dvojiških dreves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mtClean="0"/>
              <a:t> 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3489325" y="2552700"/>
            <a:ext cx="4529138" cy="3178175"/>
            <a:chOff x="8945" y="8862"/>
            <a:chExt cx="5880" cy="3000"/>
          </a:xfrm>
        </p:grpSpPr>
        <p:sp>
          <p:nvSpPr>
            <p:cNvPr id="25632" name="Oval 6"/>
            <p:cNvSpPr>
              <a:spLocks noChangeArrowheads="1"/>
            </p:cNvSpPr>
            <p:nvPr/>
          </p:nvSpPr>
          <p:spPr bwMode="auto">
            <a:xfrm>
              <a:off x="12065" y="886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3" name="Oval 7"/>
            <p:cNvSpPr>
              <a:spLocks noChangeArrowheads="1"/>
            </p:cNvSpPr>
            <p:nvPr/>
          </p:nvSpPr>
          <p:spPr bwMode="auto">
            <a:xfrm>
              <a:off x="10745" y="970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4" name="Oval 8"/>
            <p:cNvSpPr>
              <a:spLocks noChangeArrowheads="1"/>
            </p:cNvSpPr>
            <p:nvPr/>
          </p:nvSpPr>
          <p:spPr bwMode="auto">
            <a:xfrm>
              <a:off x="13505" y="970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5" name="Oval 9"/>
            <p:cNvSpPr>
              <a:spLocks noChangeArrowheads="1"/>
            </p:cNvSpPr>
            <p:nvPr/>
          </p:nvSpPr>
          <p:spPr bwMode="auto">
            <a:xfrm>
              <a:off x="9785" y="1054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6" name="Oval 10"/>
            <p:cNvSpPr>
              <a:spLocks noChangeArrowheads="1"/>
            </p:cNvSpPr>
            <p:nvPr/>
          </p:nvSpPr>
          <p:spPr bwMode="auto">
            <a:xfrm>
              <a:off x="11465" y="1054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7" name="Oval 11"/>
            <p:cNvSpPr>
              <a:spLocks noChangeArrowheads="1"/>
            </p:cNvSpPr>
            <p:nvPr/>
          </p:nvSpPr>
          <p:spPr bwMode="auto">
            <a:xfrm>
              <a:off x="12785" y="1054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8" name="Oval 12"/>
            <p:cNvSpPr>
              <a:spLocks noChangeArrowheads="1"/>
            </p:cNvSpPr>
            <p:nvPr/>
          </p:nvSpPr>
          <p:spPr bwMode="auto">
            <a:xfrm>
              <a:off x="14225" y="1054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39" name="Oval 13"/>
            <p:cNvSpPr>
              <a:spLocks noChangeArrowheads="1"/>
            </p:cNvSpPr>
            <p:nvPr/>
          </p:nvSpPr>
          <p:spPr bwMode="auto">
            <a:xfrm>
              <a:off x="8945" y="1138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40" name="Oval 14"/>
            <p:cNvSpPr>
              <a:spLocks noChangeArrowheads="1"/>
            </p:cNvSpPr>
            <p:nvPr/>
          </p:nvSpPr>
          <p:spPr bwMode="auto">
            <a:xfrm>
              <a:off x="10385" y="11382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41" name="Rectangle 15"/>
            <p:cNvSpPr>
              <a:spLocks noChangeArrowheads="1"/>
            </p:cNvSpPr>
            <p:nvPr/>
          </p:nvSpPr>
          <p:spPr bwMode="auto">
            <a:xfrm>
              <a:off x="12274" y="8918"/>
              <a:ext cx="26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A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2" name="Rectangle 16"/>
            <p:cNvSpPr>
              <a:spLocks noChangeArrowheads="1"/>
            </p:cNvSpPr>
            <p:nvPr/>
          </p:nvSpPr>
          <p:spPr bwMode="auto">
            <a:xfrm>
              <a:off x="10955" y="9773"/>
              <a:ext cx="26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B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3" name="Rectangle 17"/>
            <p:cNvSpPr>
              <a:spLocks noChangeArrowheads="1"/>
            </p:cNvSpPr>
            <p:nvPr/>
          </p:nvSpPr>
          <p:spPr bwMode="auto">
            <a:xfrm>
              <a:off x="13715" y="9773"/>
              <a:ext cx="28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C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4" name="Rectangle 18"/>
            <p:cNvSpPr>
              <a:spLocks noChangeArrowheads="1"/>
            </p:cNvSpPr>
            <p:nvPr/>
          </p:nvSpPr>
          <p:spPr bwMode="auto">
            <a:xfrm>
              <a:off x="10011" y="10595"/>
              <a:ext cx="287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D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5" name="Rectangle 19"/>
            <p:cNvSpPr>
              <a:spLocks noChangeArrowheads="1"/>
            </p:cNvSpPr>
            <p:nvPr/>
          </p:nvSpPr>
          <p:spPr bwMode="auto">
            <a:xfrm>
              <a:off x="11660" y="10612"/>
              <a:ext cx="26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E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6" name="Rectangle 20"/>
            <p:cNvSpPr>
              <a:spLocks noChangeArrowheads="1"/>
            </p:cNvSpPr>
            <p:nvPr/>
          </p:nvSpPr>
          <p:spPr bwMode="auto">
            <a:xfrm>
              <a:off x="12967" y="10612"/>
              <a:ext cx="24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F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7" name="Rectangle 21"/>
            <p:cNvSpPr>
              <a:spLocks noChangeArrowheads="1"/>
            </p:cNvSpPr>
            <p:nvPr/>
          </p:nvSpPr>
          <p:spPr bwMode="auto">
            <a:xfrm>
              <a:off x="14420" y="10625"/>
              <a:ext cx="30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G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8" name="Rectangle 22"/>
            <p:cNvSpPr>
              <a:spLocks noChangeArrowheads="1"/>
            </p:cNvSpPr>
            <p:nvPr/>
          </p:nvSpPr>
          <p:spPr bwMode="auto">
            <a:xfrm>
              <a:off x="9125" y="11436"/>
              <a:ext cx="28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H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49" name="Rectangle 23"/>
            <p:cNvSpPr>
              <a:spLocks noChangeArrowheads="1"/>
            </p:cNvSpPr>
            <p:nvPr/>
          </p:nvSpPr>
          <p:spPr bwMode="auto">
            <a:xfrm>
              <a:off x="10627" y="11436"/>
              <a:ext cx="11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I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50" name="Line 24"/>
            <p:cNvSpPr>
              <a:spLocks noChangeShapeType="1"/>
            </p:cNvSpPr>
            <p:nvPr/>
          </p:nvSpPr>
          <p:spPr bwMode="auto">
            <a:xfrm flipV="1">
              <a:off x="11293" y="9242"/>
              <a:ext cx="795" cy="5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25"/>
            <p:cNvSpPr>
              <a:spLocks noChangeShapeType="1"/>
            </p:cNvSpPr>
            <p:nvPr/>
          </p:nvSpPr>
          <p:spPr bwMode="auto">
            <a:xfrm flipV="1">
              <a:off x="10303" y="10107"/>
              <a:ext cx="525" cy="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26"/>
            <p:cNvSpPr>
              <a:spLocks noChangeShapeType="1"/>
            </p:cNvSpPr>
            <p:nvPr/>
          </p:nvSpPr>
          <p:spPr bwMode="auto">
            <a:xfrm flipV="1">
              <a:off x="9425" y="10937"/>
              <a:ext cx="443" cy="4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27"/>
            <p:cNvSpPr>
              <a:spLocks noChangeShapeType="1"/>
            </p:cNvSpPr>
            <p:nvPr/>
          </p:nvSpPr>
          <p:spPr bwMode="auto">
            <a:xfrm>
              <a:off x="11255" y="10142"/>
              <a:ext cx="33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8"/>
            <p:cNvSpPr>
              <a:spLocks noChangeShapeType="1"/>
            </p:cNvSpPr>
            <p:nvPr/>
          </p:nvSpPr>
          <p:spPr bwMode="auto">
            <a:xfrm>
              <a:off x="10265" y="11022"/>
              <a:ext cx="24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9"/>
            <p:cNvSpPr>
              <a:spLocks noChangeShapeType="1"/>
            </p:cNvSpPr>
            <p:nvPr/>
          </p:nvSpPr>
          <p:spPr bwMode="auto">
            <a:xfrm>
              <a:off x="12665" y="9222"/>
              <a:ext cx="893" cy="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30"/>
            <p:cNvSpPr>
              <a:spLocks noChangeShapeType="1"/>
            </p:cNvSpPr>
            <p:nvPr/>
          </p:nvSpPr>
          <p:spPr bwMode="auto">
            <a:xfrm flipV="1">
              <a:off x="13198" y="10142"/>
              <a:ext cx="450" cy="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31"/>
            <p:cNvSpPr>
              <a:spLocks noChangeShapeType="1"/>
            </p:cNvSpPr>
            <p:nvPr/>
          </p:nvSpPr>
          <p:spPr bwMode="auto">
            <a:xfrm>
              <a:off x="13933" y="10135"/>
              <a:ext cx="412" cy="4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6" name="Group 32"/>
          <p:cNvGrpSpPr>
            <a:grpSpLocks/>
          </p:cNvGrpSpPr>
          <p:nvPr/>
        </p:nvGrpSpPr>
        <p:grpSpPr bwMode="auto">
          <a:xfrm>
            <a:off x="0" y="1844675"/>
            <a:ext cx="1922463" cy="2589213"/>
            <a:chOff x="5345" y="8877"/>
            <a:chExt cx="3728" cy="3000"/>
          </a:xfrm>
        </p:grpSpPr>
        <p:sp>
          <p:nvSpPr>
            <p:cNvPr id="25621" name="Oval 33"/>
            <p:cNvSpPr>
              <a:spLocks noChangeArrowheads="1"/>
            </p:cNvSpPr>
            <p:nvPr/>
          </p:nvSpPr>
          <p:spPr bwMode="auto">
            <a:xfrm>
              <a:off x="8465" y="8877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22" name="Oval 34"/>
            <p:cNvSpPr>
              <a:spLocks noChangeArrowheads="1"/>
            </p:cNvSpPr>
            <p:nvPr/>
          </p:nvSpPr>
          <p:spPr bwMode="auto">
            <a:xfrm>
              <a:off x="7145" y="9717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23" name="Oval 35"/>
            <p:cNvSpPr>
              <a:spLocks noChangeArrowheads="1"/>
            </p:cNvSpPr>
            <p:nvPr/>
          </p:nvSpPr>
          <p:spPr bwMode="auto">
            <a:xfrm>
              <a:off x="6200" y="10580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24" name="Oval 36"/>
            <p:cNvSpPr>
              <a:spLocks noChangeArrowheads="1"/>
            </p:cNvSpPr>
            <p:nvPr/>
          </p:nvSpPr>
          <p:spPr bwMode="auto">
            <a:xfrm>
              <a:off x="5345" y="11397"/>
              <a:ext cx="600" cy="4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625" name="Rectangle 37"/>
            <p:cNvSpPr>
              <a:spLocks noChangeArrowheads="1"/>
            </p:cNvSpPr>
            <p:nvPr/>
          </p:nvSpPr>
          <p:spPr bwMode="auto">
            <a:xfrm>
              <a:off x="8679" y="8934"/>
              <a:ext cx="39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A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26" name="Rectangle 38"/>
            <p:cNvSpPr>
              <a:spLocks noChangeArrowheads="1"/>
            </p:cNvSpPr>
            <p:nvPr/>
          </p:nvSpPr>
          <p:spPr bwMode="auto">
            <a:xfrm>
              <a:off x="7358" y="9789"/>
              <a:ext cx="39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B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27" name="Rectangle 39"/>
            <p:cNvSpPr>
              <a:spLocks noChangeArrowheads="1"/>
            </p:cNvSpPr>
            <p:nvPr/>
          </p:nvSpPr>
          <p:spPr bwMode="auto">
            <a:xfrm>
              <a:off x="6410" y="10612"/>
              <a:ext cx="42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C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28" name="Rectangle 40"/>
            <p:cNvSpPr>
              <a:spLocks noChangeArrowheads="1"/>
            </p:cNvSpPr>
            <p:nvPr/>
          </p:nvSpPr>
          <p:spPr bwMode="auto">
            <a:xfrm>
              <a:off x="5527" y="11454"/>
              <a:ext cx="42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Arial" pitchFamily="34" charset="0"/>
                </a:rPr>
                <a:t>D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5629" name="Line 41"/>
            <p:cNvSpPr>
              <a:spLocks noChangeShapeType="1"/>
            </p:cNvSpPr>
            <p:nvPr/>
          </p:nvSpPr>
          <p:spPr bwMode="auto">
            <a:xfrm flipV="1">
              <a:off x="7700" y="9237"/>
              <a:ext cx="765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 flipH="1">
              <a:off x="6643" y="10122"/>
              <a:ext cx="60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 flipV="1">
              <a:off x="5803" y="10982"/>
              <a:ext cx="472" cy="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Rectangle 44"/>
          <p:cNvSpPr>
            <a:spLocks noChangeArrowheads="1"/>
          </p:cNvSpPr>
          <p:nvPr/>
        </p:nvSpPr>
        <p:spPr bwMode="auto">
          <a:xfrm>
            <a:off x="323850" y="1412875"/>
            <a:ext cx="385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400">
                <a:latin typeface="Arial" pitchFamily="34" charset="0"/>
              </a:rPr>
              <a:t>Levo i</a:t>
            </a:r>
            <a:r>
              <a:rPr lang="en-US" sz="2400">
                <a:latin typeface="Arial" pitchFamily="34" charset="0"/>
              </a:rPr>
              <a:t>zrojeno dvojiško drevo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08" name="Rectangle 45"/>
          <p:cNvSpPr>
            <a:spLocks noChangeArrowheads="1"/>
          </p:cNvSpPr>
          <p:nvPr/>
        </p:nvSpPr>
        <p:spPr bwMode="auto">
          <a:xfrm>
            <a:off x="4265613" y="1844675"/>
            <a:ext cx="42243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Arial" pitchFamily="34" charset="0"/>
              </a:rPr>
              <a:t>Levo poravnano dvojiško drevo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09" name="Oval 47"/>
          <p:cNvSpPr>
            <a:spLocks noChangeArrowheads="1"/>
          </p:cNvSpPr>
          <p:nvPr/>
        </p:nvSpPr>
        <p:spPr bwMode="auto">
          <a:xfrm>
            <a:off x="2555875" y="3068638"/>
            <a:ext cx="309563" cy="414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5610" name="Oval 48"/>
          <p:cNvSpPr>
            <a:spLocks noChangeArrowheads="1"/>
          </p:cNvSpPr>
          <p:nvPr/>
        </p:nvSpPr>
        <p:spPr bwMode="auto">
          <a:xfrm>
            <a:off x="3492500" y="3860800"/>
            <a:ext cx="309563" cy="41433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5611" name="Oval 49"/>
          <p:cNvSpPr>
            <a:spLocks noChangeArrowheads="1"/>
          </p:cNvSpPr>
          <p:nvPr/>
        </p:nvSpPr>
        <p:spPr bwMode="auto">
          <a:xfrm>
            <a:off x="2951163" y="4554538"/>
            <a:ext cx="309562" cy="414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5612" name="Oval 50"/>
          <p:cNvSpPr>
            <a:spLocks noChangeArrowheads="1"/>
          </p:cNvSpPr>
          <p:nvPr/>
        </p:nvSpPr>
        <p:spPr bwMode="auto">
          <a:xfrm>
            <a:off x="2509838" y="5259388"/>
            <a:ext cx="309562" cy="414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5613" name="Rectangle 51"/>
          <p:cNvSpPr>
            <a:spLocks noChangeArrowheads="1"/>
          </p:cNvSpPr>
          <p:nvPr/>
        </p:nvSpPr>
        <p:spPr bwMode="auto">
          <a:xfrm>
            <a:off x="2627313" y="3068638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Arial" pitchFamily="34" charset="0"/>
              </a:rPr>
              <a:t>A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14" name="Rectangle 52"/>
          <p:cNvSpPr>
            <a:spLocks noChangeArrowheads="1"/>
          </p:cNvSpPr>
          <p:nvPr/>
        </p:nvSpPr>
        <p:spPr bwMode="auto">
          <a:xfrm>
            <a:off x="3563938" y="38608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Arial" pitchFamily="34" charset="0"/>
              </a:rPr>
              <a:t>B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15" name="Rectangle 53"/>
          <p:cNvSpPr>
            <a:spLocks noChangeArrowheads="1"/>
          </p:cNvSpPr>
          <p:nvPr/>
        </p:nvSpPr>
        <p:spPr bwMode="auto">
          <a:xfrm>
            <a:off x="2987675" y="45815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Arial" pitchFamily="34" charset="0"/>
              </a:rPr>
              <a:t>C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16" name="Rectangle 54"/>
          <p:cNvSpPr>
            <a:spLocks noChangeArrowheads="1"/>
          </p:cNvSpPr>
          <p:nvPr/>
        </p:nvSpPr>
        <p:spPr bwMode="auto">
          <a:xfrm>
            <a:off x="2555875" y="53006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Arial" pitchFamily="34" charset="0"/>
              </a:rPr>
              <a:t>D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25617" name="Line 55"/>
          <p:cNvSpPr>
            <a:spLocks noChangeShapeType="1"/>
          </p:cNvSpPr>
          <p:nvPr/>
        </p:nvSpPr>
        <p:spPr bwMode="auto">
          <a:xfrm>
            <a:off x="2916238" y="3429000"/>
            <a:ext cx="576262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56"/>
          <p:cNvSpPr>
            <a:spLocks noChangeShapeType="1"/>
          </p:cNvSpPr>
          <p:nvPr/>
        </p:nvSpPr>
        <p:spPr bwMode="auto">
          <a:xfrm flipH="1">
            <a:off x="3179763" y="4159250"/>
            <a:ext cx="309562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57"/>
          <p:cNvSpPr>
            <a:spLocks noChangeShapeType="1"/>
          </p:cNvSpPr>
          <p:nvPr/>
        </p:nvSpPr>
        <p:spPr bwMode="auto">
          <a:xfrm flipV="1">
            <a:off x="2746375" y="4900613"/>
            <a:ext cx="242888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58"/>
          <p:cNvSpPr>
            <a:spLocks noChangeArrowheads="1"/>
          </p:cNvSpPr>
          <p:nvPr/>
        </p:nvSpPr>
        <p:spPr bwMode="auto">
          <a:xfrm>
            <a:off x="1547813" y="2565400"/>
            <a:ext cx="3121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400">
                <a:latin typeface="Arial" pitchFamily="34" charset="0"/>
              </a:rPr>
              <a:t>I</a:t>
            </a:r>
            <a:r>
              <a:rPr lang="en-US" sz="2400">
                <a:latin typeface="Arial" pitchFamily="34" charset="0"/>
              </a:rPr>
              <a:t>zrojeno dvojiško drevo</a:t>
            </a:r>
            <a:endParaRPr lang="sl-SI" sz="2400">
              <a:latin typeface="Arial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 eaLnBrk="1" hangingPunct="1"/>
            <a:r>
              <a:rPr lang="sl-SI" smtClean="0"/>
              <a:t>Lastnosti dvojiških dreves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8153400" cy="4492625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mtClean="0"/>
              <a:t>Največje število vozlišč na nivoju i: 	</a:t>
            </a:r>
            <a:br>
              <a:rPr lang="sl-SI" smtClean="0"/>
            </a:br>
            <a:endParaRPr lang="sl-SI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  <a:p>
            <a:pPr eaLnBrk="1" hangingPunct="1"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  <a:p>
            <a:pPr eaLnBrk="1" hangingPunct="1">
              <a:lnSpc>
                <a:spcPct val="130000"/>
              </a:lnSpc>
              <a:spcBef>
                <a:spcPts val="500"/>
              </a:spcBef>
              <a:buFont typeface="Wingdings" pitchFamily="2" charset="2"/>
              <a:buNone/>
            </a:pPr>
            <a:endParaRPr lang="sl-SI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235825" y="2133600"/>
          <a:ext cx="609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4" imgW="241200" imgH="190440" progId="Equation.3">
                  <p:embed/>
                </p:oleObj>
              </mc:Choice>
              <mc:Fallback>
                <p:oleObj name="Equation" r:id="rId4" imgW="2412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133600"/>
                        <a:ext cx="609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1835150" y="3573463"/>
            <a:ext cx="2874963" cy="1635125"/>
            <a:chOff x="1117" y="1610"/>
            <a:chExt cx="2222" cy="1288"/>
          </a:xfrm>
        </p:grpSpPr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2099" y="1610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27" name="Oval 7"/>
            <p:cNvSpPr>
              <a:spLocks noChangeArrowheads="1"/>
            </p:cNvSpPr>
            <p:nvPr/>
          </p:nvSpPr>
          <p:spPr bwMode="auto">
            <a:xfrm>
              <a:off x="1560" y="1995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28" name="Oval 8"/>
            <p:cNvSpPr>
              <a:spLocks noChangeArrowheads="1"/>
            </p:cNvSpPr>
            <p:nvPr/>
          </p:nvSpPr>
          <p:spPr bwMode="auto">
            <a:xfrm>
              <a:off x="2561" y="1995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29" name="Oval 9"/>
            <p:cNvSpPr>
              <a:spLocks noChangeArrowheads="1"/>
            </p:cNvSpPr>
            <p:nvPr/>
          </p:nvSpPr>
          <p:spPr bwMode="auto">
            <a:xfrm>
              <a:off x="1252" y="2457"/>
              <a:ext cx="307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30" name="Oval 10"/>
            <p:cNvSpPr>
              <a:spLocks noChangeArrowheads="1"/>
            </p:cNvSpPr>
            <p:nvPr/>
          </p:nvSpPr>
          <p:spPr bwMode="auto">
            <a:xfrm>
              <a:off x="1791" y="2457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31" name="Oval 11"/>
            <p:cNvSpPr>
              <a:spLocks noChangeArrowheads="1"/>
            </p:cNvSpPr>
            <p:nvPr/>
          </p:nvSpPr>
          <p:spPr bwMode="auto">
            <a:xfrm>
              <a:off x="2256" y="2448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32" name="Oval 12"/>
            <p:cNvSpPr>
              <a:spLocks noChangeArrowheads="1"/>
            </p:cNvSpPr>
            <p:nvPr/>
          </p:nvSpPr>
          <p:spPr bwMode="auto">
            <a:xfrm>
              <a:off x="2869" y="2457"/>
              <a:ext cx="308" cy="308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9233" name="Rectangle 13"/>
            <p:cNvSpPr>
              <a:spLocks noChangeArrowheads="1"/>
            </p:cNvSpPr>
            <p:nvPr/>
          </p:nvSpPr>
          <p:spPr bwMode="auto">
            <a:xfrm>
              <a:off x="2176" y="1684"/>
              <a:ext cx="12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4" name="Rectangle 14"/>
            <p:cNvSpPr>
              <a:spLocks noChangeArrowheads="1"/>
            </p:cNvSpPr>
            <p:nvPr/>
          </p:nvSpPr>
          <p:spPr bwMode="auto">
            <a:xfrm>
              <a:off x="1637" y="2069"/>
              <a:ext cx="1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5" name="Rectangle 15"/>
            <p:cNvSpPr>
              <a:spLocks noChangeArrowheads="1"/>
            </p:cNvSpPr>
            <p:nvPr/>
          </p:nvSpPr>
          <p:spPr bwMode="auto">
            <a:xfrm>
              <a:off x="2638" y="2069"/>
              <a:ext cx="13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6" name="Rectangle 16"/>
            <p:cNvSpPr>
              <a:spLocks noChangeArrowheads="1"/>
            </p:cNvSpPr>
            <p:nvPr/>
          </p:nvSpPr>
          <p:spPr bwMode="auto">
            <a:xfrm>
              <a:off x="1329" y="2532"/>
              <a:ext cx="1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7" name="Rectangle 17"/>
            <p:cNvSpPr>
              <a:spLocks noChangeArrowheads="1"/>
            </p:cNvSpPr>
            <p:nvPr/>
          </p:nvSpPr>
          <p:spPr bwMode="auto">
            <a:xfrm>
              <a:off x="1868" y="2532"/>
              <a:ext cx="12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8" name="Rectangle 18"/>
            <p:cNvSpPr>
              <a:spLocks noChangeArrowheads="1"/>
            </p:cNvSpPr>
            <p:nvPr/>
          </p:nvSpPr>
          <p:spPr bwMode="auto">
            <a:xfrm>
              <a:off x="2330" y="2532"/>
              <a:ext cx="11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39" name="Rectangle 19"/>
            <p:cNvSpPr>
              <a:spLocks noChangeArrowheads="1"/>
            </p:cNvSpPr>
            <p:nvPr/>
          </p:nvSpPr>
          <p:spPr bwMode="auto">
            <a:xfrm>
              <a:off x="2946" y="2532"/>
              <a:ext cx="14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9240" name="Line 20"/>
            <p:cNvSpPr>
              <a:spLocks noChangeShapeType="1"/>
            </p:cNvSpPr>
            <p:nvPr/>
          </p:nvSpPr>
          <p:spPr bwMode="auto">
            <a:xfrm flipV="1">
              <a:off x="1839" y="1825"/>
              <a:ext cx="274" cy="23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1"/>
            <p:cNvSpPr>
              <a:spLocks noChangeShapeType="1"/>
            </p:cNvSpPr>
            <p:nvPr/>
          </p:nvSpPr>
          <p:spPr bwMode="auto">
            <a:xfrm flipV="1">
              <a:off x="1468" y="2277"/>
              <a:ext cx="145" cy="19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2"/>
            <p:cNvSpPr>
              <a:spLocks noChangeShapeType="1"/>
            </p:cNvSpPr>
            <p:nvPr/>
          </p:nvSpPr>
          <p:spPr bwMode="auto">
            <a:xfrm>
              <a:off x="1791" y="2277"/>
              <a:ext cx="96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3"/>
            <p:cNvSpPr>
              <a:spLocks noChangeShapeType="1"/>
            </p:cNvSpPr>
            <p:nvPr/>
          </p:nvSpPr>
          <p:spPr bwMode="auto">
            <a:xfrm flipV="1">
              <a:off x="2464" y="2258"/>
              <a:ext cx="150" cy="2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>
              <a:off x="2816" y="2272"/>
              <a:ext cx="149" cy="1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5"/>
            <p:cNvSpPr>
              <a:spLocks noChangeShapeType="1"/>
            </p:cNvSpPr>
            <p:nvPr/>
          </p:nvSpPr>
          <p:spPr bwMode="auto">
            <a:xfrm>
              <a:off x="2383" y="1839"/>
              <a:ext cx="216" cy="2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Oval 26"/>
            <p:cNvSpPr>
              <a:spLocks noChangeArrowheads="1"/>
            </p:cNvSpPr>
            <p:nvPr/>
          </p:nvSpPr>
          <p:spPr bwMode="auto">
            <a:xfrm>
              <a:off x="1117" y="2322"/>
              <a:ext cx="2222" cy="576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8800" y="3108325"/>
            <a:ext cx="1447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sl-SI" sz="2200">
                <a:latin typeface="Arial" pitchFamily="34" charset="0"/>
              </a:rPr>
              <a:t>Nivo = 3</a:t>
            </a: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5638800" y="3429000"/>
            <a:ext cx="289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sl-SI" sz="2200">
                <a:latin typeface="Arial" pitchFamily="34" charset="0"/>
              </a:rPr>
              <a:t>število vozlišč = 2 </a:t>
            </a:r>
            <a:r>
              <a:rPr lang="sl-SI" sz="2200" baseline="30000">
                <a:latin typeface="Arial" pitchFamily="34" charset="0"/>
              </a:rPr>
              <a:t>3-1</a:t>
            </a:r>
          </a:p>
        </p:txBody>
      </p:sp>
      <p:sp>
        <p:nvSpPr>
          <p:cNvPr id="9225" name="Rectangle 29"/>
          <p:cNvSpPr>
            <a:spLocks noChangeArrowheads="1"/>
          </p:cNvSpPr>
          <p:nvPr/>
        </p:nvSpPr>
        <p:spPr bwMode="auto">
          <a:xfrm>
            <a:off x="5638800" y="2743200"/>
            <a:ext cx="990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sl-SI" sz="2200">
                <a:latin typeface="Arial" pitchFamily="34" charset="0"/>
              </a:rPr>
              <a:t>npr.: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 eaLnBrk="1" hangingPunct="1"/>
            <a:r>
              <a:rPr lang="sl-SI" smtClean="0"/>
              <a:t>Lastnosti dvojiških dreves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3844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2200" smtClean="0"/>
              <a:t>Največje število vozlišč v drevesu višine k: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2200" smtClean="0"/>
              <a:t>      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sl-SI" sz="220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sl-SI" sz="220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2200" smtClean="0"/>
              <a:t>oz.: najmanjša višina drevesa z n vozlišči:</a:t>
            </a:r>
          </a:p>
          <a:p>
            <a:pPr eaLnBrk="1" hangingPunct="1">
              <a:lnSpc>
                <a:spcPct val="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2200" smtClean="0"/>
              <a:t>	    </a:t>
            </a:r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None/>
            </a:pPr>
            <a:endParaRPr lang="sl-SI" sz="2200" smtClean="0"/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sl-SI" sz="2200" smtClean="0"/>
              <a:t> </a:t>
            </a:r>
            <a:br>
              <a:rPr lang="sl-SI" sz="2200" smtClean="0"/>
            </a:br>
            <a:r>
              <a:rPr lang="sl-SI" sz="2200" smtClean="0">
                <a:sym typeface="垣뿫Ө" pitchFamily="2" charset="2"/>
              </a:rPr>
              <a:t></a:t>
            </a:r>
            <a:r>
              <a:rPr lang="sl-SI" sz="2200" smtClean="0"/>
              <a:t> logaritemska zahtevnost pri mnogih algoritmih z drevesi!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22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59113" y="1989138"/>
          <a:ext cx="2514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1320480" imgH="431640" progId="Equation.3">
                  <p:embed/>
                </p:oleObj>
              </mc:Choice>
              <mc:Fallback>
                <p:oleObj name="Equation" r:id="rId4" imgW="1320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2514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203575" y="3789363"/>
          <a:ext cx="1835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89363"/>
                        <a:ext cx="1835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Predstavitev dreves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Običajni grafični zapis in predstava: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r>
              <a:rPr lang="sl-SI" smtClean="0"/>
              <a:t>Drevo stoji “na glavi” oz. rišemo njegove “korenine” </a:t>
            </a:r>
          </a:p>
          <a:p>
            <a:pPr eaLnBrk="1" hangingPunct="1">
              <a:buFont typeface="Wingdings" pitchFamily="2" charset="2"/>
              <a:buNone/>
            </a:pPr>
            <a:endParaRPr lang="sl-SI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76375" y="1989138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Vozlišče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Vsi “krogci”. V vozliščih hranimo podatke, ter vzdržujemo strukturo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r>
              <a:rPr lang="sl-SI" b="1" smtClean="0"/>
              <a:t>vozlišče</a:t>
            </a:r>
            <a:r>
              <a:rPr lang="sl-SI" smtClean="0"/>
              <a:t>:  element drevesa; ima podatek (-tke) in informacijo o  iz njega izhajajočih poddrevesih; </a:t>
            </a:r>
          </a:p>
          <a:p>
            <a:pPr eaLnBrk="1" hangingPunct="1"/>
            <a:r>
              <a:rPr lang="sl-SI" smtClean="0"/>
              <a:t>Vozlišča: A, B, C, D, ...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619250" y="2276475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Poddrevo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79388" y="1341438"/>
          <a:ext cx="37433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41438"/>
                        <a:ext cx="37433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4284663" y="1268413"/>
            <a:ext cx="4751387" cy="1944687"/>
            <a:chOff x="2699" y="799"/>
            <a:chExt cx="2993" cy="1225"/>
          </a:xfrm>
        </p:grpSpPr>
        <p:grpSp>
          <p:nvGrpSpPr>
            <p:cNvPr id="2084" name="Group 5"/>
            <p:cNvGrpSpPr>
              <a:grpSpLocks/>
            </p:cNvGrpSpPr>
            <p:nvPr/>
          </p:nvGrpSpPr>
          <p:grpSpPr bwMode="auto">
            <a:xfrm>
              <a:off x="2781" y="845"/>
              <a:ext cx="2835" cy="1068"/>
              <a:chOff x="2781" y="845"/>
              <a:chExt cx="2835" cy="1068"/>
            </a:xfrm>
          </p:grpSpPr>
          <p:grpSp>
            <p:nvGrpSpPr>
              <p:cNvPr id="2086" name="Group 6"/>
              <p:cNvGrpSpPr>
                <a:grpSpLocks/>
              </p:cNvGrpSpPr>
              <p:nvPr/>
            </p:nvGrpSpPr>
            <p:grpSpPr bwMode="auto">
              <a:xfrm>
                <a:off x="2781" y="1172"/>
                <a:ext cx="2835" cy="741"/>
                <a:chOff x="1175" y="2879"/>
                <a:chExt cx="3503" cy="877"/>
              </a:xfrm>
            </p:grpSpPr>
            <p:sp>
              <p:nvSpPr>
                <p:cNvPr id="2088" name="Oval 7"/>
                <p:cNvSpPr>
                  <a:spLocks noChangeArrowheads="1"/>
                </p:cNvSpPr>
                <p:nvPr/>
              </p:nvSpPr>
              <p:spPr bwMode="auto">
                <a:xfrm>
                  <a:off x="1886" y="2879"/>
                  <a:ext cx="275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89" name="Oval 8"/>
                <p:cNvSpPr>
                  <a:spLocks noChangeArrowheads="1"/>
                </p:cNvSpPr>
                <p:nvPr/>
              </p:nvSpPr>
              <p:spPr bwMode="auto">
                <a:xfrm>
                  <a:off x="2980" y="2879"/>
                  <a:ext cx="275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0" name="Oval 9"/>
                <p:cNvSpPr>
                  <a:spLocks noChangeArrowheads="1"/>
                </p:cNvSpPr>
                <p:nvPr/>
              </p:nvSpPr>
              <p:spPr bwMode="auto">
                <a:xfrm>
                  <a:off x="4020" y="2879"/>
                  <a:ext cx="275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1" name="Oval 10"/>
                <p:cNvSpPr>
                  <a:spLocks noChangeArrowheads="1"/>
                </p:cNvSpPr>
                <p:nvPr/>
              </p:nvSpPr>
              <p:spPr bwMode="auto">
                <a:xfrm>
                  <a:off x="1503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2" name="Oval 11"/>
                <p:cNvSpPr>
                  <a:spLocks noChangeArrowheads="1"/>
                </p:cNvSpPr>
                <p:nvPr/>
              </p:nvSpPr>
              <p:spPr bwMode="auto">
                <a:xfrm>
                  <a:off x="2214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3" name="Oval 12"/>
                <p:cNvSpPr>
                  <a:spLocks noChangeArrowheads="1"/>
                </p:cNvSpPr>
                <p:nvPr/>
              </p:nvSpPr>
              <p:spPr bwMode="auto">
                <a:xfrm>
                  <a:off x="2980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4" name="Oval 13"/>
                <p:cNvSpPr>
                  <a:spLocks noChangeArrowheads="1"/>
                </p:cNvSpPr>
                <p:nvPr/>
              </p:nvSpPr>
              <p:spPr bwMode="auto">
                <a:xfrm>
                  <a:off x="3582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5" name="Oval 14"/>
                <p:cNvSpPr>
                  <a:spLocks noChangeArrowheads="1"/>
                </p:cNvSpPr>
                <p:nvPr/>
              </p:nvSpPr>
              <p:spPr bwMode="auto">
                <a:xfrm>
                  <a:off x="4020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6" name="Oval 15"/>
                <p:cNvSpPr>
                  <a:spLocks noChangeArrowheads="1"/>
                </p:cNvSpPr>
                <p:nvPr/>
              </p:nvSpPr>
              <p:spPr bwMode="auto">
                <a:xfrm>
                  <a:off x="4403" y="3208"/>
                  <a:ext cx="275" cy="219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7" name="Oval 16"/>
                <p:cNvSpPr>
                  <a:spLocks noChangeArrowheads="1"/>
                </p:cNvSpPr>
                <p:nvPr/>
              </p:nvSpPr>
              <p:spPr bwMode="auto">
                <a:xfrm>
                  <a:off x="1175" y="3536"/>
                  <a:ext cx="274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8" name="Oval 17"/>
                <p:cNvSpPr>
                  <a:spLocks noChangeArrowheads="1"/>
                </p:cNvSpPr>
                <p:nvPr/>
              </p:nvSpPr>
              <p:spPr bwMode="auto">
                <a:xfrm>
                  <a:off x="1776" y="3536"/>
                  <a:ext cx="275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099" name="Oval 18"/>
                <p:cNvSpPr>
                  <a:spLocks noChangeArrowheads="1"/>
                </p:cNvSpPr>
                <p:nvPr/>
              </p:nvSpPr>
              <p:spPr bwMode="auto">
                <a:xfrm>
                  <a:off x="2980" y="3536"/>
                  <a:ext cx="275" cy="220"/>
                </a:xfrm>
                <a:prstGeom prst="ellipse">
                  <a:avLst/>
                </a:prstGeom>
                <a:solidFill>
                  <a:srgbClr val="FFFFFF"/>
                </a:solidFill>
                <a:ln w="301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0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2" y="2911"/>
                  <a:ext cx="121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1" name="Rectangle 20"/>
                <p:cNvSpPr>
                  <a:spLocks noChangeArrowheads="1"/>
                </p:cNvSpPr>
                <p:nvPr/>
              </p:nvSpPr>
              <p:spPr bwMode="auto">
                <a:xfrm>
                  <a:off x="1982" y="2911"/>
                  <a:ext cx="93" cy="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B</a:t>
                  </a:r>
                  <a:endParaRPr lang="sl-SI"/>
                </a:p>
              </p:txBody>
            </p:sp>
            <p:sp>
              <p:nvSpPr>
                <p:cNvPr id="2102" name="Rectangle 21"/>
                <p:cNvSpPr>
                  <a:spLocks noChangeArrowheads="1"/>
                </p:cNvSpPr>
                <p:nvPr/>
              </p:nvSpPr>
              <p:spPr bwMode="auto">
                <a:xfrm>
                  <a:off x="3077" y="2911"/>
                  <a:ext cx="124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3" name="Rectangle 22"/>
                <p:cNvSpPr>
                  <a:spLocks noChangeArrowheads="1"/>
                </p:cNvSpPr>
                <p:nvPr/>
              </p:nvSpPr>
              <p:spPr bwMode="auto">
                <a:xfrm>
                  <a:off x="3077" y="2911"/>
                  <a:ext cx="100" cy="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C</a:t>
                  </a:r>
                  <a:endParaRPr lang="sl-SI"/>
                </a:p>
              </p:txBody>
            </p:sp>
            <p:sp>
              <p:nvSpPr>
                <p:cNvPr id="2104" name="Rectangle 23"/>
                <p:cNvSpPr>
                  <a:spLocks noChangeArrowheads="1"/>
                </p:cNvSpPr>
                <p:nvPr/>
              </p:nvSpPr>
              <p:spPr bwMode="auto">
                <a:xfrm>
                  <a:off x="4123" y="2905"/>
                  <a:ext cx="126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5" name="Rectangle 24"/>
                <p:cNvSpPr>
                  <a:spLocks noChangeArrowheads="1"/>
                </p:cNvSpPr>
                <p:nvPr/>
              </p:nvSpPr>
              <p:spPr bwMode="auto">
                <a:xfrm>
                  <a:off x="4124" y="2905"/>
                  <a:ext cx="101" cy="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D</a:t>
                  </a:r>
                  <a:endParaRPr lang="sl-SI"/>
                </a:p>
              </p:txBody>
            </p:sp>
            <p:sp>
              <p:nvSpPr>
                <p:cNvPr id="2106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2" y="3239"/>
                  <a:ext cx="11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7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1" y="3239"/>
                  <a:ext cx="93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E</a:t>
                  </a:r>
                  <a:endParaRPr lang="sl-SI"/>
                </a:p>
              </p:txBody>
            </p:sp>
            <p:sp>
              <p:nvSpPr>
                <p:cNvPr id="2108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6" y="3239"/>
                  <a:ext cx="112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09" name="Rectangle 28"/>
                <p:cNvSpPr>
                  <a:spLocks noChangeArrowheads="1"/>
                </p:cNvSpPr>
                <p:nvPr/>
              </p:nvSpPr>
              <p:spPr bwMode="auto">
                <a:xfrm>
                  <a:off x="2297" y="3239"/>
                  <a:ext cx="84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F</a:t>
                  </a:r>
                  <a:endParaRPr lang="sl-SI"/>
                </a:p>
              </p:txBody>
            </p:sp>
            <p:sp>
              <p:nvSpPr>
                <p:cNvPr id="2110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9" y="3247"/>
                  <a:ext cx="131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11" name="Rectangle 30"/>
                <p:cNvSpPr>
                  <a:spLocks noChangeArrowheads="1"/>
                </p:cNvSpPr>
                <p:nvPr/>
              </p:nvSpPr>
              <p:spPr bwMode="auto">
                <a:xfrm>
                  <a:off x="3069" y="3246"/>
                  <a:ext cx="108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G</a:t>
                  </a:r>
                  <a:endParaRPr lang="sl-SI"/>
                </a:p>
              </p:txBody>
            </p:sp>
            <p:sp>
              <p:nvSpPr>
                <p:cNvPr id="2112" name="Rectangle 31"/>
                <p:cNvSpPr>
                  <a:spLocks noChangeArrowheads="1"/>
                </p:cNvSpPr>
                <p:nvPr/>
              </p:nvSpPr>
              <p:spPr bwMode="auto">
                <a:xfrm>
                  <a:off x="3664" y="3233"/>
                  <a:ext cx="127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13" name="Rectangle 32"/>
                <p:cNvSpPr>
                  <a:spLocks noChangeArrowheads="1"/>
                </p:cNvSpPr>
                <p:nvPr/>
              </p:nvSpPr>
              <p:spPr bwMode="auto">
                <a:xfrm>
                  <a:off x="3664" y="3233"/>
                  <a:ext cx="100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H</a:t>
                  </a:r>
                  <a:endParaRPr lang="sl-SI"/>
                </a:p>
              </p:txBody>
            </p:sp>
            <p:sp>
              <p:nvSpPr>
                <p:cNvPr id="2114" name="Rectangle 33"/>
                <p:cNvSpPr>
                  <a:spLocks noChangeArrowheads="1"/>
                </p:cNvSpPr>
                <p:nvPr/>
              </p:nvSpPr>
              <p:spPr bwMode="auto">
                <a:xfrm>
                  <a:off x="4129" y="3233"/>
                  <a:ext cx="77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15" name="Rectangle 34"/>
                <p:cNvSpPr>
                  <a:spLocks noChangeArrowheads="1"/>
                </p:cNvSpPr>
                <p:nvPr/>
              </p:nvSpPr>
              <p:spPr bwMode="auto">
                <a:xfrm>
                  <a:off x="4129" y="3233"/>
                  <a:ext cx="39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I</a:t>
                  </a:r>
                  <a:endParaRPr lang="sl-SI"/>
                </a:p>
              </p:txBody>
            </p:sp>
            <p:sp>
              <p:nvSpPr>
                <p:cNvPr id="2116" name="Rectangle 35"/>
                <p:cNvSpPr>
                  <a:spLocks noChangeArrowheads="1"/>
                </p:cNvSpPr>
                <p:nvPr/>
              </p:nvSpPr>
              <p:spPr bwMode="auto">
                <a:xfrm>
                  <a:off x="4512" y="3247"/>
                  <a:ext cx="104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17" name="Rectangle 36"/>
                <p:cNvSpPr>
                  <a:spLocks noChangeArrowheads="1"/>
                </p:cNvSpPr>
                <p:nvPr/>
              </p:nvSpPr>
              <p:spPr bwMode="auto">
                <a:xfrm>
                  <a:off x="4512" y="3246"/>
                  <a:ext cx="70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J</a:t>
                  </a:r>
                  <a:endParaRPr lang="sl-SI"/>
                </a:p>
              </p:txBody>
            </p:sp>
            <p:sp>
              <p:nvSpPr>
                <p:cNvPr id="2118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1" y="3561"/>
                  <a:ext cx="117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19" name="Rectangle 38"/>
                <p:cNvSpPr>
                  <a:spLocks noChangeArrowheads="1"/>
                </p:cNvSpPr>
                <p:nvPr/>
              </p:nvSpPr>
              <p:spPr bwMode="auto">
                <a:xfrm>
                  <a:off x="1271" y="3561"/>
                  <a:ext cx="93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K</a:t>
                  </a:r>
                  <a:endParaRPr lang="sl-SI"/>
                </a:p>
              </p:txBody>
            </p:sp>
            <p:sp>
              <p:nvSpPr>
                <p:cNvPr id="21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859" y="3561"/>
                  <a:ext cx="106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860" y="3561"/>
                  <a:ext cx="76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L</a:t>
                  </a:r>
                  <a:endParaRPr lang="sl-SI"/>
                </a:p>
              </p:txBody>
            </p:sp>
            <p:sp>
              <p:nvSpPr>
                <p:cNvPr id="2122" name="Rectangle 41"/>
                <p:cNvSpPr>
                  <a:spLocks noChangeArrowheads="1"/>
                </p:cNvSpPr>
                <p:nvPr/>
              </p:nvSpPr>
              <p:spPr bwMode="auto">
                <a:xfrm>
                  <a:off x="3069" y="3567"/>
                  <a:ext cx="140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sl-SI"/>
                </a:p>
              </p:txBody>
            </p:sp>
            <p:sp>
              <p:nvSpPr>
                <p:cNvPr id="212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69" y="3567"/>
                  <a:ext cx="115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sl-SI" sz="1400">
                      <a:solidFill>
                        <a:srgbClr val="000000"/>
                      </a:solidFill>
                      <a:latin typeface=".HelveSL" charset="0"/>
                    </a:rPr>
                    <a:t>M</a:t>
                  </a:r>
                  <a:endParaRPr lang="sl-SI"/>
                </a:p>
              </p:txBody>
            </p:sp>
            <p:sp>
              <p:nvSpPr>
                <p:cNvPr id="212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722" y="3050"/>
                  <a:ext cx="170" cy="16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5" name="Line 44"/>
                <p:cNvSpPr>
                  <a:spLocks noChangeShapeType="1"/>
                </p:cNvSpPr>
                <p:nvPr/>
              </p:nvSpPr>
              <p:spPr bwMode="auto">
                <a:xfrm>
                  <a:off x="2111" y="3077"/>
                  <a:ext cx="158" cy="15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400" y="3392"/>
                  <a:ext cx="130" cy="15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7" name="Line 46"/>
                <p:cNvSpPr>
                  <a:spLocks noChangeShapeType="1"/>
                </p:cNvSpPr>
                <p:nvPr/>
              </p:nvSpPr>
              <p:spPr bwMode="auto">
                <a:xfrm>
                  <a:off x="1736" y="3406"/>
                  <a:ext cx="102" cy="13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8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104" y="3098"/>
                  <a:ext cx="6" cy="9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9" name="Line 48"/>
                <p:cNvSpPr>
                  <a:spLocks noChangeShapeType="1"/>
                </p:cNvSpPr>
                <p:nvPr/>
              </p:nvSpPr>
              <p:spPr bwMode="auto">
                <a:xfrm>
                  <a:off x="3104" y="3426"/>
                  <a:ext cx="1" cy="11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0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794" y="3058"/>
                  <a:ext cx="240" cy="16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1" name="Line 50"/>
                <p:cNvSpPr>
                  <a:spLocks noChangeShapeType="1"/>
                </p:cNvSpPr>
                <p:nvPr/>
              </p:nvSpPr>
              <p:spPr bwMode="auto">
                <a:xfrm>
                  <a:off x="4150" y="3098"/>
                  <a:ext cx="1" cy="10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2" name="Line 51"/>
                <p:cNvSpPr>
                  <a:spLocks noChangeShapeType="1"/>
                </p:cNvSpPr>
                <p:nvPr/>
              </p:nvSpPr>
              <p:spPr bwMode="auto">
                <a:xfrm>
                  <a:off x="4266" y="3064"/>
                  <a:ext cx="185" cy="15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7" name="Text Box 52"/>
              <p:cNvSpPr txBox="1">
                <a:spLocks noChangeArrowheads="1"/>
              </p:cNvSpPr>
              <p:nvPr/>
            </p:nvSpPr>
            <p:spPr bwMode="auto">
              <a:xfrm>
                <a:off x="2880" y="845"/>
                <a:ext cx="207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l-SI"/>
                  <a:t>Poddrevesa vozlišča A</a:t>
                </a:r>
              </a:p>
            </p:txBody>
          </p:sp>
        </p:grpSp>
        <p:sp>
          <p:nvSpPr>
            <p:cNvPr id="2085" name="Rectangle 53"/>
            <p:cNvSpPr>
              <a:spLocks noChangeArrowheads="1"/>
            </p:cNvSpPr>
            <p:nvPr/>
          </p:nvSpPr>
          <p:spPr bwMode="auto">
            <a:xfrm>
              <a:off x="2699" y="799"/>
              <a:ext cx="2993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</p:grpSp>
      <p:sp>
        <p:nvSpPr>
          <p:cNvPr id="2054" name="Oval 54"/>
          <p:cNvSpPr>
            <a:spLocks noChangeArrowheads="1"/>
          </p:cNvSpPr>
          <p:nvPr/>
        </p:nvSpPr>
        <p:spPr bwMode="auto">
          <a:xfrm>
            <a:off x="779463" y="4843463"/>
            <a:ext cx="354012" cy="2936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55" name="Oval 55"/>
          <p:cNvSpPr>
            <a:spLocks noChangeArrowheads="1"/>
          </p:cNvSpPr>
          <p:nvPr/>
        </p:nvSpPr>
        <p:spPr bwMode="auto">
          <a:xfrm>
            <a:off x="1341438" y="4843463"/>
            <a:ext cx="354012" cy="2936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56" name="Oval 56"/>
          <p:cNvSpPr>
            <a:spLocks noChangeArrowheads="1"/>
          </p:cNvSpPr>
          <p:nvPr/>
        </p:nvSpPr>
        <p:spPr bwMode="auto">
          <a:xfrm>
            <a:off x="1833563" y="4843463"/>
            <a:ext cx="354012" cy="2936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57" name="Rectangle 57"/>
          <p:cNvSpPr>
            <a:spLocks noChangeArrowheads="1"/>
          </p:cNvSpPr>
          <p:nvPr/>
        </p:nvSpPr>
        <p:spPr bwMode="auto">
          <a:xfrm>
            <a:off x="1474788" y="4437063"/>
            <a:ext cx="16192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58" name="Rectangle 58"/>
          <p:cNvSpPr>
            <a:spLocks noChangeArrowheads="1"/>
          </p:cNvSpPr>
          <p:nvPr/>
        </p:nvSpPr>
        <p:spPr bwMode="auto">
          <a:xfrm>
            <a:off x="884238" y="4876800"/>
            <a:ext cx="16351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59" name="Rectangle 59"/>
          <p:cNvSpPr>
            <a:spLocks noChangeArrowheads="1"/>
          </p:cNvSpPr>
          <p:nvPr/>
        </p:nvSpPr>
        <p:spPr bwMode="auto">
          <a:xfrm>
            <a:off x="884238" y="4876800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H</a:t>
            </a:r>
            <a:endParaRPr lang="sl-SI"/>
          </a:p>
        </p:txBody>
      </p:sp>
      <p:sp>
        <p:nvSpPr>
          <p:cNvPr id="2060" name="Rectangle 60"/>
          <p:cNvSpPr>
            <a:spLocks noChangeArrowheads="1"/>
          </p:cNvSpPr>
          <p:nvPr/>
        </p:nvSpPr>
        <p:spPr bwMode="auto">
          <a:xfrm>
            <a:off x="1482725" y="4876800"/>
            <a:ext cx="984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61" name="Rectangle 61"/>
          <p:cNvSpPr>
            <a:spLocks noChangeArrowheads="1"/>
          </p:cNvSpPr>
          <p:nvPr/>
        </p:nvSpPr>
        <p:spPr bwMode="auto">
          <a:xfrm>
            <a:off x="1482725" y="4876800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I</a:t>
            </a:r>
            <a:endParaRPr lang="sl-SI"/>
          </a:p>
        </p:txBody>
      </p:sp>
      <p:sp>
        <p:nvSpPr>
          <p:cNvPr id="2062" name="Rectangle 62"/>
          <p:cNvSpPr>
            <a:spLocks noChangeArrowheads="1"/>
          </p:cNvSpPr>
          <p:nvPr/>
        </p:nvSpPr>
        <p:spPr bwMode="auto">
          <a:xfrm>
            <a:off x="1974850" y="4895850"/>
            <a:ext cx="1333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63" name="Rectangle 63"/>
          <p:cNvSpPr>
            <a:spLocks noChangeArrowheads="1"/>
          </p:cNvSpPr>
          <p:nvPr/>
        </p:nvSpPr>
        <p:spPr bwMode="auto">
          <a:xfrm>
            <a:off x="1974850" y="48942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J</a:t>
            </a:r>
            <a:endParaRPr lang="sl-SI"/>
          </a:p>
        </p:txBody>
      </p:sp>
      <p:sp>
        <p:nvSpPr>
          <p:cNvPr id="2064" name="Text Box 64"/>
          <p:cNvSpPr txBox="1">
            <a:spLocks noChangeArrowheads="1"/>
          </p:cNvSpPr>
          <p:nvPr/>
        </p:nvSpPr>
        <p:spPr bwMode="auto">
          <a:xfrm>
            <a:off x="250825" y="3933825"/>
            <a:ext cx="3300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/>
              <a:t>Poddrevesa vozlišča D</a:t>
            </a:r>
          </a:p>
        </p:txBody>
      </p:sp>
      <p:sp>
        <p:nvSpPr>
          <p:cNvPr id="2065" name="Rectangle 65"/>
          <p:cNvSpPr>
            <a:spLocks noChangeArrowheads="1"/>
          </p:cNvSpPr>
          <p:nvPr/>
        </p:nvSpPr>
        <p:spPr bwMode="auto">
          <a:xfrm>
            <a:off x="0" y="3789363"/>
            <a:ext cx="4751388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2066" name="Oval 66"/>
          <p:cNvSpPr>
            <a:spLocks noChangeArrowheads="1"/>
          </p:cNvSpPr>
          <p:nvPr/>
        </p:nvSpPr>
        <p:spPr bwMode="auto">
          <a:xfrm>
            <a:off x="5465763" y="4324350"/>
            <a:ext cx="354012" cy="293688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67" name="Oval 67"/>
          <p:cNvSpPr>
            <a:spLocks noChangeArrowheads="1"/>
          </p:cNvSpPr>
          <p:nvPr/>
        </p:nvSpPr>
        <p:spPr bwMode="auto">
          <a:xfrm>
            <a:off x="7596188" y="4581525"/>
            <a:ext cx="352425" cy="293688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68" name="Oval 68"/>
          <p:cNvSpPr>
            <a:spLocks noChangeArrowheads="1"/>
          </p:cNvSpPr>
          <p:nvPr/>
        </p:nvSpPr>
        <p:spPr bwMode="auto">
          <a:xfrm>
            <a:off x="5045075" y="4764088"/>
            <a:ext cx="352425" cy="2952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69" name="Oval 69"/>
          <p:cNvSpPr>
            <a:spLocks noChangeArrowheads="1"/>
          </p:cNvSpPr>
          <p:nvPr/>
        </p:nvSpPr>
        <p:spPr bwMode="auto">
          <a:xfrm>
            <a:off x="5816600" y="4764088"/>
            <a:ext cx="354013" cy="2952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2070" name="Rectangle 70"/>
          <p:cNvSpPr>
            <a:spLocks noChangeArrowheads="1"/>
          </p:cNvSpPr>
          <p:nvPr/>
        </p:nvSpPr>
        <p:spPr bwMode="auto">
          <a:xfrm>
            <a:off x="5580063" y="4365625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71" name="Rectangle 71"/>
          <p:cNvSpPr>
            <a:spLocks noChangeArrowheads="1"/>
          </p:cNvSpPr>
          <p:nvPr/>
        </p:nvSpPr>
        <p:spPr bwMode="auto">
          <a:xfrm>
            <a:off x="5580063" y="4365625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E</a:t>
            </a:r>
            <a:endParaRPr lang="sl-SI"/>
          </a:p>
        </p:txBody>
      </p:sp>
      <p:sp>
        <p:nvSpPr>
          <p:cNvPr id="2072" name="Rectangle 72"/>
          <p:cNvSpPr>
            <a:spLocks noChangeArrowheads="1"/>
          </p:cNvSpPr>
          <p:nvPr/>
        </p:nvSpPr>
        <p:spPr bwMode="auto">
          <a:xfrm>
            <a:off x="6429375" y="4864100"/>
            <a:ext cx="1444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73" name="Rectangle 73"/>
          <p:cNvSpPr>
            <a:spLocks noChangeArrowheads="1"/>
          </p:cNvSpPr>
          <p:nvPr/>
        </p:nvSpPr>
        <p:spPr bwMode="auto">
          <a:xfrm>
            <a:off x="7740650" y="4581525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F</a:t>
            </a:r>
            <a:endParaRPr lang="sl-SI"/>
          </a:p>
        </p:txBody>
      </p:sp>
      <p:sp>
        <p:nvSpPr>
          <p:cNvPr id="2074" name="Rectangle 74"/>
          <p:cNvSpPr>
            <a:spLocks noChangeArrowheads="1"/>
          </p:cNvSpPr>
          <p:nvPr/>
        </p:nvSpPr>
        <p:spPr bwMode="auto">
          <a:xfrm>
            <a:off x="5168900" y="4797425"/>
            <a:ext cx="1492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75" name="Rectangle 75"/>
          <p:cNvSpPr>
            <a:spLocks noChangeArrowheads="1"/>
          </p:cNvSpPr>
          <p:nvPr/>
        </p:nvSpPr>
        <p:spPr bwMode="auto">
          <a:xfrm>
            <a:off x="5168900" y="479742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K</a:t>
            </a:r>
            <a:endParaRPr lang="sl-SI"/>
          </a:p>
        </p:txBody>
      </p:sp>
      <p:sp>
        <p:nvSpPr>
          <p:cNvPr id="2076" name="Rectangle 76"/>
          <p:cNvSpPr>
            <a:spLocks noChangeArrowheads="1"/>
          </p:cNvSpPr>
          <p:nvPr/>
        </p:nvSpPr>
        <p:spPr bwMode="auto">
          <a:xfrm>
            <a:off x="5924550" y="4797425"/>
            <a:ext cx="1349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77" name="Rectangle 77"/>
          <p:cNvSpPr>
            <a:spLocks noChangeArrowheads="1"/>
          </p:cNvSpPr>
          <p:nvPr/>
        </p:nvSpPr>
        <p:spPr bwMode="auto">
          <a:xfrm>
            <a:off x="5924550" y="4797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l-SI" sz="1400">
                <a:solidFill>
                  <a:srgbClr val="000000"/>
                </a:solidFill>
                <a:latin typeface=".HelveSL" charset="0"/>
              </a:rPr>
              <a:t>L</a:t>
            </a:r>
            <a:endParaRPr lang="sl-SI"/>
          </a:p>
        </p:txBody>
      </p:sp>
      <p:sp>
        <p:nvSpPr>
          <p:cNvPr id="2078" name="Line 78"/>
          <p:cNvSpPr>
            <a:spLocks noChangeShapeType="1"/>
          </p:cNvSpPr>
          <p:nvPr/>
        </p:nvSpPr>
        <p:spPr bwMode="auto">
          <a:xfrm flipH="1">
            <a:off x="5334000" y="4570413"/>
            <a:ext cx="166688" cy="212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Line 79"/>
          <p:cNvSpPr>
            <a:spLocks noChangeShapeType="1"/>
          </p:cNvSpPr>
          <p:nvPr/>
        </p:nvSpPr>
        <p:spPr bwMode="auto">
          <a:xfrm>
            <a:off x="5765800" y="4589463"/>
            <a:ext cx="131763" cy="1825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Text Box 80"/>
          <p:cNvSpPr txBox="1">
            <a:spLocks noChangeArrowheads="1"/>
          </p:cNvSpPr>
          <p:nvPr/>
        </p:nvSpPr>
        <p:spPr bwMode="auto">
          <a:xfrm>
            <a:off x="5146675" y="3862388"/>
            <a:ext cx="330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/>
              <a:t>Poddrevesi vozlišča B</a:t>
            </a:r>
          </a:p>
        </p:txBody>
      </p:sp>
      <p:sp>
        <p:nvSpPr>
          <p:cNvPr id="2081" name="Rectangle 81"/>
          <p:cNvSpPr>
            <a:spLocks noChangeArrowheads="1"/>
          </p:cNvSpPr>
          <p:nvPr/>
        </p:nvSpPr>
        <p:spPr bwMode="auto">
          <a:xfrm>
            <a:off x="4859338" y="3789363"/>
            <a:ext cx="3744912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2082" name="Text Box 82"/>
          <p:cNvSpPr txBox="1">
            <a:spLocks noChangeArrowheads="1"/>
          </p:cNvSpPr>
          <p:nvPr/>
        </p:nvSpPr>
        <p:spPr bwMode="auto">
          <a:xfrm>
            <a:off x="1476375" y="6021388"/>
            <a:ext cx="4967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/>
          </a:p>
        </p:txBody>
      </p:sp>
      <p:sp>
        <p:nvSpPr>
          <p:cNvPr id="2083" name="Text Box 83"/>
          <p:cNvSpPr txBox="1">
            <a:spLocks noChangeArrowheads="1"/>
          </p:cNvSpPr>
          <p:nvPr/>
        </p:nvSpPr>
        <p:spPr bwMode="auto">
          <a:xfrm>
            <a:off x="900113" y="6021388"/>
            <a:ext cx="554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 b="1"/>
              <a:t>poddrevo</a:t>
            </a:r>
            <a:r>
              <a:rPr lang="sl-SI"/>
              <a:t>: celotno drevo, ki izhaja iz vozlišča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Listi / koren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Listi: vozlišča brez potomcev</a:t>
            </a:r>
          </a:p>
          <a:p>
            <a:pPr eaLnBrk="1" hangingPunct="1"/>
            <a:r>
              <a:rPr lang="sl-SI" smtClean="0"/>
              <a:t>Koren: vozlišče brez predhodnika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r>
              <a:rPr lang="sl-SI" smtClean="0"/>
              <a:t>Listi: K, L, F, M, H, I in J</a:t>
            </a:r>
          </a:p>
          <a:p>
            <a:pPr eaLnBrk="1" hangingPunct="1"/>
            <a:r>
              <a:rPr lang="sl-SI" smtClean="0"/>
              <a:t>Koren: A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19250" y="2565400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sin / oče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Vozlišče B je sin vozlišča A in oče vozlišč E in F</a:t>
            </a:r>
          </a:p>
          <a:p>
            <a:pPr eaLnBrk="1" hangingPunct="1"/>
            <a:r>
              <a:rPr lang="sl-SI" smtClean="0"/>
              <a:t>Vozlišče A nima očeta (je koren) in ima sinove B, C in D.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47813" y="3429000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Bratje, predniki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Vozlišča B, C in D so bratje (njihov oče je A)</a:t>
            </a:r>
          </a:p>
          <a:p>
            <a:pPr eaLnBrk="1" hangingPunct="1"/>
            <a:r>
              <a:rPr lang="sl-SI" smtClean="0"/>
              <a:t>Predniki vozlišča L so E, B in A.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47813" y="3429000"/>
          <a:ext cx="56165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icture" r:id="rId4" imgW="4927680" imgH="1803240" progId="Word.Picture.8">
                  <p:embed/>
                </p:oleObj>
              </mc:Choice>
              <mc:Fallback>
                <p:oleObj name="Picture" r:id="rId4" imgW="4927680" imgH="1803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56165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Terminologija</a:t>
            </a:r>
          </a:p>
        </p:txBody>
      </p:sp>
      <p:sp>
        <p:nvSpPr>
          <p:cNvPr id="73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2400" b="1" smtClean="0"/>
              <a:t>poddrevo</a:t>
            </a:r>
            <a:r>
              <a:rPr lang="sl-SI" sz="2400" smtClean="0"/>
              <a:t>: celotno drevo, ki izhaja iz vozlišča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vozlišče</a:t>
            </a:r>
            <a:r>
              <a:rPr lang="sl-SI" sz="2200" smtClean="0"/>
              <a:t>:  element drevesa; ima podatek (-tke) in informacijo o  iz njega izhajajočih poddrevesih;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potomci</a:t>
            </a:r>
            <a:r>
              <a:rPr lang="sl-SI" sz="2200" smtClean="0"/>
              <a:t>: vsa vozlišča v vseh poddrevesih tega vozlišča;</a:t>
            </a:r>
            <a:endParaRPr lang="sl-SI" sz="2200" b="1" smtClean="0"/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predniki</a:t>
            </a:r>
            <a:r>
              <a:rPr lang="sl-SI" sz="2200" smtClean="0"/>
              <a:t>: vozlišča na poti od korena do nekega vozlišča;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sin</a:t>
            </a:r>
            <a:r>
              <a:rPr lang="sl-SI" sz="2200" smtClean="0"/>
              <a:t> (ali naslednik): koren poddrevesa nekega vozlišča; v := sin(v);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koren: </a:t>
            </a:r>
            <a:r>
              <a:rPr lang="sl-SI" sz="2200" smtClean="0"/>
              <a:t>vrhnje vozlišče, vozlišče brez predhodnika</a:t>
            </a:r>
            <a:r>
              <a:rPr lang="sl-SI" sz="2200" b="1" smtClean="0"/>
              <a:t> </a:t>
            </a:r>
            <a:r>
              <a:rPr lang="sl-SI" sz="2200" smtClean="0"/>
              <a:t>(očeta)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oče</a:t>
            </a:r>
            <a:r>
              <a:rPr lang="sl-SI" sz="2200" smtClean="0"/>
              <a:t> (ali predhodnik): obratno kot sin; v := oče(v);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bratje</a:t>
            </a:r>
            <a:r>
              <a:rPr lang="sl-SI" sz="2200" smtClean="0"/>
              <a:t>: koreni poddreves istega vozlišča; vozlišča z istim očetom 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listi</a:t>
            </a:r>
            <a:r>
              <a:rPr lang="sl-SI" sz="2200" smtClean="0"/>
              <a:t> (končna vozlišča): vozlišča brez sinov;</a:t>
            </a:r>
          </a:p>
          <a:p>
            <a:pPr eaLnBrk="1" hangingPunct="1">
              <a:lnSpc>
                <a:spcPct val="80000"/>
              </a:lnSpc>
            </a:pPr>
            <a:r>
              <a:rPr lang="sl-SI" sz="2200" b="1" smtClean="0"/>
              <a:t>notranja vozlišča</a:t>
            </a:r>
            <a:r>
              <a:rPr lang="sl-SI" sz="2200" smtClean="0"/>
              <a:t>: vsa vozlišča, razen listov;</a:t>
            </a:r>
          </a:p>
          <a:p>
            <a:pPr eaLnBrk="1" hangingPunct="1">
              <a:lnSpc>
                <a:spcPct val="80000"/>
              </a:lnSpc>
            </a:pPr>
            <a:endParaRPr lang="sl-SI" sz="2200" smtClean="0"/>
          </a:p>
        </p:txBody>
      </p:sp>
    </p:spTree>
    <p:extLst>
      <p:ext uri="{BB962C8B-B14F-4D97-AF65-F5344CB8AC3E}">
        <p14:creationId xmlns:p14="http://schemas.microsoft.com/office/powerpoint/2010/main" val="4236635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854&quot;&gt;&lt;/object&gt;&lt;object type=&quot;2&quot; unique_id=&quot;10855&quot;&gt;&lt;object type=&quot;3&quot; unique_id=&quot;10856&quot;&gt;&lt;property id=&quot;20148&quot; value=&quot;5&quot;/&gt;&lt;property id=&quot;20300&quot; value=&quot;Slide 1 - &amp;quot;Podatkovne strukture&amp;quot;&quot;/&gt;&lt;property id=&quot;20307&quot; value=&quot;494&quot;/&gt;&lt;/object&gt;&lt;object type=&quot;3&quot; unique_id=&quot;10857&quot;&gt;&lt;property id=&quot;20148&quot; value=&quot;5&quot;/&gt;&lt;property id=&quot;20300&quot; value=&quot;Slide 2 - &amp;quot;Splošno&amp;quot;&quot;/&gt;&lt;property id=&quot;20307&quot; value=&quot;519&quot;/&gt;&lt;/object&gt;&lt;object type=&quot;3&quot; unique_id=&quot;10858&quot;&gt;&lt;property id=&quot;20148&quot; value=&quot;5&quot;/&gt;&lt;property id=&quot;20300&quot; value=&quot;Slide 3 - &amp;quot;Predstavitev dreves&amp;quot;&quot;/&gt;&lt;property id=&quot;20307&quot; value=&quot;522&quot;/&gt;&lt;/object&gt;&lt;object type=&quot;3&quot; unique_id=&quot;10859&quot;&gt;&lt;property id=&quot;20148&quot; value=&quot;5&quot;/&gt;&lt;property id=&quot;20300&quot; value=&quot;Slide 4 - &amp;quot;Terminologija&amp;quot;&quot;/&gt;&lt;property id=&quot;20307&quot; value=&quot;520&quot;/&gt;&lt;/object&gt;&lt;object type=&quot;3&quot; unique_id=&quot;10860&quot;&gt;&lt;property id=&quot;20148&quot; value=&quot;5&quot;/&gt;&lt;property id=&quot;20300&quot; value=&quot;Slide 5 - &amp;quot;Poddrevo&amp;quot;&quot;/&gt;&lt;property id=&quot;20307&quot; value=&quot;550&quot;/&gt;&lt;/object&gt;&lt;object type=&quot;3&quot; unique_id=&quot;10861&quot;&gt;&lt;property id=&quot;20148&quot; value=&quot;5&quot;/&gt;&lt;property id=&quot;20300&quot; value=&quot;Slide 6 - &amp;quot;Vozlišče&amp;quot;&quot;/&gt;&lt;property id=&quot;20307&quot; value=&quot;542&quot;/&gt;&lt;/object&gt;&lt;object type=&quot;3&quot; unique_id=&quot;10862&quot;&gt;&lt;property id=&quot;20148&quot; value=&quot;5&quot;/&gt;&lt;property id=&quot;20300&quot; value=&quot;Slide 7 - &amp;quot;Listi / koren&amp;quot;&quot;/&gt;&lt;property id=&quot;20307&quot; value=&quot;543&quot;/&gt;&lt;/object&gt;&lt;object type=&quot;3&quot; unique_id=&quot;10863&quot;&gt;&lt;property id=&quot;20148&quot; value=&quot;5&quot;/&gt;&lt;property id=&quot;20300&quot; value=&quot;Slide 8 - &amp;quot;sin / oče&amp;quot;&quot;/&gt;&lt;property id=&quot;20307&quot; value=&quot;544&quot;/&gt;&lt;/object&gt;&lt;object type=&quot;3&quot; unique_id=&quot;10864&quot;&gt;&lt;property id=&quot;20148&quot; value=&quot;5&quot;/&gt;&lt;property id=&quot;20300&quot; value=&quot;Slide 9 - &amp;quot;Bratje, predniki&amp;quot;&quot;/&gt;&lt;property id=&quot;20307&quot; value=&quot;545&quot;/&gt;&lt;/object&gt;&lt;object type=&quot;3&quot; unique_id=&quot;10865&quot;&gt;&lt;property id=&quot;20148&quot; value=&quot;5&quot;/&gt;&lt;property id=&quot;20300&quot; value=&quot;Slide 10 - &amp;quot;Pojmi&amp;quot;&quot;/&gt;&lt;property id=&quot;20307&quot; value=&quot;521&quot;/&gt;&lt;/object&gt;&lt;object type=&quot;3&quot; unique_id=&quot;10866&quot;&gt;&lt;property id=&quot;20148&quot; value=&quot;5&quot;/&gt;&lt;property id=&quot;20300&quot; value=&quot;Slide 11 - &amp;quot;Stopnja vozlišča / stopnja drevesa&amp;quot;&quot;/&gt;&lt;property id=&quot;20307&quot; value=&quot;547&quot;/&gt;&lt;/object&gt;&lt;object type=&quot;3&quot; unique_id=&quot;10867&quot;&gt;&lt;property id=&quot;20148&quot; value=&quot;5&quot;/&gt;&lt;property id=&quot;20300&quot; value=&quot;Slide 12 - &amp;quot;nivo vozlišča / višina drevesa&amp;quot;&quot;/&gt;&lt;property id=&quot;20307&quot; value=&quot;548&quot;/&gt;&lt;/object&gt;&lt;object type=&quot;3&quot; unique_id=&quot;10868&quot;&gt;&lt;property id=&quot;20148&quot; value=&quot;5&quot;/&gt;&lt;property id=&quot;20300&quot; value=&quot;Slide 13 - &amp;quot;Gozd&amp;quot;&quot;/&gt;&lt;property id=&quot;20307&quot; value=&quot;549&quot;/&gt;&lt;/object&gt;&lt;object type=&quot;3&quot; unique_id=&quot;10869&quot;&gt;&lt;property id=&quot;20148&quot; value=&quot;5&quot;/&gt;&lt;property id=&quot;20300&quot; value=&quot;Slide 14 - &amp;quot;O drevesih&amp;quot;&quot;/&gt;&lt;property id=&quot;20307&quot; value=&quot;497&quot;/&gt;&lt;/object&gt;&lt;object type=&quot;3&quot; unique_id=&quot;10870&quot;&gt;&lt;property id=&quot;20148&quot; value=&quot;5&quot;/&gt;&lt;property id=&quot;20300&quot; value=&quot;Slide 15 - &amp;quot;Vrste dreves&amp;quot;&quot;/&gt;&lt;property id=&quot;20307&quot; value=&quot;498&quot;/&gt;&lt;/object&gt;&lt;object type=&quot;3&quot; unique_id=&quot;10871&quot;&gt;&lt;property id=&quot;20148&quot; value=&quot;5&quot;/&gt;&lt;property id=&quot;20300&quot; value=&quot;Slide 16 - &amp;quot;Dvojiško drevo&amp;quot;&quot;/&gt;&lt;property id=&quot;20307&quot; value=&quot;499&quot;/&gt;&lt;/object&gt;&lt;object type=&quot;3&quot; unique_id=&quot;10872&quot;&gt;&lt;property id=&quot;20148&quot; value=&quot;5&quot;/&gt;&lt;property id=&quot;20300&quot; value=&quot;Slide 17 - &amp;quot;Dvojiško drevo&amp;quot;&quot;/&gt;&lt;property id=&quot;20307&quot; value=&quot;552&quot;/&gt;&lt;/object&gt;&lt;object type=&quot;3&quot; unique_id=&quot;10873&quot;&gt;&lt;property id=&quot;20148&quot; value=&quot;5&quot;/&gt;&lt;property id=&quot;20300&quot; value=&quot;Slide 18 - &amp;quot;APS Dv. drevo&amp;quot;&quot;/&gt;&lt;property id=&quot;20307&quot; value=&quot;605&quot;/&gt;&lt;/object&gt;&lt;object type=&quot;3&quot; unique_id=&quot;10874&quot;&gt;&lt;property id=&quot;20148&quot; value=&quot;5&quot;/&gt;&lt;property id=&quot;20300&quot; value=&quot;Slide 19 - &amp;quot;APS Dv. drevo&amp;quot;&quot;/&gt;&lt;property id=&quot;20307&quot; value=&quot;606&quot;/&gt;&lt;/object&gt;&lt;object type=&quot;3&quot; unique_id=&quot;10875&quot;&gt;&lt;property id=&quot;20148&quot; value=&quot;5&quot;/&gt;&lt;property id=&quot;20300&quot; value=&quot;Slide 20 - &amp;quot;Drevo aritmetičnega izraza&amp;quot;&quot;/&gt;&lt;property id=&quot;20307&quot; value=&quot;554&quot;/&gt;&lt;/object&gt;&lt;object type=&quot;3&quot; unique_id=&quot;10876&quot;&gt;&lt;property id=&quot;20148&quot; value=&quot;5&quot;/&gt;&lt;property id=&quot;20300&quot; value=&quot;Slide 21 - &amp;quot;Nekatere posebne oblike dvojiških dreves&amp;quot;&quot;/&gt;&lt;property id=&quot;20307&quot; value=&quot;556&quot;/&gt;&lt;/object&gt;&lt;object type=&quot;3&quot; unique_id=&quot;10877&quot;&gt;&lt;property id=&quot;20148&quot; value=&quot;5&quot;/&gt;&lt;property id=&quot;20300&quot; value=&quot;Slide 22 - &amp;quot;Lastnosti dvojiških dreves&amp;quot;&quot;/&gt;&lt;property id=&quot;20307&quot; value=&quot;557&quot;/&gt;&lt;/object&gt;&lt;object type=&quot;3&quot; unique_id=&quot;10878&quot;&gt;&lt;property id=&quot;20148&quot; value=&quot;5&quot;/&gt;&lt;property id=&quot;20300&quot; value=&quot;Slide 23 - &amp;quot;Lastnosti dvojiških dreves&amp;quot;&quot;/&gt;&lt;property id=&quot;20307&quot; value=&quot;558&quot;/&gt;&lt;/object&gt;&lt;object type=&quot;3&quot; unique_id=&quot;10879&quot;&gt;&lt;property id=&quot;20148&quot; value=&quot;5&quot;/&gt;&lt;property id=&quot;20300&quot; value=&quot;Slide 24 - &amp;quot;Naloge&amp;quot;&quot;/&gt;&lt;property id=&quot;20307&quot; value=&quot;55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2890</TotalTime>
  <Words>849</Words>
  <Application>Microsoft Office PowerPoint</Application>
  <PresentationFormat>On-screen Show (4:3)</PresentationFormat>
  <Paragraphs>296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.HelveSL</vt:lpstr>
      <vt:lpstr>Arial</vt:lpstr>
      <vt:lpstr>Symbol</vt:lpstr>
      <vt:lpstr>Tahoma</vt:lpstr>
      <vt:lpstr>Times New Roman</vt:lpstr>
      <vt:lpstr>Verdana</vt:lpstr>
      <vt:lpstr>Wingdings</vt:lpstr>
      <vt:lpstr>垣뿫Ө</vt:lpstr>
      <vt:lpstr>1_Profile</vt:lpstr>
      <vt:lpstr>Picture</vt:lpstr>
      <vt:lpstr>Equation</vt:lpstr>
      <vt:lpstr>Podatkovne strukture</vt:lpstr>
      <vt:lpstr>Splošno</vt:lpstr>
      <vt:lpstr>Predstavitev dreves</vt:lpstr>
      <vt:lpstr>Vozlišče</vt:lpstr>
      <vt:lpstr>Poddrevo</vt:lpstr>
      <vt:lpstr>Listi / koren</vt:lpstr>
      <vt:lpstr>sin / oče</vt:lpstr>
      <vt:lpstr>Bratje, predniki</vt:lpstr>
      <vt:lpstr>Terminologija</vt:lpstr>
      <vt:lpstr>Terminologija II</vt:lpstr>
      <vt:lpstr>Stopnja vozlišča / stopnja drevesa</vt:lpstr>
      <vt:lpstr>nivo vozlišča / višina drevesa</vt:lpstr>
      <vt:lpstr>Gozd</vt:lpstr>
      <vt:lpstr>O drevesih</vt:lpstr>
      <vt:lpstr>Vrste dreves</vt:lpstr>
      <vt:lpstr>Dvojiško drevo</vt:lpstr>
      <vt:lpstr>Dvojiško drevo</vt:lpstr>
      <vt:lpstr>APS Dv. drevo</vt:lpstr>
      <vt:lpstr>APS Dv. drevo</vt:lpstr>
      <vt:lpstr>Drevo aritmetičnega izraza</vt:lpstr>
      <vt:lpstr>Nekatere posebne oblike dvojiških dreves</vt:lpstr>
      <vt:lpstr>Lastnosti dvojiških dreves</vt:lpstr>
      <vt:lpstr>Lastnosti dvojiških dreves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</cp:lastModifiedBy>
  <cp:revision>123</cp:revision>
  <dcterms:created xsi:type="dcterms:W3CDTF">2001-11-26T12:48:07Z</dcterms:created>
  <dcterms:modified xsi:type="dcterms:W3CDTF">2016-11-12T11:35:06Z</dcterms:modified>
</cp:coreProperties>
</file>