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2"/>
  </p:notesMasterIdLst>
  <p:handoutMasterIdLst>
    <p:handoutMasterId r:id="rId13"/>
  </p:handoutMasterIdLst>
  <p:sldIdLst>
    <p:sldId id="494" r:id="rId2"/>
    <p:sldId id="552" r:id="rId3"/>
    <p:sldId id="578" r:id="rId4"/>
    <p:sldId id="560" r:id="rId5"/>
    <p:sldId id="579" r:id="rId6"/>
    <p:sldId id="561" r:id="rId7"/>
    <p:sldId id="562" r:id="rId8"/>
    <p:sldId id="580" r:id="rId9"/>
    <p:sldId id="559" r:id="rId10"/>
    <p:sldId id="564" r:id="rId11"/>
  </p:sldIdLst>
  <p:sldSz cx="9144000" cy="6858000" type="screen4x3"/>
  <p:notesSz cx="7099300" cy="10234613"/>
  <p:custDataLst>
    <p:tags r:id="rId14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67" d="100"/>
          <a:sy n="67" d="100"/>
        </p:scale>
        <p:origin x="438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6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6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20A8F7F-DAE5-4F92-A9A7-92D6C56BC0FF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84121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FA72D6-9FC1-4766-9621-95C3F3C4C0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704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288F788-BF94-462B-A91D-F32643BBF20F}" type="slidenum">
              <a:rPr lang="en-GB" smtClean="0">
                <a:latin typeface="Times New Roman" pitchFamily="18" charset="0"/>
              </a:rPr>
              <a:pPr eaLnBrk="1" hangingPunct="1"/>
              <a:t>1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43012B3-DA7A-4246-AE92-905F5B91F1A2}" type="slidenum">
              <a:rPr lang="en-GB" smtClean="0">
                <a:latin typeface="Times New Roman" pitchFamily="18" charset="0"/>
              </a:rPr>
              <a:pPr eaLnBrk="1" hangingPunct="1"/>
              <a:t>2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7408FC9-5D34-47D3-8387-246DECF18501}" type="slidenum">
              <a:rPr lang="en-GB" smtClean="0">
                <a:latin typeface="Times New Roman" pitchFamily="18" charset="0"/>
              </a:rPr>
              <a:pPr eaLnBrk="1" hangingPunct="1"/>
              <a:t>4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87408FC9-5D34-47D3-8387-246DECF18501}" type="slidenum">
              <a:rPr lang="en-GB" smtClean="0">
                <a:latin typeface="Times New Roman" pitchFamily="18" charset="0"/>
              </a:rPr>
              <a:pPr eaLnBrk="1" hangingPunct="1"/>
              <a:t>5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4B30DE66-020D-4049-89BA-6CEECE68C4E7}" type="slidenum">
              <a:rPr lang="en-GB" smtClean="0">
                <a:latin typeface="Times New Roman" pitchFamily="18" charset="0"/>
              </a:rPr>
              <a:pPr eaLnBrk="1" hangingPunct="1"/>
              <a:t>6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D2BF864E-736E-4116-8619-F7FF86891EDD}" type="slidenum">
              <a:rPr lang="en-GB" smtClean="0">
                <a:latin typeface="Times New Roman" pitchFamily="18" charset="0"/>
              </a:rPr>
              <a:pPr eaLnBrk="1" hangingPunct="1"/>
              <a:t>7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7BC19E1E-AA34-46E5-AE9C-3541D78B11AC}" type="slidenum">
              <a:rPr lang="en-GB" smtClean="0">
                <a:latin typeface="Times New Roman" pitchFamily="18" charset="0"/>
              </a:rPr>
              <a:pPr eaLnBrk="1" hangingPunct="1"/>
              <a:t>9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DBD7A8B-01A2-43B8-BCD7-C4283B4AE1DD}" type="slidenum">
              <a:rPr lang="en-GB" smtClean="0">
                <a:latin typeface="Times New Roman" pitchFamily="18" charset="0"/>
              </a:rPr>
              <a:pPr eaLnBrk="1" hangingPunct="1"/>
              <a:t>10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l-SI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l-SI" sz="2400">
              <a:latin typeface="Times New Roman" pitchFamily="18" charset="0"/>
            </a:endParaRPr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sl-SI"/>
              <a:t>Click to edit Master title style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sl-SI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BA372-70C8-4A77-949D-9F328F721F02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5881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D509B-DE23-44C2-86BD-E6548C3D36F3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5292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88913"/>
            <a:ext cx="2024063" cy="6192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5922962" cy="6192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8CF2B-6FE7-454D-B09F-A7C3939B8663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731770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001000" cy="6842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5040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5040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7A6C1-4E38-4735-95C6-55969AB72E89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315285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817B9-F4BA-4A0F-8625-62EEAC4729C2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14382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927E6-3254-4046-91E8-5E2A0C850C9D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88402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D56B1-54CC-4722-8830-E6E9CEF433FD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123615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E12DA-3BE3-4E0E-A3D2-06A0AA1710FC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172925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D483D-ED08-45B9-B0C3-7495EF87F623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91646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16AED-8715-4366-B5DC-B60ED00E361C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50878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79631-302D-4BDA-843B-D0FE704BC713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68523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l-SI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7C1B8-D1A3-4CBF-A0F3-8ED574103454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  <p:extLst>
      <p:ext uri="{BB962C8B-B14F-4D97-AF65-F5344CB8AC3E}">
        <p14:creationId xmlns:p14="http://schemas.microsoft.com/office/powerpoint/2010/main" val="23233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0010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</a:p>
        </p:txBody>
      </p:sp>
      <p:sp>
        <p:nvSpPr>
          <p:cNvPr id="949252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l-SI" sz="2400">
              <a:latin typeface="Times New Roman" pitchFamily="18" charset="0"/>
            </a:endParaRPr>
          </a:p>
        </p:txBody>
      </p:sp>
      <p:sp>
        <p:nvSpPr>
          <p:cNvPr id="949253" name="Line 5"/>
          <p:cNvSpPr>
            <a:spLocks noChangeShapeType="1"/>
          </p:cNvSpPr>
          <p:nvPr/>
        </p:nvSpPr>
        <p:spPr bwMode="auto">
          <a:xfrm flipV="1">
            <a:off x="539750" y="6524625"/>
            <a:ext cx="792480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sl-SI"/>
          </a:p>
        </p:txBody>
      </p:sp>
      <p:sp>
        <p:nvSpPr>
          <p:cNvPr id="9492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61987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sl-SI"/>
              <a:t>Matija Lokar, FMF</a:t>
            </a:r>
          </a:p>
        </p:txBody>
      </p:sp>
      <p:sp>
        <p:nvSpPr>
          <p:cNvPr id="9492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61987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9492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61987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C480B50-BFF2-4A0B-9D4B-A98A4D11E91D}" type="slidenum">
              <a:rPr lang="sl-SI"/>
              <a:pPr>
                <a:defRPr/>
              </a:pPr>
              <a:t>‹#›</a:t>
            </a:fld>
            <a:r>
              <a:rPr lang="sl-SI"/>
              <a:t> : 2006/7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o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o"/>
        <a:defRPr sz="21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Podatkovne strukture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DVOJIŠKO DREVO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grpSp>
        <p:nvGrpSpPr>
          <p:cNvPr id="32772" name="Group 3"/>
          <p:cNvGrpSpPr>
            <a:grpSpLocks/>
          </p:cNvGrpSpPr>
          <p:nvPr/>
        </p:nvGrpSpPr>
        <p:grpSpPr bwMode="auto">
          <a:xfrm>
            <a:off x="733425" y="1995488"/>
            <a:ext cx="7226300" cy="2901950"/>
            <a:chOff x="462" y="1257"/>
            <a:chExt cx="4552" cy="1828"/>
          </a:xfrm>
        </p:grpSpPr>
        <p:sp>
          <p:nvSpPr>
            <p:cNvPr id="32773" name="Rectangle 4"/>
            <p:cNvSpPr>
              <a:spLocks noChangeArrowheads="1"/>
            </p:cNvSpPr>
            <p:nvPr/>
          </p:nvSpPr>
          <p:spPr bwMode="auto">
            <a:xfrm>
              <a:off x="2738" y="1278"/>
              <a:ext cx="875" cy="352"/>
            </a:xfrm>
            <a:prstGeom prst="rect">
              <a:avLst/>
            </a:prstGeom>
            <a:solidFill>
              <a:srgbClr val="FFFFFF"/>
            </a:solidFill>
            <a:ln w="476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32774" name="Line 5"/>
            <p:cNvSpPr>
              <a:spLocks noChangeShapeType="1"/>
            </p:cNvSpPr>
            <p:nvPr/>
          </p:nvSpPr>
          <p:spPr bwMode="auto">
            <a:xfrm>
              <a:off x="2738" y="1453"/>
              <a:ext cx="87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Line 6"/>
            <p:cNvSpPr>
              <a:spLocks noChangeShapeType="1"/>
            </p:cNvSpPr>
            <p:nvPr/>
          </p:nvSpPr>
          <p:spPr bwMode="auto">
            <a:xfrm>
              <a:off x="3175" y="1453"/>
              <a:ext cx="1" cy="17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6" name="Line 7"/>
            <p:cNvSpPr>
              <a:spLocks noChangeShapeType="1"/>
            </p:cNvSpPr>
            <p:nvPr/>
          </p:nvSpPr>
          <p:spPr bwMode="auto">
            <a:xfrm flipV="1">
              <a:off x="2300" y="1628"/>
              <a:ext cx="559" cy="3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7" name="Line 8"/>
            <p:cNvSpPr>
              <a:spLocks noChangeShapeType="1"/>
            </p:cNvSpPr>
            <p:nvPr/>
          </p:nvSpPr>
          <p:spPr bwMode="auto">
            <a:xfrm flipV="1">
              <a:off x="2305" y="1840"/>
              <a:ext cx="83" cy="13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8" name="Line 9"/>
            <p:cNvSpPr>
              <a:spLocks noChangeShapeType="1"/>
            </p:cNvSpPr>
            <p:nvPr/>
          </p:nvSpPr>
          <p:spPr bwMode="auto">
            <a:xfrm>
              <a:off x="1950" y="1978"/>
              <a:ext cx="87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Line 10"/>
            <p:cNvSpPr>
              <a:spLocks noChangeShapeType="1"/>
            </p:cNvSpPr>
            <p:nvPr/>
          </p:nvSpPr>
          <p:spPr bwMode="auto">
            <a:xfrm>
              <a:off x="3449" y="1639"/>
              <a:ext cx="689" cy="33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Line 11"/>
            <p:cNvSpPr>
              <a:spLocks noChangeShapeType="1"/>
            </p:cNvSpPr>
            <p:nvPr/>
          </p:nvSpPr>
          <p:spPr bwMode="auto">
            <a:xfrm>
              <a:off x="4086" y="1878"/>
              <a:ext cx="52" cy="1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Line 12"/>
            <p:cNvSpPr>
              <a:spLocks noChangeShapeType="1"/>
            </p:cNvSpPr>
            <p:nvPr/>
          </p:nvSpPr>
          <p:spPr bwMode="auto">
            <a:xfrm flipH="1">
              <a:off x="4138" y="1978"/>
              <a:ext cx="8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Rectangle 13"/>
            <p:cNvSpPr>
              <a:spLocks noChangeArrowheads="1"/>
            </p:cNvSpPr>
            <p:nvPr/>
          </p:nvSpPr>
          <p:spPr bwMode="auto">
            <a:xfrm>
              <a:off x="1425" y="1978"/>
              <a:ext cx="875" cy="352"/>
            </a:xfrm>
            <a:prstGeom prst="rect">
              <a:avLst/>
            </a:prstGeom>
            <a:solidFill>
              <a:srgbClr val="FFFFFF"/>
            </a:solidFill>
            <a:ln w="476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32783" name="Line 14"/>
            <p:cNvSpPr>
              <a:spLocks noChangeShapeType="1"/>
            </p:cNvSpPr>
            <p:nvPr/>
          </p:nvSpPr>
          <p:spPr bwMode="auto">
            <a:xfrm>
              <a:off x="1425" y="2153"/>
              <a:ext cx="87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Line 15"/>
            <p:cNvSpPr>
              <a:spLocks noChangeShapeType="1"/>
            </p:cNvSpPr>
            <p:nvPr/>
          </p:nvSpPr>
          <p:spPr bwMode="auto">
            <a:xfrm>
              <a:off x="1862" y="2153"/>
              <a:ext cx="1" cy="17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Line 16"/>
            <p:cNvSpPr>
              <a:spLocks noChangeShapeType="1"/>
            </p:cNvSpPr>
            <p:nvPr/>
          </p:nvSpPr>
          <p:spPr bwMode="auto">
            <a:xfrm flipV="1">
              <a:off x="1118" y="2318"/>
              <a:ext cx="405" cy="34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6" name="Line 17"/>
            <p:cNvSpPr>
              <a:spLocks noChangeShapeType="1"/>
            </p:cNvSpPr>
            <p:nvPr/>
          </p:nvSpPr>
          <p:spPr bwMode="auto">
            <a:xfrm flipV="1">
              <a:off x="1108" y="2535"/>
              <a:ext cx="56" cy="1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Line 18"/>
            <p:cNvSpPr>
              <a:spLocks noChangeShapeType="1"/>
            </p:cNvSpPr>
            <p:nvPr/>
          </p:nvSpPr>
          <p:spPr bwMode="auto">
            <a:xfrm>
              <a:off x="987" y="2679"/>
              <a:ext cx="8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Line 19"/>
            <p:cNvSpPr>
              <a:spLocks noChangeShapeType="1"/>
            </p:cNvSpPr>
            <p:nvPr/>
          </p:nvSpPr>
          <p:spPr bwMode="auto">
            <a:xfrm>
              <a:off x="2148" y="2318"/>
              <a:ext cx="425" cy="33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Line 20"/>
            <p:cNvSpPr>
              <a:spLocks noChangeShapeType="1"/>
            </p:cNvSpPr>
            <p:nvPr/>
          </p:nvSpPr>
          <p:spPr bwMode="auto">
            <a:xfrm>
              <a:off x="2529" y="2518"/>
              <a:ext cx="56" cy="1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Line 21"/>
            <p:cNvSpPr>
              <a:spLocks noChangeShapeType="1"/>
            </p:cNvSpPr>
            <p:nvPr/>
          </p:nvSpPr>
          <p:spPr bwMode="auto">
            <a:xfrm flipH="1">
              <a:off x="2738" y="2679"/>
              <a:ext cx="87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Rectangle 22"/>
            <p:cNvSpPr>
              <a:spLocks noChangeArrowheads="1"/>
            </p:cNvSpPr>
            <p:nvPr/>
          </p:nvSpPr>
          <p:spPr bwMode="auto">
            <a:xfrm>
              <a:off x="4138" y="1978"/>
              <a:ext cx="876" cy="352"/>
            </a:xfrm>
            <a:prstGeom prst="rect">
              <a:avLst/>
            </a:prstGeom>
            <a:solidFill>
              <a:srgbClr val="FFFFFF"/>
            </a:solidFill>
            <a:ln w="476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32792" name="Line 23"/>
            <p:cNvSpPr>
              <a:spLocks noChangeShapeType="1"/>
            </p:cNvSpPr>
            <p:nvPr/>
          </p:nvSpPr>
          <p:spPr bwMode="auto">
            <a:xfrm>
              <a:off x="4138" y="2153"/>
              <a:ext cx="87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3" name="Line 24"/>
            <p:cNvSpPr>
              <a:spLocks noChangeShapeType="1"/>
            </p:cNvSpPr>
            <p:nvPr/>
          </p:nvSpPr>
          <p:spPr bwMode="auto">
            <a:xfrm>
              <a:off x="4576" y="2153"/>
              <a:ext cx="1" cy="17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Line 25"/>
            <p:cNvSpPr>
              <a:spLocks noChangeShapeType="1"/>
            </p:cNvSpPr>
            <p:nvPr/>
          </p:nvSpPr>
          <p:spPr bwMode="auto">
            <a:xfrm flipV="1">
              <a:off x="3986" y="2328"/>
              <a:ext cx="327" cy="33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5" name="Line 26"/>
            <p:cNvSpPr>
              <a:spLocks noChangeShapeType="1"/>
            </p:cNvSpPr>
            <p:nvPr/>
          </p:nvSpPr>
          <p:spPr bwMode="auto">
            <a:xfrm flipH="1">
              <a:off x="3974" y="2556"/>
              <a:ext cx="23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Line 27"/>
            <p:cNvSpPr>
              <a:spLocks noChangeShapeType="1"/>
            </p:cNvSpPr>
            <p:nvPr/>
          </p:nvSpPr>
          <p:spPr bwMode="auto">
            <a:xfrm>
              <a:off x="3701" y="2679"/>
              <a:ext cx="87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28"/>
            <p:cNvSpPr>
              <a:spLocks noChangeShapeType="1"/>
            </p:cNvSpPr>
            <p:nvPr/>
          </p:nvSpPr>
          <p:spPr bwMode="auto">
            <a:xfrm flipV="1">
              <a:off x="2300" y="1961"/>
              <a:ext cx="154" cy="1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29"/>
            <p:cNvSpPr>
              <a:spLocks noChangeShapeType="1"/>
            </p:cNvSpPr>
            <p:nvPr/>
          </p:nvSpPr>
          <p:spPr bwMode="auto">
            <a:xfrm>
              <a:off x="4025" y="1973"/>
              <a:ext cx="113" cy="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Rectangle 30"/>
            <p:cNvSpPr>
              <a:spLocks noChangeArrowheads="1"/>
            </p:cNvSpPr>
            <p:nvPr/>
          </p:nvSpPr>
          <p:spPr bwMode="auto">
            <a:xfrm>
              <a:off x="462" y="2679"/>
              <a:ext cx="875" cy="352"/>
            </a:xfrm>
            <a:prstGeom prst="rect">
              <a:avLst/>
            </a:prstGeom>
            <a:solidFill>
              <a:srgbClr val="FFFFFF"/>
            </a:solidFill>
            <a:ln w="476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32800" name="Line 31"/>
            <p:cNvSpPr>
              <a:spLocks noChangeShapeType="1"/>
            </p:cNvSpPr>
            <p:nvPr/>
          </p:nvSpPr>
          <p:spPr bwMode="auto">
            <a:xfrm>
              <a:off x="462" y="2854"/>
              <a:ext cx="87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2"/>
            <p:cNvSpPr>
              <a:spLocks noChangeShapeType="1"/>
            </p:cNvSpPr>
            <p:nvPr/>
          </p:nvSpPr>
          <p:spPr bwMode="auto">
            <a:xfrm>
              <a:off x="899" y="2854"/>
              <a:ext cx="1" cy="17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3"/>
            <p:cNvSpPr>
              <a:spLocks noChangeShapeType="1"/>
            </p:cNvSpPr>
            <p:nvPr/>
          </p:nvSpPr>
          <p:spPr bwMode="auto">
            <a:xfrm>
              <a:off x="3963" y="2679"/>
              <a:ext cx="8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Rectangle 34"/>
            <p:cNvSpPr>
              <a:spLocks noChangeArrowheads="1"/>
            </p:cNvSpPr>
            <p:nvPr/>
          </p:nvSpPr>
          <p:spPr bwMode="auto">
            <a:xfrm>
              <a:off x="3438" y="2679"/>
              <a:ext cx="875" cy="352"/>
            </a:xfrm>
            <a:prstGeom prst="rect">
              <a:avLst/>
            </a:prstGeom>
            <a:solidFill>
              <a:srgbClr val="FFFFFF"/>
            </a:solidFill>
            <a:ln w="476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32804" name="Line 35"/>
            <p:cNvSpPr>
              <a:spLocks noChangeShapeType="1"/>
            </p:cNvSpPr>
            <p:nvPr/>
          </p:nvSpPr>
          <p:spPr bwMode="auto">
            <a:xfrm>
              <a:off x="3438" y="2854"/>
              <a:ext cx="87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6"/>
            <p:cNvSpPr>
              <a:spLocks noChangeShapeType="1"/>
            </p:cNvSpPr>
            <p:nvPr/>
          </p:nvSpPr>
          <p:spPr bwMode="auto">
            <a:xfrm>
              <a:off x="3876" y="2854"/>
              <a:ext cx="1" cy="17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7"/>
            <p:cNvSpPr>
              <a:spLocks noChangeShapeType="1"/>
            </p:cNvSpPr>
            <p:nvPr/>
          </p:nvSpPr>
          <p:spPr bwMode="auto">
            <a:xfrm>
              <a:off x="2738" y="2679"/>
              <a:ext cx="87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Rectangle 38"/>
            <p:cNvSpPr>
              <a:spLocks noChangeArrowheads="1"/>
            </p:cNvSpPr>
            <p:nvPr/>
          </p:nvSpPr>
          <p:spPr bwMode="auto">
            <a:xfrm>
              <a:off x="2211" y="2668"/>
              <a:ext cx="875" cy="352"/>
            </a:xfrm>
            <a:prstGeom prst="rect">
              <a:avLst/>
            </a:prstGeom>
            <a:solidFill>
              <a:srgbClr val="FFFFFF"/>
            </a:solidFill>
            <a:ln w="476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32808" name="Line 39"/>
            <p:cNvSpPr>
              <a:spLocks noChangeShapeType="1"/>
            </p:cNvSpPr>
            <p:nvPr/>
          </p:nvSpPr>
          <p:spPr bwMode="auto">
            <a:xfrm>
              <a:off x="2213" y="2854"/>
              <a:ext cx="87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40"/>
            <p:cNvSpPr>
              <a:spLocks noChangeShapeType="1"/>
            </p:cNvSpPr>
            <p:nvPr/>
          </p:nvSpPr>
          <p:spPr bwMode="auto">
            <a:xfrm>
              <a:off x="2650" y="2854"/>
              <a:ext cx="1" cy="17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41"/>
            <p:cNvSpPr>
              <a:spLocks noChangeShapeType="1"/>
            </p:cNvSpPr>
            <p:nvPr/>
          </p:nvSpPr>
          <p:spPr bwMode="auto">
            <a:xfrm flipV="1">
              <a:off x="3972" y="2628"/>
              <a:ext cx="131" cy="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42"/>
            <p:cNvSpPr>
              <a:spLocks noChangeShapeType="1"/>
            </p:cNvSpPr>
            <p:nvPr/>
          </p:nvSpPr>
          <p:spPr bwMode="auto">
            <a:xfrm flipV="1">
              <a:off x="1110" y="2626"/>
              <a:ext cx="154" cy="5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43"/>
            <p:cNvSpPr>
              <a:spLocks noChangeShapeType="1"/>
            </p:cNvSpPr>
            <p:nvPr/>
          </p:nvSpPr>
          <p:spPr bwMode="auto">
            <a:xfrm flipH="1" flipV="1">
              <a:off x="2438" y="2631"/>
              <a:ext cx="151" cy="3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Rectangle 44"/>
            <p:cNvSpPr>
              <a:spLocks noChangeArrowheads="1"/>
            </p:cNvSpPr>
            <p:nvPr/>
          </p:nvSpPr>
          <p:spPr bwMode="auto">
            <a:xfrm>
              <a:off x="3011" y="1257"/>
              <a:ext cx="459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32814" name="Rectangle 45"/>
            <p:cNvSpPr>
              <a:spLocks noChangeArrowheads="1"/>
            </p:cNvSpPr>
            <p:nvPr/>
          </p:nvSpPr>
          <p:spPr bwMode="auto">
            <a:xfrm>
              <a:off x="3103" y="1287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600">
                  <a:solidFill>
                    <a:srgbClr val="000000"/>
                  </a:solidFill>
                  <a:latin typeface="Arial" pitchFamily="34" charset="0"/>
                </a:rPr>
                <a:t>pod.</a:t>
              </a:r>
              <a:endParaRPr lang="sl-SI" sz="1600">
                <a:latin typeface="Arial" pitchFamily="34" charset="0"/>
              </a:endParaRPr>
            </a:p>
          </p:txBody>
        </p:sp>
        <p:sp>
          <p:nvSpPr>
            <p:cNvPr id="32815" name="Rectangle 46"/>
            <p:cNvSpPr>
              <a:spLocks noChangeArrowheads="1"/>
            </p:cNvSpPr>
            <p:nvPr/>
          </p:nvSpPr>
          <p:spPr bwMode="auto">
            <a:xfrm>
              <a:off x="2892" y="1442"/>
              <a:ext cx="15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32816" name="Rectangle 47"/>
            <p:cNvSpPr>
              <a:spLocks noChangeArrowheads="1"/>
            </p:cNvSpPr>
            <p:nvPr/>
          </p:nvSpPr>
          <p:spPr bwMode="auto">
            <a:xfrm>
              <a:off x="2935" y="1460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600">
                  <a:solidFill>
                    <a:srgbClr val="000000"/>
                  </a:solidFill>
                  <a:latin typeface="Arial" pitchFamily="34" charset="0"/>
                </a:rPr>
                <a:t>L</a:t>
              </a:r>
              <a:endParaRPr lang="sl-SI" sz="1600">
                <a:latin typeface="Arial" pitchFamily="34" charset="0"/>
              </a:endParaRPr>
            </a:p>
          </p:txBody>
        </p:sp>
        <p:sp>
          <p:nvSpPr>
            <p:cNvPr id="32817" name="Rectangle 48"/>
            <p:cNvSpPr>
              <a:spLocks noChangeArrowheads="1"/>
            </p:cNvSpPr>
            <p:nvPr/>
          </p:nvSpPr>
          <p:spPr bwMode="auto">
            <a:xfrm>
              <a:off x="3330" y="1453"/>
              <a:ext cx="1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32818" name="Rectangle 49"/>
            <p:cNvSpPr>
              <a:spLocks noChangeArrowheads="1"/>
            </p:cNvSpPr>
            <p:nvPr/>
          </p:nvSpPr>
          <p:spPr bwMode="auto">
            <a:xfrm>
              <a:off x="3373" y="1470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60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endParaRPr lang="sl-SI" sz="1600">
                <a:latin typeface="Arial" pitchFamily="34" charset="0"/>
              </a:endParaRPr>
            </a:p>
          </p:txBody>
        </p:sp>
        <p:sp>
          <p:nvSpPr>
            <p:cNvPr id="32819" name="Rectangle 50"/>
            <p:cNvSpPr>
              <a:spLocks noChangeArrowheads="1"/>
            </p:cNvSpPr>
            <p:nvPr/>
          </p:nvSpPr>
          <p:spPr bwMode="auto">
            <a:xfrm>
              <a:off x="1654" y="1969"/>
              <a:ext cx="45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32820" name="Rectangle 51"/>
            <p:cNvSpPr>
              <a:spLocks noChangeArrowheads="1"/>
            </p:cNvSpPr>
            <p:nvPr/>
          </p:nvSpPr>
          <p:spPr bwMode="auto">
            <a:xfrm>
              <a:off x="1746" y="2000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600">
                  <a:solidFill>
                    <a:srgbClr val="000000"/>
                  </a:solidFill>
                  <a:latin typeface="Arial" pitchFamily="34" charset="0"/>
                </a:rPr>
                <a:t>pod.</a:t>
              </a:r>
              <a:endParaRPr lang="sl-SI" sz="1600">
                <a:latin typeface="Arial" pitchFamily="34" charset="0"/>
              </a:endParaRPr>
            </a:p>
          </p:txBody>
        </p:sp>
        <p:sp>
          <p:nvSpPr>
            <p:cNvPr id="32821" name="Rectangle 52"/>
            <p:cNvSpPr>
              <a:spLocks noChangeArrowheads="1"/>
            </p:cNvSpPr>
            <p:nvPr/>
          </p:nvSpPr>
          <p:spPr bwMode="auto">
            <a:xfrm>
              <a:off x="1535" y="214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32822" name="Rectangle 53"/>
            <p:cNvSpPr>
              <a:spLocks noChangeArrowheads="1"/>
            </p:cNvSpPr>
            <p:nvPr/>
          </p:nvSpPr>
          <p:spPr bwMode="auto">
            <a:xfrm>
              <a:off x="1578" y="2160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600">
                  <a:solidFill>
                    <a:srgbClr val="000000"/>
                  </a:solidFill>
                  <a:latin typeface="Arial" pitchFamily="34" charset="0"/>
                </a:rPr>
                <a:t>L</a:t>
              </a:r>
              <a:endParaRPr lang="sl-SI" sz="1600">
                <a:latin typeface="Arial" pitchFamily="34" charset="0"/>
              </a:endParaRPr>
            </a:p>
          </p:txBody>
        </p:sp>
        <p:sp>
          <p:nvSpPr>
            <p:cNvPr id="32823" name="Rectangle 54"/>
            <p:cNvSpPr>
              <a:spLocks noChangeArrowheads="1"/>
            </p:cNvSpPr>
            <p:nvPr/>
          </p:nvSpPr>
          <p:spPr bwMode="auto">
            <a:xfrm>
              <a:off x="2004" y="2143"/>
              <a:ext cx="1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32824" name="Rectangle 55"/>
            <p:cNvSpPr>
              <a:spLocks noChangeArrowheads="1"/>
            </p:cNvSpPr>
            <p:nvPr/>
          </p:nvSpPr>
          <p:spPr bwMode="auto">
            <a:xfrm>
              <a:off x="2049" y="2160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60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endParaRPr lang="sl-SI" sz="1600">
                <a:latin typeface="Arial" pitchFamily="34" charset="0"/>
              </a:endParaRPr>
            </a:p>
          </p:txBody>
        </p:sp>
        <p:sp>
          <p:nvSpPr>
            <p:cNvPr id="32825" name="Rectangle 56"/>
            <p:cNvSpPr>
              <a:spLocks noChangeArrowheads="1"/>
            </p:cNvSpPr>
            <p:nvPr/>
          </p:nvSpPr>
          <p:spPr bwMode="auto">
            <a:xfrm>
              <a:off x="691" y="2647"/>
              <a:ext cx="459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32826" name="Rectangle 57"/>
            <p:cNvSpPr>
              <a:spLocks noChangeArrowheads="1"/>
            </p:cNvSpPr>
            <p:nvPr/>
          </p:nvSpPr>
          <p:spPr bwMode="auto">
            <a:xfrm>
              <a:off x="783" y="2677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600">
                  <a:solidFill>
                    <a:srgbClr val="000000"/>
                  </a:solidFill>
                  <a:latin typeface="Arial" pitchFamily="34" charset="0"/>
                </a:rPr>
                <a:t>pod.</a:t>
              </a:r>
              <a:endParaRPr lang="sl-SI" sz="1600">
                <a:latin typeface="Arial" pitchFamily="34" charset="0"/>
              </a:endParaRPr>
            </a:p>
          </p:txBody>
        </p:sp>
        <p:sp>
          <p:nvSpPr>
            <p:cNvPr id="32827" name="Rectangle 58"/>
            <p:cNvSpPr>
              <a:spLocks noChangeArrowheads="1"/>
            </p:cNvSpPr>
            <p:nvPr/>
          </p:nvSpPr>
          <p:spPr bwMode="auto">
            <a:xfrm>
              <a:off x="572" y="283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32828" name="Rectangle 59"/>
            <p:cNvSpPr>
              <a:spLocks noChangeArrowheads="1"/>
            </p:cNvSpPr>
            <p:nvPr/>
          </p:nvSpPr>
          <p:spPr bwMode="auto">
            <a:xfrm>
              <a:off x="615" y="2850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600">
                  <a:solidFill>
                    <a:srgbClr val="000000"/>
                  </a:solidFill>
                  <a:latin typeface="Arial" pitchFamily="34" charset="0"/>
                </a:rPr>
                <a:t>L</a:t>
              </a:r>
              <a:endParaRPr lang="sl-SI" sz="1600">
                <a:latin typeface="Arial" pitchFamily="34" charset="0"/>
              </a:endParaRPr>
            </a:p>
          </p:txBody>
        </p:sp>
        <p:sp>
          <p:nvSpPr>
            <p:cNvPr id="32829" name="Rectangle 60"/>
            <p:cNvSpPr>
              <a:spLocks noChangeArrowheads="1"/>
            </p:cNvSpPr>
            <p:nvPr/>
          </p:nvSpPr>
          <p:spPr bwMode="auto">
            <a:xfrm>
              <a:off x="1010" y="2843"/>
              <a:ext cx="17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32830" name="Rectangle 61"/>
            <p:cNvSpPr>
              <a:spLocks noChangeArrowheads="1"/>
            </p:cNvSpPr>
            <p:nvPr/>
          </p:nvSpPr>
          <p:spPr bwMode="auto">
            <a:xfrm>
              <a:off x="1053" y="2861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60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endParaRPr lang="sl-SI" sz="1600">
                <a:latin typeface="Arial" pitchFamily="34" charset="0"/>
              </a:endParaRPr>
            </a:p>
          </p:txBody>
        </p:sp>
        <p:sp>
          <p:nvSpPr>
            <p:cNvPr id="32831" name="Rectangle 62"/>
            <p:cNvSpPr>
              <a:spLocks noChangeArrowheads="1"/>
            </p:cNvSpPr>
            <p:nvPr/>
          </p:nvSpPr>
          <p:spPr bwMode="auto">
            <a:xfrm>
              <a:off x="2454" y="2658"/>
              <a:ext cx="457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32832" name="Rectangle 63"/>
            <p:cNvSpPr>
              <a:spLocks noChangeArrowheads="1"/>
            </p:cNvSpPr>
            <p:nvPr/>
          </p:nvSpPr>
          <p:spPr bwMode="auto">
            <a:xfrm>
              <a:off x="2544" y="2688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600">
                  <a:solidFill>
                    <a:srgbClr val="000000"/>
                  </a:solidFill>
                  <a:latin typeface="Arial" pitchFamily="34" charset="0"/>
                </a:rPr>
                <a:t>pod.</a:t>
              </a:r>
              <a:endParaRPr lang="sl-SI" sz="1600">
                <a:latin typeface="Arial" pitchFamily="34" charset="0"/>
              </a:endParaRPr>
            </a:p>
          </p:txBody>
        </p:sp>
        <p:sp>
          <p:nvSpPr>
            <p:cNvPr id="32833" name="Rectangle 64"/>
            <p:cNvSpPr>
              <a:spLocks noChangeArrowheads="1"/>
            </p:cNvSpPr>
            <p:nvPr/>
          </p:nvSpPr>
          <p:spPr bwMode="auto">
            <a:xfrm>
              <a:off x="2333" y="2843"/>
              <a:ext cx="15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32834" name="Rectangle 65"/>
            <p:cNvSpPr>
              <a:spLocks noChangeArrowheads="1"/>
            </p:cNvSpPr>
            <p:nvPr/>
          </p:nvSpPr>
          <p:spPr bwMode="auto">
            <a:xfrm>
              <a:off x="2378" y="286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600">
                  <a:solidFill>
                    <a:srgbClr val="000000"/>
                  </a:solidFill>
                  <a:latin typeface="Arial" pitchFamily="34" charset="0"/>
                </a:rPr>
                <a:t>L</a:t>
              </a:r>
              <a:endParaRPr lang="sl-SI" sz="1600">
                <a:latin typeface="Arial" pitchFamily="34" charset="0"/>
              </a:endParaRPr>
            </a:p>
          </p:txBody>
        </p:sp>
        <p:sp>
          <p:nvSpPr>
            <p:cNvPr id="32835" name="Rectangle 66"/>
            <p:cNvSpPr>
              <a:spLocks noChangeArrowheads="1"/>
            </p:cNvSpPr>
            <p:nvPr/>
          </p:nvSpPr>
          <p:spPr bwMode="auto">
            <a:xfrm>
              <a:off x="2771" y="2854"/>
              <a:ext cx="1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32836" name="Rectangle 67"/>
            <p:cNvSpPr>
              <a:spLocks noChangeArrowheads="1"/>
            </p:cNvSpPr>
            <p:nvPr/>
          </p:nvSpPr>
          <p:spPr bwMode="auto">
            <a:xfrm>
              <a:off x="2816" y="2871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60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endParaRPr lang="sl-SI" sz="1600">
                <a:latin typeface="Arial" pitchFamily="34" charset="0"/>
              </a:endParaRPr>
            </a:p>
          </p:txBody>
        </p:sp>
        <p:sp>
          <p:nvSpPr>
            <p:cNvPr id="32837" name="Rectangle 68"/>
            <p:cNvSpPr>
              <a:spLocks noChangeArrowheads="1"/>
            </p:cNvSpPr>
            <p:nvPr/>
          </p:nvSpPr>
          <p:spPr bwMode="auto">
            <a:xfrm>
              <a:off x="4390" y="1947"/>
              <a:ext cx="457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32838" name="Rectangle 69"/>
            <p:cNvSpPr>
              <a:spLocks noChangeArrowheads="1"/>
            </p:cNvSpPr>
            <p:nvPr/>
          </p:nvSpPr>
          <p:spPr bwMode="auto">
            <a:xfrm>
              <a:off x="4482" y="1977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600">
                  <a:solidFill>
                    <a:srgbClr val="000000"/>
                  </a:solidFill>
                  <a:latin typeface="Arial" pitchFamily="34" charset="0"/>
                </a:rPr>
                <a:t>pod.</a:t>
              </a:r>
              <a:endParaRPr lang="sl-SI" sz="1600">
                <a:latin typeface="Arial" pitchFamily="34" charset="0"/>
              </a:endParaRPr>
            </a:p>
          </p:txBody>
        </p:sp>
        <p:sp>
          <p:nvSpPr>
            <p:cNvPr id="32839" name="Rectangle 70"/>
            <p:cNvSpPr>
              <a:spLocks noChangeArrowheads="1"/>
            </p:cNvSpPr>
            <p:nvPr/>
          </p:nvSpPr>
          <p:spPr bwMode="auto">
            <a:xfrm>
              <a:off x="4270" y="2132"/>
              <a:ext cx="15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32840" name="Rectangle 71"/>
            <p:cNvSpPr>
              <a:spLocks noChangeArrowheads="1"/>
            </p:cNvSpPr>
            <p:nvPr/>
          </p:nvSpPr>
          <p:spPr bwMode="auto">
            <a:xfrm>
              <a:off x="4315" y="2150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600">
                  <a:solidFill>
                    <a:srgbClr val="000000"/>
                  </a:solidFill>
                  <a:latin typeface="Arial" pitchFamily="34" charset="0"/>
                </a:rPr>
                <a:t>L</a:t>
              </a:r>
              <a:endParaRPr lang="sl-SI" sz="1600">
                <a:latin typeface="Arial" pitchFamily="34" charset="0"/>
              </a:endParaRPr>
            </a:p>
          </p:txBody>
        </p:sp>
        <p:sp>
          <p:nvSpPr>
            <p:cNvPr id="32841" name="Rectangle 72"/>
            <p:cNvSpPr>
              <a:spLocks noChangeArrowheads="1"/>
            </p:cNvSpPr>
            <p:nvPr/>
          </p:nvSpPr>
          <p:spPr bwMode="auto">
            <a:xfrm>
              <a:off x="4707" y="2143"/>
              <a:ext cx="1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32842" name="Rectangle 73"/>
            <p:cNvSpPr>
              <a:spLocks noChangeArrowheads="1"/>
            </p:cNvSpPr>
            <p:nvPr/>
          </p:nvSpPr>
          <p:spPr bwMode="auto">
            <a:xfrm>
              <a:off x="4752" y="2160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60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endParaRPr lang="sl-SI" sz="1600">
                <a:latin typeface="Arial" pitchFamily="34" charset="0"/>
              </a:endParaRPr>
            </a:p>
          </p:txBody>
        </p:sp>
        <p:sp>
          <p:nvSpPr>
            <p:cNvPr id="32843" name="Rectangle 74"/>
            <p:cNvSpPr>
              <a:spLocks noChangeArrowheads="1"/>
            </p:cNvSpPr>
            <p:nvPr/>
          </p:nvSpPr>
          <p:spPr bwMode="auto">
            <a:xfrm>
              <a:off x="3680" y="2637"/>
              <a:ext cx="457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32844" name="Rectangle 75"/>
            <p:cNvSpPr>
              <a:spLocks noChangeArrowheads="1"/>
            </p:cNvSpPr>
            <p:nvPr/>
          </p:nvSpPr>
          <p:spPr bwMode="auto">
            <a:xfrm>
              <a:off x="3744" y="2688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600">
                  <a:solidFill>
                    <a:srgbClr val="000000"/>
                  </a:solidFill>
                  <a:latin typeface="Arial" pitchFamily="34" charset="0"/>
                </a:rPr>
                <a:t>pod.</a:t>
              </a:r>
              <a:endParaRPr lang="sl-SI" sz="1600">
                <a:latin typeface="Arial" pitchFamily="34" charset="0"/>
              </a:endParaRPr>
            </a:p>
          </p:txBody>
        </p:sp>
        <p:sp>
          <p:nvSpPr>
            <p:cNvPr id="32845" name="Rectangle 76"/>
            <p:cNvSpPr>
              <a:spLocks noChangeArrowheads="1"/>
            </p:cNvSpPr>
            <p:nvPr/>
          </p:nvSpPr>
          <p:spPr bwMode="auto">
            <a:xfrm>
              <a:off x="3559" y="2821"/>
              <a:ext cx="15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32846" name="Rectangle 77"/>
            <p:cNvSpPr>
              <a:spLocks noChangeArrowheads="1"/>
            </p:cNvSpPr>
            <p:nvPr/>
          </p:nvSpPr>
          <p:spPr bwMode="auto">
            <a:xfrm>
              <a:off x="3604" y="283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600">
                  <a:solidFill>
                    <a:srgbClr val="000000"/>
                  </a:solidFill>
                  <a:latin typeface="Arial" pitchFamily="34" charset="0"/>
                </a:rPr>
                <a:t>L</a:t>
              </a:r>
              <a:endParaRPr lang="sl-SI" sz="1600">
                <a:latin typeface="Arial" pitchFamily="34" charset="0"/>
              </a:endParaRPr>
            </a:p>
          </p:txBody>
        </p:sp>
        <p:sp>
          <p:nvSpPr>
            <p:cNvPr id="32847" name="Rectangle 78"/>
            <p:cNvSpPr>
              <a:spLocks noChangeArrowheads="1"/>
            </p:cNvSpPr>
            <p:nvPr/>
          </p:nvSpPr>
          <p:spPr bwMode="auto">
            <a:xfrm>
              <a:off x="3997" y="2833"/>
              <a:ext cx="1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32848" name="Rectangle 79"/>
            <p:cNvSpPr>
              <a:spLocks noChangeArrowheads="1"/>
            </p:cNvSpPr>
            <p:nvPr/>
          </p:nvSpPr>
          <p:spPr bwMode="auto">
            <a:xfrm>
              <a:off x="4042" y="2850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60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endParaRPr lang="sl-SI" sz="1600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Dvojiško drevo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definicija</a:t>
            </a:r>
          </a:p>
          <a:p>
            <a:pPr lvl="1" eaLnBrk="1" hangingPunct="1"/>
            <a:r>
              <a:rPr lang="en-US" sz="2600" b="1" smtClean="0"/>
              <a:t>dvojiško drevo je bodisi </a:t>
            </a:r>
            <a:r>
              <a:rPr lang="en-US" sz="2600" b="1" smtClean="0">
                <a:solidFill>
                  <a:schemeClr val="accent2"/>
                </a:solidFill>
              </a:rPr>
              <a:t>prazno</a:t>
            </a:r>
            <a:r>
              <a:rPr lang="en-US" sz="2600" b="1" smtClean="0"/>
              <a:t> ali pa ga sestavlja posebej odlikovano vozlišče </a:t>
            </a:r>
            <a:r>
              <a:rPr lang="en-US" sz="2600" b="1" smtClean="0">
                <a:solidFill>
                  <a:schemeClr val="accent2"/>
                </a:solidFill>
              </a:rPr>
              <a:t>koren</a:t>
            </a:r>
            <a:r>
              <a:rPr lang="en-US" sz="2600" b="1" smtClean="0"/>
              <a:t>, ki ima </a:t>
            </a:r>
            <a:r>
              <a:rPr lang="en-US" sz="2600" b="1" smtClean="0">
                <a:solidFill>
                  <a:schemeClr val="accent2"/>
                </a:solidFill>
              </a:rPr>
              <a:t>levo</a:t>
            </a:r>
            <a:r>
              <a:rPr lang="en-US" sz="2600" b="1" smtClean="0"/>
              <a:t> in </a:t>
            </a:r>
            <a:r>
              <a:rPr lang="en-US" sz="2600" b="1" smtClean="0">
                <a:solidFill>
                  <a:schemeClr val="accent2"/>
                </a:solidFill>
              </a:rPr>
              <a:t>desno</a:t>
            </a:r>
            <a:r>
              <a:rPr lang="en-US" sz="2600" b="1" smtClean="0"/>
              <a:t> </a:t>
            </a:r>
            <a:r>
              <a:rPr lang="en-US" sz="2600" b="1" smtClean="0">
                <a:solidFill>
                  <a:schemeClr val="accent2"/>
                </a:solidFill>
              </a:rPr>
              <a:t>poddrevo</a:t>
            </a:r>
            <a:endParaRPr lang="sl-SI" sz="2600" b="1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sl-SI" sz="2600" b="1" smtClean="0">
                <a:solidFill>
                  <a:schemeClr val="accent2"/>
                </a:solidFill>
              </a:rPr>
              <a:t>Levo</a:t>
            </a:r>
            <a:r>
              <a:rPr lang="sl-SI" sz="2600" b="1" smtClean="0"/>
              <a:t> in </a:t>
            </a:r>
            <a:r>
              <a:rPr lang="sl-SI" sz="2600" b="1" smtClean="0">
                <a:solidFill>
                  <a:schemeClr val="accent2"/>
                </a:solidFill>
              </a:rPr>
              <a:t>desno</a:t>
            </a:r>
            <a:r>
              <a:rPr lang="sl-SI" sz="2600" b="1" smtClean="0"/>
              <a:t> poddrevo </a:t>
            </a:r>
            <a:r>
              <a:rPr lang="sl-SI" sz="2600" b="1" smtClean="0">
                <a:solidFill>
                  <a:schemeClr val="accent2"/>
                </a:solidFill>
              </a:rPr>
              <a:t>sta</a:t>
            </a:r>
            <a:r>
              <a:rPr lang="sl-SI" sz="2600" b="1" smtClean="0"/>
              <a:t> spet </a:t>
            </a:r>
            <a:r>
              <a:rPr lang="sl-SI" sz="2600" b="1" smtClean="0">
                <a:solidFill>
                  <a:schemeClr val="accent2"/>
                </a:solidFill>
              </a:rPr>
              <a:t>dvojiški</a:t>
            </a:r>
            <a:r>
              <a:rPr lang="sl-SI" sz="2600" b="1" smtClean="0"/>
              <a:t> </a:t>
            </a:r>
            <a:r>
              <a:rPr lang="sl-SI" sz="2600" b="1" smtClean="0">
                <a:solidFill>
                  <a:schemeClr val="accent2"/>
                </a:solidFill>
              </a:rPr>
              <a:t>drevesi</a:t>
            </a:r>
            <a:endParaRPr lang="en-US" sz="2600" b="1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Predstavitev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 seznamom </a:t>
            </a:r>
          </a:p>
          <a:p>
            <a:r>
              <a:rPr lang="sl-SI" dirty="0" smtClean="0"/>
              <a:t>S pomočjo vozlišč (z naslovi - kazalci)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Matija Lokar, FMF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8997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Predstavitev drevesa s seznamom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razvrstimo</a:t>
            </a:r>
            <a:r>
              <a:rPr lang="en-US" sz="2400" dirty="0" smtClean="0"/>
              <a:t> </a:t>
            </a:r>
            <a:r>
              <a:rPr lang="en-US" sz="2400" dirty="0" err="1"/>
              <a:t>elemente</a:t>
            </a:r>
            <a:r>
              <a:rPr lang="en-US" sz="2400" dirty="0"/>
              <a:t> </a:t>
            </a:r>
            <a:r>
              <a:rPr lang="en-US" sz="2400" dirty="0" err="1"/>
              <a:t>po</a:t>
            </a:r>
            <a:r>
              <a:rPr lang="en-US" sz="2400" dirty="0"/>
              <a:t> </a:t>
            </a:r>
            <a:r>
              <a:rPr lang="en-US" sz="2400" dirty="0" err="1"/>
              <a:t>nivojih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istem</a:t>
            </a:r>
            <a:r>
              <a:rPr lang="en-US" sz="2400" dirty="0"/>
              <a:t> </a:t>
            </a:r>
            <a:r>
              <a:rPr lang="en-US" sz="2400" dirty="0" err="1"/>
              <a:t>nivoju</a:t>
            </a:r>
            <a:r>
              <a:rPr lang="en-US" sz="2400" dirty="0"/>
              <a:t> od </a:t>
            </a:r>
            <a:r>
              <a:rPr lang="en-US" sz="2400" dirty="0" err="1"/>
              <a:t>leve</a:t>
            </a:r>
            <a:r>
              <a:rPr lang="en-US" sz="2400" dirty="0"/>
              <a:t> v </a:t>
            </a:r>
            <a:r>
              <a:rPr lang="en-US" sz="2400" dirty="0" err="1"/>
              <a:t>desno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zgled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sl-SI" sz="2400" dirty="0"/>
              <a:t>Na indeks 0 kar pozabimo</a:t>
            </a:r>
            <a:r>
              <a:rPr lang="sl-SI" sz="2400" dirty="0" smtClean="0"/>
              <a:t>!</a:t>
            </a:r>
          </a:p>
          <a:p>
            <a:pPr eaLnBrk="1" hangingPunct="1">
              <a:lnSpc>
                <a:spcPct val="90000"/>
              </a:lnSpc>
            </a:pPr>
            <a:r>
              <a:rPr lang="sl-SI" sz="2400" dirty="0" smtClean="0"/>
              <a:t>Koren damo v seznam na indeks 1</a:t>
            </a:r>
            <a:endParaRPr lang="sl-SI" sz="2400" dirty="0"/>
          </a:p>
          <a:p>
            <a:pPr eaLnBrk="1" hangingPunct="1">
              <a:lnSpc>
                <a:spcPct val="90000"/>
              </a:lnSpc>
            </a:pPr>
            <a:r>
              <a:rPr lang="sl-SI" sz="2400" dirty="0" smtClean="0"/>
              <a:t>Indeks </a:t>
            </a:r>
            <a:r>
              <a:rPr lang="en-US" sz="2400" dirty="0" err="1" smtClean="0"/>
              <a:t>lev</a:t>
            </a:r>
            <a:r>
              <a:rPr lang="sl-SI" sz="2400" dirty="0" smtClean="0"/>
              <a:t>ega </a:t>
            </a:r>
            <a:r>
              <a:rPr lang="en-US" sz="2400" dirty="0" smtClean="0"/>
              <a:t>sin</a:t>
            </a:r>
            <a:r>
              <a:rPr lang="sl-SI" sz="2400" dirty="0" smtClean="0"/>
              <a:t>a(vozlišče v seznamu na mestu z indeksom </a:t>
            </a:r>
            <a:r>
              <a:rPr lang="en-US" sz="2400" dirty="0" err="1" smtClean="0"/>
              <a:t>i</a:t>
            </a:r>
            <a:r>
              <a:rPr lang="sl-SI" sz="2400" dirty="0"/>
              <a:t>)</a:t>
            </a:r>
            <a:r>
              <a:rPr lang="en-US" sz="2400" dirty="0"/>
              <a:t> = 2i, </a:t>
            </a:r>
            <a:r>
              <a:rPr lang="en-US" sz="2400" dirty="0" err="1"/>
              <a:t>če</a:t>
            </a:r>
            <a:r>
              <a:rPr lang="en-US" sz="2400" dirty="0"/>
              <a:t> </a:t>
            </a:r>
            <a:r>
              <a:rPr lang="sl-SI" sz="2400" dirty="0" smtClean="0"/>
              <a:t>vozlišče </a:t>
            </a:r>
            <a:r>
              <a:rPr lang="en-US" sz="2400" dirty="0" err="1" smtClean="0"/>
              <a:t>ima</a:t>
            </a:r>
            <a:r>
              <a:rPr lang="en-US" sz="2400" dirty="0" smtClean="0"/>
              <a:t> </a:t>
            </a:r>
            <a:r>
              <a:rPr lang="en-US" sz="2400" dirty="0" err="1"/>
              <a:t>levega</a:t>
            </a:r>
            <a:r>
              <a:rPr lang="en-US" sz="2400" dirty="0"/>
              <a:t> </a:t>
            </a:r>
            <a:r>
              <a:rPr lang="en-US" sz="2400" dirty="0" err="1"/>
              <a:t>sina</a:t>
            </a:r>
            <a:r>
              <a:rPr lang="en-US" sz="2400" dirty="0"/>
              <a:t>, </a:t>
            </a:r>
            <a:r>
              <a:rPr lang="en-US" sz="2400" dirty="0" err="1"/>
              <a:t>nedef</a:t>
            </a:r>
            <a:r>
              <a:rPr lang="en-US" sz="2400" dirty="0"/>
              <a:t>. </a:t>
            </a:r>
            <a:r>
              <a:rPr lang="en-US" sz="2400" dirty="0" err="1"/>
              <a:t>sicer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sl-SI" sz="2400" dirty="0" smtClean="0"/>
              <a:t>Indeks </a:t>
            </a:r>
            <a:r>
              <a:rPr lang="en-US" sz="2400" dirty="0" err="1" smtClean="0"/>
              <a:t>desn</a:t>
            </a:r>
            <a:r>
              <a:rPr lang="sl-SI" sz="2400" dirty="0" smtClean="0"/>
              <a:t>ega</a:t>
            </a:r>
            <a:r>
              <a:rPr lang="en-US" sz="2400" dirty="0" smtClean="0"/>
              <a:t> sin</a:t>
            </a:r>
            <a:r>
              <a:rPr lang="sl-SI" sz="2400" dirty="0" smtClean="0"/>
              <a:t>a(i</a:t>
            </a:r>
            <a:r>
              <a:rPr lang="sl-SI" sz="2400" dirty="0"/>
              <a:t>)</a:t>
            </a:r>
            <a:r>
              <a:rPr lang="en-US" sz="2400" dirty="0"/>
              <a:t> = 2i+1, </a:t>
            </a:r>
            <a:r>
              <a:rPr lang="en-US" sz="2400" dirty="0" err="1"/>
              <a:t>če</a:t>
            </a:r>
            <a:r>
              <a:rPr lang="en-US" sz="2400" dirty="0"/>
              <a:t> </a:t>
            </a:r>
            <a:r>
              <a:rPr lang="sl-SI" sz="2400" dirty="0" smtClean="0"/>
              <a:t>vozlišče na indeksu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/>
              <a:t>ima</a:t>
            </a:r>
            <a:r>
              <a:rPr lang="en-US" sz="2400" dirty="0"/>
              <a:t> </a:t>
            </a:r>
            <a:r>
              <a:rPr lang="en-US" sz="2400" dirty="0" err="1"/>
              <a:t>desnega</a:t>
            </a:r>
            <a:r>
              <a:rPr lang="en-US" sz="2400" dirty="0"/>
              <a:t> </a:t>
            </a:r>
            <a:r>
              <a:rPr lang="en-US" sz="2400" dirty="0" err="1"/>
              <a:t>sina</a:t>
            </a:r>
            <a:r>
              <a:rPr lang="en-US" sz="2400" dirty="0"/>
              <a:t>, </a:t>
            </a:r>
            <a:r>
              <a:rPr lang="en-US" sz="2400" dirty="0" err="1"/>
              <a:t>nedef</a:t>
            </a:r>
            <a:r>
              <a:rPr lang="en-US" sz="2400" dirty="0"/>
              <a:t>. </a:t>
            </a:r>
            <a:r>
              <a:rPr lang="en-US" sz="2400" dirty="0" err="1"/>
              <a:t>sicer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sl-SI" sz="2400" dirty="0"/>
              <a:t>o</a:t>
            </a:r>
            <a:r>
              <a:rPr lang="en-US" sz="2400" dirty="0" err="1"/>
              <a:t>ce</a:t>
            </a:r>
            <a:r>
              <a:rPr lang="sl-SI" sz="2400" dirty="0"/>
              <a:t>(</a:t>
            </a:r>
            <a:r>
              <a:rPr lang="en-US" sz="2400" dirty="0" err="1"/>
              <a:t>i</a:t>
            </a:r>
            <a:r>
              <a:rPr lang="sl-SI" sz="2400" dirty="0"/>
              <a:t>)</a:t>
            </a:r>
            <a:r>
              <a:rPr lang="en-US" sz="2400" dirty="0"/>
              <a:t> =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sl-SI" sz="2400" dirty="0"/>
              <a:t> </a:t>
            </a:r>
            <a:r>
              <a:rPr lang="sl-SI" sz="2400" dirty="0" smtClean="0"/>
              <a:t>//</a:t>
            </a:r>
            <a:r>
              <a:rPr lang="en-US" sz="2400" dirty="0" smtClean="0"/>
              <a:t>  2</a:t>
            </a:r>
            <a:r>
              <a:rPr lang="sl-SI" sz="24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sl-SI" sz="2000" dirty="0" smtClean="0"/>
              <a:t>Prav preberi!</a:t>
            </a:r>
          </a:p>
          <a:p>
            <a:pPr eaLnBrk="1" hangingPunct="1">
              <a:lnSpc>
                <a:spcPct val="90000"/>
              </a:lnSpc>
            </a:pPr>
            <a:r>
              <a:rPr lang="sl-SI" sz="2400" dirty="0" smtClean="0"/>
              <a:t>Kako bi bilo, če bi </a:t>
            </a:r>
            <a:r>
              <a:rPr lang="sl-SI" sz="2400" dirty="0" err="1" smtClean="0"/>
              <a:t>koreb</a:t>
            </a:r>
            <a:r>
              <a:rPr lang="sl-SI" sz="2400" dirty="0" smtClean="0"/>
              <a:t> 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sl-SI" sz="1600" dirty="0" smtClean="0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256088" y="4346575"/>
            <a:ext cx="5029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4283075" y="5094288"/>
            <a:ext cx="468153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28680" name="Rectangle 34"/>
          <p:cNvSpPr>
            <a:spLocks noChangeArrowheads="1"/>
          </p:cNvSpPr>
          <p:nvPr/>
        </p:nvSpPr>
        <p:spPr bwMode="auto">
          <a:xfrm>
            <a:off x="3505200" y="2590800"/>
            <a:ext cx="5080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Predstavitev drevesa s seznamom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l-SI" sz="1700" smtClean="0"/>
              <a:t>ugodno</a:t>
            </a:r>
            <a:r>
              <a:rPr lang="sl-SI" sz="1700" dirty="0" smtClean="0"/>
              <a:t>, če je drevo polno ali levo poravnano;</a:t>
            </a:r>
          </a:p>
          <a:p>
            <a:pPr eaLnBrk="1" hangingPunct="1">
              <a:lnSpc>
                <a:spcPct val="80000"/>
              </a:lnSpc>
            </a:pPr>
            <a:r>
              <a:rPr lang="sl-SI" sz="1700" dirty="0" smtClean="0"/>
              <a:t>vozlišča začenši s korenom po vrsti (nivojih) vpisujemo v tabelo; prazna mesta posebej označimo;</a:t>
            </a:r>
            <a:br>
              <a:rPr lang="sl-SI" sz="1700" dirty="0" smtClean="0"/>
            </a:br>
            <a:endParaRPr lang="sl-SI" sz="1700" dirty="0" smtClean="0"/>
          </a:p>
          <a:p>
            <a:pPr eaLnBrk="1" hangingPunct="1">
              <a:lnSpc>
                <a:spcPct val="80000"/>
              </a:lnSpc>
            </a:pPr>
            <a:endParaRPr lang="sl-SI" sz="1700" dirty="0" smtClean="0"/>
          </a:p>
          <a:p>
            <a:pPr eaLnBrk="1" hangingPunct="1">
              <a:lnSpc>
                <a:spcPct val="80000"/>
              </a:lnSpc>
            </a:pPr>
            <a:endParaRPr lang="sl-SI" sz="1700" dirty="0" smtClean="0"/>
          </a:p>
          <a:p>
            <a:pPr eaLnBrk="1" hangingPunct="1">
              <a:lnSpc>
                <a:spcPct val="80000"/>
              </a:lnSpc>
            </a:pPr>
            <a:endParaRPr lang="sl-SI" sz="1700" dirty="0" smtClean="0"/>
          </a:p>
          <a:p>
            <a:pPr eaLnBrk="1" hangingPunct="1">
              <a:lnSpc>
                <a:spcPct val="80000"/>
              </a:lnSpc>
            </a:pPr>
            <a:endParaRPr lang="sl-SI" sz="17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l-SI" sz="1700" dirty="0" smtClean="0"/>
              <a:t/>
            </a:r>
            <a:br>
              <a:rPr lang="sl-SI" sz="1700" dirty="0" smtClean="0"/>
            </a:br>
            <a:endParaRPr lang="sl-SI" sz="1700" dirty="0" smtClean="0"/>
          </a:p>
          <a:p>
            <a:pPr eaLnBrk="1" hangingPunct="1">
              <a:lnSpc>
                <a:spcPct val="80000"/>
              </a:lnSpc>
            </a:pPr>
            <a:endParaRPr lang="sl-SI" sz="1700" dirty="0" smtClean="0"/>
          </a:p>
          <a:p>
            <a:pPr eaLnBrk="1" hangingPunct="1">
              <a:lnSpc>
                <a:spcPct val="80000"/>
              </a:lnSpc>
            </a:pPr>
            <a:endParaRPr lang="sl-SI" sz="1700" dirty="0" smtClean="0"/>
          </a:p>
          <a:p>
            <a:pPr eaLnBrk="1" hangingPunct="1">
              <a:lnSpc>
                <a:spcPct val="80000"/>
              </a:lnSpc>
            </a:pPr>
            <a:endParaRPr lang="sl-SI" sz="1700" dirty="0" smtClean="0"/>
          </a:p>
          <a:p>
            <a:pPr eaLnBrk="1" hangingPunct="1">
              <a:lnSpc>
                <a:spcPct val="80000"/>
              </a:lnSpc>
            </a:pPr>
            <a:endParaRPr lang="sl-SI" sz="1700" dirty="0" smtClean="0"/>
          </a:p>
          <a:p>
            <a:pPr eaLnBrk="1" hangingPunct="1">
              <a:lnSpc>
                <a:spcPct val="80000"/>
              </a:lnSpc>
            </a:pPr>
            <a:endParaRPr lang="sl-SI" sz="1700" dirty="0" smtClean="0"/>
          </a:p>
          <a:p>
            <a:pPr eaLnBrk="1" hangingPunct="1">
              <a:lnSpc>
                <a:spcPct val="80000"/>
              </a:lnSpc>
            </a:pPr>
            <a:endParaRPr lang="sl-SI" sz="1700" dirty="0" smtClean="0"/>
          </a:p>
          <a:p>
            <a:pPr eaLnBrk="1" hangingPunct="1">
              <a:lnSpc>
                <a:spcPct val="80000"/>
              </a:lnSpc>
            </a:pPr>
            <a:endParaRPr lang="sl-SI" sz="1700" dirty="0" smtClean="0"/>
          </a:p>
          <a:p>
            <a:pPr eaLnBrk="1" hangingPunct="1">
              <a:lnSpc>
                <a:spcPct val="80000"/>
              </a:lnSpc>
            </a:pPr>
            <a:r>
              <a:rPr lang="sl-SI" sz="1700" dirty="0" smtClean="0"/>
              <a:t>Če drevo ni polno, moramo za vsako nezasedeno vozlišče izpustiti prazno mesto v seznamu, da ohranimo indeksiranje.</a:t>
            </a:r>
          </a:p>
          <a:p>
            <a:pPr eaLnBrk="1" hangingPunct="1">
              <a:lnSpc>
                <a:spcPct val="80000"/>
              </a:lnSpc>
            </a:pPr>
            <a:endParaRPr lang="sl-SI" sz="1700" dirty="0" smtClean="0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256088" y="4346575"/>
            <a:ext cx="5029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4283075" y="5094288"/>
            <a:ext cx="468153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grpSp>
        <p:nvGrpSpPr>
          <p:cNvPr id="28679" name="Group 6"/>
          <p:cNvGrpSpPr>
            <a:grpSpLocks/>
          </p:cNvGrpSpPr>
          <p:nvPr/>
        </p:nvGrpSpPr>
        <p:grpSpPr bwMode="auto">
          <a:xfrm>
            <a:off x="684213" y="2565400"/>
            <a:ext cx="3073400" cy="1846263"/>
            <a:chOff x="419" y="1888"/>
            <a:chExt cx="1936" cy="1163"/>
          </a:xfrm>
        </p:grpSpPr>
        <p:sp>
          <p:nvSpPr>
            <p:cNvPr id="28702" name="Oval 7"/>
            <p:cNvSpPr>
              <a:spLocks noChangeArrowheads="1"/>
            </p:cNvSpPr>
            <p:nvPr/>
          </p:nvSpPr>
          <p:spPr bwMode="auto">
            <a:xfrm>
              <a:off x="1270" y="1888"/>
              <a:ext cx="311" cy="311"/>
            </a:xfrm>
            <a:prstGeom prst="ellipse">
              <a:avLst/>
            </a:prstGeom>
            <a:solidFill>
              <a:srgbClr val="FFFFFF"/>
            </a:solidFill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8703" name="Oval 8"/>
            <p:cNvSpPr>
              <a:spLocks noChangeArrowheads="1"/>
            </p:cNvSpPr>
            <p:nvPr/>
          </p:nvSpPr>
          <p:spPr bwMode="auto">
            <a:xfrm>
              <a:off x="729" y="2275"/>
              <a:ext cx="311" cy="311"/>
            </a:xfrm>
            <a:prstGeom prst="ellipse">
              <a:avLst/>
            </a:prstGeom>
            <a:solidFill>
              <a:srgbClr val="FFFFFF"/>
            </a:solidFill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8704" name="Oval 9"/>
            <p:cNvSpPr>
              <a:spLocks noChangeArrowheads="1"/>
            </p:cNvSpPr>
            <p:nvPr/>
          </p:nvSpPr>
          <p:spPr bwMode="auto">
            <a:xfrm>
              <a:off x="1735" y="2275"/>
              <a:ext cx="311" cy="311"/>
            </a:xfrm>
            <a:prstGeom prst="ellipse">
              <a:avLst/>
            </a:prstGeom>
            <a:solidFill>
              <a:srgbClr val="FFFFFF"/>
            </a:solidFill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8705" name="Oval 10"/>
            <p:cNvSpPr>
              <a:spLocks noChangeArrowheads="1"/>
            </p:cNvSpPr>
            <p:nvPr/>
          </p:nvSpPr>
          <p:spPr bwMode="auto">
            <a:xfrm>
              <a:off x="419" y="2740"/>
              <a:ext cx="311" cy="311"/>
            </a:xfrm>
            <a:prstGeom prst="ellipse">
              <a:avLst/>
            </a:prstGeom>
            <a:solidFill>
              <a:srgbClr val="FFFFFF"/>
            </a:solidFill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8706" name="Oval 11"/>
            <p:cNvSpPr>
              <a:spLocks noChangeArrowheads="1"/>
            </p:cNvSpPr>
            <p:nvPr/>
          </p:nvSpPr>
          <p:spPr bwMode="auto">
            <a:xfrm>
              <a:off x="961" y="2740"/>
              <a:ext cx="311" cy="311"/>
            </a:xfrm>
            <a:prstGeom prst="ellipse">
              <a:avLst/>
            </a:prstGeom>
            <a:solidFill>
              <a:srgbClr val="FFFFFF"/>
            </a:solidFill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8707" name="Oval 12"/>
            <p:cNvSpPr>
              <a:spLocks noChangeArrowheads="1"/>
            </p:cNvSpPr>
            <p:nvPr/>
          </p:nvSpPr>
          <p:spPr bwMode="auto">
            <a:xfrm>
              <a:off x="1425" y="2740"/>
              <a:ext cx="311" cy="311"/>
            </a:xfrm>
            <a:prstGeom prst="ellipse">
              <a:avLst/>
            </a:prstGeom>
            <a:solidFill>
              <a:srgbClr val="FFFFFF"/>
            </a:solidFill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8708" name="Oval 13"/>
            <p:cNvSpPr>
              <a:spLocks noChangeArrowheads="1"/>
            </p:cNvSpPr>
            <p:nvPr/>
          </p:nvSpPr>
          <p:spPr bwMode="auto">
            <a:xfrm>
              <a:off x="2044" y="2740"/>
              <a:ext cx="311" cy="311"/>
            </a:xfrm>
            <a:prstGeom prst="ellipse">
              <a:avLst/>
            </a:prstGeom>
            <a:solidFill>
              <a:srgbClr val="FFFFFF"/>
            </a:solidFill>
            <a:ln w="412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l-SI"/>
            </a:p>
          </p:txBody>
        </p:sp>
        <p:sp>
          <p:nvSpPr>
            <p:cNvPr id="28709" name="Rectangle 14"/>
            <p:cNvSpPr>
              <a:spLocks noChangeArrowheads="1"/>
            </p:cNvSpPr>
            <p:nvPr/>
          </p:nvSpPr>
          <p:spPr bwMode="auto">
            <a:xfrm>
              <a:off x="1383" y="1933"/>
              <a:ext cx="165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28710" name="Rectangle 15"/>
            <p:cNvSpPr>
              <a:spLocks noChangeArrowheads="1"/>
            </p:cNvSpPr>
            <p:nvPr/>
          </p:nvSpPr>
          <p:spPr bwMode="auto">
            <a:xfrm>
              <a:off x="1348" y="1960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90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28711" name="Rectangle 16"/>
            <p:cNvSpPr>
              <a:spLocks noChangeArrowheads="1"/>
            </p:cNvSpPr>
            <p:nvPr/>
          </p:nvSpPr>
          <p:spPr bwMode="auto">
            <a:xfrm>
              <a:off x="806" y="2349"/>
              <a:ext cx="17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28712" name="Rectangle 17"/>
            <p:cNvSpPr>
              <a:spLocks noChangeArrowheads="1"/>
            </p:cNvSpPr>
            <p:nvPr/>
          </p:nvSpPr>
          <p:spPr bwMode="auto">
            <a:xfrm>
              <a:off x="806" y="2348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900">
                  <a:solidFill>
                    <a:srgbClr val="000000"/>
                  </a:solidFill>
                  <a:latin typeface="Arial" pitchFamily="34" charset="0"/>
                </a:rPr>
                <a:t>B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28713" name="Rectangle 18"/>
            <p:cNvSpPr>
              <a:spLocks noChangeArrowheads="1"/>
            </p:cNvSpPr>
            <p:nvPr/>
          </p:nvSpPr>
          <p:spPr bwMode="auto">
            <a:xfrm>
              <a:off x="1812" y="2349"/>
              <a:ext cx="17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28714" name="Rectangle 19"/>
            <p:cNvSpPr>
              <a:spLocks noChangeArrowheads="1"/>
            </p:cNvSpPr>
            <p:nvPr/>
          </p:nvSpPr>
          <p:spPr bwMode="auto">
            <a:xfrm>
              <a:off x="1812" y="2348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900">
                  <a:solidFill>
                    <a:srgbClr val="000000"/>
                  </a:solidFill>
                  <a:latin typeface="Arial" pitchFamily="34" charset="0"/>
                </a:rPr>
                <a:t>C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28715" name="Rectangle 20"/>
            <p:cNvSpPr>
              <a:spLocks noChangeArrowheads="1"/>
            </p:cNvSpPr>
            <p:nvPr/>
          </p:nvSpPr>
          <p:spPr bwMode="auto">
            <a:xfrm>
              <a:off x="497" y="2814"/>
              <a:ext cx="17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28716" name="Rectangle 21"/>
            <p:cNvSpPr>
              <a:spLocks noChangeArrowheads="1"/>
            </p:cNvSpPr>
            <p:nvPr/>
          </p:nvSpPr>
          <p:spPr bwMode="auto">
            <a:xfrm>
              <a:off x="497" y="2812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90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28717" name="Rectangle 22"/>
            <p:cNvSpPr>
              <a:spLocks noChangeArrowheads="1"/>
            </p:cNvSpPr>
            <p:nvPr/>
          </p:nvSpPr>
          <p:spPr bwMode="auto">
            <a:xfrm>
              <a:off x="1038" y="2814"/>
              <a:ext cx="16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28718" name="Rectangle 23"/>
            <p:cNvSpPr>
              <a:spLocks noChangeArrowheads="1"/>
            </p:cNvSpPr>
            <p:nvPr/>
          </p:nvSpPr>
          <p:spPr bwMode="auto">
            <a:xfrm>
              <a:off x="1038" y="2812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900">
                  <a:solidFill>
                    <a:srgbClr val="000000"/>
                  </a:solidFill>
                  <a:latin typeface="Arial" pitchFamily="34" charset="0"/>
                </a:rPr>
                <a:t>E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28719" name="Rectangle 24"/>
            <p:cNvSpPr>
              <a:spLocks noChangeArrowheads="1"/>
            </p:cNvSpPr>
            <p:nvPr/>
          </p:nvSpPr>
          <p:spPr bwMode="auto">
            <a:xfrm>
              <a:off x="1503" y="2814"/>
              <a:ext cx="15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28720" name="Rectangle 25"/>
            <p:cNvSpPr>
              <a:spLocks noChangeArrowheads="1"/>
            </p:cNvSpPr>
            <p:nvPr/>
          </p:nvSpPr>
          <p:spPr bwMode="auto">
            <a:xfrm>
              <a:off x="1503" y="2812"/>
              <a:ext cx="9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900">
                  <a:solidFill>
                    <a:srgbClr val="000000"/>
                  </a:solidFill>
                  <a:latin typeface="Arial" pitchFamily="34" charset="0"/>
                </a:rPr>
                <a:t>F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28721" name="Rectangle 26"/>
            <p:cNvSpPr>
              <a:spLocks noChangeArrowheads="1"/>
            </p:cNvSpPr>
            <p:nvPr/>
          </p:nvSpPr>
          <p:spPr bwMode="auto">
            <a:xfrm>
              <a:off x="2121" y="2814"/>
              <a:ext cx="18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28722" name="Rectangle 27"/>
            <p:cNvSpPr>
              <a:spLocks noChangeArrowheads="1"/>
            </p:cNvSpPr>
            <p:nvPr/>
          </p:nvSpPr>
          <p:spPr bwMode="auto">
            <a:xfrm>
              <a:off x="2121" y="2812"/>
              <a:ext cx="11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sl-SI" sz="1900">
                  <a:solidFill>
                    <a:srgbClr val="000000"/>
                  </a:solidFill>
                  <a:latin typeface="Arial" pitchFamily="34" charset="0"/>
                </a:rPr>
                <a:t>G</a:t>
              </a:r>
              <a:endParaRPr lang="sl-SI" sz="2400">
                <a:latin typeface="Arial" pitchFamily="34" charset="0"/>
              </a:endParaRPr>
            </a:p>
          </p:txBody>
        </p:sp>
        <p:sp>
          <p:nvSpPr>
            <p:cNvPr id="28723" name="Line 28"/>
            <p:cNvSpPr>
              <a:spLocks noChangeShapeType="1"/>
            </p:cNvSpPr>
            <p:nvPr/>
          </p:nvSpPr>
          <p:spPr bwMode="auto">
            <a:xfrm flipV="1">
              <a:off x="1009" y="2103"/>
              <a:ext cx="277" cy="2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4" name="Line 29"/>
            <p:cNvSpPr>
              <a:spLocks noChangeShapeType="1"/>
            </p:cNvSpPr>
            <p:nvPr/>
          </p:nvSpPr>
          <p:spPr bwMode="auto">
            <a:xfrm flipV="1">
              <a:off x="637" y="2558"/>
              <a:ext cx="146" cy="1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5" name="Line 30"/>
            <p:cNvSpPr>
              <a:spLocks noChangeShapeType="1"/>
            </p:cNvSpPr>
            <p:nvPr/>
          </p:nvSpPr>
          <p:spPr bwMode="auto">
            <a:xfrm>
              <a:off x="961" y="2558"/>
              <a:ext cx="97" cy="1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6" name="Line 31"/>
            <p:cNvSpPr>
              <a:spLocks noChangeShapeType="1"/>
            </p:cNvSpPr>
            <p:nvPr/>
          </p:nvSpPr>
          <p:spPr bwMode="auto">
            <a:xfrm flipV="1">
              <a:off x="1639" y="2538"/>
              <a:ext cx="150" cy="2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7" name="Line 32"/>
            <p:cNvSpPr>
              <a:spLocks noChangeShapeType="1"/>
            </p:cNvSpPr>
            <p:nvPr/>
          </p:nvSpPr>
          <p:spPr bwMode="auto">
            <a:xfrm>
              <a:off x="1992" y="2554"/>
              <a:ext cx="150" cy="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8" name="Line 33"/>
            <p:cNvSpPr>
              <a:spLocks noChangeShapeType="1"/>
            </p:cNvSpPr>
            <p:nvPr/>
          </p:nvSpPr>
          <p:spPr bwMode="auto">
            <a:xfrm>
              <a:off x="1557" y="2117"/>
              <a:ext cx="216" cy="2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80" name="Rectangle 34"/>
          <p:cNvSpPr>
            <a:spLocks noChangeArrowheads="1"/>
          </p:cNvSpPr>
          <p:nvPr/>
        </p:nvSpPr>
        <p:spPr bwMode="auto">
          <a:xfrm>
            <a:off x="3505200" y="2590800"/>
            <a:ext cx="5080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28681" name="Rectangle 35"/>
          <p:cNvSpPr>
            <a:spLocks noChangeArrowheads="1"/>
          </p:cNvSpPr>
          <p:nvPr/>
        </p:nvSpPr>
        <p:spPr bwMode="auto">
          <a:xfrm>
            <a:off x="3851275" y="3933825"/>
            <a:ext cx="548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sl-SI" sz="2000">
                <a:latin typeface="Arial" pitchFamily="34" charset="0"/>
              </a:rPr>
              <a:t>Vozlišča, nanizana zaporedoma v seznamu:</a:t>
            </a:r>
          </a:p>
        </p:txBody>
      </p:sp>
      <p:grpSp>
        <p:nvGrpSpPr>
          <p:cNvPr id="28682" name="Group 36"/>
          <p:cNvGrpSpPr>
            <a:grpSpLocks/>
          </p:cNvGrpSpPr>
          <p:nvPr/>
        </p:nvGrpSpPr>
        <p:grpSpPr bwMode="auto">
          <a:xfrm>
            <a:off x="4140200" y="2997200"/>
            <a:ext cx="3286125" cy="431800"/>
            <a:chOff x="2219" y="1936"/>
            <a:chExt cx="2070" cy="272"/>
          </a:xfrm>
        </p:grpSpPr>
        <p:sp>
          <p:nvSpPr>
            <p:cNvPr id="28684" name="Rectangle 37"/>
            <p:cNvSpPr>
              <a:spLocks noChangeArrowheads="1"/>
            </p:cNvSpPr>
            <p:nvPr/>
          </p:nvSpPr>
          <p:spPr bwMode="auto">
            <a:xfrm>
              <a:off x="2973" y="1962"/>
              <a:ext cx="131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28685" name="Line 38"/>
            <p:cNvSpPr>
              <a:spLocks noChangeShapeType="1"/>
            </p:cNvSpPr>
            <p:nvPr/>
          </p:nvSpPr>
          <p:spPr bwMode="auto">
            <a:xfrm>
              <a:off x="2219" y="2052"/>
              <a:ext cx="46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39"/>
            <p:cNvSpPr>
              <a:spLocks noChangeShapeType="1"/>
            </p:cNvSpPr>
            <p:nvPr/>
          </p:nvSpPr>
          <p:spPr bwMode="auto">
            <a:xfrm flipH="1" flipV="1">
              <a:off x="2606" y="1974"/>
              <a:ext cx="77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40"/>
            <p:cNvSpPr>
              <a:spLocks noChangeShapeType="1"/>
            </p:cNvSpPr>
            <p:nvPr/>
          </p:nvSpPr>
          <p:spPr bwMode="auto">
            <a:xfrm flipH="1">
              <a:off x="2606" y="2052"/>
              <a:ext cx="77" cy="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Rectangle 41"/>
            <p:cNvSpPr>
              <a:spLocks noChangeArrowheads="1"/>
            </p:cNvSpPr>
            <p:nvPr/>
          </p:nvSpPr>
          <p:spPr bwMode="auto">
            <a:xfrm>
              <a:off x="2943" y="1945"/>
              <a:ext cx="1308" cy="24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28689" name="Line 42"/>
            <p:cNvSpPr>
              <a:spLocks noChangeShapeType="1"/>
            </p:cNvSpPr>
            <p:nvPr/>
          </p:nvSpPr>
          <p:spPr bwMode="auto">
            <a:xfrm>
              <a:off x="3109" y="1936"/>
              <a:ext cx="1" cy="2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43"/>
            <p:cNvSpPr>
              <a:spLocks noChangeShapeType="1"/>
            </p:cNvSpPr>
            <p:nvPr/>
          </p:nvSpPr>
          <p:spPr bwMode="auto">
            <a:xfrm>
              <a:off x="3291" y="1936"/>
              <a:ext cx="2" cy="2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44"/>
            <p:cNvSpPr>
              <a:spLocks noChangeShapeType="1"/>
            </p:cNvSpPr>
            <p:nvPr/>
          </p:nvSpPr>
          <p:spPr bwMode="auto">
            <a:xfrm>
              <a:off x="3496" y="1936"/>
              <a:ext cx="1" cy="2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45"/>
            <p:cNvSpPr>
              <a:spLocks noChangeShapeType="1"/>
            </p:cNvSpPr>
            <p:nvPr/>
          </p:nvSpPr>
          <p:spPr bwMode="auto">
            <a:xfrm>
              <a:off x="3678" y="1936"/>
              <a:ext cx="2" cy="2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46"/>
            <p:cNvSpPr>
              <a:spLocks noChangeShapeType="1"/>
            </p:cNvSpPr>
            <p:nvPr/>
          </p:nvSpPr>
          <p:spPr bwMode="auto">
            <a:xfrm>
              <a:off x="3862" y="1936"/>
              <a:ext cx="1" cy="2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47"/>
            <p:cNvSpPr>
              <a:spLocks noChangeShapeType="1"/>
            </p:cNvSpPr>
            <p:nvPr/>
          </p:nvSpPr>
          <p:spPr bwMode="auto">
            <a:xfrm>
              <a:off x="4047" y="1936"/>
              <a:ext cx="1" cy="2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Text Box 48"/>
            <p:cNvSpPr txBox="1">
              <a:spLocks noChangeArrowheads="1"/>
            </p:cNvSpPr>
            <p:nvPr/>
          </p:nvSpPr>
          <p:spPr bwMode="auto">
            <a:xfrm>
              <a:off x="3072" y="1968"/>
              <a:ext cx="2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sl-SI" sz="1900">
                  <a:latin typeface="Arial" pitchFamily="34" charset="0"/>
                </a:rPr>
                <a:t>B</a:t>
              </a:r>
              <a:endParaRPr lang="sl-SI" sz="1900">
                <a:latin typeface="Times New Roman" pitchFamily="18" charset="0"/>
              </a:endParaRPr>
            </a:p>
          </p:txBody>
        </p:sp>
        <p:sp>
          <p:nvSpPr>
            <p:cNvPr id="28696" name="Text Box 49"/>
            <p:cNvSpPr txBox="1">
              <a:spLocks noChangeArrowheads="1"/>
            </p:cNvSpPr>
            <p:nvPr/>
          </p:nvSpPr>
          <p:spPr bwMode="auto">
            <a:xfrm>
              <a:off x="3264" y="1968"/>
              <a:ext cx="22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sl-SI" sz="1900">
                  <a:latin typeface="Arial" pitchFamily="34" charset="0"/>
                </a:rPr>
                <a:t>C</a:t>
              </a:r>
            </a:p>
          </p:txBody>
        </p:sp>
        <p:sp>
          <p:nvSpPr>
            <p:cNvPr id="28697" name="Text Box 50"/>
            <p:cNvSpPr txBox="1">
              <a:spLocks noChangeArrowheads="1"/>
            </p:cNvSpPr>
            <p:nvPr/>
          </p:nvSpPr>
          <p:spPr bwMode="auto">
            <a:xfrm>
              <a:off x="3456" y="1968"/>
              <a:ext cx="22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sl-SI" sz="1900">
                  <a:latin typeface="Arial" pitchFamily="34" charset="0"/>
                </a:rPr>
                <a:t>D</a:t>
              </a:r>
            </a:p>
          </p:txBody>
        </p:sp>
        <p:sp>
          <p:nvSpPr>
            <p:cNvPr id="28698" name="Text Box 51"/>
            <p:cNvSpPr txBox="1">
              <a:spLocks noChangeArrowheads="1"/>
            </p:cNvSpPr>
            <p:nvPr/>
          </p:nvSpPr>
          <p:spPr bwMode="auto">
            <a:xfrm>
              <a:off x="3648" y="1957"/>
              <a:ext cx="2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sl-SI" sz="1900">
                  <a:latin typeface="Arial" pitchFamily="34" charset="0"/>
                </a:rPr>
                <a:t>E</a:t>
              </a:r>
            </a:p>
          </p:txBody>
        </p:sp>
        <p:sp>
          <p:nvSpPr>
            <p:cNvPr id="28699" name="Text Box 52"/>
            <p:cNvSpPr txBox="1">
              <a:spLocks noChangeArrowheads="1"/>
            </p:cNvSpPr>
            <p:nvPr/>
          </p:nvSpPr>
          <p:spPr bwMode="auto">
            <a:xfrm>
              <a:off x="3840" y="1968"/>
              <a:ext cx="20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sl-SI" sz="1900">
                  <a:latin typeface="Arial" pitchFamily="34" charset="0"/>
                </a:rPr>
                <a:t>F</a:t>
              </a:r>
            </a:p>
          </p:txBody>
        </p:sp>
        <p:sp>
          <p:nvSpPr>
            <p:cNvPr id="28700" name="Text Box 53"/>
            <p:cNvSpPr txBox="1">
              <a:spLocks noChangeArrowheads="1"/>
            </p:cNvSpPr>
            <p:nvPr/>
          </p:nvSpPr>
          <p:spPr bwMode="auto">
            <a:xfrm>
              <a:off x="4032" y="1968"/>
              <a:ext cx="23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sl-SI" sz="1900">
                  <a:latin typeface="Arial" pitchFamily="34" charset="0"/>
                </a:rPr>
                <a:t>G</a:t>
              </a:r>
            </a:p>
          </p:txBody>
        </p:sp>
        <p:sp>
          <p:nvSpPr>
            <p:cNvPr id="28701" name="Text Box 54"/>
            <p:cNvSpPr txBox="1">
              <a:spLocks noChangeArrowheads="1"/>
            </p:cNvSpPr>
            <p:nvPr/>
          </p:nvSpPr>
          <p:spPr bwMode="auto">
            <a:xfrm>
              <a:off x="2928" y="1968"/>
              <a:ext cx="2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sl-SI" sz="1900">
                  <a:latin typeface="Arial" pitchFamily="34" charset="0"/>
                </a:rPr>
                <a:t>A</a:t>
              </a:r>
              <a:endParaRPr lang="sl-SI" sz="1900">
                <a:latin typeface="Times New Roman" pitchFamily="18" charset="0"/>
              </a:endParaRPr>
            </a:p>
          </p:txBody>
        </p:sp>
      </p:grpSp>
      <p:sp>
        <p:nvSpPr>
          <p:cNvPr id="28683" name="Text Box 55"/>
          <p:cNvSpPr txBox="1">
            <a:spLocks noChangeArrowheads="1"/>
          </p:cNvSpPr>
          <p:nvPr/>
        </p:nvSpPr>
        <p:spPr bwMode="auto">
          <a:xfrm>
            <a:off x="5292725" y="4292600"/>
            <a:ext cx="33909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>
                <a:latin typeface="Tahoma" pitchFamily="34" charset="0"/>
              </a:rPr>
              <a:t>Pravila: </a:t>
            </a:r>
          </a:p>
          <a:p>
            <a:pPr eaLnBrk="1" hangingPunct="1"/>
            <a:r>
              <a:rPr lang="sl-SI">
                <a:latin typeface="Tahoma" pitchFamily="34" charset="0"/>
              </a:rPr>
              <a:t>Oče(i) = i % 2 (ali ga ni)</a:t>
            </a:r>
          </a:p>
          <a:p>
            <a:pPr eaLnBrk="1" hangingPunct="1"/>
            <a:r>
              <a:rPr lang="sl-SI">
                <a:latin typeface="Tahoma" pitchFamily="34" charset="0"/>
              </a:rPr>
              <a:t>Levi_sin = oče*2 (ali ga ni)</a:t>
            </a:r>
          </a:p>
          <a:p>
            <a:pPr eaLnBrk="1" hangingPunct="1"/>
            <a:r>
              <a:rPr lang="sl-SI">
                <a:latin typeface="Tahoma" pitchFamily="34" charset="0"/>
              </a:rPr>
              <a:t>Desni_sin = oče*2+1 (ali ga ni)</a:t>
            </a:r>
          </a:p>
        </p:txBody>
      </p:sp>
    </p:spTree>
    <p:extLst>
      <p:ext uri="{BB962C8B-B14F-4D97-AF65-F5344CB8AC3E}">
        <p14:creationId xmlns:p14="http://schemas.microsoft.com/office/powerpoint/2010/main" val="416372596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Predstavitev dvojiških dreves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43125" y="1571625"/>
            <a:ext cx="4546600" cy="1841500"/>
            <a:chOff x="288" y="1296"/>
            <a:chExt cx="5184" cy="1344"/>
          </a:xfrm>
        </p:grpSpPr>
        <p:sp>
          <p:nvSpPr>
            <p:cNvPr id="29702" name="Oval 5"/>
            <p:cNvSpPr>
              <a:spLocks noChangeArrowheads="1"/>
            </p:cNvSpPr>
            <p:nvPr/>
          </p:nvSpPr>
          <p:spPr bwMode="auto">
            <a:xfrm>
              <a:off x="2640" y="12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29703" name="Oval 6"/>
            <p:cNvSpPr>
              <a:spLocks noChangeArrowheads="1"/>
            </p:cNvSpPr>
            <p:nvPr/>
          </p:nvSpPr>
          <p:spPr bwMode="auto">
            <a:xfrm>
              <a:off x="1536" y="17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29704" name="Oval 7"/>
            <p:cNvSpPr>
              <a:spLocks noChangeArrowheads="1"/>
            </p:cNvSpPr>
            <p:nvPr/>
          </p:nvSpPr>
          <p:spPr bwMode="auto">
            <a:xfrm>
              <a:off x="4176" y="16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cxnSp>
          <p:nvCxnSpPr>
            <p:cNvPr id="29705" name="AutoShape 8"/>
            <p:cNvCxnSpPr>
              <a:cxnSpLocks noChangeShapeType="1"/>
              <a:stCxn id="29702" idx="3"/>
              <a:endCxn id="29703" idx="7"/>
            </p:cNvCxnSpPr>
            <p:nvPr/>
          </p:nvCxnSpPr>
          <p:spPr bwMode="auto">
            <a:xfrm flipH="1">
              <a:off x="1700" y="1460"/>
              <a:ext cx="968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6" name="AutoShape 9"/>
            <p:cNvCxnSpPr>
              <a:cxnSpLocks noChangeShapeType="1"/>
              <a:stCxn id="29702" idx="5"/>
              <a:endCxn id="29704" idx="1"/>
            </p:cNvCxnSpPr>
            <p:nvPr/>
          </p:nvCxnSpPr>
          <p:spPr bwMode="auto">
            <a:xfrm>
              <a:off x="2804" y="1460"/>
              <a:ext cx="1400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7" name="Oval 10"/>
            <p:cNvSpPr>
              <a:spLocks noChangeArrowheads="1"/>
            </p:cNvSpPr>
            <p:nvPr/>
          </p:nvSpPr>
          <p:spPr bwMode="auto">
            <a:xfrm>
              <a:off x="816" y="201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29708" name="Oval 11"/>
            <p:cNvSpPr>
              <a:spLocks noChangeArrowheads="1"/>
            </p:cNvSpPr>
            <p:nvPr/>
          </p:nvSpPr>
          <p:spPr bwMode="auto">
            <a:xfrm>
              <a:off x="2160" y="2016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l-SI"/>
            </a:p>
          </p:txBody>
        </p:sp>
        <p:cxnSp>
          <p:nvCxnSpPr>
            <p:cNvPr id="29709" name="AutoShape 12"/>
            <p:cNvCxnSpPr>
              <a:cxnSpLocks noChangeShapeType="1"/>
              <a:stCxn id="29703" idx="3"/>
              <a:endCxn id="29707" idx="7"/>
            </p:cNvCxnSpPr>
            <p:nvPr/>
          </p:nvCxnSpPr>
          <p:spPr bwMode="auto">
            <a:xfrm flipH="1">
              <a:off x="980" y="1892"/>
              <a:ext cx="584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0" name="AutoShape 13"/>
            <p:cNvCxnSpPr>
              <a:cxnSpLocks noChangeShapeType="1"/>
              <a:stCxn id="29703" idx="5"/>
              <a:endCxn id="29708" idx="1"/>
            </p:cNvCxnSpPr>
            <p:nvPr/>
          </p:nvCxnSpPr>
          <p:spPr bwMode="auto">
            <a:xfrm>
              <a:off x="1700" y="1892"/>
              <a:ext cx="488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1" name="Oval 14"/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29712" name="Oval 15"/>
            <p:cNvSpPr>
              <a:spLocks noChangeArrowheads="1"/>
            </p:cNvSpPr>
            <p:nvPr/>
          </p:nvSpPr>
          <p:spPr bwMode="auto">
            <a:xfrm>
              <a:off x="4896" y="206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cxnSp>
          <p:nvCxnSpPr>
            <p:cNvPr id="29713" name="AutoShape 16"/>
            <p:cNvCxnSpPr>
              <a:cxnSpLocks noChangeShapeType="1"/>
              <a:stCxn id="29704" idx="3"/>
              <a:endCxn id="29711" idx="7"/>
            </p:cNvCxnSpPr>
            <p:nvPr/>
          </p:nvCxnSpPr>
          <p:spPr bwMode="auto">
            <a:xfrm flipH="1">
              <a:off x="3428" y="1844"/>
              <a:ext cx="776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4" name="AutoShape 17"/>
            <p:cNvCxnSpPr>
              <a:cxnSpLocks noChangeShapeType="1"/>
              <a:stCxn id="29704" idx="5"/>
              <a:endCxn id="29712" idx="1"/>
            </p:cNvCxnSpPr>
            <p:nvPr/>
          </p:nvCxnSpPr>
          <p:spPr bwMode="auto">
            <a:xfrm>
              <a:off x="4340" y="1844"/>
              <a:ext cx="584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5" name="Oval 18"/>
            <p:cNvSpPr>
              <a:spLocks noChangeArrowheads="1"/>
            </p:cNvSpPr>
            <p:nvPr/>
          </p:nvSpPr>
          <p:spPr bwMode="auto">
            <a:xfrm>
              <a:off x="288" y="235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29716" name="Oval 19"/>
            <p:cNvSpPr>
              <a:spLocks noChangeArrowheads="1"/>
            </p:cNvSpPr>
            <p:nvPr/>
          </p:nvSpPr>
          <p:spPr bwMode="auto">
            <a:xfrm>
              <a:off x="1200" y="235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cxnSp>
          <p:nvCxnSpPr>
            <p:cNvPr id="29717" name="AutoShape 20"/>
            <p:cNvCxnSpPr>
              <a:cxnSpLocks noChangeShapeType="1"/>
              <a:stCxn id="29707" idx="3"/>
              <a:endCxn id="29715" idx="7"/>
            </p:cNvCxnSpPr>
            <p:nvPr/>
          </p:nvCxnSpPr>
          <p:spPr bwMode="auto">
            <a:xfrm flipH="1">
              <a:off x="452" y="2180"/>
              <a:ext cx="392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8" name="AutoShape 21"/>
            <p:cNvCxnSpPr>
              <a:cxnSpLocks noChangeShapeType="1"/>
              <a:stCxn id="29707" idx="5"/>
              <a:endCxn id="29716" idx="1"/>
            </p:cNvCxnSpPr>
            <p:nvPr/>
          </p:nvCxnSpPr>
          <p:spPr bwMode="auto">
            <a:xfrm>
              <a:off x="980" y="2180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9" name="Oval 22"/>
            <p:cNvSpPr>
              <a:spLocks noChangeArrowheads="1"/>
            </p:cNvSpPr>
            <p:nvPr/>
          </p:nvSpPr>
          <p:spPr bwMode="auto">
            <a:xfrm>
              <a:off x="1680" y="2400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29720" name="Oval 23"/>
            <p:cNvSpPr>
              <a:spLocks noChangeArrowheads="1"/>
            </p:cNvSpPr>
            <p:nvPr/>
          </p:nvSpPr>
          <p:spPr bwMode="auto">
            <a:xfrm>
              <a:off x="2592" y="2400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l-SI"/>
            </a:p>
          </p:txBody>
        </p:sp>
        <p:cxnSp>
          <p:nvCxnSpPr>
            <p:cNvPr id="29721" name="AutoShape 24"/>
            <p:cNvCxnSpPr>
              <a:cxnSpLocks noChangeShapeType="1"/>
            </p:cNvCxnSpPr>
            <p:nvPr/>
          </p:nvCxnSpPr>
          <p:spPr bwMode="auto">
            <a:xfrm flipH="1">
              <a:off x="1824" y="2160"/>
              <a:ext cx="344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2" name="AutoShape 25"/>
            <p:cNvCxnSpPr>
              <a:cxnSpLocks noChangeShapeType="1"/>
              <a:stCxn id="29708" idx="5"/>
              <a:endCxn id="29720" idx="1"/>
            </p:cNvCxnSpPr>
            <p:nvPr/>
          </p:nvCxnSpPr>
          <p:spPr bwMode="auto">
            <a:xfrm>
              <a:off x="2324" y="2180"/>
              <a:ext cx="296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3" name="Oval 26"/>
            <p:cNvSpPr>
              <a:spLocks noChangeArrowheads="1"/>
            </p:cNvSpPr>
            <p:nvPr/>
          </p:nvSpPr>
          <p:spPr bwMode="auto">
            <a:xfrm>
              <a:off x="3648" y="24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cxnSp>
          <p:nvCxnSpPr>
            <p:cNvPr id="29724" name="AutoShape 27"/>
            <p:cNvCxnSpPr>
              <a:cxnSpLocks noChangeShapeType="1"/>
              <a:endCxn id="29723" idx="1"/>
            </p:cNvCxnSpPr>
            <p:nvPr/>
          </p:nvCxnSpPr>
          <p:spPr bwMode="auto">
            <a:xfrm>
              <a:off x="3428" y="2228"/>
              <a:ext cx="248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5" name="Oval 28"/>
            <p:cNvSpPr>
              <a:spLocks noChangeArrowheads="1"/>
            </p:cNvSpPr>
            <p:nvPr/>
          </p:nvSpPr>
          <p:spPr bwMode="auto">
            <a:xfrm>
              <a:off x="4560" y="24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cxnSp>
          <p:nvCxnSpPr>
            <p:cNvPr id="29726" name="AutoShape 29"/>
            <p:cNvCxnSpPr>
              <a:cxnSpLocks noChangeShapeType="1"/>
              <a:stCxn id="29712" idx="3"/>
              <a:endCxn id="29725" idx="7"/>
            </p:cNvCxnSpPr>
            <p:nvPr/>
          </p:nvCxnSpPr>
          <p:spPr bwMode="auto">
            <a:xfrm flipH="1">
              <a:off x="4724" y="2228"/>
              <a:ext cx="200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7" name="Oval 30"/>
            <p:cNvSpPr>
              <a:spLocks noChangeArrowheads="1"/>
            </p:cNvSpPr>
            <p:nvPr/>
          </p:nvSpPr>
          <p:spPr bwMode="auto">
            <a:xfrm>
              <a:off x="2880" y="2400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l-SI"/>
            </a:p>
          </p:txBody>
        </p:sp>
        <p:cxnSp>
          <p:nvCxnSpPr>
            <p:cNvPr id="29728" name="AutoShape 31"/>
            <p:cNvCxnSpPr>
              <a:cxnSpLocks noChangeShapeType="1"/>
              <a:stCxn id="29711" idx="3"/>
              <a:endCxn id="29727" idx="7"/>
            </p:cNvCxnSpPr>
            <p:nvPr/>
          </p:nvCxnSpPr>
          <p:spPr bwMode="auto">
            <a:xfrm flipH="1">
              <a:off x="3044" y="2228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9" name="Oval 32"/>
            <p:cNvSpPr>
              <a:spLocks noChangeArrowheads="1"/>
            </p:cNvSpPr>
            <p:nvPr/>
          </p:nvSpPr>
          <p:spPr bwMode="auto">
            <a:xfrm>
              <a:off x="5280" y="2448"/>
              <a:ext cx="192" cy="19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l-SI"/>
            </a:p>
          </p:txBody>
        </p:sp>
        <p:cxnSp>
          <p:nvCxnSpPr>
            <p:cNvPr id="29730" name="AutoShape 33"/>
            <p:cNvCxnSpPr>
              <a:cxnSpLocks noChangeShapeType="1"/>
              <a:stCxn id="29712" idx="5"/>
              <a:endCxn id="29729" idx="1"/>
            </p:cNvCxnSpPr>
            <p:nvPr/>
          </p:nvCxnSpPr>
          <p:spPr bwMode="auto">
            <a:xfrm>
              <a:off x="5060" y="2228"/>
              <a:ext cx="248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54050" name="Text Box 34"/>
          <p:cNvSpPr txBox="1">
            <a:spLocks noChangeArrowheads="1"/>
          </p:cNvSpPr>
          <p:nvPr/>
        </p:nvSpPr>
        <p:spPr bwMode="auto">
          <a:xfrm>
            <a:off x="250825" y="4221163"/>
            <a:ext cx="86868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l-SI" sz="2000">
                <a:latin typeface="Courier New" pitchFamily="49" charset="0"/>
              </a:rPr>
              <a:t># podatek None – tega vozlišča ni!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pitchFamily="49" charset="0"/>
              </a:rPr>
              <a:t>d[1] = 1</a:t>
            </a:r>
            <a:r>
              <a:rPr lang="sl-SI" sz="2000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; d[2] = </a:t>
            </a:r>
            <a:r>
              <a:rPr lang="sl-SI" sz="2000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2; d[3] = 3</a:t>
            </a:r>
            <a:r>
              <a:rPr lang="sl-SI" sz="2000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; d[4] = 4;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pitchFamily="49" charset="0"/>
              </a:rPr>
              <a:t>d[5] = </a:t>
            </a:r>
            <a:r>
              <a:rPr lang="sl-SI" sz="2000">
                <a:latin typeface="Courier New" pitchFamily="49" charset="0"/>
              </a:rPr>
              <a:t>None</a:t>
            </a:r>
            <a:r>
              <a:rPr lang="en-US" sz="2000">
                <a:latin typeface="Courier New" pitchFamily="49" charset="0"/>
              </a:rPr>
              <a:t>; d[6] = 5</a:t>
            </a:r>
            <a:r>
              <a:rPr lang="sl-SI" sz="2000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; d[7] = </a:t>
            </a:r>
            <a:r>
              <a:rPr lang="sl-SI" sz="2000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6; d[8] = 7</a:t>
            </a:r>
            <a:r>
              <a:rPr lang="sl-SI" sz="2000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pitchFamily="49" charset="0"/>
              </a:rPr>
              <a:t>d[9] = 8; d[10] = </a:t>
            </a:r>
            <a:r>
              <a:rPr lang="sl-SI" sz="2000">
                <a:latin typeface="Courier New" pitchFamily="49" charset="0"/>
              </a:rPr>
              <a:t>None</a:t>
            </a:r>
            <a:r>
              <a:rPr lang="en-US" sz="2000">
                <a:latin typeface="Courier New" pitchFamily="49" charset="0"/>
              </a:rPr>
              <a:t>; d[11] = </a:t>
            </a:r>
            <a:r>
              <a:rPr lang="sl-SI" sz="2000">
                <a:latin typeface="Courier New" pitchFamily="49" charset="0"/>
              </a:rPr>
              <a:t>None</a:t>
            </a:r>
            <a:r>
              <a:rPr lang="en-US" sz="2000">
                <a:latin typeface="Courier New" pitchFamily="49" charset="0"/>
              </a:rPr>
              <a:t>; d[12] = </a:t>
            </a:r>
            <a:r>
              <a:rPr lang="sl-SI" sz="2000">
                <a:latin typeface="Courier New" pitchFamily="49" charset="0"/>
              </a:rPr>
              <a:t>None</a:t>
            </a:r>
            <a:r>
              <a:rPr lang="en-US" sz="200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pitchFamily="49" charset="0"/>
              </a:rPr>
              <a:t>d[13] = 9; d[14] = 10;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5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  <p:sp>
        <p:nvSpPr>
          <p:cNvPr id="30723" name="Oval 2"/>
          <p:cNvSpPr>
            <a:spLocks noChangeArrowheads="1"/>
          </p:cNvSpPr>
          <p:nvPr/>
        </p:nvSpPr>
        <p:spPr bwMode="auto">
          <a:xfrm>
            <a:off x="1108075" y="1931988"/>
            <a:ext cx="492125" cy="490537"/>
          </a:xfrm>
          <a:prstGeom prst="ellipse">
            <a:avLst/>
          </a:prstGeom>
          <a:solidFill>
            <a:srgbClr val="FFFFFF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l-SI"/>
          </a:p>
        </p:txBody>
      </p:sp>
      <p:sp>
        <p:nvSpPr>
          <p:cNvPr id="30724" name="Oval 3"/>
          <p:cNvSpPr>
            <a:spLocks noChangeArrowheads="1"/>
          </p:cNvSpPr>
          <p:nvPr/>
        </p:nvSpPr>
        <p:spPr bwMode="auto">
          <a:xfrm>
            <a:off x="1841500" y="2541588"/>
            <a:ext cx="490538" cy="492125"/>
          </a:xfrm>
          <a:prstGeom prst="ellipse">
            <a:avLst/>
          </a:prstGeom>
          <a:solidFill>
            <a:srgbClr val="FFFFFF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l-SI"/>
          </a:p>
        </p:txBody>
      </p:sp>
      <p:sp>
        <p:nvSpPr>
          <p:cNvPr id="30725" name="Oval 4"/>
          <p:cNvSpPr>
            <a:spLocks noChangeArrowheads="1"/>
          </p:cNvSpPr>
          <p:nvPr/>
        </p:nvSpPr>
        <p:spPr bwMode="auto">
          <a:xfrm>
            <a:off x="2574925" y="3152775"/>
            <a:ext cx="490538" cy="490538"/>
          </a:xfrm>
          <a:prstGeom prst="ellipse">
            <a:avLst/>
          </a:prstGeom>
          <a:solidFill>
            <a:srgbClr val="FFFFFF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l-SI"/>
          </a:p>
        </p:txBody>
      </p:sp>
      <p:sp>
        <p:nvSpPr>
          <p:cNvPr id="30726" name="Oval 5"/>
          <p:cNvSpPr>
            <a:spLocks noChangeArrowheads="1"/>
          </p:cNvSpPr>
          <p:nvPr/>
        </p:nvSpPr>
        <p:spPr bwMode="auto">
          <a:xfrm>
            <a:off x="3276600" y="3733800"/>
            <a:ext cx="490538" cy="490538"/>
          </a:xfrm>
          <a:prstGeom prst="ellipse">
            <a:avLst/>
          </a:prstGeom>
          <a:solidFill>
            <a:srgbClr val="FFFFFF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l-SI"/>
          </a:p>
        </p:txBody>
      </p:sp>
      <p:sp>
        <p:nvSpPr>
          <p:cNvPr id="3072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3000" smtClean="0"/>
              <a:t> </a:t>
            </a:r>
          </a:p>
        </p:txBody>
      </p:sp>
      <p:sp>
        <p:nvSpPr>
          <p:cNvPr id="3072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sl-SI" smtClean="0"/>
              <a:t>Neugoden primer: izrojeno drevo</a:t>
            </a:r>
            <a:br>
              <a:rPr lang="sl-SI" smtClean="0"/>
            </a:br>
            <a:endParaRPr lang="sl-SI" smtClean="0"/>
          </a:p>
          <a:p>
            <a:pPr eaLnBrk="1" hangingPunct="1">
              <a:buFont typeface="Wingdings" pitchFamily="2" charset="2"/>
              <a:buNone/>
            </a:pPr>
            <a:endParaRPr lang="sl-SI" smtClean="0"/>
          </a:p>
          <a:p>
            <a:pPr eaLnBrk="1" hangingPunct="1">
              <a:buFont typeface="Wingdings" pitchFamily="2" charset="2"/>
              <a:buNone/>
            </a:pPr>
            <a:r>
              <a:rPr lang="sl-SI" smtClean="0"/>
              <a:t>       </a:t>
            </a:r>
          </a:p>
          <a:p>
            <a:pPr eaLnBrk="1" hangingPunct="1">
              <a:buFont typeface="Wingdings" pitchFamily="2" charset="2"/>
              <a:buNone/>
            </a:pPr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z="1700" smtClean="0"/>
          </a:p>
          <a:p>
            <a:pPr eaLnBrk="1" hangingPunct="1"/>
            <a:r>
              <a:rPr lang="sl-SI" sz="1700" smtClean="0"/>
              <a:t>Pri slabo zasedenem ali celo izrojenem drevesu moramo računati z veliko izgubo prostora. “Luknje”, ki so visoko v drevesu, povzročijo večjo izgubo, ker manjkajo tudi vsi njihovi nasledniki na nižjih nivojih (dve mesti na nivoju pod luknjo, štiri na naslednjem, itd.)</a:t>
            </a:r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1230313" y="2047875"/>
            <a:ext cx="261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1228725" y="2047875"/>
            <a:ext cx="1603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1900">
                <a:solidFill>
                  <a:srgbClr val="000000"/>
                </a:solidFill>
                <a:latin typeface="Arial" pitchFamily="34" charset="0"/>
              </a:rPr>
              <a:t>A</a:t>
            </a:r>
            <a:endParaRPr lang="sl-SI" sz="2400">
              <a:latin typeface="Arial" pitchFamily="34" charset="0"/>
            </a:endParaRPr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1963738" y="2659063"/>
            <a:ext cx="268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30732" name="Rectangle 11"/>
          <p:cNvSpPr>
            <a:spLocks noChangeArrowheads="1"/>
          </p:cNvSpPr>
          <p:nvPr/>
        </p:nvSpPr>
        <p:spPr bwMode="auto">
          <a:xfrm>
            <a:off x="1960563" y="2659063"/>
            <a:ext cx="1603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1900">
                <a:solidFill>
                  <a:srgbClr val="000000"/>
                </a:solidFill>
                <a:latin typeface="Arial" pitchFamily="34" charset="0"/>
              </a:rPr>
              <a:t>B</a:t>
            </a:r>
            <a:endParaRPr lang="sl-SI" sz="2400">
              <a:latin typeface="Arial" pitchFamily="34" charset="0"/>
            </a:endParaRPr>
          </a:p>
        </p:txBody>
      </p:sp>
      <p:sp>
        <p:nvSpPr>
          <p:cNvPr id="30733" name="Rectangle 12"/>
          <p:cNvSpPr>
            <a:spLocks noChangeArrowheads="1"/>
          </p:cNvSpPr>
          <p:nvPr/>
        </p:nvSpPr>
        <p:spPr bwMode="auto">
          <a:xfrm>
            <a:off x="2697163" y="3270250"/>
            <a:ext cx="277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30734" name="Rectangle 13"/>
          <p:cNvSpPr>
            <a:spLocks noChangeArrowheads="1"/>
          </p:cNvSpPr>
          <p:nvPr/>
        </p:nvSpPr>
        <p:spPr bwMode="auto">
          <a:xfrm>
            <a:off x="2743200" y="3276600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1900">
                <a:solidFill>
                  <a:srgbClr val="000000"/>
                </a:solidFill>
                <a:latin typeface="Arial" pitchFamily="34" charset="0"/>
              </a:rPr>
              <a:t>C</a:t>
            </a:r>
            <a:endParaRPr lang="sl-SI" sz="2400">
              <a:latin typeface="Arial" pitchFamily="34" charset="0"/>
            </a:endParaRPr>
          </a:p>
        </p:txBody>
      </p:sp>
      <p:sp>
        <p:nvSpPr>
          <p:cNvPr id="30735" name="Line 14"/>
          <p:cNvSpPr>
            <a:spLocks noChangeShapeType="1"/>
          </p:cNvSpPr>
          <p:nvPr/>
        </p:nvSpPr>
        <p:spPr bwMode="auto">
          <a:xfrm>
            <a:off x="2286000" y="2971800"/>
            <a:ext cx="319088" cy="274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Line 15"/>
          <p:cNvSpPr>
            <a:spLocks noChangeShapeType="1"/>
          </p:cNvSpPr>
          <p:nvPr/>
        </p:nvSpPr>
        <p:spPr bwMode="auto">
          <a:xfrm>
            <a:off x="1565275" y="2359025"/>
            <a:ext cx="338138" cy="2809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Rectangle 16"/>
          <p:cNvSpPr>
            <a:spLocks noChangeArrowheads="1"/>
          </p:cNvSpPr>
          <p:nvPr/>
        </p:nvSpPr>
        <p:spPr bwMode="auto">
          <a:xfrm>
            <a:off x="3398838" y="3851275"/>
            <a:ext cx="280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30738" name="Rectangle 17"/>
          <p:cNvSpPr>
            <a:spLocks noChangeArrowheads="1"/>
          </p:cNvSpPr>
          <p:nvPr/>
        </p:nvSpPr>
        <p:spPr bwMode="auto">
          <a:xfrm>
            <a:off x="3398838" y="3851275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1900">
                <a:solidFill>
                  <a:srgbClr val="000000"/>
                </a:solidFill>
                <a:latin typeface="Arial" pitchFamily="34" charset="0"/>
              </a:rPr>
              <a:t>D</a:t>
            </a:r>
            <a:endParaRPr lang="sl-SI" sz="2400">
              <a:latin typeface="Arial" pitchFamily="34" charset="0"/>
            </a:endParaRPr>
          </a:p>
        </p:txBody>
      </p:sp>
      <p:sp>
        <p:nvSpPr>
          <p:cNvPr id="30739" name="Line 18"/>
          <p:cNvSpPr>
            <a:spLocks noChangeShapeType="1"/>
          </p:cNvSpPr>
          <p:nvPr/>
        </p:nvSpPr>
        <p:spPr bwMode="auto">
          <a:xfrm>
            <a:off x="2984500" y="3551238"/>
            <a:ext cx="323850" cy="273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Rectangle 19"/>
          <p:cNvSpPr>
            <a:spLocks noChangeArrowheads="1"/>
          </p:cNvSpPr>
          <p:nvPr/>
        </p:nvSpPr>
        <p:spPr bwMode="auto">
          <a:xfrm>
            <a:off x="4221163" y="2741613"/>
            <a:ext cx="3421062" cy="3683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sl-SI"/>
          </a:p>
        </p:txBody>
      </p:sp>
      <p:sp>
        <p:nvSpPr>
          <p:cNvPr id="30741" name="Line 20"/>
          <p:cNvSpPr>
            <a:spLocks noChangeShapeType="1"/>
          </p:cNvSpPr>
          <p:nvPr/>
        </p:nvSpPr>
        <p:spPr bwMode="auto">
          <a:xfrm>
            <a:off x="4465638" y="2741613"/>
            <a:ext cx="3175" cy="366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Line 21"/>
          <p:cNvSpPr>
            <a:spLocks noChangeShapeType="1"/>
          </p:cNvSpPr>
          <p:nvPr/>
        </p:nvSpPr>
        <p:spPr bwMode="auto">
          <a:xfrm>
            <a:off x="4710113" y="2741613"/>
            <a:ext cx="3175" cy="366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3" name="Line 22"/>
          <p:cNvSpPr>
            <a:spLocks noChangeShapeType="1"/>
          </p:cNvSpPr>
          <p:nvPr/>
        </p:nvSpPr>
        <p:spPr bwMode="auto">
          <a:xfrm>
            <a:off x="4954588" y="2741613"/>
            <a:ext cx="3175" cy="366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Line 23"/>
          <p:cNvSpPr>
            <a:spLocks noChangeShapeType="1"/>
          </p:cNvSpPr>
          <p:nvPr/>
        </p:nvSpPr>
        <p:spPr bwMode="auto">
          <a:xfrm>
            <a:off x="5199063" y="2741613"/>
            <a:ext cx="1587" cy="366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5" name="Line 24"/>
          <p:cNvSpPr>
            <a:spLocks noChangeShapeType="1"/>
          </p:cNvSpPr>
          <p:nvPr/>
        </p:nvSpPr>
        <p:spPr bwMode="auto">
          <a:xfrm>
            <a:off x="5443538" y="2741613"/>
            <a:ext cx="1587" cy="366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6" name="Line 25"/>
          <p:cNvSpPr>
            <a:spLocks noChangeShapeType="1"/>
          </p:cNvSpPr>
          <p:nvPr/>
        </p:nvSpPr>
        <p:spPr bwMode="auto">
          <a:xfrm>
            <a:off x="5688013" y="2741613"/>
            <a:ext cx="1587" cy="366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7" name="Line 26"/>
          <p:cNvSpPr>
            <a:spLocks noChangeShapeType="1"/>
          </p:cNvSpPr>
          <p:nvPr/>
        </p:nvSpPr>
        <p:spPr bwMode="auto">
          <a:xfrm>
            <a:off x="5932488" y="2741613"/>
            <a:ext cx="1587" cy="366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8" name="Line 27"/>
          <p:cNvSpPr>
            <a:spLocks noChangeShapeType="1"/>
          </p:cNvSpPr>
          <p:nvPr/>
        </p:nvSpPr>
        <p:spPr bwMode="auto">
          <a:xfrm>
            <a:off x="6176963" y="2741613"/>
            <a:ext cx="1587" cy="366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9" name="Line 28"/>
          <p:cNvSpPr>
            <a:spLocks noChangeShapeType="1"/>
          </p:cNvSpPr>
          <p:nvPr/>
        </p:nvSpPr>
        <p:spPr bwMode="auto">
          <a:xfrm>
            <a:off x="6421438" y="2741613"/>
            <a:ext cx="1587" cy="366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Rectangle 29"/>
          <p:cNvSpPr>
            <a:spLocks noChangeArrowheads="1"/>
          </p:cNvSpPr>
          <p:nvPr/>
        </p:nvSpPr>
        <p:spPr bwMode="auto">
          <a:xfrm>
            <a:off x="4267200" y="2774950"/>
            <a:ext cx="220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30751" name="Rectangle 30"/>
          <p:cNvSpPr>
            <a:spLocks noChangeArrowheads="1"/>
          </p:cNvSpPr>
          <p:nvPr/>
        </p:nvSpPr>
        <p:spPr bwMode="auto">
          <a:xfrm>
            <a:off x="4267200" y="2774950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1600">
                <a:solidFill>
                  <a:srgbClr val="000000"/>
                </a:solidFill>
                <a:latin typeface="Arial" pitchFamily="34" charset="0"/>
              </a:rPr>
              <a:t>A</a:t>
            </a:r>
            <a:endParaRPr lang="sl-SI" sz="2400">
              <a:latin typeface="Arial" pitchFamily="34" charset="0"/>
            </a:endParaRPr>
          </a:p>
        </p:txBody>
      </p:sp>
      <p:sp>
        <p:nvSpPr>
          <p:cNvPr id="30752" name="Rectangle 31"/>
          <p:cNvSpPr>
            <a:spLocks noChangeArrowheads="1"/>
          </p:cNvSpPr>
          <p:nvPr/>
        </p:nvSpPr>
        <p:spPr bwMode="auto">
          <a:xfrm>
            <a:off x="4786313" y="2774950"/>
            <a:ext cx="223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30753" name="Rectangle 32"/>
          <p:cNvSpPr>
            <a:spLocks noChangeArrowheads="1"/>
          </p:cNvSpPr>
          <p:nvPr/>
        </p:nvSpPr>
        <p:spPr bwMode="auto">
          <a:xfrm>
            <a:off x="4786313" y="2774950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1600">
                <a:solidFill>
                  <a:srgbClr val="000000"/>
                </a:solidFill>
                <a:latin typeface="Arial" pitchFamily="34" charset="0"/>
              </a:rPr>
              <a:t>B</a:t>
            </a:r>
            <a:endParaRPr lang="sl-SI" sz="2400">
              <a:latin typeface="Arial" pitchFamily="34" charset="0"/>
            </a:endParaRPr>
          </a:p>
        </p:txBody>
      </p:sp>
      <p:sp>
        <p:nvSpPr>
          <p:cNvPr id="30754" name="Rectangle 33"/>
          <p:cNvSpPr>
            <a:spLocks noChangeArrowheads="1"/>
          </p:cNvSpPr>
          <p:nvPr/>
        </p:nvSpPr>
        <p:spPr bwMode="auto">
          <a:xfrm>
            <a:off x="4541838" y="2774950"/>
            <a:ext cx="15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30755" name="Rectangle 34"/>
          <p:cNvSpPr>
            <a:spLocks noChangeArrowheads="1"/>
          </p:cNvSpPr>
          <p:nvPr/>
        </p:nvSpPr>
        <p:spPr bwMode="auto">
          <a:xfrm>
            <a:off x="4541838" y="2774950"/>
            <a:ext cx="6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1600">
                <a:solidFill>
                  <a:srgbClr val="000000"/>
                </a:solidFill>
                <a:latin typeface="Arial" pitchFamily="34" charset="0"/>
              </a:rPr>
              <a:t>-</a:t>
            </a:r>
            <a:endParaRPr lang="sl-SI" sz="2400">
              <a:latin typeface="Arial" pitchFamily="34" charset="0"/>
            </a:endParaRPr>
          </a:p>
        </p:txBody>
      </p:sp>
      <p:sp>
        <p:nvSpPr>
          <p:cNvPr id="30756" name="Rectangle 35"/>
          <p:cNvSpPr>
            <a:spLocks noChangeArrowheads="1"/>
          </p:cNvSpPr>
          <p:nvPr/>
        </p:nvSpPr>
        <p:spPr bwMode="auto">
          <a:xfrm>
            <a:off x="5030788" y="2774950"/>
            <a:ext cx="15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30757" name="Rectangle 36"/>
          <p:cNvSpPr>
            <a:spLocks noChangeArrowheads="1"/>
          </p:cNvSpPr>
          <p:nvPr/>
        </p:nvSpPr>
        <p:spPr bwMode="auto">
          <a:xfrm>
            <a:off x="5030788" y="2774950"/>
            <a:ext cx="6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1600">
                <a:solidFill>
                  <a:srgbClr val="000000"/>
                </a:solidFill>
                <a:latin typeface="Arial" pitchFamily="34" charset="0"/>
              </a:rPr>
              <a:t>-</a:t>
            </a:r>
            <a:endParaRPr lang="sl-SI" sz="2400">
              <a:latin typeface="Arial" pitchFamily="34" charset="0"/>
            </a:endParaRPr>
          </a:p>
        </p:txBody>
      </p:sp>
      <p:sp>
        <p:nvSpPr>
          <p:cNvPr id="30758" name="Rectangle 37"/>
          <p:cNvSpPr>
            <a:spLocks noChangeArrowheads="1"/>
          </p:cNvSpPr>
          <p:nvPr/>
        </p:nvSpPr>
        <p:spPr bwMode="auto">
          <a:xfrm>
            <a:off x="5291138" y="2774950"/>
            <a:ext cx="152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30759" name="Rectangle 38"/>
          <p:cNvSpPr>
            <a:spLocks noChangeArrowheads="1"/>
          </p:cNvSpPr>
          <p:nvPr/>
        </p:nvSpPr>
        <p:spPr bwMode="auto">
          <a:xfrm>
            <a:off x="5289550" y="2774950"/>
            <a:ext cx="6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1600">
                <a:solidFill>
                  <a:srgbClr val="000000"/>
                </a:solidFill>
                <a:latin typeface="Arial" pitchFamily="34" charset="0"/>
              </a:rPr>
              <a:t>-</a:t>
            </a:r>
            <a:endParaRPr lang="sl-SI" sz="2400">
              <a:latin typeface="Arial" pitchFamily="34" charset="0"/>
            </a:endParaRPr>
          </a:p>
        </p:txBody>
      </p:sp>
      <p:sp>
        <p:nvSpPr>
          <p:cNvPr id="30760" name="Rectangle 39"/>
          <p:cNvSpPr>
            <a:spLocks noChangeArrowheads="1"/>
          </p:cNvSpPr>
          <p:nvPr/>
        </p:nvSpPr>
        <p:spPr bwMode="auto">
          <a:xfrm>
            <a:off x="5535613" y="2774950"/>
            <a:ext cx="152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30761" name="Rectangle 40"/>
          <p:cNvSpPr>
            <a:spLocks noChangeArrowheads="1"/>
          </p:cNvSpPr>
          <p:nvPr/>
        </p:nvSpPr>
        <p:spPr bwMode="auto">
          <a:xfrm>
            <a:off x="5534025" y="2774950"/>
            <a:ext cx="6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1600">
                <a:solidFill>
                  <a:srgbClr val="000000"/>
                </a:solidFill>
                <a:latin typeface="Arial" pitchFamily="34" charset="0"/>
              </a:rPr>
              <a:t>-</a:t>
            </a:r>
            <a:endParaRPr lang="sl-SI" sz="2400">
              <a:latin typeface="Arial" pitchFamily="34" charset="0"/>
            </a:endParaRPr>
          </a:p>
        </p:txBody>
      </p:sp>
      <p:sp>
        <p:nvSpPr>
          <p:cNvPr id="30762" name="Rectangle 41"/>
          <p:cNvSpPr>
            <a:spLocks noChangeArrowheads="1"/>
          </p:cNvSpPr>
          <p:nvPr/>
        </p:nvSpPr>
        <p:spPr bwMode="auto">
          <a:xfrm>
            <a:off x="5748338" y="2774950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30763" name="Rectangle 42"/>
          <p:cNvSpPr>
            <a:spLocks noChangeArrowheads="1"/>
          </p:cNvSpPr>
          <p:nvPr/>
        </p:nvSpPr>
        <p:spPr bwMode="auto">
          <a:xfrm>
            <a:off x="5748338" y="2774950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1600">
                <a:solidFill>
                  <a:srgbClr val="000000"/>
                </a:solidFill>
                <a:latin typeface="Arial" pitchFamily="34" charset="0"/>
              </a:rPr>
              <a:t>C</a:t>
            </a:r>
            <a:endParaRPr lang="sl-SI" sz="2400">
              <a:latin typeface="Arial" pitchFamily="34" charset="0"/>
            </a:endParaRPr>
          </a:p>
        </p:txBody>
      </p:sp>
      <p:sp>
        <p:nvSpPr>
          <p:cNvPr id="30764" name="Rectangle 43"/>
          <p:cNvSpPr>
            <a:spLocks noChangeArrowheads="1"/>
          </p:cNvSpPr>
          <p:nvPr/>
        </p:nvSpPr>
        <p:spPr bwMode="auto">
          <a:xfrm>
            <a:off x="6008688" y="2790825"/>
            <a:ext cx="152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30765" name="Rectangle 44"/>
          <p:cNvSpPr>
            <a:spLocks noChangeArrowheads="1"/>
          </p:cNvSpPr>
          <p:nvPr/>
        </p:nvSpPr>
        <p:spPr bwMode="auto">
          <a:xfrm>
            <a:off x="6008688" y="2792413"/>
            <a:ext cx="68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1600">
                <a:solidFill>
                  <a:srgbClr val="000000"/>
                </a:solidFill>
                <a:latin typeface="Arial" pitchFamily="34" charset="0"/>
              </a:rPr>
              <a:t>-</a:t>
            </a:r>
            <a:endParaRPr lang="sl-SI" sz="2400">
              <a:latin typeface="Arial" pitchFamily="34" charset="0"/>
            </a:endParaRPr>
          </a:p>
        </p:txBody>
      </p:sp>
      <p:sp>
        <p:nvSpPr>
          <p:cNvPr id="30766" name="Rectangle 45"/>
          <p:cNvSpPr>
            <a:spLocks noChangeArrowheads="1"/>
          </p:cNvSpPr>
          <p:nvPr/>
        </p:nvSpPr>
        <p:spPr bwMode="auto">
          <a:xfrm>
            <a:off x="6251575" y="2790825"/>
            <a:ext cx="1539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30767" name="Rectangle 46"/>
          <p:cNvSpPr>
            <a:spLocks noChangeArrowheads="1"/>
          </p:cNvSpPr>
          <p:nvPr/>
        </p:nvSpPr>
        <p:spPr bwMode="auto">
          <a:xfrm>
            <a:off x="6251575" y="2792413"/>
            <a:ext cx="6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1600">
                <a:solidFill>
                  <a:srgbClr val="000000"/>
                </a:solidFill>
                <a:latin typeface="Arial" pitchFamily="34" charset="0"/>
              </a:rPr>
              <a:t>-</a:t>
            </a:r>
            <a:endParaRPr lang="sl-SI" sz="2400">
              <a:latin typeface="Arial" pitchFamily="34" charset="0"/>
            </a:endParaRPr>
          </a:p>
        </p:txBody>
      </p:sp>
      <p:sp>
        <p:nvSpPr>
          <p:cNvPr id="30768" name="Line 47"/>
          <p:cNvSpPr>
            <a:spLocks noChangeShapeType="1"/>
          </p:cNvSpPr>
          <p:nvPr/>
        </p:nvSpPr>
        <p:spPr bwMode="auto">
          <a:xfrm>
            <a:off x="6665913" y="2741613"/>
            <a:ext cx="1587" cy="366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9" name="Line 48"/>
          <p:cNvSpPr>
            <a:spLocks noChangeShapeType="1"/>
          </p:cNvSpPr>
          <p:nvPr/>
        </p:nvSpPr>
        <p:spPr bwMode="auto">
          <a:xfrm>
            <a:off x="6910388" y="2741613"/>
            <a:ext cx="1587" cy="366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0" name="Line 49"/>
          <p:cNvSpPr>
            <a:spLocks noChangeShapeType="1"/>
          </p:cNvSpPr>
          <p:nvPr/>
        </p:nvSpPr>
        <p:spPr bwMode="auto">
          <a:xfrm>
            <a:off x="7154863" y="2741613"/>
            <a:ext cx="1587" cy="366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1" name="Line 50"/>
          <p:cNvSpPr>
            <a:spLocks noChangeShapeType="1"/>
          </p:cNvSpPr>
          <p:nvPr/>
        </p:nvSpPr>
        <p:spPr bwMode="auto">
          <a:xfrm>
            <a:off x="7397750" y="2741613"/>
            <a:ext cx="3175" cy="366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2" name="Rectangle 51"/>
          <p:cNvSpPr>
            <a:spLocks noChangeArrowheads="1"/>
          </p:cNvSpPr>
          <p:nvPr/>
        </p:nvSpPr>
        <p:spPr bwMode="auto">
          <a:xfrm>
            <a:off x="6496050" y="2790825"/>
            <a:ext cx="1539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30773" name="Rectangle 52"/>
          <p:cNvSpPr>
            <a:spLocks noChangeArrowheads="1"/>
          </p:cNvSpPr>
          <p:nvPr/>
        </p:nvSpPr>
        <p:spPr bwMode="auto">
          <a:xfrm>
            <a:off x="6496050" y="2792413"/>
            <a:ext cx="6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1600">
                <a:solidFill>
                  <a:srgbClr val="000000"/>
                </a:solidFill>
                <a:latin typeface="Arial" pitchFamily="34" charset="0"/>
              </a:rPr>
              <a:t>-</a:t>
            </a:r>
            <a:endParaRPr lang="sl-SI" sz="2400">
              <a:latin typeface="Arial" pitchFamily="34" charset="0"/>
            </a:endParaRPr>
          </a:p>
        </p:txBody>
      </p:sp>
      <p:sp>
        <p:nvSpPr>
          <p:cNvPr id="30774" name="Rectangle 53"/>
          <p:cNvSpPr>
            <a:spLocks noChangeArrowheads="1"/>
          </p:cNvSpPr>
          <p:nvPr/>
        </p:nvSpPr>
        <p:spPr bwMode="auto">
          <a:xfrm>
            <a:off x="6740525" y="2790825"/>
            <a:ext cx="1539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30775" name="Rectangle 54"/>
          <p:cNvSpPr>
            <a:spLocks noChangeArrowheads="1"/>
          </p:cNvSpPr>
          <p:nvPr/>
        </p:nvSpPr>
        <p:spPr bwMode="auto">
          <a:xfrm>
            <a:off x="6740525" y="2792413"/>
            <a:ext cx="6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1600">
                <a:solidFill>
                  <a:srgbClr val="000000"/>
                </a:solidFill>
                <a:latin typeface="Arial" pitchFamily="34" charset="0"/>
              </a:rPr>
              <a:t>-</a:t>
            </a:r>
            <a:endParaRPr lang="sl-SI" sz="2400">
              <a:latin typeface="Arial" pitchFamily="34" charset="0"/>
            </a:endParaRPr>
          </a:p>
        </p:txBody>
      </p:sp>
      <p:sp>
        <p:nvSpPr>
          <p:cNvPr id="30776" name="Rectangle 55"/>
          <p:cNvSpPr>
            <a:spLocks noChangeArrowheads="1"/>
          </p:cNvSpPr>
          <p:nvPr/>
        </p:nvSpPr>
        <p:spPr bwMode="auto">
          <a:xfrm>
            <a:off x="6985000" y="2790825"/>
            <a:ext cx="1539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30777" name="Rectangle 56"/>
          <p:cNvSpPr>
            <a:spLocks noChangeArrowheads="1"/>
          </p:cNvSpPr>
          <p:nvPr/>
        </p:nvSpPr>
        <p:spPr bwMode="auto">
          <a:xfrm>
            <a:off x="6985000" y="2792413"/>
            <a:ext cx="6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1600">
                <a:solidFill>
                  <a:srgbClr val="000000"/>
                </a:solidFill>
                <a:latin typeface="Arial" pitchFamily="34" charset="0"/>
              </a:rPr>
              <a:t>-</a:t>
            </a:r>
            <a:endParaRPr lang="sl-SI" sz="2400">
              <a:latin typeface="Arial" pitchFamily="34" charset="0"/>
            </a:endParaRPr>
          </a:p>
        </p:txBody>
      </p:sp>
      <p:sp>
        <p:nvSpPr>
          <p:cNvPr id="30778" name="Rectangle 57"/>
          <p:cNvSpPr>
            <a:spLocks noChangeArrowheads="1"/>
          </p:cNvSpPr>
          <p:nvPr/>
        </p:nvSpPr>
        <p:spPr bwMode="auto">
          <a:xfrm>
            <a:off x="7229475" y="2790825"/>
            <a:ext cx="1539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30779" name="Rectangle 58"/>
          <p:cNvSpPr>
            <a:spLocks noChangeArrowheads="1"/>
          </p:cNvSpPr>
          <p:nvPr/>
        </p:nvSpPr>
        <p:spPr bwMode="auto">
          <a:xfrm>
            <a:off x="7229475" y="2792413"/>
            <a:ext cx="6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1600">
                <a:solidFill>
                  <a:srgbClr val="000000"/>
                </a:solidFill>
                <a:latin typeface="Arial" pitchFamily="34" charset="0"/>
              </a:rPr>
              <a:t>-</a:t>
            </a:r>
            <a:endParaRPr lang="sl-SI" sz="2400">
              <a:latin typeface="Arial" pitchFamily="34" charset="0"/>
            </a:endParaRPr>
          </a:p>
        </p:txBody>
      </p:sp>
      <p:sp>
        <p:nvSpPr>
          <p:cNvPr id="30780" name="Rectangle 59"/>
          <p:cNvSpPr>
            <a:spLocks noChangeArrowheads="1"/>
          </p:cNvSpPr>
          <p:nvPr/>
        </p:nvSpPr>
        <p:spPr bwMode="auto">
          <a:xfrm>
            <a:off x="7459663" y="2790825"/>
            <a:ext cx="2349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30781" name="Rectangle 60"/>
          <p:cNvSpPr>
            <a:spLocks noChangeArrowheads="1"/>
          </p:cNvSpPr>
          <p:nvPr/>
        </p:nvSpPr>
        <p:spPr bwMode="auto">
          <a:xfrm>
            <a:off x="7459663" y="2792413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sl-SI" sz="1600">
                <a:solidFill>
                  <a:srgbClr val="000000"/>
                </a:solidFill>
                <a:latin typeface="Arial" pitchFamily="34" charset="0"/>
              </a:rPr>
              <a:t>D</a:t>
            </a:r>
            <a:endParaRPr lang="sl-SI" sz="2400">
              <a:latin typeface="Arial" pitchFamily="34" charset="0"/>
            </a:endParaRPr>
          </a:p>
        </p:txBody>
      </p:sp>
      <p:sp>
        <p:nvSpPr>
          <p:cNvPr id="30782" name="Text Box 61"/>
          <p:cNvSpPr txBox="1">
            <a:spLocks noChangeArrowheads="1"/>
          </p:cNvSpPr>
          <p:nvPr/>
        </p:nvSpPr>
        <p:spPr bwMode="auto">
          <a:xfrm>
            <a:off x="4191000" y="1828800"/>
            <a:ext cx="3673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z="2000">
                <a:latin typeface="Tahoma" pitchFamily="34" charset="0"/>
              </a:rPr>
              <a:t>Izgled seznama pri statični izvedbi izrojenega drevesa: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Predstavitev dvojiškega drevesa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z="2000" dirty="0" smtClean="0"/>
              <a:t>Uporabiti moramo seznam (tabelo)</a:t>
            </a:r>
          </a:p>
          <a:p>
            <a:r>
              <a:rPr lang="sl-SI" sz="2000" dirty="0" smtClean="0"/>
              <a:t>Kaj opazimo:</a:t>
            </a:r>
          </a:p>
          <a:p>
            <a:pPr lvl="1"/>
            <a:r>
              <a:rPr lang="sl-SI" sz="1800" dirty="0" smtClean="0"/>
              <a:t>Težave pri realizaciji operaciji </a:t>
            </a:r>
            <a:r>
              <a:rPr lang="sl-SI" sz="1800" dirty="0" err="1" smtClean="0"/>
              <a:t>levoPoddrevo</a:t>
            </a:r>
            <a:r>
              <a:rPr lang="sl-SI" sz="1800" dirty="0" smtClean="0"/>
              <a:t>, </a:t>
            </a:r>
            <a:r>
              <a:rPr lang="sl-SI" sz="1800" dirty="0" err="1" smtClean="0"/>
              <a:t>desnoPoddrevo</a:t>
            </a:r>
            <a:r>
              <a:rPr lang="sl-SI" sz="1800" dirty="0" smtClean="0"/>
              <a:t> in sestavi</a:t>
            </a:r>
          </a:p>
          <a:p>
            <a:pPr lvl="1"/>
            <a:r>
              <a:rPr lang="sl-SI" sz="1800" dirty="0" smtClean="0"/>
              <a:t>Ampak gre, le malo bolj se namučimo pri sestavljanju</a:t>
            </a:r>
          </a:p>
          <a:p>
            <a:r>
              <a:rPr lang="sl-SI" sz="2000" dirty="0" smtClean="0"/>
              <a:t>Načeloma bi bilo morda smiselno, če bi imeli drugačen nabor operacij (</a:t>
            </a:r>
          </a:p>
          <a:p>
            <a:pPr lvl="1"/>
            <a:r>
              <a:rPr lang="sl-SI" sz="1800" dirty="0" err="1" smtClean="0"/>
              <a:t>leviSin</a:t>
            </a:r>
            <a:endParaRPr lang="sl-SI" sz="1800" dirty="0" smtClean="0"/>
          </a:p>
          <a:p>
            <a:pPr lvl="1"/>
            <a:r>
              <a:rPr lang="sl-SI" sz="1800" dirty="0" err="1" smtClean="0"/>
              <a:t>desniSin</a:t>
            </a:r>
            <a:endParaRPr lang="sl-SI" sz="1800" dirty="0" smtClean="0"/>
          </a:p>
          <a:p>
            <a:pPr lvl="1"/>
            <a:r>
              <a:rPr lang="sl-SI" sz="1800" dirty="0"/>
              <a:t>o</a:t>
            </a:r>
            <a:r>
              <a:rPr lang="sl-SI" sz="1800" dirty="0" smtClean="0"/>
              <a:t>če</a:t>
            </a:r>
          </a:p>
          <a:p>
            <a:r>
              <a:rPr lang="sl-SI" sz="2000" dirty="0" smtClean="0"/>
              <a:t>Sestavi bi še vedno bila „zoprna“</a:t>
            </a:r>
          </a:p>
          <a:p>
            <a:r>
              <a:rPr lang="sl-SI" sz="2000" dirty="0" smtClean="0"/>
              <a:t>V tem primeru pravzaprav gledamo na dvojiško drevo kot „kolekcijo“ vozlov</a:t>
            </a:r>
          </a:p>
          <a:p>
            <a:pPr lvl="1"/>
            <a:r>
              <a:rPr lang="sl-SI" sz="1800" dirty="0" smtClean="0"/>
              <a:t>Podobna razlika kot med verigo vozlov in oblikami PS verižni seznam</a:t>
            </a:r>
          </a:p>
          <a:p>
            <a:pPr lvl="1"/>
            <a:endParaRPr lang="sl-S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Matija Lokar, FMF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0263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3200" dirty="0" err="1" smtClean="0"/>
              <a:t>K</a:t>
            </a:r>
            <a:r>
              <a:rPr lang="en-US" sz="3200" dirty="0" err="1" smtClean="0"/>
              <a:t>azalčna</a:t>
            </a:r>
            <a:r>
              <a:rPr lang="en-US" sz="3200" dirty="0" smtClean="0"/>
              <a:t> </a:t>
            </a:r>
            <a:r>
              <a:rPr lang="sl-SI" sz="3200" dirty="0" smtClean="0"/>
              <a:t>p</a:t>
            </a:r>
            <a:r>
              <a:rPr lang="en-US" sz="3000" dirty="0" err="1" smtClean="0"/>
              <a:t>redstavitev</a:t>
            </a:r>
            <a:r>
              <a:rPr lang="en-US" sz="3000" dirty="0" smtClean="0"/>
              <a:t> </a:t>
            </a:r>
            <a:r>
              <a:rPr lang="en-US" sz="3000" dirty="0" err="1" smtClean="0"/>
              <a:t>dvojiških</a:t>
            </a:r>
            <a:r>
              <a:rPr lang="en-US" sz="3000" dirty="0" smtClean="0"/>
              <a:t> </a:t>
            </a:r>
            <a:r>
              <a:rPr lang="en-US" sz="3000" dirty="0" err="1" smtClean="0"/>
              <a:t>dreves</a:t>
            </a:r>
            <a:endParaRPr lang="en-US" sz="3000" dirty="0" smtClean="0"/>
          </a:p>
        </p:txBody>
      </p:sp>
      <p:sp>
        <p:nvSpPr>
          <p:cNvPr id="2765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l-SI" sz="2000" dirty="0" smtClean="0"/>
              <a:t>Več možnosti</a:t>
            </a:r>
          </a:p>
          <a:p>
            <a:pPr lvl="1" eaLnBrk="1" hangingPunct="1"/>
            <a:r>
              <a:rPr lang="en-US" sz="1800" dirty="0" smtClean="0"/>
              <a:t>(</a:t>
            </a:r>
            <a:r>
              <a:rPr lang="en-US" sz="1800" dirty="0" err="1" smtClean="0"/>
              <a:t>podatek</a:t>
            </a:r>
            <a:r>
              <a:rPr lang="en-US" sz="1800" dirty="0" smtClean="0"/>
              <a:t>, </a:t>
            </a:r>
            <a:r>
              <a:rPr lang="en-US" sz="1800" dirty="0" err="1" smtClean="0"/>
              <a:t>kazalec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očeta</a:t>
            </a:r>
            <a:r>
              <a:rPr lang="en-US" sz="1800" dirty="0" smtClean="0"/>
              <a:t>)</a:t>
            </a:r>
          </a:p>
          <a:p>
            <a:pPr lvl="1" eaLnBrk="1" hangingPunct="1"/>
            <a:r>
              <a:rPr lang="en-US" sz="1800" dirty="0" smtClean="0"/>
              <a:t>(</a:t>
            </a:r>
            <a:r>
              <a:rPr lang="en-US" sz="1800" dirty="0" err="1" smtClean="0"/>
              <a:t>podatek</a:t>
            </a:r>
            <a:r>
              <a:rPr lang="en-US" sz="1800" dirty="0" smtClean="0"/>
              <a:t>, </a:t>
            </a:r>
            <a:r>
              <a:rPr lang="en-US" sz="1800" dirty="0" err="1" smtClean="0"/>
              <a:t>kazalec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levega</a:t>
            </a:r>
            <a:r>
              <a:rPr lang="en-US" sz="1800" dirty="0" smtClean="0"/>
              <a:t> in </a:t>
            </a:r>
            <a:r>
              <a:rPr lang="en-US" sz="1800" dirty="0" err="1" smtClean="0"/>
              <a:t>desnega</a:t>
            </a:r>
            <a:r>
              <a:rPr lang="en-US" sz="1800" dirty="0" smtClean="0"/>
              <a:t> </a:t>
            </a:r>
            <a:r>
              <a:rPr lang="en-US" sz="1800" dirty="0" err="1" smtClean="0"/>
              <a:t>sina</a:t>
            </a:r>
            <a:r>
              <a:rPr lang="en-US" sz="1800" dirty="0" smtClean="0"/>
              <a:t>)</a:t>
            </a:r>
          </a:p>
          <a:p>
            <a:pPr lvl="1" eaLnBrk="1" hangingPunct="1"/>
            <a:r>
              <a:rPr lang="en-US" sz="1800" dirty="0" smtClean="0"/>
              <a:t>(</a:t>
            </a:r>
            <a:r>
              <a:rPr lang="en-US" sz="1800" dirty="0" err="1" smtClean="0"/>
              <a:t>podatek</a:t>
            </a:r>
            <a:r>
              <a:rPr lang="en-US" sz="1800" dirty="0" smtClean="0"/>
              <a:t>, </a:t>
            </a:r>
            <a:r>
              <a:rPr lang="en-US" sz="1800" dirty="0" err="1" smtClean="0"/>
              <a:t>kazalec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očeta</a:t>
            </a:r>
            <a:r>
              <a:rPr lang="en-US" sz="1800" dirty="0" smtClean="0"/>
              <a:t>, </a:t>
            </a:r>
            <a:r>
              <a:rPr lang="en-US" sz="1800" dirty="0" err="1" smtClean="0"/>
              <a:t>kazalec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levega</a:t>
            </a:r>
            <a:r>
              <a:rPr lang="en-US" sz="1800" dirty="0" smtClean="0"/>
              <a:t> in </a:t>
            </a:r>
            <a:r>
              <a:rPr lang="en-US" sz="1800" dirty="0" err="1" smtClean="0"/>
              <a:t>desnega</a:t>
            </a:r>
            <a:r>
              <a:rPr lang="en-US" sz="1800" dirty="0" smtClean="0"/>
              <a:t> </a:t>
            </a:r>
            <a:r>
              <a:rPr lang="en-US" sz="1800" dirty="0" err="1" smtClean="0"/>
              <a:t>sina</a:t>
            </a:r>
            <a:r>
              <a:rPr lang="en-US" sz="1800" dirty="0" smtClean="0"/>
              <a:t>)</a:t>
            </a:r>
          </a:p>
          <a:p>
            <a:pPr eaLnBrk="1" hangingPunct="1"/>
            <a:r>
              <a:rPr lang="en-US" sz="2000" dirty="0" err="1" smtClean="0"/>
              <a:t>odvisno</a:t>
            </a:r>
            <a:r>
              <a:rPr lang="en-US" sz="2000" dirty="0" smtClean="0"/>
              <a:t> od </a:t>
            </a:r>
            <a:r>
              <a:rPr lang="en-US" sz="2000" dirty="0" err="1" smtClean="0"/>
              <a:t>uporabe</a:t>
            </a:r>
            <a:endParaRPr lang="sl-SI" sz="2000" dirty="0" smtClean="0"/>
          </a:p>
          <a:p>
            <a:pPr lvl="1" eaLnBrk="1" hangingPunct="1"/>
            <a:r>
              <a:rPr lang="sl-SI" sz="1800" dirty="0" smtClean="0"/>
              <a:t>Spet prva možnost povzroči ogromne težave pri implementaciji „klasične“ definicije </a:t>
            </a:r>
            <a:r>
              <a:rPr lang="sl-SI" sz="1800" dirty="0" err="1" smtClean="0"/>
              <a:t>dvDrevesa</a:t>
            </a:r>
            <a:endParaRPr lang="sl-SI" sz="1800" dirty="0" smtClean="0"/>
          </a:p>
          <a:p>
            <a:pPr lvl="2" eaLnBrk="1" hangingPunct="1"/>
            <a:r>
              <a:rPr lang="sl-SI" sz="1800" dirty="0" smtClean="0"/>
              <a:t>Kako izvesti </a:t>
            </a:r>
            <a:r>
              <a:rPr lang="sl-SI" sz="1800" dirty="0" err="1" smtClean="0"/>
              <a:t>levoPoddrevo</a:t>
            </a:r>
            <a:r>
              <a:rPr lang="sl-SI" sz="1800" dirty="0" smtClean="0"/>
              <a:t>?</a:t>
            </a:r>
          </a:p>
          <a:p>
            <a:pPr lvl="1" eaLnBrk="1" hangingPunct="1"/>
            <a:r>
              <a:rPr lang="sl-SI" sz="1800" dirty="0" smtClean="0"/>
              <a:t>Pri tretji možnosti pa pravzaprav za udejanjenje osnovnih operacij kazalca na očeta sploh ne potrebujemo</a:t>
            </a:r>
            <a:endParaRPr lang="sl-SI" sz="1800" dirty="0" smtClean="0"/>
          </a:p>
          <a:p>
            <a:pPr eaLnBrk="1" hangingPunct="1"/>
            <a:r>
              <a:rPr lang="en-US" sz="2000" dirty="0" err="1"/>
              <a:t>Najbolj</a:t>
            </a:r>
            <a:r>
              <a:rPr lang="en-US" sz="2000" dirty="0"/>
              <a:t> </a:t>
            </a:r>
            <a:r>
              <a:rPr lang="en-US" sz="2000" dirty="0" err="1"/>
              <a:t>običajno</a:t>
            </a:r>
            <a:endParaRPr lang="en-US" sz="2000" dirty="0"/>
          </a:p>
          <a:p>
            <a:pPr lvl="1" eaLnBrk="1" hangingPunct="1"/>
            <a:r>
              <a:rPr lang="en-US" sz="1800" dirty="0" err="1"/>
              <a:t>kazalec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levega</a:t>
            </a:r>
            <a:r>
              <a:rPr lang="en-US" sz="1800" dirty="0"/>
              <a:t> </a:t>
            </a:r>
            <a:r>
              <a:rPr lang="en-US" sz="1800" dirty="0" err="1"/>
              <a:t>sina</a:t>
            </a:r>
            <a:endParaRPr lang="en-US" sz="1800" dirty="0"/>
          </a:p>
          <a:p>
            <a:pPr lvl="1" eaLnBrk="1" hangingPunct="1"/>
            <a:r>
              <a:rPr lang="sl-SI" sz="1800" dirty="0" smtClean="0"/>
              <a:t>podatek</a:t>
            </a:r>
            <a:endParaRPr lang="en-US" sz="1800" dirty="0"/>
          </a:p>
          <a:p>
            <a:pPr lvl="1" eaLnBrk="1" hangingPunct="1"/>
            <a:r>
              <a:rPr lang="en-US" sz="1800" dirty="0" err="1"/>
              <a:t>kazalec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desnega</a:t>
            </a:r>
            <a:r>
              <a:rPr lang="en-US" sz="1800" dirty="0"/>
              <a:t> </a:t>
            </a:r>
            <a:r>
              <a:rPr lang="en-US" sz="1800" dirty="0" err="1" smtClean="0"/>
              <a:t>sina</a:t>
            </a:r>
            <a:endParaRPr lang="en-US" sz="1800" dirty="0"/>
          </a:p>
        </p:txBody>
      </p:sp>
      <p:sp>
        <p:nvSpPr>
          <p:cNvPr id="27650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sl-SI" smtClean="0"/>
              <a:t>Matija Lokar, FMF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Podatkovne strukture&amp;quot;&quot;/&gt;&lt;property id=&quot;20307&quot; value=&quot;494&quot;/&gt;&lt;/object&gt;&lt;object type=&quot;3&quot; unique_id=&quot;10019&quot;&gt;&lt;property id=&quot;20148&quot; value=&quot;5&quot;/&gt;&lt;property id=&quot;20300&quot; value=&quot;Slide 2 - &amp;quot;Dvojiško drevo&amp;quot;&quot;/&gt;&lt;property id=&quot;20307&quot; value=&quot;552&quot;/&gt;&lt;/object&gt;&lt;object type=&quot;3&quot; unique_id=&quot;10027&quot;&gt;&lt;property id=&quot;20148&quot; value=&quot;5&quot;/&gt;&lt;property id=&quot;20300&quot; value=&quot;Slide 8 - &amp;quot;Kazalčna predstavitev dvojiških dreves&amp;quot;&quot;/&gt;&lt;property id=&quot;20307&quot; value=&quot;559&quot;/&gt;&lt;/object&gt;&lt;object type=&quot;3&quot; unique_id=&quot;10028&quot;&gt;&lt;property id=&quot;20148&quot; value=&quot;5&quot;/&gt;&lt;property id=&quot;20300&quot; value=&quot;Slide 4 - &amp;quot;Predstavitev drevesa s seznamom&amp;quot;&quot;/&gt;&lt;property id=&quot;20307&quot; value=&quot;560&quot;/&gt;&lt;/object&gt;&lt;object type=&quot;3&quot; unique_id=&quot;10029&quot;&gt;&lt;property id=&quot;20148&quot; value=&quot;5&quot;/&gt;&lt;property id=&quot;20300&quot; value=&quot;Slide 6 - &amp;quot;Predstavitev dvojiških dreves&amp;quot;&quot;/&gt;&lt;property id=&quot;20307&quot; value=&quot;561&quot;/&gt;&lt;/object&gt;&lt;object type=&quot;3&quot; unique_id=&quot;10030&quot;&gt;&lt;property id=&quot;20148&quot; value=&quot;5&quot;/&gt;&lt;property id=&quot;20300&quot; value=&quot;Slide 7 - &amp;quot; &amp;quot;&quot;/&gt;&lt;property id=&quot;20307&quot; value=&quot;562&quot;/&gt;&lt;/object&gt;&lt;object type=&quot;3&quot; unique_id=&quot;10032&quot;&gt;&lt;property id=&quot;20148&quot; value=&quot;5&quot;/&gt;&lt;property id=&quot;20300&quot; value=&quot;Slide 9&quot;/&gt;&lt;property id=&quot;20307&quot; value=&quot;564&quot;/&gt;&lt;/object&gt;&lt;object type=&quot;3&quot; unique_id=&quot;10705&quot;&gt;&lt;property id=&quot;20148&quot; value=&quot;5&quot;/&gt;&lt;property id=&quot;20300&quot; value=&quot;Slide 10 - &amp;quot;DVOJIŠKO DREVO&amp;quot;&quot;/&gt;&lt;property id=&quot;20307&quot; value=&quot;565&quot;/&gt;&lt;/object&gt;&lt;object type=&quot;3&quot; unique_id=&quot;10706&quot;&gt;&lt;property id=&quot;20148&quot; value=&quot;5&quot;/&gt;&lt;property id=&quot;20300&quot; value=&quot;Slide 11 - &amp;quot;Pregled drevesa&amp;quot;&quot;/&gt;&lt;property id=&quot;20307&quot; value=&quot;566&quot;/&gt;&lt;/object&gt;&lt;object type=&quot;3&quot; unique_id=&quot;10707&quot;&gt;&lt;property id=&quot;20148&quot; value=&quot;5&quot;/&gt;&lt;property id=&quot;20300&quot; value=&quot;Slide 12 - &amp;quot;Pregled dvojiškega drevesa&amp;quot;&quot;/&gt;&lt;property id=&quot;20307&quot; value=&quot;567&quot;/&gt;&lt;/object&gt;&lt;object type=&quot;3&quot; unique_id=&quot;10708&quot;&gt;&lt;property id=&quot;20148&quot; value=&quot;5&quot;/&gt;&lt;property id=&quot;20300&quot; value=&quot;Slide 13 - &amp;quot;Pregled dv. drevesa&amp;quot;&quot;/&gt;&lt;property id=&quot;20307&quot; value=&quot;568&quot;/&gt;&lt;/object&gt;&lt;object type=&quot;3&quot; unique_id=&quot;10709&quot;&gt;&lt;property id=&quot;20148&quot; value=&quot;5&quot;/&gt;&lt;property id=&quot;20300&quot; value=&quot;Slide 14 - &amp;quot;Premi&amp;quot;&quot;/&gt;&lt;property id=&quot;20307&quot; value=&quot;569&quot;/&gt;&lt;/object&gt;&lt;object type=&quot;3&quot; unique_id=&quot;10710&quot;&gt;&lt;property id=&quot;20148&quot; value=&quot;5&quot;/&gt;&lt;property id=&quot;20300&quot; value=&quot;Slide 15 - &amp;quot;Vmesni: izpis aritmetičnega izraza&amp;quot;&quot;/&gt;&lt;property id=&quot;20307&quot; value=&quot;570&quot;/&gt;&lt;/object&gt;&lt;object type=&quot;3&quot; unique_id=&quot;10711&quot;&gt;&lt;property id=&quot;20148&quot; value=&quot;5&quot;/&gt;&lt;property id=&quot;20300&quot; value=&quot;Slide 16 - &amp;quot;Obratni&amp;quot;&quot;/&gt;&lt;property id=&quot;20307&quot; value=&quot;571&quot;/&gt;&lt;/object&gt;&lt;object type=&quot;3&quot; unique_id=&quot;10712&quot;&gt;&lt;property id=&quot;20148&quot; value=&quot;5&quot;/&gt;&lt;property id=&quot;20300&quot; value=&quot;Slide 17 - &amp;quot;Obratni&amp;quot;&quot;/&gt;&lt;property id=&quot;20307&quot; value=&quot;572&quot;/&gt;&lt;/object&gt;&lt;object type=&quot;3&quot; unique_id=&quot;10713&quot;&gt;&lt;property id=&quot;20148&quot; value=&quot;5&quot;/&gt;&lt;property id=&quot;20300&quot; value=&quot;Slide 18 - &amp;quot;Pregled dv. drevesa - demo&amp;quot;&quot;/&gt;&lt;property id=&quot;20307&quot; value=&quot;573&quot;/&gt;&lt;/object&gt;&lt;object type=&quot;3&quot; unique_id=&quot;10714&quot;&gt;&lt;property id=&quot;20148&quot; value=&quot;5&quot;/&gt;&lt;property id=&quot;20300&quot; value=&quot;Slide 19 - &amp;quot;Rekonstrukcija drevesa&amp;quot;&quot;/&gt;&lt;property id=&quot;20307&quot; value=&quot;574&quot;/&gt;&lt;/object&gt;&lt;object type=&quot;3&quot; unique_id=&quot;10715&quot;&gt;&lt;property id=&quot;20148&quot; value=&quot;5&quot;/&gt;&lt;property id=&quot;20300&quot; value=&quot;Slide 20 - &amp;quot;Rekonstrukcija drevesa&amp;quot;&quot;/&gt;&lt;property id=&quot;20307&quot; value=&quot;575&quot;/&gt;&lt;/object&gt;&lt;object type=&quot;3&quot; unique_id=&quot;10716&quot;&gt;&lt;property id=&quot;20148&quot; value=&quot;5&quot;/&gt;&lt;property id=&quot;20300&quot; value=&quot;Slide 21 - &amp;quot;Premi + vmesni: primer&amp;quot;&quot;/&gt;&lt;property id=&quot;20307&quot; value=&quot;576&quot;/&gt;&lt;/object&gt;&lt;object type=&quot;3&quot; unique_id=&quot;10717&quot;&gt;&lt;property id=&quot;20148&quot; value=&quot;5&quot;/&gt;&lt;property id=&quot;20300&quot; value=&quot;Slide 22 - &amp;quot;Kaj pa preostali pari?&amp;quot;&quot;/&gt;&lt;property id=&quot;20307&quot; value=&quot;577&quot;/&gt;&lt;/object&gt;&lt;object type=&quot;3&quot; unique_id=&quot;10719&quot;&gt;&lt;property id=&quot;20148&quot; value=&quot;5&quot;/&gt;&lt;property id=&quot;20300&quot; value=&quot;Slide 3 - &amp;quot;Predstavitev&amp;quot;&quot;/&gt;&lt;property id=&quot;20307&quot; value=&quot;578&quot;/&gt;&lt;/object&gt;&lt;object type=&quot;3&quot; unique_id=&quot;10720&quot;&gt;&lt;property id=&quot;20148&quot; value=&quot;5&quot;/&gt;&lt;property id=&quot;20300&quot; value=&quot;Slide 5 - &amp;quot;Predstavitev drevesa s seznamom&amp;quot;&quot;/&gt;&lt;property id=&quot;20307&quot; value=&quot;579&quot;/&gt;&lt;/object&gt;&lt;/object&gt;&lt;object type=&quot;8&quot; unique_id=&quot;1006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Branje_random_cast_</Template>
  <TotalTime>2907</TotalTime>
  <Words>574</Words>
  <Application>Microsoft Office PowerPoint</Application>
  <PresentationFormat>On-screen Show (4:3)</PresentationFormat>
  <Paragraphs>148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Courier New</vt:lpstr>
      <vt:lpstr>Tahoma</vt:lpstr>
      <vt:lpstr>Times New Roman</vt:lpstr>
      <vt:lpstr>Verdana</vt:lpstr>
      <vt:lpstr>Wingdings</vt:lpstr>
      <vt:lpstr>1_Profile</vt:lpstr>
      <vt:lpstr>Podatkovne strukture</vt:lpstr>
      <vt:lpstr>Dvojiško drevo</vt:lpstr>
      <vt:lpstr>Predstavitev</vt:lpstr>
      <vt:lpstr>Predstavitev drevesa s seznamom</vt:lpstr>
      <vt:lpstr>Predstavitev drevesa s seznamom</vt:lpstr>
      <vt:lpstr>Predstavitev dvojiških dreves</vt:lpstr>
      <vt:lpstr> </vt:lpstr>
      <vt:lpstr>Predstavitev dvojiškega drevesa</vt:lpstr>
      <vt:lpstr>Kazalčna predstavitev dvojiških dreves</vt:lpstr>
      <vt:lpstr>PowerPoint Presentation</vt:lpstr>
    </vt:vector>
  </TitlesOfParts>
  <Company>FMF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Matija Lokar</dc:creator>
  <cp:lastModifiedBy>pristop predstavitve</cp:lastModifiedBy>
  <cp:revision>126</cp:revision>
  <dcterms:created xsi:type="dcterms:W3CDTF">2001-11-26T12:48:07Z</dcterms:created>
  <dcterms:modified xsi:type="dcterms:W3CDTF">2016-11-17T12:12:17Z</dcterms:modified>
</cp:coreProperties>
</file>