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565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</p:sldIdLst>
  <p:sldSz cx="9144000" cy="6858000" type="screen4x3"/>
  <p:notesSz cx="7099300" cy="10234613"/>
  <p:custDataLst>
    <p:tags r:id="rId1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0" d="100"/>
          <a:sy n="80" d="100"/>
        </p:scale>
        <p:origin x="4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20A8F7F-DAE5-4F92-A9A7-92D6C56BC0F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412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FA72D6-9FC1-4766-9621-95C3F3C4C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0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53B90-8C4F-47BE-9C60-7E1F5181CE86}" type="slidenum">
              <a:rPr lang="en-GB"/>
              <a:pPr/>
              <a:t>1</a:t>
            </a:fld>
            <a:endParaRPr lang="en-GB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2A7D3-101F-407D-B3D0-75BE491A5340}" type="slidenum">
              <a:rPr lang="en-GB"/>
              <a:pPr/>
              <a:t>3</a:t>
            </a:fld>
            <a:endParaRPr lang="en-GB"/>
          </a:p>
        </p:txBody>
      </p:sp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EF3EE-076B-49FA-98C1-8392502EEDF9}" type="slidenum">
              <a:rPr lang="en-GB"/>
              <a:pPr/>
              <a:t>4</a:t>
            </a:fld>
            <a:endParaRPr lang="en-GB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BAC06-E160-444D-9152-760DB7592911}" type="slidenum">
              <a:rPr lang="en-GB"/>
              <a:pPr/>
              <a:t>5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0C7EF-3408-4B0B-922E-8B242912D528}" type="slidenum">
              <a:rPr lang="en-GB"/>
              <a:pPr/>
              <a:t>6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1A678-AAB8-4031-992C-5D510FB71112}" type="slidenum">
              <a:rPr lang="en-GB"/>
              <a:pPr/>
              <a:t>7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35D1D-2324-482A-922B-3EFCF9942265}" type="slidenum">
              <a:rPr lang="en-GB"/>
              <a:pPr/>
              <a:t>8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CF8AE-6FCF-4828-BD7E-36512DE04F60}" type="slidenum">
              <a:rPr lang="en-GB"/>
              <a:pPr/>
              <a:t>9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BA372-70C8-4A77-949D-9F328F721F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88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509B-DE23-44C2-86BD-E6548C3D36F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529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CF2B-6FE7-454D-B09F-A7C3939B866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7317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001000" cy="684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A6C1-4E38-4735-95C6-55969AB72E89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1528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17B9-F4BA-4A0F-8625-62EEAC4729C2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438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27E6-3254-4046-91E8-5E2A0C850C9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8840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D56B1-54CC-4722-8830-E6E9CEF433F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2361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2DA-3BE3-4E0E-A3D2-06A0AA1710F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7292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483D-ED08-45B9-B0C3-7495EF87F62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9164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6AED-8715-4366-B5DC-B60ED00E361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5087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9631-302D-4BDA-843B-D0FE704BC71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6852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7C1B8-D1A3-4CBF-A0F3-8ED574103454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323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9492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49253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l-SI"/>
          </a:p>
        </p:txBody>
      </p:sp>
      <p:sp>
        <p:nvSpPr>
          <p:cNvPr id="949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949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49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480B50-BFF2-4A0B-9D4B-A98A4D11E91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ask.ca/resources/tutorials/csconcepts/1998_6/bintree/2-2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ca.fmf.uni-lj.si/www375/2000/Algoritmi/Java-examples/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DVOJIŠKO DREVO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dirty="0"/>
              <a:t>Pregledi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0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Pregled drevesa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/>
              <a:t>Sistematičen način obiska vseh vozlišč v dvojiškem drevesu</a:t>
            </a:r>
          </a:p>
          <a:p>
            <a:r>
              <a:rPr lang="sl-SI"/>
              <a:t>Načini:</a:t>
            </a:r>
          </a:p>
          <a:p>
            <a:pPr lvl="1"/>
            <a:r>
              <a:rPr lang="sl-SI"/>
              <a:t>Po nivojih</a:t>
            </a:r>
          </a:p>
          <a:p>
            <a:pPr lvl="1"/>
            <a:r>
              <a:rPr lang="sl-SI"/>
              <a:t>Najprej vse liste, nato očete listov, ...</a:t>
            </a:r>
          </a:p>
          <a:p>
            <a:pPr lvl="1"/>
            <a:r>
              <a:rPr lang="sl-SI"/>
              <a:t>Po nivojih z desne</a:t>
            </a:r>
          </a:p>
          <a:p>
            <a:pPr lvl="1"/>
            <a:r>
              <a:rPr lang="sl-SI"/>
              <a:t>"Grafovsko"</a:t>
            </a:r>
          </a:p>
          <a:p>
            <a:pPr lvl="2"/>
            <a:r>
              <a:rPr lang="sl-SI"/>
              <a:t>Pregled v globino </a:t>
            </a:r>
          </a:p>
          <a:p>
            <a:pPr lvl="3"/>
            <a:r>
              <a:rPr lang="sl-SI"/>
              <a:t>s pomočjo sklada</a:t>
            </a:r>
          </a:p>
          <a:p>
            <a:pPr lvl="2"/>
            <a:r>
              <a:rPr lang="sl-SI"/>
              <a:t>Pregled v širino</a:t>
            </a:r>
          </a:p>
          <a:p>
            <a:pPr lvl="3"/>
            <a:r>
              <a:rPr lang="sl-SI"/>
              <a:t>S pomočjo vrste</a:t>
            </a:r>
          </a:p>
        </p:txBody>
      </p:sp>
    </p:spTree>
    <p:extLst>
      <p:ext uri="{BB962C8B-B14F-4D97-AF65-F5344CB8AC3E}">
        <p14:creationId xmlns:p14="http://schemas.microsoft.com/office/powerpoint/2010/main" val="11427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Pregled dvojiškega drevesa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Obisk vozlišč v določenem vrstnem redu</a:t>
            </a:r>
          </a:p>
          <a:p>
            <a:pPr lvl="1"/>
            <a:r>
              <a:rPr lang="en-US" sz="2000"/>
              <a:t>v globino</a:t>
            </a:r>
          </a:p>
          <a:p>
            <a:pPr lvl="1"/>
            <a:r>
              <a:rPr lang="en-US" sz="2000"/>
              <a:t>po nivojih</a:t>
            </a:r>
          </a:p>
          <a:p>
            <a:pPr lvl="1"/>
            <a:r>
              <a:rPr lang="en-US" sz="2000"/>
              <a:t>po listih, ...</a:t>
            </a:r>
          </a:p>
          <a:p>
            <a:r>
              <a:rPr lang="en-US" sz="2200"/>
              <a:t>Najpomembnejši: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premi vrstni red</a:t>
            </a:r>
            <a:r>
              <a:rPr lang="en-US" sz="2000"/>
              <a:t>: </a:t>
            </a:r>
            <a:r>
              <a:rPr lang="sl-SI" sz="2000"/>
              <a:t>obisk korena</a:t>
            </a:r>
            <a:r>
              <a:rPr lang="en-US" sz="2000"/>
              <a:t>, </a:t>
            </a:r>
            <a:r>
              <a:rPr lang="sl-SI" sz="2000"/>
              <a:t>premi pregled(</a:t>
            </a:r>
            <a:r>
              <a:rPr lang="en-US" sz="2000"/>
              <a:t>lev</a:t>
            </a:r>
            <a:r>
              <a:rPr lang="sl-SI" sz="2000"/>
              <a:t>o</a:t>
            </a:r>
            <a:r>
              <a:rPr lang="en-US" sz="2000"/>
              <a:t> </a:t>
            </a:r>
            <a:r>
              <a:rPr lang="sl-SI" sz="2000"/>
              <a:t>poddrevo)</a:t>
            </a:r>
            <a:r>
              <a:rPr lang="en-US" sz="2000"/>
              <a:t>, </a:t>
            </a:r>
            <a:r>
              <a:rPr lang="sl-SI" sz="2000"/>
              <a:t>premi pregled(</a:t>
            </a:r>
            <a:r>
              <a:rPr lang="en-US" sz="2000"/>
              <a:t>desn</a:t>
            </a:r>
            <a:r>
              <a:rPr lang="sl-SI" sz="2000"/>
              <a:t>o</a:t>
            </a:r>
            <a:r>
              <a:rPr lang="en-US" sz="2000"/>
              <a:t> </a:t>
            </a:r>
            <a:r>
              <a:rPr lang="sl-SI" sz="2000"/>
              <a:t>poddrevo)</a:t>
            </a:r>
          </a:p>
          <a:p>
            <a:pPr lvl="3"/>
            <a:r>
              <a:rPr lang="sl-SI" sz="1600"/>
              <a:t>Definirano tudi za splošno urejeno drevo: koren, prvo poddrevo, drugo poddrevo, tretje poddrevo, ...</a:t>
            </a:r>
            <a:endParaRPr lang="en-US" sz="1600"/>
          </a:p>
          <a:p>
            <a:pPr lvl="1"/>
            <a:r>
              <a:rPr lang="en-US" sz="2000">
                <a:solidFill>
                  <a:schemeClr val="accent2"/>
                </a:solidFill>
              </a:rPr>
              <a:t>vmesni vrstni red</a:t>
            </a:r>
            <a:r>
              <a:rPr lang="en-US" sz="2000"/>
              <a:t>: </a:t>
            </a:r>
            <a:r>
              <a:rPr lang="sl-SI" sz="2000"/>
              <a:t>vmesni pregled(</a:t>
            </a:r>
            <a:r>
              <a:rPr lang="en-US" sz="2000"/>
              <a:t>lev</a:t>
            </a:r>
            <a:r>
              <a:rPr lang="sl-SI" sz="2000"/>
              <a:t>o</a:t>
            </a:r>
            <a:r>
              <a:rPr lang="en-US" sz="2000"/>
              <a:t> </a:t>
            </a:r>
            <a:r>
              <a:rPr lang="sl-SI" sz="2000"/>
              <a:t>poddrevo)</a:t>
            </a:r>
            <a:r>
              <a:rPr lang="en-US" sz="2000"/>
              <a:t>, </a:t>
            </a:r>
            <a:r>
              <a:rPr lang="sl-SI" sz="2000"/>
              <a:t>obisk korena</a:t>
            </a:r>
            <a:r>
              <a:rPr lang="en-US" sz="2000"/>
              <a:t>, </a:t>
            </a:r>
            <a:r>
              <a:rPr lang="sl-SI" sz="2000"/>
              <a:t>vmesni pregled(</a:t>
            </a:r>
            <a:r>
              <a:rPr lang="en-US" sz="2000"/>
              <a:t>desn</a:t>
            </a:r>
            <a:r>
              <a:rPr lang="sl-SI" sz="2000"/>
              <a:t>o</a:t>
            </a:r>
            <a:r>
              <a:rPr lang="en-US" sz="2000"/>
              <a:t> </a:t>
            </a:r>
            <a:r>
              <a:rPr lang="sl-SI" sz="2000"/>
              <a:t>poddrevo)</a:t>
            </a:r>
            <a:endParaRPr lang="en-US" sz="2000"/>
          </a:p>
          <a:p>
            <a:pPr lvl="1"/>
            <a:r>
              <a:rPr lang="en-US" sz="2000">
                <a:solidFill>
                  <a:schemeClr val="accent2"/>
                </a:solidFill>
              </a:rPr>
              <a:t>obratni vrstni red</a:t>
            </a:r>
            <a:r>
              <a:rPr lang="en-US" sz="2000"/>
              <a:t>: </a:t>
            </a:r>
            <a:r>
              <a:rPr lang="sl-SI" sz="2000"/>
              <a:t>obratni pregled(</a:t>
            </a:r>
            <a:r>
              <a:rPr lang="en-US" sz="2000"/>
              <a:t>lev</a:t>
            </a:r>
            <a:r>
              <a:rPr lang="sl-SI" sz="2000"/>
              <a:t>o</a:t>
            </a:r>
            <a:r>
              <a:rPr lang="en-US" sz="2000"/>
              <a:t> </a:t>
            </a:r>
            <a:r>
              <a:rPr lang="sl-SI" sz="2000"/>
              <a:t>poddrevo)</a:t>
            </a:r>
            <a:r>
              <a:rPr lang="en-US" sz="2000"/>
              <a:t>, </a:t>
            </a:r>
            <a:r>
              <a:rPr lang="sl-SI" sz="2000"/>
              <a:t>obratni pregled(</a:t>
            </a:r>
            <a:r>
              <a:rPr lang="en-US" sz="2000"/>
              <a:t>desn</a:t>
            </a:r>
            <a:r>
              <a:rPr lang="sl-SI" sz="2000"/>
              <a:t>o</a:t>
            </a:r>
            <a:r>
              <a:rPr lang="en-US" sz="2000"/>
              <a:t> </a:t>
            </a:r>
            <a:r>
              <a:rPr lang="sl-SI" sz="2000"/>
              <a:t>poddrevo), obisk korena</a:t>
            </a:r>
          </a:p>
          <a:p>
            <a:pPr lvl="3"/>
            <a:r>
              <a:rPr lang="sl-SI" sz="1600"/>
              <a:t>Definirano tudi za splošno urejeno drevo: prvo poddrevo, drugo poddrevo, tretje poddrevo, ..., koren</a:t>
            </a:r>
            <a:endParaRPr lang="en-US" sz="16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85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Pregled dv. drevesa</a:t>
            </a:r>
          </a:p>
        </p:txBody>
      </p:sp>
      <p:grpSp>
        <p:nvGrpSpPr>
          <p:cNvPr id="953347" name="Group 3"/>
          <p:cNvGrpSpPr>
            <a:grpSpLocks/>
          </p:cNvGrpSpPr>
          <p:nvPr/>
        </p:nvGrpSpPr>
        <p:grpSpPr bwMode="auto">
          <a:xfrm>
            <a:off x="609600" y="1752600"/>
            <a:ext cx="7620000" cy="2133600"/>
            <a:chOff x="288" y="624"/>
            <a:chExt cx="4800" cy="1344"/>
          </a:xfrm>
        </p:grpSpPr>
        <p:sp>
          <p:nvSpPr>
            <p:cNvPr id="953348" name="Oval 4"/>
            <p:cNvSpPr>
              <a:spLocks noChangeArrowheads="1"/>
            </p:cNvSpPr>
            <p:nvPr/>
          </p:nvSpPr>
          <p:spPr bwMode="auto">
            <a:xfrm>
              <a:off x="2640" y="6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49" name="Oval 5"/>
            <p:cNvSpPr>
              <a:spLocks noChangeArrowheads="1"/>
            </p:cNvSpPr>
            <p:nvPr/>
          </p:nvSpPr>
          <p:spPr bwMode="auto">
            <a:xfrm>
              <a:off x="1536" y="10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50" name="Oval 6"/>
            <p:cNvSpPr>
              <a:spLocks noChangeArrowheads="1"/>
            </p:cNvSpPr>
            <p:nvPr/>
          </p:nvSpPr>
          <p:spPr bwMode="auto">
            <a:xfrm>
              <a:off x="4176" y="10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51" name="AutoShape 7"/>
            <p:cNvCxnSpPr>
              <a:cxnSpLocks noChangeShapeType="1"/>
              <a:stCxn id="953348" idx="3"/>
              <a:endCxn id="953349" idx="7"/>
            </p:cNvCxnSpPr>
            <p:nvPr/>
          </p:nvCxnSpPr>
          <p:spPr bwMode="auto">
            <a:xfrm flipH="1">
              <a:off x="1700" y="788"/>
              <a:ext cx="968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3352" name="AutoShape 8"/>
            <p:cNvCxnSpPr>
              <a:cxnSpLocks noChangeShapeType="1"/>
              <a:stCxn id="953348" idx="5"/>
              <a:endCxn id="953350" idx="1"/>
            </p:cNvCxnSpPr>
            <p:nvPr/>
          </p:nvCxnSpPr>
          <p:spPr bwMode="auto">
            <a:xfrm>
              <a:off x="2804" y="788"/>
              <a:ext cx="140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3353" name="Oval 9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54" name="AutoShape 10"/>
            <p:cNvCxnSpPr>
              <a:cxnSpLocks noChangeShapeType="1"/>
              <a:stCxn id="953349" idx="3"/>
              <a:endCxn id="953353" idx="7"/>
            </p:cNvCxnSpPr>
            <p:nvPr/>
          </p:nvCxnSpPr>
          <p:spPr bwMode="auto">
            <a:xfrm flipH="1">
              <a:off x="980" y="1220"/>
              <a:ext cx="584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3355" name="Oval 11"/>
            <p:cNvSpPr>
              <a:spLocks noChangeArrowheads="1"/>
            </p:cNvSpPr>
            <p:nvPr/>
          </p:nvSpPr>
          <p:spPr bwMode="auto">
            <a:xfrm>
              <a:off x="3264" y="139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56" name="Oval 12"/>
            <p:cNvSpPr>
              <a:spLocks noChangeArrowheads="1"/>
            </p:cNvSpPr>
            <p:nvPr/>
          </p:nvSpPr>
          <p:spPr bwMode="auto">
            <a:xfrm>
              <a:off x="4896" y="139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57" name="AutoShape 13"/>
            <p:cNvCxnSpPr>
              <a:cxnSpLocks noChangeShapeType="1"/>
              <a:stCxn id="953350" idx="3"/>
              <a:endCxn id="953355" idx="7"/>
            </p:cNvCxnSpPr>
            <p:nvPr/>
          </p:nvCxnSpPr>
          <p:spPr bwMode="auto">
            <a:xfrm flipH="1">
              <a:off x="3428" y="1172"/>
              <a:ext cx="77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3358" name="AutoShape 14"/>
            <p:cNvCxnSpPr>
              <a:cxnSpLocks noChangeShapeType="1"/>
              <a:stCxn id="953350" idx="5"/>
              <a:endCxn id="953356" idx="1"/>
            </p:cNvCxnSpPr>
            <p:nvPr/>
          </p:nvCxnSpPr>
          <p:spPr bwMode="auto">
            <a:xfrm>
              <a:off x="4340" y="1172"/>
              <a:ext cx="58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3359" name="Oval 15"/>
            <p:cNvSpPr>
              <a:spLocks noChangeArrowheads="1"/>
            </p:cNvSpPr>
            <p:nvPr/>
          </p:nvSpPr>
          <p:spPr bwMode="auto">
            <a:xfrm>
              <a:off x="288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60" name="Oval 16"/>
            <p:cNvSpPr>
              <a:spLocks noChangeArrowheads="1"/>
            </p:cNvSpPr>
            <p:nvPr/>
          </p:nvSpPr>
          <p:spPr bwMode="auto">
            <a:xfrm>
              <a:off x="120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61" name="AutoShape 17"/>
            <p:cNvCxnSpPr>
              <a:cxnSpLocks noChangeShapeType="1"/>
              <a:stCxn id="953353" idx="3"/>
              <a:endCxn id="953359" idx="7"/>
            </p:cNvCxnSpPr>
            <p:nvPr/>
          </p:nvCxnSpPr>
          <p:spPr bwMode="auto">
            <a:xfrm flipH="1">
              <a:off x="452" y="1508"/>
              <a:ext cx="39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3362" name="AutoShape 18"/>
            <p:cNvCxnSpPr>
              <a:cxnSpLocks noChangeShapeType="1"/>
              <a:stCxn id="953353" idx="5"/>
              <a:endCxn id="953360" idx="1"/>
            </p:cNvCxnSpPr>
            <p:nvPr/>
          </p:nvCxnSpPr>
          <p:spPr bwMode="auto">
            <a:xfrm>
              <a:off x="980" y="150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3363" name="Oval 19"/>
            <p:cNvSpPr>
              <a:spLocks noChangeArrowheads="1"/>
            </p:cNvSpPr>
            <p:nvPr/>
          </p:nvSpPr>
          <p:spPr bwMode="auto">
            <a:xfrm>
              <a:off x="3648" y="17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64" name="AutoShape 20"/>
            <p:cNvCxnSpPr>
              <a:cxnSpLocks noChangeShapeType="1"/>
              <a:endCxn id="953363" idx="1"/>
            </p:cNvCxnSpPr>
            <p:nvPr/>
          </p:nvCxnSpPr>
          <p:spPr bwMode="auto">
            <a:xfrm>
              <a:off x="3428" y="1556"/>
              <a:ext cx="24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3365" name="Oval 21"/>
            <p:cNvSpPr>
              <a:spLocks noChangeArrowheads="1"/>
            </p:cNvSpPr>
            <p:nvPr/>
          </p:nvSpPr>
          <p:spPr bwMode="auto">
            <a:xfrm>
              <a:off x="4560" y="17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66" name="AutoShape 22"/>
            <p:cNvCxnSpPr>
              <a:cxnSpLocks noChangeShapeType="1"/>
              <a:stCxn id="953356" idx="3"/>
              <a:endCxn id="953365" idx="7"/>
            </p:cNvCxnSpPr>
            <p:nvPr/>
          </p:nvCxnSpPr>
          <p:spPr bwMode="auto">
            <a:xfrm flipH="1">
              <a:off x="4724" y="1556"/>
              <a:ext cx="20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953367" name="Text Box 23"/>
          <p:cNvSpPr txBox="1">
            <a:spLocks noChangeArrowheads="1"/>
          </p:cNvSpPr>
          <p:nvPr/>
        </p:nvSpPr>
        <p:spPr bwMode="auto">
          <a:xfrm>
            <a:off x="533400" y="4648200"/>
            <a:ext cx="822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PREMI: 1, 2, 4, 7, 8, 3, 5, 9, 6, 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VMESNI: 7, 4, 8, 2, 1, 5, 9, 3, 10, 6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OBRATNI: 7, 8, 4, 2, 9, 5, 10, 6, 3, 1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953368" name="Text Box 24"/>
          <p:cNvSpPr txBox="1">
            <a:spLocks noChangeArrowheads="1"/>
          </p:cNvSpPr>
          <p:nvPr/>
        </p:nvSpPr>
        <p:spPr bwMode="auto">
          <a:xfrm>
            <a:off x="2627313" y="2420938"/>
            <a:ext cx="471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69" name="Text Box 25"/>
          <p:cNvSpPr txBox="1">
            <a:spLocks noChangeArrowheads="1"/>
          </p:cNvSpPr>
          <p:nvPr/>
        </p:nvSpPr>
        <p:spPr bwMode="auto">
          <a:xfrm>
            <a:off x="4356100" y="1700213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0" name="Text Box 26"/>
          <p:cNvSpPr txBox="1">
            <a:spLocks noChangeArrowheads="1"/>
          </p:cNvSpPr>
          <p:nvPr/>
        </p:nvSpPr>
        <p:spPr bwMode="auto">
          <a:xfrm>
            <a:off x="6804025" y="2276475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1" name="Text Box 27"/>
          <p:cNvSpPr txBox="1">
            <a:spLocks noChangeArrowheads="1"/>
          </p:cNvSpPr>
          <p:nvPr/>
        </p:nvSpPr>
        <p:spPr bwMode="auto">
          <a:xfrm>
            <a:off x="5292725" y="2924175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2" name="Text Box 28"/>
          <p:cNvSpPr txBox="1">
            <a:spLocks noChangeArrowheads="1"/>
          </p:cNvSpPr>
          <p:nvPr/>
        </p:nvSpPr>
        <p:spPr bwMode="auto">
          <a:xfrm>
            <a:off x="7885113" y="2924175"/>
            <a:ext cx="471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3" name="Text Box 29"/>
          <p:cNvSpPr txBox="1">
            <a:spLocks noChangeArrowheads="1"/>
          </p:cNvSpPr>
          <p:nvPr/>
        </p:nvSpPr>
        <p:spPr bwMode="auto">
          <a:xfrm>
            <a:off x="7308850" y="3500438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10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4" name="Text Box 30"/>
          <p:cNvSpPr txBox="1">
            <a:spLocks noChangeArrowheads="1"/>
          </p:cNvSpPr>
          <p:nvPr/>
        </p:nvSpPr>
        <p:spPr bwMode="auto">
          <a:xfrm>
            <a:off x="5940425" y="3500438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9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5" name="Text Box 31"/>
          <p:cNvSpPr txBox="1">
            <a:spLocks noChangeArrowheads="1"/>
          </p:cNvSpPr>
          <p:nvPr/>
        </p:nvSpPr>
        <p:spPr bwMode="auto">
          <a:xfrm>
            <a:off x="2051050" y="3357563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6" name="Text Box 32"/>
          <p:cNvSpPr txBox="1">
            <a:spLocks noChangeArrowheads="1"/>
          </p:cNvSpPr>
          <p:nvPr/>
        </p:nvSpPr>
        <p:spPr bwMode="auto">
          <a:xfrm>
            <a:off x="1403350" y="2852738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3377" name="Text Box 33"/>
          <p:cNvSpPr txBox="1">
            <a:spLocks noChangeArrowheads="1"/>
          </p:cNvSpPr>
          <p:nvPr/>
        </p:nvSpPr>
        <p:spPr bwMode="auto">
          <a:xfrm>
            <a:off x="611188" y="3429000"/>
            <a:ext cx="471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l-SI">
                <a:latin typeface="Times New Roman" pitchFamily="18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Premi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/>
              <a:t>Uporaba: Izpiši knjigo po poglavjih (splošno urejeno drevo)</a:t>
            </a:r>
          </a:p>
        </p:txBody>
      </p:sp>
      <p:grpSp>
        <p:nvGrpSpPr>
          <p:cNvPr id="955396" name="Group 4"/>
          <p:cNvGrpSpPr>
            <a:grpSpLocks/>
          </p:cNvGrpSpPr>
          <p:nvPr/>
        </p:nvGrpSpPr>
        <p:grpSpPr bwMode="auto">
          <a:xfrm>
            <a:off x="57150" y="2133600"/>
            <a:ext cx="8648700" cy="3897313"/>
            <a:chOff x="513" y="2304"/>
            <a:chExt cx="4974" cy="1541"/>
          </a:xfrm>
        </p:grpSpPr>
        <p:sp>
          <p:nvSpPr>
            <p:cNvPr id="955397" name="AutoShape 5"/>
            <p:cNvSpPr>
              <a:spLocks noChangeAspect="1" noChangeArrowheads="1"/>
            </p:cNvSpPr>
            <p:nvPr/>
          </p:nvSpPr>
          <p:spPr bwMode="auto">
            <a:xfrm>
              <a:off x="2548" y="2493"/>
              <a:ext cx="1068" cy="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Make Money Fast!</a:t>
              </a:r>
            </a:p>
          </p:txBody>
        </p:sp>
        <p:sp>
          <p:nvSpPr>
            <p:cNvPr id="955398" name="AutoShape 6"/>
            <p:cNvSpPr>
              <a:spLocks noChangeAspect="1" noChangeArrowheads="1"/>
            </p:cNvSpPr>
            <p:nvPr/>
          </p:nvSpPr>
          <p:spPr bwMode="auto">
            <a:xfrm>
              <a:off x="866" y="3069"/>
              <a:ext cx="855" cy="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 Motivations</a:t>
              </a:r>
            </a:p>
          </p:txBody>
        </p:sp>
        <p:sp>
          <p:nvSpPr>
            <p:cNvPr id="955399" name="AutoShape 7"/>
            <p:cNvSpPr>
              <a:spLocks noChangeAspect="1" noChangeArrowheads="1"/>
            </p:cNvSpPr>
            <p:nvPr/>
          </p:nvSpPr>
          <p:spPr bwMode="auto">
            <a:xfrm>
              <a:off x="4788" y="3069"/>
              <a:ext cx="699" cy="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References</a:t>
              </a:r>
            </a:p>
          </p:txBody>
        </p:sp>
        <p:sp>
          <p:nvSpPr>
            <p:cNvPr id="955400" name="AutoShape 8"/>
            <p:cNvSpPr>
              <a:spLocks noChangeAspect="1" noChangeArrowheads="1"/>
            </p:cNvSpPr>
            <p:nvPr/>
          </p:nvSpPr>
          <p:spPr bwMode="auto">
            <a:xfrm>
              <a:off x="3417" y="3069"/>
              <a:ext cx="705" cy="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 Methods</a:t>
              </a:r>
            </a:p>
          </p:txBody>
        </p:sp>
        <p:sp>
          <p:nvSpPr>
            <p:cNvPr id="955401" name="AutoShape 9"/>
            <p:cNvSpPr>
              <a:spLocks noChangeAspect="1" noChangeArrowheads="1"/>
            </p:cNvSpPr>
            <p:nvPr/>
          </p:nvSpPr>
          <p:spPr bwMode="auto">
            <a:xfrm>
              <a:off x="2478" y="3587"/>
              <a:ext cx="627" cy="2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2.1 Stock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Fraud</a:t>
              </a:r>
            </a:p>
          </p:txBody>
        </p:sp>
        <p:sp>
          <p:nvSpPr>
            <p:cNvPr id="955402" name="AutoShape 10"/>
            <p:cNvSpPr>
              <a:spLocks noChangeAspect="1" noChangeArrowheads="1"/>
            </p:cNvSpPr>
            <p:nvPr/>
          </p:nvSpPr>
          <p:spPr bwMode="auto">
            <a:xfrm>
              <a:off x="3464" y="3587"/>
              <a:ext cx="619" cy="2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2.2 Ponzi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Scheme</a:t>
              </a:r>
            </a:p>
          </p:txBody>
        </p:sp>
        <p:sp>
          <p:nvSpPr>
            <p:cNvPr id="955403" name="AutoShape 11"/>
            <p:cNvSpPr>
              <a:spLocks noChangeAspect="1" noChangeArrowheads="1"/>
            </p:cNvSpPr>
            <p:nvPr/>
          </p:nvSpPr>
          <p:spPr bwMode="auto">
            <a:xfrm>
              <a:off x="513" y="3640"/>
              <a:ext cx="639" cy="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1.1 Greed</a:t>
              </a:r>
            </a:p>
          </p:txBody>
        </p:sp>
        <p:sp>
          <p:nvSpPr>
            <p:cNvPr id="955404" name="AutoShape 12"/>
            <p:cNvSpPr>
              <a:spLocks noChangeAspect="1" noChangeArrowheads="1"/>
            </p:cNvSpPr>
            <p:nvPr/>
          </p:nvSpPr>
          <p:spPr bwMode="auto">
            <a:xfrm>
              <a:off x="1462" y="3640"/>
              <a:ext cx="677" cy="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1.2 Avidity</a:t>
              </a:r>
            </a:p>
          </p:txBody>
        </p:sp>
        <p:cxnSp>
          <p:nvCxnSpPr>
            <p:cNvPr id="955405" name="AutoShape 13"/>
            <p:cNvCxnSpPr>
              <a:cxnSpLocks noChangeShapeType="1"/>
              <a:stCxn id="955397" idx="2"/>
              <a:endCxn id="955398" idx="0"/>
            </p:cNvCxnSpPr>
            <p:nvPr/>
          </p:nvCxnSpPr>
          <p:spPr bwMode="auto">
            <a:xfrm flipH="1">
              <a:off x="1294" y="2696"/>
              <a:ext cx="17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5406" name="AutoShape 14"/>
            <p:cNvCxnSpPr>
              <a:cxnSpLocks noChangeShapeType="1"/>
              <a:stCxn id="955397" idx="2"/>
              <a:endCxn id="955400" idx="0"/>
            </p:cNvCxnSpPr>
            <p:nvPr/>
          </p:nvCxnSpPr>
          <p:spPr bwMode="auto">
            <a:xfrm>
              <a:off x="3083" y="2696"/>
              <a:ext cx="688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5407" name="AutoShape 15"/>
            <p:cNvCxnSpPr>
              <a:cxnSpLocks noChangeShapeType="1"/>
              <a:stCxn id="955397" idx="2"/>
              <a:endCxn id="955399" idx="0"/>
            </p:cNvCxnSpPr>
            <p:nvPr/>
          </p:nvCxnSpPr>
          <p:spPr bwMode="auto">
            <a:xfrm>
              <a:off x="3083" y="2696"/>
              <a:ext cx="205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5408" name="AutoShape 16"/>
            <p:cNvCxnSpPr>
              <a:cxnSpLocks noChangeShapeType="1"/>
              <a:stCxn id="955400" idx="2"/>
              <a:endCxn id="955402" idx="0"/>
            </p:cNvCxnSpPr>
            <p:nvPr/>
          </p:nvCxnSpPr>
          <p:spPr bwMode="auto">
            <a:xfrm>
              <a:off x="3771" y="3272"/>
              <a:ext cx="3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5409" name="AutoShape 17"/>
            <p:cNvCxnSpPr>
              <a:cxnSpLocks noChangeShapeType="1"/>
              <a:stCxn id="955400" idx="2"/>
              <a:endCxn id="955401" idx="0"/>
            </p:cNvCxnSpPr>
            <p:nvPr/>
          </p:nvCxnSpPr>
          <p:spPr bwMode="auto">
            <a:xfrm flipH="1">
              <a:off x="2792" y="3272"/>
              <a:ext cx="979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5410" name="AutoShape 18"/>
            <p:cNvCxnSpPr>
              <a:cxnSpLocks noChangeShapeType="1"/>
              <a:stCxn id="955398" idx="2"/>
              <a:endCxn id="955404" idx="0"/>
            </p:cNvCxnSpPr>
            <p:nvPr/>
          </p:nvCxnSpPr>
          <p:spPr bwMode="auto">
            <a:xfrm>
              <a:off x="1294" y="3272"/>
              <a:ext cx="507" cy="3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5411" name="AutoShape 19"/>
            <p:cNvCxnSpPr>
              <a:cxnSpLocks noChangeShapeType="1"/>
              <a:stCxn id="955398" idx="2"/>
              <a:endCxn id="955403" idx="0"/>
            </p:cNvCxnSpPr>
            <p:nvPr/>
          </p:nvCxnSpPr>
          <p:spPr bwMode="auto">
            <a:xfrm flipH="1">
              <a:off x="833" y="3272"/>
              <a:ext cx="461" cy="3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5412" name="AutoShape 20"/>
            <p:cNvSpPr>
              <a:spLocks noChangeAspect="1" noChangeArrowheads="1"/>
            </p:cNvSpPr>
            <p:nvPr/>
          </p:nvSpPr>
          <p:spPr bwMode="auto">
            <a:xfrm>
              <a:off x="4337" y="3586"/>
              <a:ext cx="600" cy="2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2.3 Bank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Robbery</a:t>
              </a:r>
            </a:p>
          </p:txBody>
        </p:sp>
        <p:cxnSp>
          <p:nvCxnSpPr>
            <p:cNvPr id="955413" name="AutoShape 21"/>
            <p:cNvCxnSpPr>
              <a:cxnSpLocks noChangeShapeType="1"/>
              <a:stCxn id="955400" idx="2"/>
              <a:endCxn id="955412" idx="0"/>
            </p:cNvCxnSpPr>
            <p:nvPr/>
          </p:nvCxnSpPr>
          <p:spPr bwMode="auto">
            <a:xfrm>
              <a:off x="3771" y="3272"/>
              <a:ext cx="866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5414" name="Text Box 22"/>
            <p:cNvSpPr txBox="1">
              <a:spLocks noChangeArrowheads="1"/>
            </p:cNvSpPr>
            <p:nvPr/>
          </p:nvSpPr>
          <p:spPr bwMode="auto">
            <a:xfrm>
              <a:off x="2264" y="2304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5415" name="Text Box 23"/>
            <p:cNvSpPr txBox="1">
              <a:spLocks noChangeArrowheads="1"/>
            </p:cNvSpPr>
            <p:nvPr/>
          </p:nvSpPr>
          <p:spPr bwMode="auto">
            <a:xfrm>
              <a:off x="1179" y="2816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955416" name="Text Box 24"/>
            <p:cNvSpPr txBox="1">
              <a:spLocks noChangeArrowheads="1"/>
            </p:cNvSpPr>
            <p:nvPr/>
          </p:nvSpPr>
          <p:spPr bwMode="auto">
            <a:xfrm>
              <a:off x="717" y="3368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55417" name="Text Box 25"/>
            <p:cNvSpPr txBox="1">
              <a:spLocks noChangeArrowheads="1"/>
            </p:cNvSpPr>
            <p:nvPr/>
          </p:nvSpPr>
          <p:spPr bwMode="auto">
            <a:xfrm>
              <a:off x="3244" y="2816"/>
              <a:ext cx="18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955418" name="Text Box 26"/>
            <p:cNvSpPr txBox="1">
              <a:spLocks noChangeArrowheads="1"/>
            </p:cNvSpPr>
            <p:nvPr/>
          </p:nvSpPr>
          <p:spPr bwMode="auto">
            <a:xfrm>
              <a:off x="1725" y="3368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955419" name="Text Box 27"/>
            <p:cNvSpPr txBox="1">
              <a:spLocks noChangeArrowheads="1"/>
            </p:cNvSpPr>
            <p:nvPr/>
          </p:nvSpPr>
          <p:spPr bwMode="auto">
            <a:xfrm>
              <a:off x="2547" y="3284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955420" name="Text Box 28"/>
            <p:cNvSpPr txBox="1">
              <a:spLocks noChangeArrowheads="1"/>
            </p:cNvSpPr>
            <p:nvPr/>
          </p:nvSpPr>
          <p:spPr bwMode="auto">
            <a:xfrm>
              <a:off x="3555" y="3284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955421" name="Text Box 29"/>
            <p:cNvSpPr txBox="1">
              <a:spLocks noChangeArrowheads="1"/>
            </p:cNvSpPr>
            <p:nvPr/>
          </p:nvSpPr>
          <p:spPr bwMode="auto">
            <a:xfrm>
              <a:off x="4563" y="3284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955422" name="Text Box 30"/>
            <p:cNvSpPr txBox="1">
              <a:spLocks noChangeArrowheads="1"/>
            </p:cNvSpPr>
            <p:nvPr/>
          </p:nvSpPr>
          <p:spPr bwMode="auto">
            <a:xfrm>
              <a:off x="5067" y="2816"/>
              <a:ext cx="18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56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77200" cy="1143000"/>
          </a:xfrm>
        </p:spPr>
        <p:txBody>
          <a:bodyPr/>
          <a:lstStyle/>
          <a:p>
            <a:r>
              <a:rPr lang="sl-SI"/>
              <a:t>Vmesni: izpis aritmetičnega izraza</a:t>
            </a:r>
            <a:endParaRPr lang="en-US"/>
          </a:p>
        </p:txBody>
      </p:sp>
      <p:sp>
        <p:nvSpPr>
          <p:cNvPr id="957443" name="Text Box 3"/>
          <p:cNvSpPr txBox="1">
            <a:spLocks noChangeArrowheads="1"/>
          </p:cNvSpPr>
          <p:nvPr/>
        </p:nvSpPr>
        <p:spPr bwMode="auto">
          <a:xfrm>
            <a:off x="3779912" y="1600200"/>
            <a:ext cx="5184701" cy="24806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sl-SI" sz="1600" dirty="0">
                <a:latin typeface="Courier New" pitchFamily="49" charset="0"/>
              </a:rPr>
              <a:t>a</a:t>
            </a:r>
            <a:r>
              <a:rPr lang="en-US" sz="1600" dirty="0" err="1">
                <a:latin typeface="Courier New" pitchFamily="49" charset="0"/>
              </a:rPr>
              <a:t>lgorit</a:t>
            </a:r>
            <a:r>
              <a:rPr lang="sl-SI" sz="1600" dirty="0">
                <a:latin typeface="Courier New" pitchFamily="49" charset="0"/>
              </a:rPr>
              <a:t>e</a:t>
            </a:r>
            <a:r>
              <a:rPr lang="en-US" sz="1600" dirty="0">
                <a:latin typeface="Courier New" pitchFamily="49" charset="0"/>
              </a:rPr>
              <a:t>m </a:t>
            </a:r>
            <a:r>
              <a:rPr lang="sl-SI" sz="1600" i="1" dirty="0" err="1">
                <a:latin typeface="Courier New" pitchFamily="49" charset="0"/>
              </a:rPr>
              <a:t>izpišiIzraz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i="1" dirty="0">
                <a:latin typeface="Courier New" pitchFamily="49" charset="0"/>
              </a:rPr>
              <a:t>v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if </a:t>
            </a:r>
            <a:r>
              <a:rPr lang="sl-SI" sz="1600" i="1" dirty="0" err="1">
                <a:latin typeface="Courier New" pitchFamily="49" charset="0"/>
              </a:rPr>
              <a:t>v.List</a:t>
            </a:r>
            <a:r>
              <a:rPr lang="en-US" sz="1600" dirty="0">
                <a:latin typeface="Courier New" pitchFamily="49" charset="0"/>
              </a:rPr>
              <a:t>()</a:t>
            </a:r>
            <a:endParaRPr lang="sl-SI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sl-SI" sz="1600" i="1" dirty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</a:rPr>
              <a:t>v.</a:t>
            </a:r>
            <a:r>
              <a:rPr lang="sl-SI" sz="1600" i="1" dirty="0" smtClean="0">
                <a:latin typeface="Courier New" pitchFamily="49" charset="0"/>
              </a:rPr>
              <a:t>koren</a:t>
            </a:r>
            <a:r>
              <a:rPr lang="en-US" sz="1600" dirty="0" smtClean="0">
                <a:latin typeface="Courier New" pitchFamily="49" charset="0"/>
              </a:rPr>
              <a:t>()) </a:t>
            </a:r>
            <a:endParaRPr lang="sl-SI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sl-SI" sz="1600" dirty="0" err="1">
                <a:latin typeface="Courier New" pitchFamily="49" charset="0"/>
              </a:rPr>
              <a:t>else</a:t>
            </a:r>
            <a:r>
              <a:rPr lang="en-US" sz="1600" dirty="0">
                <a:latin typeface="Courier New" pitchFamily="49" charset="0"/>
              </a:rPr>
              <a:t> </a:t>
            </a:r>
            <a:endParaRPr lang="sl-SI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print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sl-SI" sz="1600" dirty="0">
                <a:latin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sl-SI" sz="1600" dirty="0">
                <a:latin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sl-SI" sz="1600" i="1" dirty="0" err="1">
                <a:latin typeface="Courier New" pitchFamily="49" charset="0"/>
              </a:rPr>
              <a:t>izpišiIzraz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sl-SI" sz="1600" i="1" dirty="0" err="1">
                <a:latin typeface="Courier New" pitchFamily="49" charset="0"/>
              </a:rPr>
              <a:t>v.l</a:t>
            </a:r>
            <a:r>
              <a:rPr lang="en-US" sz="1600" i="1" dirty="0">
                <a:latin typeface="Courier New" pitchFamily="49" charset="0"/>
              </a:rPr>
              <a:t>e</a:t>
            </a:r>
            <a:r>
              <a:rPr lang="sl-SI" sz="1600" i="1" dirty="0" err="1" smtClean="0">
                <a:latin typeface="Courier New" pitchFamily="49" charset="0"/>
              </a:rPr>
              <a:t>voPoddrevo</a:t>
            </a:r>
            <a:r>
              <a:rPr lang="sl-SI" sz="1600" i="1" dirty="0" smtClean="0">
                <a:latin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sl-SI" sz="1600" i="1" dirty="0">
                <a:latin typeface="Courier New" pitchFamily="49" charset="0"/>
              </a:rPr>
              <a:t>   </a:t>
            </a:r>
            <a:r>
              <a:rPr lang="sl-SI" sz="1600" i="1" dirty="0" smtClean="0">
                <a:latin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</a:rPr>
              <a:t>v.</a:t>
            </a:r>
            <a:r>
              <a:rPr lang="sl-SI" sz="1600" i="1" dirty="0" smtClean="0">
                <a:latin typeface="Courier New" pitchFamily="49" charset="0"/>
              </a:rPr>
              <a:t>koren</a:t>
            </a:r>
            <a:r>
              <a:rPr lang="en-US" sz="1600" dirty="0" smtClean="0">
                <a:latin typeface="Courier New" pitchFamily="49" charset="0"/>
              </a:rPr>
              <a:t>())</a:t>
            </a:r>
            <a:endParaRPr lang="en-US" sz="1600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sl-SI" sz="1600" i="1" dirty="0" err="1">
                <a:latin typeface="Courier New" pitchFamily="49" charset="0"/>
              </a:rPr>
              <a:t>izpišiIzraz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sl-SI" sz="1600" i="1" dirty="0" err="1" smtClean="0">
                <a:latin typeface="Courier New" pitchFamily="49" charset="0"/>
              </a:rPr>
              <a:t>v.desnoPoddrevo</a:t>
            </a:r>
            <a:r>
              <a:rPr lang="sl-SI" sz="1600" i="1" dirty="0" smtClean="0">
                <a:latin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</a:rPr>
              <a:t>)</a:t>
            </a:r>
            <a:endParaRPr lang="en-US" sz="1600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1600" i="1" dirty="0">
                <a:latin typeface="Courier New" pitchFamily="49" charset="0"/>
              </a:rPr>
              <a:t>print </a:t>
            </a:r>
            <a:r>
              <a:rPr lang="en-US" sz="1600" dirty="0">
                <a:latin typeface="Courier New" pitchFamily="49" charset="0"/>
              </a:rPr>
              <a:t>(“)’’)</a:t>
            </a:r>
          </a:p>
        </p:txBody>
      </p:sp>
      <p:grpSp>
        <p:nvGrpSpPr>
          <p:cNvPr id="957444" name="Group 4"/>
          <p:cNvGrpSpPr>
            <a:grpSpLocks/>
          </p:cNvGrpSpPr>
          <p:nvPr/>
        </p:nvGrpSpPr>
        <p:grpSpPr bwMode="auto">
          <a:xfrm>
            <a:off x="456199" y="1473805"/>
            <a:ext cx="3283479" cy="2967951"/>
            <a:chOff x="2928" y="2256"/>
            <a:chExt cx="2160" cy="1440"/>
          </a:xfrm>
        </p:grpSpPr>
        <p:sp>
          <p:nvSpPr>
            <p:cNvPr id="95744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95744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95744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sz="2400">
                <a:latin typeface="Symbol" pitchFamily="18" charset="2"/>
              </a:endParaRPr>
            </a:p>
          </p:txBody>
        </p:sp>
        <p:sp>
          <p:nvSpPr>
            <p:cNvPr id="95744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95744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95745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95745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95745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95745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cxnSp>
          <p:nvCxnSpPr>
            <p:cNvPr id="957454" name="AutoShape 14"/>
            <p:cNvCxnSpPr>
              <a:cxnSpLocks noChangeShapeType="1"/>
              <a:stCxn id="957445" idx="3"/>
              <a:endCxn id="95744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55" name="AutoShape 15"/>
            <p:cNvCxnSpPr>
              <a:cxnSpLocks noChangeShapeType="1"/>
              <a:stCxn id="957446" idx="1"/>
              <a:endCxn id="95744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56" name="AutoShape 16"/>
            <p:cNvCxnSpPr>
              <a:cxnSpLocks noChangeShapeType="1"/>
              <a:stCxn id="957453" idx="0"/>
              <a:endCxn id="95744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57" name="AutoShape 17"/>
            <p:cNvCxnSpPr>
              <a:cxnSpLocks noChangeShapeType="1"/>
              <a:stCxn id="957452" idx="0"/>
              <a:endCxn id="95744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58" name="AutoShape 18"/>
            <p:cNvCxnSpPr>
              <a:cxnSpLocks noChangeShapeType="1"/>
              <a:stCxn id="957451" idx="0"/>
              <a:endCxn id="95744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59" name="AutoShape 19"/>
            <p:cNvCxnSpPr>
              <a:cxnSpLocks noChangeShapeType="1"/>
              <a:stCxn id="957450" idx="0"/>
              <a:endCxn id="95744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60" name="AutoShape 20"/>
            <p:cNvCxnSpPr>
              <a:cxnSpLocks noChangeShapeType="1"/>
              <a:stCxn id="957449" idx="0"/>
              <a:endCxn id="95744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7461" name="AutoShape 21"/>
            <p:cNvCxnSpPr>
              <a:cxnSpLocks noChangeShapeType="1"/>
              <a:stCxn id="957448" idx="1"/>
              <a:endCxn id="95744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957462" name="Text Box 22"/>
          <p:cNvSpPr txBox="1">
            <a:spLocks noChangeArrowheads="1"/>
          </p:cNvSpPr>
          <p:nvPr/>
        </p:nvSpPr>
        <p:spPr bwMode="auto">
          <a:xfrm>
            <a:off x="4499992" y="4441756"/>
            <a:ext cx="332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</a:rPr>
              <a:t>((2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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latin typeface="Tahoma" pitchFamily="34" charset="0"/>
              </a:rPr>
              <a:t>a </a:t>
            </a:r>
            <a:r>
              <a:rPr lang="en-US" sz="2400" dirty="0">
                <a:latin typeface="Symbol" pitchFamily="18" charset="2"/>
              </a:rPr>
              <a:t>-</a:t>
            </a:r>
            <a:r>
              <a:rPr lang="en-US" sz="2400" dirty="0">
                <a:latin typeface="Tahoma" pitchFamily="34" charset="0"/>
              </a:rPr>
              <a:t> 1)) </a:t>
            </a:r>
            <a:r>
              <a:rPr lang="en-US" sz="2400" dirty="0">
                <a:latin typeface="Symbol" pitchFamily="18" charset="2"/>
              </a:rPr>
              <a:t>+</a:t>
            </a:r>
            <a:r>
              <a:rPr lang="en-US" sz="2400" dirty="0">
                <a:latin typeface="Tahoma" pitchFamily="34" charset="0"/>
              </a:rPr>
              <a:t> (3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 </a:t>
            </a:r>
            <a:r>
              <a:rPr lang="en-US" sz="2400" dirty="0">
                <a:latin typeface="Tahoma" pitchFamily="34" charset="0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392537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Obratni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/>
              <a:t>Uporaba: izračunaj skupno velikost datotek v imenikih (splošno urejeno drevo)</a:t>
            </a:r>
          </a:p>
          <a:p>
            <a:endParaRPr lang="sl-SI"/>
          </a:p>
        </p:txBody>
      </p:sp>
      <p:grpSp>
        <p:nvGrpSpPr>
          <p:cNvPr id="959492" name="Group 4"/>
          <p:cNvGrpSpPr>
            <a:grpSpLocks/>
          </p:cNvGrpSpPr>
          <p:nvPr/>
        </p:nvGrpSpPr>
        <p:grpSpPr bwMode="auto">
          <a:xfrm>
            <a:off x="469900" y="2565400"/>
            <a:ext cx="7791450" cy="2711450"/>
            <a:chOff x="534" y="2208"/>
            <a:chExt cx="4908" cy="1708"/>
          </a:xfrm>
        </p:grpSpPr>
        <p:sp>
          <p:nvSpPr>
            <p:cNvPr id="959493" name="AutoShape 5"/>
            <p:cNvSpPr>
              <a:spLocks noChangeAspect="1" noChangeArrowheads="1"/>
            </p:cNvSpPr>
            <p:nvPr/>
          </p:nvSpPr>
          <p:spPr bwMode="auto"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cs16/</a:t>
              </a:r>
            </a:p>
          </p:txBody>
        </p:sp>
        <p:sp>
          <p:nvSpPr>
            <p:cNvPr id="959494" name="AutoShape 6"/>
            <p:cNvSpPr>
              <a:spLocks noChangeAspect="1" noChangeArrowheads="1"/>
            </p:cNvSpPr>
            <p:nvPr/>
          </p:nvSpPr>
          <p:spPr bwMode="auto">
            <a:xfrm>
              <a:off x="874" y="2928"/>
              <a:ext cx="84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homeworks/</a:t>
              </a:r>
            </a:p>
          </p:txBody>
        </p:sp>
        <p:sp>
          <p:nvSpPr>
            <p:cNvPr id="959495" name="AutoShape 7"/>
            <p:cNvSpPr>
              <a:spLocks noChangeAspect="1" noChangeArrowheads="1"/>
            </p:cNvSpPr>
            <p:nvPr/>
          </p:nvSpPr>
          <p:spPr bwMode="auto"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todo.txt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1K</a:t>
              </a:r>
            </a:p>
          </p:txBody>
        </p:sp>
        <p:sp>
          <p:nvSpPr>
            <p:cNvPr id="959496" name="AutoShape 8"/>
            <p:cNvSpPr>
              <a:spLocks noChangeAspect="1" noChangeArrowheads="1"/>
            </p:cNvSpPr>
            <p:nvPr/>
          </p:nvSpPr>
          <p:spPr bwMode="auto">
            <a:xfrm>
              <a:off x="3407" y="2928"/>
              <a:ext cx="73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programs/</a:t>
              </a:r>
            </a:p>
          </p:txBody>
        </p:sp>
        <p:sp>
          <p:nvSpPr>
            <p:cNvPr id="959497" name="AutoShape 9"/>
            <p:cNvSpPr>
              <a:spLocks noChangeAspect="1" noChangeArrowheads="1"/>
            </p:cNvSpPr>
            <p:nvPr/>
          </p:nvSpPr>
          <p:spPr bwMode="auto">
            <a:xfrm>
              <a:off x="2450" y="3505"/>
              <a:ext cx="687" cy="4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DDR.java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10K</a:t>
              </a:r>
            </a:p>
          </p:txBody>
        </p:sp>
        <p:sp>
          <p:nvSpPr>
            <p:cNvPr id="959498" name="AutoShape 10"/>
            <p:cNvSpPr>
              <a:spLocks noChangeAspect="1" noChangeArrowheads="1"/>
            </p:cNvSpPr>
            <p:nvPr/>
          </p:nvSpPr>
          <p:spPr bwMode="auto">
            <a:xfrm>
              <a:off x="3378" y="3505"/>
              <a:ext cx="798" cy="4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Stocks.java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25K</a:t>
              </a:r>
            </a:p>
          </p:txBody>
        </p:sp>
        <p:sp>
          <p:nvSpPr>
            <p:cNvPr id="959499" name="AutoShape 11"/>
            <p:cNvSpPr>
              <a:spLocks noChangeAspect="1" noChangeArrowheads="1"/>
            </p:cNvSpPr>
            <p:nvPr/>
          </p:nvSpPr>
          <p:spPr bwMode="auto">
            <a:xfrm>
              <a:off x="534" y="3505"/>
              <a:ext cx="600" cy="4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3K</a:t>
              </a:r>
            </a:p>
          </p:txBody>
        </p:sp>
        <p:sp>
          <p:nvSpPr>
            <p:cNvPr id="959500" name="AutoShape 12"/>
            <p:cNvSpPr>
              <a:spLocks noChangeAspect="1" noChangeArrowheads="1"/>
            </p:cNvSpPr>
            <p:nvPr/>
          </p:nvSpPr>
          <p:spPr bwMode="auto">
            <a:xfrm>
              <a:off x="1467" y="3505"/>
              <a:ext cx="671" cy="4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h1nc.doc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2K</a:t>
              </a:r>
            </a:p>
          </p:txBody>
        </p:sp>
        <p:cxnSp>
          <p:nvCxnSpPr>
            <p:cNvPr id="959501" name="AutoShape 13"/>
            <p:cNvCxnSpPr>
              <a:cxnSpLocks noChangeShapeType="1"/>
              <a:stCxn id="959493" idx="2"/>
              <a:endCxn id="959494" idx="0"/>
            </p:cNvCxnSpPr>
            <p:nvPr/>
          </p:nvCxnSpPr>
          <p:spPr bwMode="auto">
            <a:xfrm flipH="1">
              <a:off x="1296" y="2600"/>
              <a:ext cx="1790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9502" name="AutoShape 14"/>
            <p:cNvCxnSpPr>
              <a:cxnSpLocks noChangeShapeType="1"/>
              <a:stCxn id="959493" idx="2"/>
              <a:endCxn id="959496" idx="0"/>
            </p:cNvCxnSpPr>
            <p:nvPr/>
          </p:nvCxnSpPr>
          <p:spPr bwMode="auto">
            <a:xfrm>
              <a:off x="3086" y="2600"/>
              <a:ext cx="68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9503" name="AutoShape 15"/>
            <p:cNvCxnSpPr>
              <a:cxnSpLocks noChangeShapeType="1"/>
              <a:stCxn id="959493" idx="2"/>
              <a:endCxn id="959495" idx="0"/>
            </p:cNvCxnSpPr>
            <p:nvPr/>
          </p:nvCxnSpPr>
          <p:spPr bwMode="auto">
            <a:xfrm>
              <a:off x="3086" y="2600"/>
              <a:ext cx="2054" cy="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9504" name="AutoShape 16"/>
            <p:cNvCxnSpPr>
              <a:cxnSpLocks noChangeShapeType="1"/>
              <a:stCxn id="959496" idx="2"/>
              <a:endCxn id="959498" idx="0"/>
            </p:cNvCxnSpPr>
            <p:nvPr/>
          </p:nvCxnSpPr>
          <p:spPr bwMode="auto">
            <a:xfrm>
              <a:off x="3773" y="3176"/>
              <a:ext cx="5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9505" name="AutoShape 17"/>
            <p:cNvCxnSpPr>
              <a:cxnSpLocks noChangeShapeType="1"/>
              <a:stCxn id="959496" idx="2"/>
              <a:endCxn id="959497" idx="0"/>
            </p:cNvCxnSpPr>
            <p:nvPr/>
          </p:nvCxnSpPr>
          <p:spPr bwMode="auto">
            <a:xfrm flipH="1">
              <a:off x="2794" y="3176"/>
              <a:ext cx="97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9506" name="AutoShape 18"/>
            <p:cNvCxnSpPr>
              <a:cxnSpLocks noChangeShapeType="1"/>
              <a:stCxn id="959494" idx="2"/>
              <a:endCxn id="959500" idx="0"/>
            </p:cNvCxnSpPr>
            <p:nvPr/>
          </p:nvCxnSpPr>
          <p:spPr bwMode="auto">
            <a:xfrm>
              <a:off x="1296" y="3176"/>
              <a:ext cx="507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59507" name="AutoShape 19"/>
            <p:cNvCxnSpPr>
              <a:cxnSpLocks noChangeShapeType="1"/>
              <a:stCxn id="959494" idx="2"/>
              <a:endCxn id="959499" idx="0"/>
            </p:cNvCxnSpPr>
            <p:nvPr/>
          </p:nvCxnSpPr>
          <p:spPr bwMode="auto">
            <a:xfrm flipH="1">
              <a:off x="835" y="3176"/>
              <a:ext cx="461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9508" name="AutoShape 20"/>
            <p:cNvSpPr>
              <a:spLocks noChangeAspect="1" noChangeArrowheads="1"/>
            </p:cNvSpPr>
            <p:nvPr/>
          </p:nvSpPr>
          <p:spPr bwMode="auto"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Robot.java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20K</a:t>
              </a:r>
            </a:p>
          </p:txBody>
        </p:sp>
        <p:cxnSp>
          <p:nvCxnSpPr>
            <p:cNvPr id="959509" name="AutoShape 21"/>
            <p:cNvCxnSpPr>
              <a:cxnSpLocks noChangeShapeType="1"/>
              <a:stCxn id="959496" idx="2"/>
              <a:endCxn id="959508" idx="0"/>
            </p:cNvCxnSpPr>
            <p:nvPr/>
          </p:nvCxnSpPr>
          <p:spPr bwMode="auto">
            <a:xfrm>
              <a:off x="3773" y="3176"/>
              <a:ext cx="102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9510" name="Text Box 22"/>
            <p:cNvSpPr txBox="1">
              <a:spLocks noChangeArrowheads="1"/>
            </p:cNvSpPr>
            <p:nvPr/>
          </p:nvSpPr>
          <p:spPr bwMode="auto">
            <a:xfrm>
              <a:off x="2640" y="2208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959511" name="Text Box 23"/>
            <p:cNvSpPr txBox="1">
              <a:spLocks noChangeArrowheads="1"/>
            </p:cNvSpPr>
            <p:nvPr/>
          </p:nvSpPr>
          <p:spPr bwMode="auto">
            <a:xfrm>
              <a:off x="1171" y="2720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59512" name="Text Box 24"/>
            <p:cNvSpPr txBox="1">
              <a:spLocks noChangeArrowheads="1"/>
            </p:cNvSpPr>
            <p:nvPr/>
          </p:nvSpPr>
          <p:spPr bwMode="auto">
            <a:xfrm>
              <a:off x="709" y="3272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9513" name="Text Box 25"/>
            <p:cNvSpPr txBox="1">
              <a:spLocks noChangeArrowheads="1"/>
            </p:cNvSpPr>
            <p:nvPr/>
          </p:nvSpPr>
          <p:spPr bwMode="auto">
            <a:xfrm>
              <a:off x="3264" y="2720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959514" name="Text Box 26"/>
            <p:cNvSpPr txBox="1">
              <a:spLocks noChangeArrowheads="1"/>
            </p:cNvSpPr>
            <p:nvPr/>
          </p:nvSpPr>
          <p:spPr bwMode="auto">
            <a:xfrm>
              <a:off x="1717" y="3272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959515" name="Text Box 27"/>
            <p:cNvSpPr txBox="1">
              <a:spLocks noChangeArrowheads="1"/>
            </p:cNvSpPr>
            <p:nvPr/>
          </p:nvSpPr>
          <p:spPr bwMode="auto">
            <a:xfrm>
              <a:off x="2539" y="326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959516" name="Text Box 28"/>
            <p:cNvSpPr txBox="1">
              <a:spLocks noChangeArrowheads="1"/>
            </p:cNvSpPr>
            <p:nvPr/>
          </p:nvSpPr>
          <p:spPr bwMode="auto">
            <a:xfrm>
              <a:off x="3547" y="326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959517" name="Text Box 29"/>
            <p:cNvSpPr txBox="1">
              <a:spLocks noChangeArrowheads="1"/>
            </p:cNvSpPr>
            <p:nvPr/>
          </p:nvSpPr>
          <p:spPr bwMode="auto">
            <a:xfrm>
              <a:off x="4716" y="326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959518" name="Text Box 30"/>
            <p:cNvSpPr txBox="1">
              <a:spLocks noChangeArrowheads="1"/>
            </p:cNvSpPr>
            <p:nvPr/>
          </p:nvSpPr>
          <p:spPr bwMode="auto">
            <a:xfrm>
              <a:off x="5059" y="2592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63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Obratni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l-SI" dirty="0">
                <a:solidFill>
                  <a:srgbClr val="000000"/>
                </a:solidFill>
              </a:rPr>
              <a:t>Izračun vrednosti izraza</a:t>
            </a:r>
          </a:p>
          <a:p>
            <a:pPr>
              <a:buFont typeface="Wingdings" pitchFamily="2" charset="2"/>
              <a:buNone/>
            </a:pPr>
            <a:endParaRPr lang="sl-SI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Algorit</a:t>
            </a:r>
            <a:r>
              <a:rPr lang="sl-SI" dirty="0" smtClean="0"/>
              <a:t>e</a:t>
            </a:r>
            <a:r>
              <a:rPr lang="en-US" dirty="0" smtClean="0"/>
              <a:t>m </a:t>
            </a:r>
            <a:r>
              <a:rPr lang="sl-SI" dirty="0" err="1" smtClean="0"/>
              <a:t>izrIzraza</a:t>
            </a:r>
            <a:r>
              <a:rPr lang="en-US" dirty="0" smtClean="0"/>
              <a:t>(</a:t>
            </a:r>
            <a:r>
              <a:rPr lang="sl-SI" i="1" dirty="0"/>
              <a:t>d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if </a:t>
            </a:r>
            <a:r>
              <a:rPr lang="sl-SI" i="1" dirty="0" err="1"/>
              <a:t>jeList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sl-SI" i="1" dirty="0"/>
              <a:t>d</a:t>
            </a:r>
            <a:r>
              <a:rPr lang="en-US" dirty="0" smtClean="0"/>
              <a:t>)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dirty="0"/>
              <a:t>return </a:t>
            </a:r>
            <a:r>
              <a:rPr lang="sl-SI" i="1" dirty="0"/>
              <a:t>d</a:t>
            </a:r>
            <a:r>
              <a:rPr lang="en-US" i="1" dirty="0" smtClean="0"/>
              <a:t>.</a:t>
            </a:r>
            <a:r>
              <a:rPr lang="sl-SI" i="1" dirty="0" smtClean="0"/>
              <a:t>koren</a:t>
            </a:r>
            <a:r>
              <a:rPr lang="en-US" i="1" dirty="0" smtClean="0"/>
              <a:t> </a:t>
            </a:r>
            <a:r>
              <a:rPr lang="en-US" dirty="0"/>
              <a:t>()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else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	x </a:t>
            </a:r>
            <a:r>
              <a:rPr lang="en-US" dirty="0">
                <a:sym typeface="Symbol" pitchFamily="18" charset="2"/>
              </a:rPr>
              <a:t>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sl-SI" i="1" dirty="0" err="1" smtClean="0">
                <a:sym typeface="Symbol" pitchFamily="18" charset="2"/>
              </a:rPr>
              <a:t>izrIzraza</a:t>
            </a:r>
            <a:r>
              <a:rPr lang="en-US" dirty="0" smtClean="0"/>
              <a:t>(</a:t>
            </a:r>
            <a:r>
              <a:rPr lang="sl-SI" dirty="0" err="1" smtClean="0"/>
              <a:t>d.levoPoddrevo</a:t>
            </a:r>
            <a:r>
              <a:rPr lang="en-US" dirty="0" smtClean="0"/>
              <a:t>())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i="1" dirty="0"/>
              <a:t>	y </a:t>
            </a:r>
            <a:r>
              <a:rPr lang="en-US" dirty="0">
                <a:sym typeface="Symbol" pitchFamily="18" charset="2"/>
              </a:rPr>
              <a:t>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sl-SI" i="1" dirty="0" err="1" smtClean="0">
                <a:sym typeface="Symbol" pitchFamily="18" charset="2"/>
              </a:rPr>
              <a:t>izrIzraza</a:t>
            </a:r>
            <a:r>
              <a:rPr lang="en-US" dirty="0" smtClean="0"/>
              <a:t>(</a:t>
            </a:r>
            <a:r>
              <a:rPr lang="sl-SI" i="1" dirty="0" err="1" smtClean="0"/>
              <a:t>d.desnoPoddrevo</a:t>
            </a:r>
            <a:r>
              <a:rPr lang="en-US" i="1" dirty="0" smtClean="0"/>
              <a:t> </a:t>
            </a:r>
            <a:r>
              <a:rPr lang="en-US" dirty="0" smtClean="0"/>
              <a:t>())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 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/>
              <a:t>operator </a:t>
            </a:r>
            <a:r>
              <a:rPr lang="sl-SI" dirty="0"/>
              <a:t>v</a:t>
            </a:r>
            <a:r>
              <a:rPr lang="en-US" dirty="0"/>
              <a:t> </a:t>
            </a:r>
            <a:r>
              <a:rPr lang="sl-SI" dirty="0" err="1" smtClean="0"/>
              <a:t>d.koren</a:t>
            </a:r>
            <a:r>
              <a:rPr lang="sl-SI" dirty="0" smtClean="0"/>
              <a:t>()</a:t>
            </a:r>
            <a:endParaRPr lang="en-US" i="1" dirty="0"/>
          </a:p>
          <a:p>
            <a:pPr lvl="2">
              <a:buFont typeface="Wingdings" pitchFamily="2" charset="2"/>
              <a:buNone/>
            </a:pPr>
            <a:r>
              <a:rPr lang="en-US" dirty="0"/>
              <a:t>return </a:t>
            </a:r>
            <a:r>
              <a:rPr lang="en-US" i="1" dirty="0"/>
              <a:t>x </a:t>
            </a:r>
            <a:r>
              <a:rPr lang="en-US" dirty="0">
                <a:sym typeface="Symbol" pitchFamily="18" charset="2"/>
              </a:rPr>
              <a:t></a:t>
            </a:r>
            <a:r>
              <a:rPr lang="en-US" i="1" dirty="0"/>
              <a:t> y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6717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smtClean="0"/>
              <a:t>Matija Lokar, FMF</a:t>
            </a:r>
            <a:endParaRPr lang="sl-SI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Pregled dv. </a:t>
            </a:r>
            <a:r>
              <a:rPr lang="sl-SI"/>
              <a:t>d</a:t>
            </a:r>
            <a:r>
              <a:rPr lang="en-US"/>
              <a:t>revesa</a:t>
            </a:r>
            <a:r>
              <a:rPr lang="sl-SI"/>
              <a:t> - demo</a:t>
            </a:r>
            <a:endParaRPr lang="en-US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>
                <a:hlinkClick r:id="rId3"/>
              </a:rPr>
              <a:t>http://www.cs.usask.ca/resources/tutorials/csconcepts/1998_6/bintree/2-2.html</a:t>
            </a:r>
            <a:r>
              <a:rPr lang="sl-SI"/>
              <a:t> </a:t>
            </a:r>
          </a:p>
          <a:p>
            <a:r>
              <a:rPr lang="en-GB">
                <a:hlinkClick r:id="rId4"/>
              </a:rPr>
              <a:t>http://www.educa.fmf.uni-lj.si/www375/2000/Algoritmi/Java-examples/Tree.html</a:t>
            </a:r>
            <a:r>
              <a:rPr lang="sl-SI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odatkovne strukture&amp;quot;&quot;/&gt;&lt;property id=&quot;20307&quot; value=&quot;494&quot;/&gt;&lt;/object&gt;&lt;object type=&quot;3&quot; unique_id=&quot;10019&quot;&gt;&lt;property id=&quot;20148&quot; value=&quot;5&quot;/&gt;&lt;property id=&quot;20300&quot; value=&quot;Slide 2 - &amp;quot;Dvojiško drevo&amp;quot;&quot;/&gt;&lt;property id=&quot;20307&quot; value=&quot;552&quot;/&gt;&lt;/object&gt;&lt;object type=&quot;3&quot; unique_id=&quot;10027&quot;&gt;&lt;property id=&quot;20148&quot; value=&quot;5&quot;/&gt;&lt;property id=&quot;20300&quot; value=&quot;Slide 8 - &amp;quot;Kazalčna predstavitev dvojiških dreves&amp;quot;&quot;/&gt;&lt;property id=&quot;20307&quot; value=&quot;559&quot;/&gt;&lt;/object&gt;&lt;object type=&quot;3&quot; unique_id=&quot;10028&quot;&gt;&lt;property id=&quot;20148&quot; value=&quot;5&quot;/&gt;&lt;property id=&quot;20300&quot; value=&quot;Slide 4 - &amp;quot;Predstavitev drevesa s seznamom&amp;quot;&quot;/&gt;&lt;property id=&quot;20307&quot; value=&quot;560&quot;/&gt;&lt;/object&gt;&lt;object type=&quot;3&quot; unique_id=&quot;10029&quot;&gt;&lt;property id=&quot;20148&quot; value=&quot;5&quot;/&gt;&lt;property id=&quot;20300&quot; value=&quot;Slide 6 - &amp;quot;Predstavitev dvojiških dreves&amp;quot;&quot;/&gt;&lt;property id=&quot;20307&quot; value=&quot;561&quot;/&gt;&lt;/object&gt;&lt;object type=&quot;3&quot; unique_id=&quot;10030&quot;&gt;&lt;property id=&quot;20148&quot; value=&quot;5&quot;/&gt;&lt;property id=&quot;20300&quot; value=&quot;Slide 7 - &amp;quot; &amp;quot;&quot;/&gt;&lt;property id=&quot;20307&quot; value=&quot;562&quot;/&gt;&lt;/object&gt;&lt;object type=&quot;3&quot; unique_id=&quot;10032&quot;&gt;&lt;property id=&quot;20148&quot; value=&quot;5&quot;/&gt;&lt;property id=&quot;20300&quot; value=&quot;Slide 9&quot;/&gt;&lt;property id=&quot;20307&quot; value=&quot;564&quot;/&gt;&lt;/object&gt;&lt;object type=&quot;3&quot; unique_id=&quot;10705&quot;&gt;&lt;property id=&quot;20148&quot; value=&quot;5&quot;/&gt;&lt;property id=&quot;20300&quot; value=&quot;Slide 10 - &amp;quot;DVOJIŠKO DREVO&amp;quot;&quot;/&gt;&lt;property id=&quot;20307&quot; value=&quot;565&quot;/&gt;&lt;/object&gt;&lt;object type=&quot;3&quot; unique_id=&quot;10706&quot;&gt;&lt;property id=&quot;20148&quot; value=&quot;5&quot;/&gt;&lt;property id=&quot;20300&quot; value=&quot;Slide 11 - &amp;quot;Pregled drevesa&amp;quot;&quot;/&gt;&lt;property id=&quot;20307&quot; value=&quot;566&quot;/&gt;&lt;/object&gt;&lt;object type=&quot;3&quot; unique_id=&quot;10707&quot;&gt;&lt;property id=&quot;20148&quot; value=&quot;5&quot;/&gt;&lt;property id=&quot;20300&quot; value=&quot;Slide 12 - &amp;quot;Pregled dvojiškega drevesa&amp;quot;&quot;/&gt;&lt;property id=&quot;20307&quot; value=&quot;567&quot;/&gt;&lt;/object&gt;&lt;object type=&quot;3&quot; unique_id=&quot;10708&quot;&gt;&lt;property id=&quot;20148&quot; value=&quot;5&quot;/&gt;&lt;property id=&quot;20300&quot; value=&quot;Slide 13 - &amp;quot;Pregled dv. drevesa&amp;quot;&quot;/&gt;&lt;property id=&quot;20307&quot; value=&quot;568&quot;/&gt;&lt;/object&gt;&lt;object type=&quot;3&quot; unique_id=&quot;10709&quot;&gt;&lt;property id=&quot;20148&quot; value=&quot;5&quot;/&gt;&lt;property id=&quot;20300&quot; value=&quot;Slide 14 - &amp;quot;Premi&amp;quot;&quot;/&gt;&lt;property id=&quot;20307&quot; value=&quot;569&quot;/&gt;&lt;/object&gt;&lt;object type=&quot;3&quot; unique_id=&quot;10710&quot;&gt;&lt;property id=&quot;20148&quot; value=&quot;5&quot;/&gt;&lt;property id=&quot;20300&quot; value=&quot;Slide 15 - &amp;quot;Vmesni: izpis aritmetičnega izraza&amp;quot;&quot;/&gt;&lt;property id=&quot;20307&quot; value=&quot;570&quot;/&gt;&lt;/object&gt;&lt;object type=&quot;3&quot; unique_id=&quot;10711&quot;&gt;&lt;property id=&quot;20148&quot; value=&quot;5&quot;/&gt;&lt;property id=&quot;20300&quot; value=&quot;Slide 16 - &amp;quot;Obratni&amp;quot;&quot;/&gt;&lt;property id=&quot;20307&quot; value=&quot;571&quot;/&gt;&lt;/object&gt;&lt;object type=&quot;3&quot; unique_id=&quot;10712&quot;&gt;&lt;property id=&quot;20148&quot; value=&quot;5&quot;/&gt;&lt;property id=&quot;20300&quot; value=&quot;Slide 17 - &amp;quot;Obratni&amp;quot;&quot;/&gt;&lt;property id=&quot;20307&quot; value=&quot;572&quot;/&gt;&lt;/object&gt;&lt;object type=&quot;3&quot; unique_id=&quot;10713&quot;&gt;&lt;property id=&quot;20148&quot; value=&quot;5&quot;/&gt;&lt;property id=&quot;20300&quot; value=&quot;Slide 18 - &amp;quot;Pregled dv. drevesa - demo&amp;quot;&quot;/&gt;&lt;property id=&quot;20307&quot; value=&quot;573&quot;/&gt;&lt;/object&gt;&lt;object type=&quot;3&quot; unique_id=&quot;10714&quot;&gt;&lt;property id=&quot;20148&quot; value=&quot;5&quot;/&gt;&lt;property id=&quot;20300&quot; value=&quot;Slide 19 - &amp;quot;Rekonstrukcija drevesa&amp;quot;&quot;/&gt;&lt;property id=&quot;20307&quot; value=&quot;574&quot;/&gt;&lt;/object&gt;&lt;object type=&quot;3&quot; unique_id=&quot;10715&quot;&gt;&lt;property id=&quot;20148&quot; value=&quot;5&quot;/&gt;&lt;property id=&quot;20300&quot; value=&quot;Slide 20 - &amp;quot;Rekonstrukcija drevesa&amp;quot;&quot;/&gt;&lt;property id=&quot;20307&quot; value=&quot;575&quot;/&gt;&lt;/object&gt;&lt;object type=&quot;3&quot; unique_id=&quot;10716&quot;&gt;&lt;property id=&quot;20148&quot; value=&quot;5&quot;/&gt;&lt;property id=&quot;20300&quot; value=&quot;Slide 21 - &amp;quot;Premi + vmesni: primer&amp;quot;&quot;/&gt;&lt;property id=&quot;20307&quot; value=&quot;576&quot;/&gt;&lt;/object&gt;&lt;object type=&quot;3&quot; unique_id=&quot;10717&quot;&gt;&lt;property id=&quot;20148&quot; value=&quot;5&quot;/&gt;&lt;property id=&quot;20300&quot; value=&quot;Slide 22 - &amp;quot;Kaj pa preostali pari?&amp;quot;&quot;/&gt;&lt;property id=&quot;20307&quot; value=&quot;577&quot;/&gt;&lt;/object&gt;&lt;object type=&quot;3&quot; unique_id=&quot;10719&quot;&gt;&lt;property id=&quot;20148&quot; value=&quot;5&quot;/&gt;&lt;property id=&quot;20300&quot; value=&quot;Slide 3 - &amp;quot;Predstavitev&amp;quot;&quot;/&gt;&lt;property id=&quot;20307&quot; value=&quot;578&quot;/&gt;&lt;/object&gt;&lt;object type=&quot;3&quot; unique_id=&quot;10720&quot;&gt;&lt;property id=&quot;20148&quot; value=&quot;5&quot;/&gt;&lt;property id=&quot;20300&quot; value=&quot;Slide 5 - &amp;quot;Predstavitev drevesa s seznamom&amp;quot;&quot;/&gt;&lt;property id=&quot;20307&quot; value=&quot;579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2905</TotalTime>
  <Words>427</Words>
  <Application>Microsoft Office PowerPoint</Application>
  <PresentationFormat>On-screen Show (4:3)</PresentationFormat>
  <Paragraphs>129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Symbol</vt:lpstr>
      <vt:lpstr>Tahoma</vt:lpstr>
      <vt:lpstr>Times New Roman</vt:lpstr>
      <vt:lpstr>Verdana</vt:lpstr>
      <vt:lpstr>Wingdings</vt:lpstr>
      <vt:lpstr>1_Profile</vt:lpstr>
      <vt:lpstr>DVOJIŠKO DREVO</vt:lpstr>
      <vt:lpstr>Pregled drevesa</vt:lpstr>
      <vt:lpstr>Pregled dvojiškega drevesa</vt:lpstr>
      <vt:lpstr>Pregled dv. drevesa</vt:lpstr>
      <vt:lpstr>Premi</vt:lpstr>
      <vt:lpstr>Vmesni: izpis aritmetičnega izraza</vt:lpstr>
      <vt:lpstr>Obratni</vt:lpstr>
      <vt:lpstr>Obratni</vt:lpstr>
      <vt:lpstr>Pregled dv. drevesa - demo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Matija</cp:lastModifiedBy>
  <cp:revision>126</cp:revision>
  <dcterms:created xsi:type="dcterms:W3CDTF">2001-11-26T12:48:07Z</dcterms:created>
  <dcterms:modified xsi:type="dcterms:W3CDTF">2016-11-19T16:25:15Z</dcterms:modified>
</cp:coreProperties>
</file>