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9"/>
  </p:notesMasterIdLst>
  <p:handoutMasterIdLst>
    <p:handoutMasterId r:id="rId20"/>
  </p:handoutMasterIdLst>
  <p:sldIdLst>
    <p:sldId id="269" r:id="rId2"/>
    <p:sldId id="270" r:id="rId3"/>
    <p:sldId id="271" r:id="rId4"/>
    <p:sldId id="256" r:id="rId5"/>
    <p:sldId id="257" r:id="rId6"/>
    <p:sldId id="258" r:id="rId7"/>
    <p:sldId id="259" r:id="rId8"/>
    <p:sldId id="260" r:id="rId9"/>
    <p:sldId id="273" r:id="rId10"/>
    <p:sldId id="274" r:id="rId11"/>
    <p:sldId id="275" r:id="rId12"/>
    <p:sldId id="262" r:id="rId13"/>
    <p:sldId id="263" r:id="rId14"/>
    <p:sldId id="264" r:id="rId15"/>
    <p:sldId id="267" r:id="rId16"/>
    <p:sldId id="272" r:id="rId17"/>
    <p:sldId id="276" r:id="rId18"/>
  </p:sldIdLst>
  <p:sldSz cx="9144000" cy="6858000" type="screen4x3"/>
  <p:notesSz cx="7099300" cy="10234613"/>
  <p:custDataLst>
    <p:tags r:id="rId21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81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6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6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6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CCC069F3-82C8-422A-AA85-3A391921E9A4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59108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9C6D3F9-8627-4ED3-8595-320C0695BD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1016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6F2A5878-C03B-4C4B-AFAF-19EC40E607AA}" type="slidenum">
              <a:rPr lang="en-GB">
                <a:latin typeface="Times New Roman" pitchFamily="18" charset="0"/>
              </a:rPr>
              <a:pPr eaLnBrk="1" hangingPunct="1"/>
              <a:t>1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A34D512D-96EC-443F-A8C3-E4002164D4CE}" type="slidenum">
              <a:rPr lang="en-GB">
                <a:latin typeface="Times New Roman" pitchFamily="18" charset="0"/>
              </a:rPr>
              <a:pPr eaLnBrk="1" hangingPunct="1"/>
              <a:t>11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21BFAF07-7307-4806-983E-C8BAE978B012}" type="slidenum">
              <a:rPr lang="en-GB">
                <a:latin typeface="Times New Roman" pitchFamily="18" charset="0"/>
              </a:rPr>
              <a:pPr eaLnBrk="1" hangingPunct="1"/>
              <a:t>12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283FFAEC-93C9-439C-873E-E55779C28B8E}" type="slidenum">
              <a:rPr lang="en-GB">
                <a:latin typeface="Times New Roman" pitchFamily="18" charset="0"/>
              </a:rPr>
              <a:pPr eaLnBrk="1" hangingPunct="1"/>
              <a:t>13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1BE0E81D-3259-4538-8944-5375E3807B29}" type="slidenum">
              <a:rPr lang="en-GB">
                <a:latin typeface="Times New Roman" pitchFamily="18" charset="0"/>
              </a:rPr>
              <a:pPr eaLnBrk="1" hangingPunct="1"/>
              <a:t>14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5E627880-4CA6-46A0-9ECD-9F422B74D8D7}" type="slidenum">
              <a:rPr lang="en-GB">
                <a:latin typeface="Times New Roman" pitchFamily="18" charset="0"/>
              </a:rPr>
              <a:pPr eaLnBrk="1" hangingPunct="1"/>
              <a:t>15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48AAE0CC-6931-4C5E-AD5B-AA0D5CA69B89}" type="slidenum">
              <a:rPr lang="en-GB">
                <a:latin typeface="Times New Roman" pitchFamily="18" charset="0"/>
              </a:rPr>
              <a:pPr eaLnBrk="1" hangingPunct="1"/>
              <a:t>3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9E177F70-1012-4023-B99F-4184EDF60DD7}" type="slidenum">
              <a:rPr lang="en-GB">
                <a:latin typeface="Times New Roman" pitchFamily="18" charset="0"/>
              </a:rPr>
              <a:pPr eaLnBrk="1" hangingPunct="1"/>
              <a:t>4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9BA3AFF8-0A06-4A3A-9A13-FAA927B09160}" type="slidenum">
              <a:rPr lang="en-GB">
                <a:latin typeface="Times New Roman" pitchFamily="18" charset="0"/>
              </a:rPr>
              <a:pPr eaLnBrk="1" hangingPunct="1"/>
              <a:t>5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293743C0-8670-454A-A0F2-A7AC478678ED}" type="slidenum">
              <a:rPr lang="en-GB">
                <a:latin typeface="Times New Roman" pitchFamily="18" charset="0"/>
              </a:rPr>
              <a:pPr eaLnBrk="1" hangingPunct="1"/>
              <a:t>6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5186462D-4AFB-4A91-89F3-06454C474666}" type="slidenum">
              <a:rPr lang="en-GB">
                <a:latin typeface="Times New Roman" pitchFamily="18" charset="0"/>
              </a:rPr>
              <a:pPr eaLnBrk="1" hangingPunct="1"/>
              <a:t>7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FE63B7BD-569A-4E61-80F3-59DAD7C3560D}" type="slidenum">
              <a:rPr lang="en-GB">
                <a:latin typeface="Times New Roman" pitchFamily="18" charset="0"/>
              </a:rPr>
              <a:pPr eaLnBrk="1" hangingPunct="1"/>
              <a:t>8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E7FAB82F-48A7-48CA-91C3-47276942D57F}" type="slidenum">
              <a:rPr lang="en-GB">
                <a:latin typeface="Times New Roman" pitchFamily="18" charset="0"/>
              </a:rPr>
              <a:pPr eaLnBrk="1" hangingPunct="1"/>
              <a:t>9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C423A00E-1CCD-4EBE-8315-2C139B9B845B}" type="slidenum">
              <a:rPr lang="en-GB">
                <a:latin typeface="Times New Roman" pitchFamily="18" charset="0"/>
              </a:rPr>
              <a:pPr eaLnBrk="1" hangingPunct="1"/>
              <a:t>10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sl-SI" sz="2400">
              <a:latin typeface="Times New Roman" pitchFamily="18" charset="0"/>
            </a:endParaRPr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sl-SI"/>
              <a:t>Click to edit Master title style</a:t>
            </a:r>
          </a:p>
        </p:txBody>
      </p:sp>
      <p:sp>
        <p:nvSpPr>
          <p:cNvPr id="950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sl-SI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47130F-66CC-4A66-AA3F-D3B0E2120716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429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E0E8D-47AF-45E3-8EB8-3BC3D482A018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272648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88913"/>
            <a:ext cx="2024063" cy="6192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188913"/>
            <a:ext cx="5922962" cy="6192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CCD4C-4336-4D15-9606-AB0FCC93CABE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373431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AF325-E4BF-4290-8D00-C2635136FA93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19527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5EB7C-DA5E-4513-A2FA-109C92356097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152436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10B51-4A6D-4297-B102-594895CD791C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146304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95296-ABFA-4142-9395-46A32D2DB80B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80635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BB024-3B8D-470F-86B8-5241E286D941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64557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75186-6025-44AE-95BB-A2FA12408711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118853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0A0D6-62F5-4F55-BDBC-FBDEBFDF2A4B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327076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2B689-532C-403B-81EF-2374294A36CD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285206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0010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l-SI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</a:p>
        </p:txBody>
      </p:sp>
      <p:sp>
        <p:nvSpPr>
          <p:cNvPr id="949252" name="AutoShape 4"/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sl-SI" sz="2400">
              <a:latin typeface="Times New Roman" pitchFamily="18" charset="0"/>
            </a:endParaRPr>
          </a:p>
        </p:txBody>
      </p:sp>
      <p:sp>
        <p:nvSpPr>
          <p:cNvPr id="949253" name="Line 5"/>
          <p:cNvSpPr>
            <a:spLocks noChangeShapeType="1"/>
          </p:cNvSpPr>
          <p:nvPr/>
        </p:nvSpPr>
        <p:spPr bwMode="auto">
          <a:xfrm flipV="1">
            <a:off x="539750" y="6524625"/>
            <a:ext cx="7924800" cy="0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4925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61987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9492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61987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94925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61987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EB26676-1ED0-42C8-9D54-4BDB4D3C7A00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o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o"/>
        <a:defRPr sz="21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queensu.ca/home/jstewart/applets/bst/bst-searching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/>
              <a:t>Matija Lokar, FMF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z="2600" smtClean="0"/>
              <a:t>Poišči podatek v dvojiškem drevesu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4699000" y="1981200"/>
            <a:ext cx="5048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4699000" y="1981200"/>
            <a:ext cx="3968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2800">
                <a:solidFill>
                  <a:srgbClr val="000000"/>
                </a:solidFill>
                <a:latin typeface="Arial" charset="0"/>
              </a:rPr>
              <a:t>21</a:t>
            </a:r>
            <a:endParaRPr lang="sl-SI" sz="2800">
              <a:latin typeface="Arial" charset="0"/>
            </a:endParaRP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3389313" y="2636838"/>
            <a:ext cx="5048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3389313" y="2636838"/>
            <a:ext cx="3968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2800">
                <a:solidFill>
                  <a:srgbClr val="000000"/>
                </a:solidFill>
                <a:latin typeface="Arial" charset="0"/>
              </a:rPr>
              <a:t>12</a:t>
            </a:r>
            <a:endParaRPr lang="sl-SI" sz="2800">
              <a:latin typeface="Arial" charset="0"/>
            </a:endParaRPr>
          </a:p>
        </p:txBody>
      </p:sp>
      <p:sp>
        <p:nvSpPr>
          <p:cNvPr id="4104" name="Rectangle 7"/>
          <p:cNvSpPr>
            <a:spLocks noChangeArrowheads="1"/>
          </p:cNvSpPr>
          <p:nvPr/>
        </p:nvSpPr>
        <p:spPr bwMode="auto">
          <a:xfrm>
            <a:off x="6173788" y="2636838"/>
            <a:ext cx="50323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Rectangle 8"/>
          <p:cNvSpPr>
            <a:spLocks noChangeArrowheads="1"/>
          </p:cNvSpPr>
          <p:nvPr/>
        </p:nvSpPr>
        <p:spPr bwMode="auto">
          <a:xfrm>
            <a:off x="6173788" y="2636838"/>
            <a:ext cx="3968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2800">
                <a:solidFill>
                  <a:srgbClr val="000000"/>
                </a:solidFill>
                <a:latin typeface="Arial" charset="0"/>
              </a:rPr>
              <a:t>30</a:t>
            </a:r>
            <a:endParaRPr lang="sl-SI" sz="2800">
              <a:latin typeface="Arial" charset="0"/>
            </a:endParaRPr>
          </a:p>
        </p:txBody>
      </p:sp>
      <p:sp>
        <p:nvSpPr>
          <p:cNvPr id="4106" name="Rectangle 9"/>
          <p:cNvSpPr>
            <a:spLocks noChangeArrowheads="1"/>
          </p:cNvSpPr>
          <p:nvPr/>
        </p:nvSpPr>
        <p:spPr bwMode="auto">
          <a:xfrm>
            <a:off x="2408238" y="3455988"/>
            <a:ext cx="32385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Rectangle 10"/>
          <p:cNvSpPr>
            <a:spLocks noChangeArrowheads="1"/>
          </p:cNvSpPr>
          <p:nvPr/>
        </p:nvSpPr>
        <p:spPr bwMode="auto">
          <a:xfrm>
            <a:off x="2195513" y="3429000"/>
            <a:ext cx="3968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2800">
                <a:solidFill>
                  <a:srgbClr val="000000"/>
                </a:solidFill>
                <a:latin typeface="Arial" charset="0"/>
              </a:rPr>
              <a:t>11</a:t>
            </a:r>
            <a:endParaRPr lang="sl-SI" sz="2800">
              <a:latin typeface="Arial" charset="0"/>
            </a:endParaRPr>
          </a:p>
        </p:txBody>
      </p:sp>
      <p:sp>
        <p:nvSpPr>
          <p:cNvPr id="4108" name="Rectangle 11"/>
          <p:cNvSpPr>
            <a:spLocks noChangeArrowheads="1"/>
          </p:cNvSpPr>
          <p:nvPr/>
        </p:nvSpPr>
        <p:spPr bwMode="auto">
          <a:xfrm>
            <a:off x="4208463" y="3455988"/>
            <a:ext cx="5048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9" name="Rectangle 12"/>
          <p:cNvSpPr>
            <a:spLocks noChangeArrowheads="1"/>
          </p:cNvSpPr>
          <p:nvPr/>
        </p:nvSpPr>
        <p:spPr bwMode="auto">
          <a:xfrm>
            <a:off x="4208463" y="3455988"/>
            <a:ext cx="19843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2800">
                <a:solidFill>
                  <a:srgbClr val="000000"/>
                </a:solidFill>
                <a:latin typeface="Arial" charset="0"/>
              </a:rPr>
              <a:t>8</a:t>
            </a:r>
            <a:endParaRPr lang="sl-SI" sz="2800">
              <a:latin typeface="Arial" charset="0"/>
            </a:endParaRPr>
          </a:p>
        </p:txBody>
      </p:sp>
      <p:sp>
        <p:nvSpPr>
          <p:cNvPr id="4110" name="Rectangle 13"/>
          <p:cNvSpPr>
            <a:spLocks noChangeArrowheads="1"/>
          </p:cNvSpPr>
          <p:nvPr/>
        </p:nvSpPr>
        <p:spPr bwMode="auto">
          <a:xfrm>
            <a:off x="5681663" y="3455988"/>
            <a:ext cx="5048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1" name="Rectangle 14"/>
          <p:cNvSpPr>
            <a:spLocks noChangeArrowheads="1"/>
          </p:cNvSpPr>
          <p:nvPr/>
        </p:nvSpPr>
        <p:spPr bwMode="auto">
          <a:xfrm>
            <a:off x="5681663" y="3455988"/>
            <a:ext cx="19843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2800">
                <a:solidFill>
                  <a:srgbClr val="000000"/>
                </a:solidFill>
                <a:latin typeface="Arial" charset="0"/>
              </a:rPr>
              <a:t>6</a:t>
            </a:r>
            <a:endParaRPr lang="sl-SI" sz="2800">
              <a:latin typeface="Arial" charset="0"/>
            </a:endParaRPr>
          </a:p>
        </p:txBody>
      </p:sp>
      <p:sp>
        <p:nvSpPr>
          <p:cNvPr id="4112" name="Rectangle 15"/>
          <p:cNvSpPr>
            <a:spLocks noChangeArrowheads="1"/>
          </p:cNvSpPr>
          <p:nvPr/>
        </p:nvSpPr>
        <p:spPr bwMode="auto">
          <a:xfrm>
            <a:off x="6827838" y="3455988"/>
            <a:ext cx="5048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3" name="Rectangle 16"/>
          <p:cNvSpPr>
            <a:spLocks noChangeArrowheads="1"/>
          </p:cNvSpPr>
          <p:nvPr/>
        </p:nvSpPr>
        <p:spPr bwMode="auto">
          <a:xfrm>
            <a:off x="6827838" y="3455988"/>
            <a:ext cx="19843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2800">
                <a:solidFill>
                  <a:srgbClr val="000000"/>
                </a:solidFill>
                <a:latin typeface="Arial" charset="0"/>
              </a:rPr>
              <a:t>3</a:t>
            </a:r>
            <a:endParaRPr lang="sl-SI" sz="2800">
              <a:latin typeface="Arial" charset="0"/>
            </a:endParaRPr>
          </a:p>
        </p:txBody>
      </p:sp>
      <p:sp>
        <p:nvSpPr>
          <p:cNvPr id="4114" name="Rectangle 17"/>
          <p:cNvSpPr>
            <a:spLocks noChangeArrowheads="1"/>
          </p:cNvSpPr>
          <p:nvPr/>
        </p:nvSpPr>
        <p:spPr bwMode="auto">
          <a:xfrm>
            <a:off x="1752600" y="4273550"/>
            <a:ext cx="3238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5" name="Rectangle 18"/>
          <p:cNvSpPr>
            <a:spLocks noChangeArrowheads="1"/>
          </p:cNvSpPr>
          <p:nvPr/>
        </p:nvSpPr>
        <p:spPr bwMode="auto">
          <a:xfrm>
            <a:off x="1752600" y="4273550"/>
            <a:ext cx="1984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2800">
                <a:solidFill>
                  <a:srgbClr val="000000"/>
                </a:solidFill>
                <a:latin typeface="Arial" charset="0"/>
              </a:rPr>
              <a:t>5</a:t>
            </a:r>
            <a:endParaRPr lang="sl-SI" sz="2800">
              <a:latin typeface="Arial" charset="0"/>
            </a:endParaRPr>
          </a:p>
        </p:txBody>
      </p:sp>
      <p:sp>
        <p:nvSpPr>
          <p:cNvPr id="4116" name="Rectangle 19"/>
          <p:cNvSpPr>
            <a:spLocks noChangeArrowheads="1"/>
          </p:cNvSpPr>
          <p:nvPr/>
        </p:nvSpPr>
        <p:spPr bwMode="auto">
          <a:xfrm>
            <a:off x="2898775" y="4273550"/>
            <a:ext cx="3238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7" name="Rectangle 20"/>
          <p:cNvSpPr>
            <a:spLocks noChangeArrowheads="1"/>
          </p:cNvSpPr>
          <p:nvPr/>
        </p:nvSpPr>
        <p:spPr bwMode="auto">
          <a:xfrm>
            <a:off x="2898775" y="4273550"/>
            <a:ext cx="1984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2800">
                <a:solidFill>
                  <a:srgbClr val="000000"/>
                </a:solidFill>
                <a:latin typeface="Arial" charset="0"/>
              </a:rPr>
              <a:t>9</a:t>
            </a:r>
            <a:endParaRPr lang="sl-SI" sz="2800">
              <a:latin typeface="Arial" charset="0"/>
            </a:endParaRPr>
          </a:p>
        </p:txBody>
      </p:sp>
      <p:sp>
        <p:nvSpPr>
          <p:cNvPr id="4118" name="Rectangle 21"/>
          <p:cNvSpPr>
            <a:spLocks noChangeArrowheads="1"/>
          </p:cNvSpPr>
          <p:nvPr/>
        </p:nvSpPr>
        <p:spPr bwMode="auto">
          <a:xfrm>
            <a:off x="3717925" y="4273550"/>
            <a:ext cx="5032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9" name="Rectangle 22"/>
          <p:cNvSpPr>
            <a:spLocks noChangeArrowheads="1"/>
          </p:cNvSpPr>
          <p:nvPr/>
        </p:nvSpPr>
        <p:spPr bwMode="auto">
          <a:xfrm>
            <a:off x="3717925" y="4273550"/>
            <a:ext cx="1984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2800">
                <a:solidFill>
                  <a:srgbClr val="000000"/>
                </a:solidFill>
                <a:latin typeface="Arial" charset="0"/>
              </a:rPr>
              <a:t>3</a:t>
            </a:r>
            <a:endParaRPr lang="sl-SI" sz="2800">
              <a:latin typeface="Arial" charset="0"/>
            </a:endParaRPr>
          </a:p>
        </p:txBody>
      </p:sp>
      <p:sp>
        <p:nvSpPr>
          <p:cNvPr id="4120" name="Line 23"/>
          <p:cNvSpPr>
            <a:spLocks noChangeShapeType="1"/>
          </p:cNvSpPr>
          <p:nvPr/>
        </p:nvSpPr>
        <p:spPr bwMode="auto">
          <a:xfrm flipV="1">
            <a:off x="3881438" y="2314575"/>
            <a:ext cx="654050" cy="328613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Line 24"/>
          <p:cNvSpPr>
            <a:spLocks noChangeShapeType="1"/>
          </p:cNvSpPr>
          <p:nvPr/>
        </p:nvSpPr>
        <p:spPr bwMode="auto">
          <a:xfrm flipV="1">
            <a:off x="2735263" y="3133725"/>
            <a:ext cx="490537" cy="328613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2" name="Line 25"/>
          <p:cNvSpPr>
            <a:spLocks noChangeShapeType="1"/>
          </p:cNvSpPr>
          <p:nvPr/>
        </p:nvSpPr>
        <p:spPr bwMode="auto">
          <a:xfrm flipH="1">
            <a:off x="1916113" y="3789363"/>
            <a:ext cx="327025" cy="49212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3" name="Line 26"/>
          <p:cNvSpPr>
            <a:spLocks noChangeShapeType="1"/>
          </p:cNvSpPr>
          <p:nvPr/>
        </p:nvSpPr>
        <p:spPr bwMode="auto">
          <a:xfrm>
            <a:off x="2571750" y="3789363"/>
            <a:ext cx="327025" cy="49212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4" name="Line 27"/>
          <p:cNvSpPr>
            <a:spLocks noChangeShapeType="1"/>
          </p:cNvSpPr>
          <p:nvPr/>
        </p:nvSpPr>
        <p:spPr bwMode="auto">
          <a:xfrm>
            <a:off x="3717925" y="3133725"/>
            <a:ext cx="490538" cy="328613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5" name="Line 28"/>
          <p:cNvSpPr>
            <a:spLocks noChangeShapeType="1"/>
          </p:cNvSpPr>
          <p:nvPr/>
        </p:nvSpPr>
        <p:spPr bwMode="auto">
          <a:xfrm flipH="1">
            <a:off x="4044950" y="3952875"/>
            <a:ext cx="163513" cy="328613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6" name="Line 29"/>
          <p:cNvSpPr>
            <a:spLocks noChangeShapeType="1"/>
          </p:cNvSpPr>
          <p:nvPr/>
        </p:nvSpPr>
        <p:spPr bwMode="auto">
          <a:xfrm>
            <a:off x="5191125" y="2314575"/>
            <a:ext cx="819150" cy="328613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7" name="Line 30"/>
          <p:cNvSpPr>
            <a:spLocks noChangeShapeType="1"/>
          </p:cNvSpPr>
          <p:nvPr/>
        </p:nvSpPr>
        <p:spPr bwMode="auto">
          <a:xfrm flipH="1">
            <a:off x="6010275" y="3133725"/>
            <a:ext cx="163513" cy="328613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8" name="Line 31"/>
          <p:cNvSpPr>
            <a:spLocks noChangeShapeType="1"/>
          </p:cNvSpPr>
          <p:nvPr/>
        </p:nvSpPr>
        <p:spPr bwMode="auto">
          <a:xfrm>
            <a:off x="6500813" y="3133725"/>
            <a:ext cx="327025" cy="328613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9" name="Rectangle 32"/>
          <p:cNvSpPr>
            <a:spLocks noChangeArrowheads="1"/>
          </p:cNvSpPr>
          <p:nvPr/>
        </p:nvSpPr>
        <p:spPr bwMode="auto">
          <a:xfrm>
            <a:off x="6173788" y="4110038"/>
            <a:ext cx="5032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0" name="Rectangle 33"/>
          <p:cNvSpPr>
            <a:spLocks noChangeArrowheads="1"/>
          </p:cNvSpPr>
          <p:nvPr/>
        </p:nvSpPr>
        <p:spPr bwMode="auto">
          <a:xfrm>
            <a:off x="6173788" y="4110038"/>
            <a:ext cx="3968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2800">
                <a:solidFill>
                  <a:srgbClr val="000000"/>
                </a:solidFill>
                <a:latin typeface="Arial" charset="0"/>
              </a:rPr>
              <a:t>28</a:t>
            </a:r>
            <a:endParaRPr lang="sl-SI" sz="2800">
              <a:latin typeface="Arial" charset="0"/>
            </a:endParaRPr>
          </a:p>
        </p:txBody>
      </p:sp>
      <p:sp>
        <p:nvSpPr>
          <p:cNvPr id="4131" name="Line 34"/>
          <p:cNvSpPr>
            <a:spLocks noChangeShapeType="1"/>
          </p:cNvSpPr>
          <p:nvPr/>
        </p:nvSpPr>
        <p:spPr bwMode="auto">
          <a:xfrm>
            <a:off x="6010275" y="3952875"/>
            <a:ext cx="163513" cy="163513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2" name="Rectangle 35"/>
          <p:cNvSpPr>
            <a:spLocks noChangeArrowheads="1"/>
          </p:cNvSpPr>
          <p:nvPr/>
        </p:nvSpPr>
        <p:spPr bwMode="auto">
          <a:xfrm>
            <a:off x="5681663" y="4765675"/>
            <a:ext cx="5048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3" name="Rectangle 36"/>
          <p:cNvSpPr>
            <a:spLocks noChangeArrowheads="1"/>
          </p:cNvSpPr>
          <p:nvPr/>
        </p:nvSpPr>
        <p:spPr bwMode="auto">
          <a:xfrm>
            <a:off x="5681663" y="4765675"/>
            <a:ext cx="1984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2800">
                <a:solidFill>
                  <a:srgbClr val="000000"/>
                </a:solidFill>
                <a:latin typeface="Arial" charset="0"/>
              </a:rPr>
              <a:t>7</a:t>
            </a:r>
            <a:endParaRPr lang="sl-SI" sz="2800">
              <a:latin typeface="Arial" charset="0"/>
            </a:endParaRPr>
          </a:p>
        </p:txBody>
      </p:sp>
      <p:sp>
        <p:nvSpPr>
          <p:cNvPr id="4134" name="Line 37"/>
          <p:cNvSpPr>
            <a:spLocks noChangeShapeType="1"/>
          </p:cNvSpPr>
          <p:nvPr/>
        </p:nvSpPr>
        <p:spPr bwMode="auto">
          <a:xfrm flipV="1">
            <a:off x="6010275" y="4608513"/>
            <a:ext cx="163513" cy="163512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/>
              <a:t>Matija Lokar, FMF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Vstavljanje (5)</a:t>
            </a:r>
          </a:p>
        </p:txBody>
      </p:sp>
      <p:grpSp>
        <p:nvGrpSpPr>
          <p:cNvPr id="13316" name="Group 3"/>
          <p:cNvGrpSpPr>
            <a:grpSpLocks/>
          </p:cNvGrpSpPr>
          <p:nvPr/>
        </p:nvGrpSpPr>
        <p:grpSpPr bwMode="auto">
          <a:xfrm>
            <a:off x="2051050" y="1524000"/>
            <a:ext cx="6675438" cy="4692650"/>
            <a:chOff x="2880" y="960"/>
            <a:chExt cx="2617" cy="2956"/>
          </a:xfrm>
        </p:grpSpPr>
        <p:sp>
          <p:nvSpPr>
            <p:cNvPr id="13317" name="Oval 4"/>
            <p:cNvSpPr>
              <a:spLocks noChangeArrowheads="1"/>
            </p:cNvSpPr>
            <p:nvPr/>
          </p:nvSpPr>
          <p:spPr bwMode="auto">
            <a:xfrm>
              <a:off x="4262" y="2448"/>
              <a:ext cx="202" cy="201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Times New Roman" pitchFamily="18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13318" name="Oval 5"/>
            <p:cNvSpPr>
              <a:spLocks noChangeArrowheads="1"/>
            </p:cNvSpPr>
            <p:nvPr/>
          </p:nvSpPr>
          <p:spPr bwMode="auto">
            <a:xfrm>
              <a:off x="5017" y="2770"/>
              <a:ext cx="201" cy="202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Times New Roman" pitchFamily="18" charset="0"/>
                  <a:sym typeface="Symbol" pitchFamily="18" charset="2"/>
                </a:rPr>
                <a:t>9</a:t>
              </a:r>
            </a:p>
          </p:txBody>
        </p:sp>
        <p:sp>
          <p:nvSpPr>
            <p:cNvPr id="13319" name="Oval 6"/>
            <p:cNvSpPr>
              <a:spLocks noChangeArrowheads="1"/>
            </p:cNvSpPr>
            <p:nvPr/>
          </p:nvSpPr>
          <p:spPr bwMode="auto">
            <a:xfrm>
              <a:off x="3407" y="2770"/>
              <a:ext cx="201" cy="202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13320" name="Oval 7"/>
            <p:cNvSpPr>
              <a:spLocks noChangeArrowheads="1"/>
            </p:cNvSpPr>
            <p:nvPr/>
          </p:nvSpPr>
          <p:spPr bwMode="auto">
            <a:xfrm>
              <a:off x="3777" y="3082"/>
              <a:ext cx="202" cy="202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Times New Roman" pitchFamily="18" charset="0"/>
                  <a:sym typeface="Symbol" pitchFamily="18" charset="2"/>
                </a:rPr>
                <a:t>4</a:t>
              </a:r>
            </a:p>
          </p:txBody>
        </p:sp>
        <p:sp>
          <p:nvSpPr>
            <p:cNvPr id="13321" name="Rectangle 8"/>
            <p:cNvSpPr>
              <a:spLocks noChangeAspect="1" noChangeArrowheads="1"/>
            </p:cNvSpPr>
            <p:nvPr/>
          </p:nvSpPr>
          <p:spPr bwMode="auto">
            <a:xfrm>
              <a:off x="3621" y="3445"/>
              <a:ext cx="145" cy="14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sl-SI">
                <a:latin typeface="Tahoma" pitchFamily="34" charset="0"/>
              </a:endParaRPr>
            </a:p>
          </p:txBody>
        </p:sp>
        <p:sp>
          <p:nvSpPr>
            <p:cNvPr id="13322" name="Rectangle 9"/>
            <p:cNvSpPr>
              <a:spLocks noChangeAspect="1" noChangeArrowheads="1"/>
            </p:cNvSpPr>
            <p:nvPr/>
          </p:nvSpPr>
          <p:spPr bwMode="auto">
            <a:xfrm>
              <a:off x="5352" y="3110"/>
              <a:ext cx="145" cy="14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sl-SI">
                <a:latin typeface="Tahoma" pitchFamily="34" charset="0"/>
              </a:endParaRPr>
            </a:p>
          </p:txBody>
        </p:sp>
        <p:cxnSp>
          <p:nvCxnSpPr>
            <p:cNvPr id="13323" name="AutoShape 10"/>
            <p:cNvCxnSpPr>
              <a:cxnSpLocks noChangeShapeType="1"/>
              <a:stCxn id="13317" idx="3"/>
              <a:endCxn id="13319" idx="7"/>
            </p:cNvCxnSpPr>
            <p:nvPr/>
          </p:nvCxnSpPr>
          <p:spPr bwMode="auto">
            <a:xfrm flipH="1">
              <a:off x="3579" y="2626"/>
              <a:ext cx="713" cy="168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4" name="AutoShape 11"/>
            <p:cNvCxnSpPr>
              <a:cxnSpLocks noChangeShapeType="1"/>
              <a:stCxn id="13318" idx="1"/>
              <a:endCxn id="13317" idx="5"/>
            </p:cNvCxnSpPr>
            <p:nvPr/>
          </p:nvCxnSpPr>
          <p:spPr bwMode="auto">
            <a:xfrm flipH="1" flipV="1">
              <a:off x="4434" y="2626"/>
              <a:ext cx="612" cy="168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5" name="AutoShape 12"/>
            <p:cNvCxnSpPr>
              <a:cxnSpLocks noChangeShapeType="1"/>
              <a:stCxn id="13322" idx="0"/>
              <a:endCxn id="13318" idx="5"/>
            </p:cNvCxnSpPr>
            <p:nvPr/>
          </p:nvCxnSpPr>
          <p:spPr bwMode="auto">
            <a:xfrm flipH="1" flipV="1">
              <a:off x="5189" y="2948"/>
              <a:ext cx="236" cy="156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6" name="AutoShape 13"/>
            <p:cNvCxnSpPr>
              <a:cxnSpLocks noChangeShapeType="1"/>
              <a:stCxn id="13336" idx="7"/>
              <a:endCxn id="13318" idx="3"/>
            </p:cNvCxnSpPr>
            <p:nvPr/>
          </p:nvCxnSpPr>
          <p:spPr bwMode="auto">
            <a:xfrm flipV="1">
              <a:off x="4878" y="2948"/>
              <a:ext cx="168" cy="158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7" name="AutoShape 14"/>
            <p:cNvCxnSpPr>
              <a:cxnSpLocks noChangeShapeType="1"/>
              <a:stCxn id="13366" idx="1"/>
              <a:endCxn id="13320" idx="5"/>
            </p:cNvCxnSpPr>
            <p:nvPr/>
          </p:nvCxnSpPr>
          <p:spPr bwMode="auto">
            <a:xfrm flipH="1" flipV="1">
              <a:off x="3949" y="3260"/>
              <a:ext cx="125" cy="16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8" name="AutoShape 15"/>
            <p:cNvCxnSpPr>
              <a:cxnSpLocks noChangeShapeType="1"/>
              <a:stCxn id="13321" idx="0"/>
              <a:endCxn id="13320" idx="3"/>
            </p:cNvCxnSpPr>
            <p:nvPr/>
          </p:nvCxnSpPr>
          <p:spPr bwMode="auto">
            <a:xfrm flipV="1">
              <a:off x="3694" y="3260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9" name="AutoShape 16"/>
            <p:cNvCxnSpPr>
              <a:cxnSpLocks noChangeShapeType="1"/>
              <a:stCxn id="13331" idx="7"/>
              <a:endCxn id="13319" idx="3"/>
            </p:cNvCxnSpPr>
            <p:nvPr/>
          </p:nvCxnSpPr>
          <p:spPr bwMode="auto">
            <a:xfrm flipV="1">
              <a:off x="3209" y="2948"/>
              <a:ext cx="227" cy="158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0" name="AutoShape 17"/>
            <p:cNvCxnSpPr>
              <a:cxnSpLocks noChangeShapeType="1"/>
              <a:stCxn id="13320" idx="1"/>
              <a:endCxn id="13319" idx="5"/>
            </p:cNvCxnSpPr>
            <p:nvPr/>
          </p:nvCxnSpPr>
          <p:spPr bwMode="auto">
            <a:xfrm flipH="1" flipV="1">
              <a:off x="3579" y="2948"/>
              <a:ext cx="228" cy="158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31" name="Oval 18"/>
            <p:cNvSpPr>
              <a:spLocks noChangeArrowheads="1"/>
            </p:cNvSpPr>
            <p:nvPr/>
          </p:nvSpPr>
          <p:spPr bwMode="auto">
            <a:xfrm>
              <a:off x="3037" y="3082"/>
              <a:ext cx="201" cy="202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13332" name="Rectangle 19"/>
            <p:cNvSpPr>
              <a:spLocks noChangeAspect="1" noChangeArrowheads="1"/>
            </p:cNvSpPr>
            <p:nvPr/>
          </p:nvSpPr>
          <p:spPr bwMode="auto">
            <a:xfrm>
              <a:off x="2880" y="3445"/>
              <a:ext cx="145" cy="14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sl-SI">
                <a:latin typeface="Tahoma" pitchFamily="34" charset="0"/>
              </a:endParaRPr>
            </a:p>
          </p:txBody>
        </p:sp>
        <p:sp>
          <p:nvSpPr>
            <p:cNvPr id="13333" name="Rectangle 20"/>
            <p:cNvSpPr>
              <a:spLocks noChangeAspect="1" noChangeArrowheads="1"/>
            </p:cNvSpPr>
            <p:nvPr/>
          </p:nvSpPr>
          <p:spPr bwMode="auto">
            <a:xfrm>
              <a:off x="3250" y="3445"/>
              <a:ext cx="145" cy="14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sl-SI">
                <a:latin typeface="Tahoma" pitchFamily="34" charset="0"/>
              </a:endParaRPr>
            </a:p>
          </p:txBody>
        </p:sp>
        <p:cxnSp>
          <p:nvCxnSpPr>
            <p:cNvPr id="13334" name="AutoShape 21"/>
            <p:cNvCxnSpPr>
              <a:cxnSpLocks noChangeShapeType="1"/>
              <a:stCxn id="13333" idx="0"/>
              <a:endCxn id="13331" idx="5"/>
            </p:cNvCxnSpPr>
            <p:nvPr/>
          </p:nvCxnSpPr>
          <p:spPr bwMode="auto">
            <a:xfrm flipH="1" flipV="1">
              <a:off x="3209" y="3260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5" name="AutoShape 22"/>
            <p:cNvCxnSpPr>
              <a:cxnSpLocks noChangeShapeType="1"/>
              <a:stCxn id="13332" idx="0"/>
              <a:endCxn id="13331" idx="3"/>
            </p:cNvCxnSpPr>
            <p:nvPr/>
          </p:nvCxnSpPr>
          <p:spPr bwMode="auto">
            <a:xfrm flipV="1">
              <a:off x="2953" y="3260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36" name="Oval 23"/>
            <p:cNvSpPr>
              <a:spLocks noChangeArrowheads="1"/>
            </p:cNvSpPr>
            <p:nvPr/>
          </p:nvSpPr>
          <p:spPr bwMode="auto">
            <a:xfrm>
              <a:off x="4706" y="3082"/>
              <a:ext cx="202" cy="202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Times New Roman" pitchFamily="18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13337" name="Rectangle 24"/>
            <p:cNvSpPr>
              <a:spLocks noChangeAspect="1" noChangeArrowheads="1"/>
            </p:cNvSpPr>
            <p:nvPr/>
          </p:nvSpPr>
          <p:spPr bwMode="auto">
            <a:xfrm>
              <a:off x="4550" y="3445"/>
              <a:ext cx="145" cy="14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sl-SI">
                <a:latin typeface="Tahoma" pitchFamily="34" charset="0"/>
              </a:endParaRPr>
            </a:p>
          </p:txBody>
        </p:sp>
        <p:sp>
          <p:nvSpPr>
            <p:cNvPr id="13338" name="Rectangle 25"/>
            <p:cNvSpPr>
              <a:spLocks noChangeAspect="1" noChangeArrowheads="1"/>
            </p:cNvSpPr>
            <p:nvPr/>
          </p:nvSpPr>
          <p:spPr bwMode="auto">
            <a:xfrm>
              <a:off x="4919" y="3445"/>
              <a:ext cx="146" cy="14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sl-SI">
                <a:latin typeface="Tahoma" pitchFamily="34" charset="0"/>
              </a:endParaRPr>
            </a:p>
          </p:txBody>
        </p:sp>
        <p:cxnSp>
          <p:nvCxnSpPr>
            <p:cNvPr id="13339" name="AutoShape 26"/>
            <p:cNvCxnSpPr>
              <a:cxnSpLocks noChangeShapeType="1"/>
              <a:stCxn id="13338" idx="0"/>
              <a:endCxn id="13336" idx="5"/>
            </p:cNvCxnSpPr>
            <p:nvPr/>
          </p:nvCxnSpPr>
          <p:spPr bwMode="auto">
            <a:xfrm flipH="1" flipV="1">
              <a:off x="4878" y="3260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0" name="AutoShape 27"/>
            <p:cNvCxnSpPr>
              <a:cxnSpLocks noChangeShapeType="1"/>
              <a:stCxn id="13337" idx="0"/>
              <a:endCxn id="13336" idx="3"/>
            </p:cNvCxnSpPr>
            <p:nvPr/>
          </p:nvCxnSpPr>
          <p:spPr bwMode="auto">
            <a:xfrm flipV="1">
              <a:off x="4623" y="3260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41" name="Oval 28"/>
            <p:cNvSpPr>
              <a:spLocks noChangeArrowheads="1"/>
            </p:cNvSpPr>
            <p:nvPr/>
          </p:nvSpPr>
          <p:spPr bwMode="auto">
            <a:xfrm>
              <a:off x="4128" y="960"/>
              <a:ext cx="202" cy="201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13342" name="Oval 29"/>
            <p:cNvSpPr>
              <a:spLocks noChangeArrowheads="1"/>
            </p:cNvSpPr>
            <p:nvPr/>
          </p:nvSpPr>
          <p:spPr bwMode="auto">
            <a:xfrm>
              <a:off x="5017" y="1282"/>
              <a:ext cx="201" cy="202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Times New Roman" pitchFamily="18" charset="0"/>
                  <a:sym typeface="Symbol" pitchFamily="18" charset="2"/>
                </a:rPr>
                <a:t>9</a:t>
              </a:r>
            </a:p>
          </p:txBody>
        </p:sp>
        <p:sp>
          <p:nvSpPr>
            <p:cNvPr id="13343" name="Oval 30"/>
            <p:cNvSpPr>
              <a:spLocks noChangeArrowheads="1"/>
            </p:cNvSpPr>
            <p:nvPr/>
          </p:nvSpPr>
          <p:spPr bwMode="auto">
            <a:xfrm>
              <a:off x="3528" y="1282"/>
              <a:ext cx="201" cy="20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13344" name="Oval 31"/>
            <p:cNvSpPr>
              <a:spLocks noChangeArrowheads="1"/>
            </p:cNvSpPr>
            <p:nvPr/>
          </p:nvSpPr>
          <p:spPr bwMode="auto">
            <a:xfrm>
              <a:off x="3898" y="1594"/>
              <a:ext cx="202" cy="20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4</a:t>
              </a:r>
            </a:p>
          </p:txBody>
        </p:sp>
        <p:sp>
          <p:nvSpPr>
            <p:cNvPr id="13345" name="Rectangle 32"/>
            <p:cNvSpPr>
              <a:spLocks noChangeAspect="1" noChangeArrowheads="1"/>
            </p:cNvSpPr>
            <p:nvPr/>
          </p:nvSpPr>
          <p:spPr bwMode="auto">
            <a:xfrm>
              <a:off x="3742" y="1957"/>
              <a:ext cx="145" cy="14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sl-SI">
                <a:latin typeface="Tahoma" pitchFamily="34" charset="0"/>
              </a:endParaRPr>
            </a:p>
          </p:txBody>
        </p:sp>
        <p:sp>
          <p:nvSpPr>
            <p:cNvPr id="13346" name="Rectangle 33"/>
            <p:cNvSpPr>
              <a:spLocks noChangeAspect="1" noChangeArrowheads="1"/>
            </p:cNvSpPr>
            <p:nvPr/>
          </p:nvSpPr>
          <p:spPr bwMode="auto">
            <a:xfrm>
              <a:off x="4111" y="1957"/>
              <a:ext cx="146" cy="145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sl-SI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13347" name="Rectangle 34"/>
            <p:cNvSpPr>
              <a:spLocks noChangeAspect="1" noChangeArrowheads="1"/>
            </p:cNvSpPr>
            <p:nvPr/>
          </p:nvSpPr>
          <p:spPr bwMode="auto">
            <a:xfrm>
              <a:off x="5352" y="1622"/>
              <a:ext cx="145" cy="14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sl-SI">
                <a:latin typeface="Tahoma" pitchFamily="34" charset="0"/>
              </a:endParaRPr>
            </a:p>
          </p:txBody>
        </p:sp>
        <p:cxnSp>
          <p:nvCxnSpPr>
            <p:cNvPr id="13348" name="AutoShape 35"/>
            <p:cNvCxnSpPr>
              <a:cxnSpLocks noChangeShapeType="1"/>
              <a:stCxn id="13341" idx="3"/>
              <a:endCxn id="13343" idx="7"/>
            </p:cNvCxnSpPr>
            <p:nvPr/>
          </p:nvCxnSpPr>
          <p:spPr bwMode="auto">
            <a:xfrm flipH="1">
              <a:off x="3700" y="1150"/>
              <a:ext cx="458" cy="144"/>
            </a:xfrm>
            <a:prstGeom prst="straightConnector1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9" name="AutoShape 36"/>
            <p:cNvCxnSpPr>
              <a:cxnSpLocks noChangeShapeType="1"/>
              <a:stCxn id="13342" idx="1"/>
              <a:endCxn id="13341" idx="5"/>
            </p:cNvCxnSpPr>
            <p:nvPr/>
          </p:nvCxnSpPr>
          <p:spPr bwMode="auto">
            <a:xfrm flipH="1" flipV="1">
              <a:off x="4300" y="1150"/>
              <a:ext cx="746" cy="156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0" name="AutoShape 37"/>
            <p:cNvCxnSpPr>
              <a:cxnSpLocks noChangeShapeType="1"/>
              <a:stCxn id="13347" idx="0"/>
              <a:endCxn id="13342" idx="5"/>
            </p:cNvCxnSpPr>
            <p:nvPr/>
          </p:nvCxnSpPr>
          <p:spPr bwMode="auto">
            <a:xfrm flipH="1" flipV="1">
              <a:off x="5189" y="1460"/>
              <a:ext cx="236" cy="156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1" name="AutoShape 38"/>
            <p:cNvCxnSpPr>
              <a:cxnSpLocks noChangeShapeType="1"/>
              <a:stCxn id="13361" idx="7"/>
              <a:endCxn id="13342" idx="3"/>
            </p:cNvCxnSpPr>
            <p:nvPr/>
          </p:nvCxnSpPr>
          <p:spPr bwMode="auto">
            <a:xfrm flipV="1">
              <a:off x="4878" y="1460"/>
              <a:ext cx="168" cy="158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2" name="AutoShape 39"/>
            <p:cNvCxnSpPr>
              <a:cxnSpLocks noChangeShapeType="1"/>
              <a:stCxn id="13346" idx="0"/>
              <a:endCxn id="13344" idx="5"/>
            </p:cNvCxnSpPr>
            <p:nvPr/>
          </p:nvCxnSpPr>
          <p:spPr bwMode="auto">
            <a:xfrm flipH="1" flipV="1">
              <a:off x="4070" y="1784"/>
              <a:ext cx="114" cy="155"/>
            </a:xfrm>
            <a:prstGeom prst="straightConnector1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3" name="AutoShape 40"/>
            <p:cNvCxnSpPr>
              <a:cxnSpLocks noChangeShapeType="1"/>
              <a:stCxn id="13345" idx="0"/>
              <a:endCxn id="13344" idx="3"/>
            </p:cNvCxnSpPr>
            <p:nvPr/>
          </p:nvCxnSpPr>
          <p:spPr bwMode="auto">
            <a:xfrm flipV="1">
              <a:off x="3815" y="1784"/>
              <a:ext cx="113" cy="167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4" name="AutoShape 41"/>
            <p:cNvCxnSpPr>
              <a:cxnSpLocks noChangeShapeType="1"/>
              <a:stCxn id="13356" idx="7"/>
              <a:endCxn id="13343" idx="3"/>
            </p:cNvCxnSpPr>
            <p:nvPr/>
          </p:nvCxnSpPr>
          <p:spPr bwMode="auto">
            <a:xfrm flipV="1">
              <a:off x="3330" y="1472"/>
              <a:ext cx="227" cy="146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5" name="AutoShape 42"/>
            <p:cNvCxnSpPr>
              <a:cxnSpLocks noChangeShapeType="1"/>
              <a:stCxn id="13344" idx="1"/>
              <a:endCxn id="13343" idx="5"/>
            </p:cNvCxnSpPr>
            <p:nvPr/>
          </p:nvCxnSpPr>
          <p:spPr bwMode="auto">
            <a:xfrm flipH="1" flipV="1">
              <a:off x="3700" y="1472"/>
              <a:ext cx="228" cy="134"/>
            </a:xfrm>
            <a:prstGeom prst="straightConnector1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56" name="Oval 43"/>
            <p:cNvSpPr>
              <a:spLocks noChangeArrowheads="1"/>
            </p:cNvSpPr>
            <p:nvPr/>
          </p:nvSpPr>
          <p:spPr bwMode="auto">
            <a:xfrm>
              <a:off x="3158" y="1594"/>
              <a:ext cx="201" cy="202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13357" name="Rectangle 44"/>
            <p:cNvSpPr>
              <a:spLocks noChangeAspect="1" noChangeArrowheads="1"/>
            </p:cNvSpPr>
            <p:nvPr/>
          </p:nvSpPr>
          <p:spPr bwMode="auto">
            <a:xfrm>
              <a:off x="3001" y="1957"/>
              <a:ext cx="145" cy="14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sl-SI">
                <a:latin typeface="Tahoma" pitchFamily="34" charset="0"/>
              </a:endParaRPr>
            </a:p>
          </p:txBody>
        </p:sp>
        <p:sp>
          <p:nvSpPr>
            <p:cNvPr id="13358" name="Rectangle 45"/>
            <p:cNvSpPr>
              <a:spLocks noChangeAspect="1" noChangeArrowheads="1"/>
            </p:cNvSpPr>
            <p:nvPr/>
          </p:nvSpPr>
          <p:spPr bwMode="auto">
            <a:xfrm>
              <a:off x="3371" y="1957"/>
              <a:ext cx="145" cy="14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sl-SI">
                <a:latin typeface="Tahoma" pitchFamily="34" charset="0"/>
              </a:endParaRPr>
            </a:p>
          </p:txBody>
        </p:sp>
        <p:cxnSp>
          <p:nvCxnSpPr>
            <p:cNvPr id="13359" name="AutoShape 46"/>
            <p:cNvCxnSpPr>
              <a:cxnSpLocks noChangeShapeType="1"/>
              <a:stCxn id="13358" idx="0"/>
              <a:endCxn id="13356" idx="5"/>
            </p:cNvCxnSpPr>
            <p:nvPr/>
          </p:nvCxnSpPr>
          <p:spPr bwMode="auto">
            <a:xfrm flipH="1" flipV="1">
              <a:off x="3330" y="1772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60" name="AutoShape 47"/>
            <p:cNvCxnSpPr>
              <a:cxnSpLocks noChangeShapeType="1"/>
              <a:stCxn id="13357" idx="0"/>
              <a:endCxn id="13356" idx="3"/>
            </p:cNvCxnSpPr>
            <p:nvPr/>
          </p:nvCxnSpPr>
          <p:spPr bwMode="auto">
            <a:xfrm flipV="1">
              <a:off x="3074" y="1772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61" name="Oval 48"/>
            <p:cNvSpPr>
              <a:spLocks noChangeArrowheads="1"/>
            </p:cNvSpPr>
            <p:nvPr/>
          </p:nvSpPr>
          <p:spPr bwMode="auto">
            <a:xfrm>
              <a:off x="4706" y="1594"/>
              <a:ext cx="202" cy="202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Times New Roman" pitchFamily="18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13362" name="Rectangle 49"/>
            <p:cNvSpPr>
              <a:spLocks noChangeAspect="1" noChangeArrowheads="1"/>
            </p:cNvSpPr>
            <p:nvPr/>
          </p:nvSpPr>
          <p:spPr bwMode="auto">
            <a:xfrm>
              <a:off x="4550" y="1957"/>
              <a:ext cx="145" cy="14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sl-SI">
                <a:latin typeface="Tahoma" pitchFamily="34" charset="0"/>
              </a:endParaRPr>
            </a:p>
          </p:txBody>
        </p:sp>
        <p:sp>
          <p:nvSpPr>
            <p:cNvPr id="13363" name="Rectangle 50"/>
            <p:cNvSpPr>
              <a:spLocks noChangeAspect="1" noChangeArrowheads="1"/>
            </p:cNvSpPr>
            <p:nvPr/>
          </p:nvSpPr>
          <p:spPr bwMode="auto">
            <a:xfrm>
              <a:off x="4919" y="1957"/>
              <a:ext cx="146" cy="14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sl-SI">
                <a:latin typeface="Tahoma" pitchFamily="34" charset="0"/>
              </a:endParaRPr>
            </a:p>
          </p:txBody>
        </p:sp>
        <p:cxnSp>
          <p:nvCxnSpPr>
            <p:cNvPr id="13364" name="AutoShape 51"/>
            <p:cNvCxnSpPr>
              <a:cxnSpLocks noChangeShapeType="1"/>
              <a:stCxn id="13363" idx="0"/>
              <a:endCxn id="13361" idx="5"/>
            </p:cNvCxnSpPr>
            <p:nvPr/>
          </p:nvCxnSpPr>
          <p:spPr bwMode="auto">
            <a:xfrm flipH="1" flipV="1">
              <a:off x="4878" y="1772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65" name="AutoShape 52"/>
            <p:cNvCxnSpPr>
              <a:cxnSpLocks noChangeShapeType="1"/>
              <a:stCxn id="13362" idx="0"/>
              <a:endCxn id="13361" idx="3"/>
            </p:cNvCxnSpPr>
            <p:nvPr/>
          </p:nvCxnSpPr>
          <p:spPr bwMode="auto">
            <a:xfrm flipV="1">
              <a:off x="4623" y="1772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66" name="Oval 53"/>
            <p:cNvSpPr>
              <a:spLocks noChangeArrowheads="1"/>
            </p:cNvSpPr>
            <p:nvPr/>
          </p:nvSpPr>
          <p:spPr bwMode="auto">
            <a:xfrm>
              <a:off x="4044" y="3408"/>
              <a:ext cx="202" cy="20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5</a:t>
              </a:r>
            </a:p>
          </p:txBody>
        </p:sp>
        <p:sp>
          <p:nvSpPr>
            <p:cNvPr id="13367" name="Rectangle 54"/>
            <p:cNvSpPr>
              <a:spLocks noChangeAspect="1" noChangeArrowheads="1"/>
            </p:cNvSpPr>
            <p:nvPr/>
          </p:nvSpPr>
          <p:spPr bwMode="auto">
            <a:xfrm>
              <a:off x="3888" y="3771"/>
              <a:ext cx="145" cy="145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sl-SI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13368" name="Rectangle 55"/>
            <p:cNvSpPr>
              <a:spLocks noChangeAspect="1" noChangeArrowheads="1"/>
            </p:cNvSpPr>
            <p:nvPr/>
          </p:nvSpPr>
          <p:spPr bwMode="auto">
            <a:xfrm>
              <a:off x="4257" y="3771"/>
              <a:ext cx="146" cy="145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sl-SI">
                <a:solidFill>
                  <a:schemeClr val="tx2"/>
                </a:solidFill>
                <a:latin typeface="Tahoma" pitchFamily="34" charset="0"/>
              </a:endParaRPr>
            </a:p>
          </p:txBody>
        </p:sp>
        <p:cxnSp>
          <p:nvCxnSpPr>
            <p:cNvPr id="13369" name="AutoShape 56"/>
            <p:cNvCxnSpPr>
              <a:cxnSpLocks noChangeShapeType="1"/>
              <a:stCxn id="13368" idx="0"/>
              <a:endCxn id="13366" idx="5"/>
            </p:cNvCxnSpPr>
            <p:nvPr/>
          </p:nvCxnSpPr>
          <p:spPr bwMode="auto">
            <a:xfrm flipH="1" flipV="1">
              <a:off x="4216" y="3598"/>
              <a:ext cx="114" cy="155"/>
            </a:xfrm>
            <a:prstGeom prst="straightConnector1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70" name="AutoShape 57"/>
            <p:cNvCxnSpPr>
              <a:cxnSpLocks noChangeShapeType="1"/>
              <a:stCxn id="13367" idx="0"/>
              <a:endCxn id="13366" idx="3"/>
            </p:cNvCxnSpPr>
            <p:nvPr/>
          </p:nvCxnSpPr>
          <p:spPr bwMode="auto">
            <a:xfrm flipV="1">
              <a:off x="3961" y="3598"/>
              <a:ext cx="113" cy="155"/>
            </a:xfrm>
            <a:prstGeom prst="straightConnector1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71" name="Text Box 58"/>
            <p:cNvSpPr txBox="1">
              <a:spLocks noChangeArrowheads="1"/>
            </p:cNvSpPr>
            <p:nvPr/>
          </p:nvSpPr>
          <p:spPr bwMode="auto">
            <a:xfrm>
              <a:off x="3832" y="996"/>
              <a:ext cx="135" cy="26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&lt;</a:t>
              </a:r>
            </a:p>
          </p:txBody>
        </p:sp>
        <p:sp>
          <p:nvSpPr>
            <p:cNvPr id="13372" name="Text Box 59"/>
            <p:cNvSpPr txBox="1">
              <a:spLocks noChangeArrowheads="1"/>
            </p:cNvSpPr>
            <p:nvPr/>
          </p:nvSpPr>
          <p:spPr bwMode="auto">
            <a:xfrm>
              <a:off x="3832" y="1332"/>
              <a:ext cx="135" cy="26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&gt;</a:t>
              </a:r>
            </a:p>
          </p:txBody>
        </p:sp>
        <p:sp>
          <p:nvSpPr>
            <p:cNvPr id="13373" name="Text Box 60"/>
            <p:cNvSpPr txBox="1">
              <a:spLocks noChangeArrowheads="1"/>
            </p:cNvSpPr>
            <p:nvPr/>
          </p:nvSpPr>
          <p:spPr bwMode="auto">
            <a:xfrm>
              <a:off x="4150" y="1680"/>
              <a:ext cx="135" cy="26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&gt;</a:t>
              </a:r>
            </a:p>
          </p:txBody>
        </p:sp>
        <p:sp>
          <p:nvSpPr>
            <p:cNvPr id="13374" name="Text Box 61"/>
            <p:cNvSpPr txBox="1">
              <a:spLocks noChangeArrowheads="1"/>
            </p:cNvSpPr>
            <p:nvPr/>
          </p:nvSpPr>
          <p:spPr bwMode="auto">
            <a:xfrm>
              <a:off x="4108" y="2064"/>
              <a:ext cx="146" cy="26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w</a:t>
              </a:r>
            </a:p>
          </p:txBody>
        </p:sp>
        <p:sp>
          <p:nvSpPr>
            <p:cNvPr id="13375" name="Text Box 62"/>
            <p:cNvSpPr txBox="1">
              <a:spLocks noChangeArrowheads="1"/>
            </p:cNvSpPr>
            <p:nvPr/>
          </p:nvSpPr>
          <p:spPr bwMode="auto">
            <a:xfrm>
              <a:off x="4214" y="3216"/>
              <a:ext cx="146" cy="26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w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/>
              <a:t>Matija Lokar, FMF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Vstavi v iskalno drevo</a:t>
            </a:r>
          </a:p>
        </p:txBody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enako</a:t>
            </a:r>
            <a:r>
              <a:rPr lang="en-US" dirty="0" smtClean="0"/>
              <a:t> </a:t>
            </a:r>
            <a:r>
              <a:rPr lang="en-US" dirty="0" err="1" smtClean="0"/>
              <a:t>kot</a:t>
            </a:r>
            <a:r>
              <a:rPr lang="en-US" dirty="0" smtClean="0"/>
              <a:t> </a:t>
            </a:r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 err="1" smtClean="0"/>
              <a:t>izpisu</a:t>
            </a:r>
            <a:r>
              <a:rPr lang="en-US" dirty="0" smtClean="0"/>
              <a:t>, </a:t>
            </a:r>
            <a:r>
              <a:rPr lang="en-US" dirty="0" err="1" smtClean="0"/>
              <a:t>pregledu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rekurzija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če</a:t>
            </a:r>
            <a:r>
              <a:rPr lang="en-US" dirty="0" smtClean="0"/>
              <a:t> je </a:t>
            </a:r>
            <a:r>
              <a:rPr lang="en-US" dirty="0" err="1" smtClean="0"/>
              <a:t>drevo</a:t>
            </a:r>
            <a:r>
              <a:rPr lang="en-US" dirty="0" smtClean="0"/>
              <a:t> </a:t>
            </a:r>
            <a:r>
              <a:rPr lang="en-US" dirty="0" err="1" smtClean="0"/>
              <a:t>prazno</a:t>
            </a:r>
            <a:r>
              <a:rPr lang="en-US" dirty="0" smtClean="0"/>
              <a:t>, </a:t>
            </a:r>
            <a:r>
              <a:rPr lang="sl-SI" dirty="0" smtClean="0"/>
              <a:t>ustvarimo vozlišče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če</a:t>
            </a:r>
            <a:r>
              <a:rPr lang="en-US" dirty="0" smtClean="0"/>
              <a:t> je x </a:t>
            </a:r>
            <a:r>
              <a:rPr lang="sl-SI" dirty="0" smtClean="0"/>
              <a:t>&gt;</a:t>
            </a:r>
            <a:r>
              <a:rPr lang="en-US" dirty="0" smtClean="0"/>
              <a:t> </a:t>
            </a:r>
            <a:r>
              <a:rPr lang="en-US" dirty="0" err="1" smtClean="0"/>
              <a:t>koren</a:t>
            </a:r>
            <a:r>
              <a:rPr lang="en-US" dirty="0" smtClean="0"/>
              <a:t>, </a:t>
            </a:r>
            <a:r>
              <a:rPr lang="en-US" dirty="0" err="1" smtClean="0"/>
              <a:t>vstavimo</a:t>
            </a:r>
            <a:r>
              <a:rPr lang="en-US" dirty="0" smtClean="0"/>
              <a:t> </a:t>
            </a:r>
            <a:r>
              <a:rPr lang="en-US" dirty="0" err="1" smtClean="0"/>
              <a:t>desno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če</a:t>
            </a:r>
            <a:r>
              <a:rPr lang="en-US" dirty="0" smtClean="0"/>
              <a:t> je x </a:t>
            </a:r>
            <a:r>
              <a:rPr lang="sl-SI" dirty="0" smtClean="0"/>
              <a:t>&lt;</a:t>
            </a:r>
            <a:r>
              <a:rPr lang="en-US" dirty="0" smtClean="0"/>
              <a:t> </a:t>
            </a:r>
            <a:r>
              <a:rPr lang="en-US" dirty="0" err="1" smtClean="0"/>
              <a:t>koren</a:t>
            </a:r>
            <a:r>
              <a:rPr lang="en-US" dirty="0" smtClean="0"/>
              <a:t>, </a:t>
            </a:r>
            <a:r>
              <a:rPr lang="en-US" dirty="0" err="1" smtClean="0"/>
              <a:t>vstavimo</a:t>
            </a:r>
            <a:r>
              <a:rPr lang="en-US" dirty="0" smtClean="0"/>
              <a:t> </a:t>
            </a:r>
            <a:r>
              <a:rPr lang="en-US" dirty="0" err="1" smtClean="0"/>
              <a:t>levo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če</a:t>
            </a:r>
            <a:r>
              <a:rPr lang="en-US" dirty="0" smtClean="0"/>
              <a:t> je x </a:t>
            </a:r>
            <a:r>
              <a:rPr lang="sl-SI" dirty="0" smtClean="0"/>
              <a:t>enak</a:t>
            </a:r>
            <a:r>
              <a:rPr lang="en-US" dirty="0" smtClean="0"/>
              <a:t> </a:t>
            </a:r>
            <a:r>
              <a:rPr lang="en-US" dirty="0" err="1" smtClean="0"/>
              <a:t>korenu</a:t>
            </a:r>
            <a:r>
              <a:rPr lang="sl-SI" dirty="0" smtClean="0"/>
              <a:t>,</a:t>
            </a:r>
            <a:r>
              <a:rPr lang="en-US" dirty="0" smtClean="0"/>
              <a:t> ne </a:t>
            </a:r>
            <a:r>
              <a:rPr lang="en-US" dirty="0" err="1" smtClean="0"/>
              <a:t>naredimo</a:t>
            </a:r>
            <a:r>
              <a:rPr lang="en-US" dirty="0" smtClean="0"/>
              <a:t> </a:t>
            </a:r>
            <a:r>
              <a:rPr lang="en-US" dirty="0" err="1" smtClean="0"/>
              <a:t>nič</a:t>
            </a:r>
            <a:endParaRPr lang="sl-SI" dirty="0" smtClean="0"/>
          </a:p>
          <a:p>
            <a:pPr eaLnBrk="1" hangingPunct="1">
              <a:lnSpc>
                <a:spcPct val="90000"/>
              </a:lnSpc>
            </a:pPr>
            <a:endParaRPr lang="sl-SI" dirty="0" smtClean="0"/>
          </a:p>
          <a:p>
            <a:pPr eaLnBrk="1" hangingPunct="1">
              <a:lnSpc>
                <a:spcPct val="90000"/>
              </a:lnSpc>
            </a:pPr>
            <a:r>
              <a:rPr lang="sl-SI" dirty="0" smtClean="0"/>
              <a:t>Problem – izrojevanje. </a:t>
            </a:r>
          </a:p>
          <a:p>
            <a:pPr eaLnBrk="1" hangingPunct="1">
              <a:lnSpc>
                <a:spcPct val="90000"/>
              </a:lnSpc>
            </a:pPr>
            <a:r>
              <a:rPr lang="sl-SI" dirty="0" smtClean="0"/>
              <a:t>Če bi želeli imeti polno drevo oz. drevo, ki nima večje višine, kot najmanjše možno polno drevo – zapleteno vstavljanje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78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/>
              <a:t>Matija Lokar, FMF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z="2600" smtClean="0"/>
              <a:t>Vzdrževanje urejenih podatkov v seznamu in v iskalnem drevesu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smtClean="0"/>
              <a:t>število primerjav, potrebnih, da poiščemo nekaj v iskalnem drevesu, je enako višini drevesa; </a:t>
            </a:r>
          </a:p>
          <a:p>
            <a:pPr eaLnBrk="1" hangingPunct="1"/>
            <a:r>
              <a:rPr lang="sl-SI" smtClean="0"/>
              <a:t>rast višine drevesa s številom podatkov je praviloma počasna, posebej za velike n;</a:t>
            </a:r>
          </a:p>
          <a:p>
            <a:pPr eaLnBrk="1" hangingPunct="1"/>
            <a:r>
              <a:rPr lang="sl-SI" smtClean="0"/>
              <a:t>višina polnega drevesa z n podatki je proporcionalna log(n);</a:t>
            </a:r>
          </a:p>
          <a:p>
            <a:pPr eaLnBrk="1" hangingPunct="1"/>
            <a:r>
              <a:rPr lang="sl-SI" smtClean="0"/>
              <a:t>če v iskalno drevo vstavljamo že urejeno zaporedje podatkov, dobimo izrojeno drevo </a:t>
            </a:r>
            <a:r>
              <a:rPr lang="sl-SI" smtClean="0">
                <a:sym typeface="垣뿫Ө" pitchFamily="2" charset="2"/>
              </a:rPr>
              <a:t>-</a:t>
            </a:r>
            <a:r>
              <a:rPr lang="sl-SI" smtClean="0"/>
              <a:t> seznam;</a:t>
            </a:r>
          </a:p>
          <a:p>
            <a:pPr eaLnBrk="1" hangingPunct="1"/>
            <a:r>
              <a:rPr lang="sl-SI" smtClean="0"/>
              <a:t>višina izrojenega drevesa z n vozlišči je n.</a:t>
            </a:r>
          </a:p>
          <a:p>
            <a:pPr eaLnBrk="1" hangingPunct="1"/>
            <a:endParaRPr lang="sl-SI" smtClean="0"/>
          </a:p>
        </p:txBody>
      </p:sp>
    </p:spTree>
  </p:cSld>
  <p:clrMapOvr>
    <a:masterClrMapping/>
  </p:clrMapOvr>
  <p:transition spd="med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/>
              <a:t>Matija Lokar, FMF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04813"/>
            <a:ext cx="8374062" cy="661987"/>
          </a:xfrm>
        </p:spPr>
        <p:txBody>
          <a:bodyPr/>
          <a:lstStyle/>
          <a:p>
            <a:pPr eaLnBrk="1" hangingPunct="1"/>
            <a:r>
              <a:rPr lang="sl-SI" sz="3000" smtClean="0"/>
              <a:t>Primerjava</a:t>
            </a:r>
          </a:p>
        </p:txBody>
      </p:sp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3933825"/>
            <a:ext cx="8229600" cy="20875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sl-SI" sz="1800" smtClean="0"/>
          </a:p>
          <a:p>
            <a:pPr eaLnBrk="1" hangingPunct="1">
              <a:lnSpc>
                <a:spcPct val="80000"/>
              </a:lnSpc>
            </a:pPr>
            <a:r>
              <a:rPr lang="sl-SI" sz="1800" smtClean="0"/>
              <a:t>pričakovana višina  iskalnega drevesa je v črtkanem območju. Želimo, da bi bila čim bližje spodnji krivulji.</a:t>
            </a:r>
          </a:p>
          <a:p>
            <a:pPr eaLnBrk="1" hangingPunct="1">
              <a:lnSpc>
                <a:spcPct val="80000"/>
              </a:lnSpc>
            </a:pPr>
            <a:r>
              <a:rPr lang="sl-SI" sz="1800" smtClean="0"/>
              <a:t>prednost vzdrževanja podatkov v drevesu je tem večja, čim več je podatkov. Dvakrat več podatkov (* 2) kot v celotnem (polnem) drevesu poveča njegovo višino (potrebno število primerjav in premikov) le za 1.</a:t>
            </a:r>
          </a:p>
          <a:p>
            <a:pPr eaLnBrk="1" hangingPunct="1">
              <a:lnSpc>
                <a:spcPct val="80000"/>
              </a:lnSpc>
            </a:pPr>
            <a:endParaRPr lang="sl-SI" sz="1800" smtClean="0"/>
          </a:p>
        </p:txBody>
      </p:sp>
      <p:grpSp>
        <p:nvGrpSpPr>
          <p:cNvPr id="16389" name="Group 4"/>
          <p:cNvGrpSpPr>
            <a:grpSpLocks/>
          </p:cNvGrpSpPr>
          <p:nvPr/>
        </p:nvGrpSpPr>
        <p:grpSpPr bwMode="auto">
          <a:xfrm>
            <a:off x="1835150" y="1268413"/>
            <a:ext cx="4649788" cy="2551112"/>
            <a:chOff x="2400" y="336"/>
            <a:chExt cx="2741" cy="1555"/>
          </a:xfrm>
        </p:grpSpPr>
        <p:sp>
          <p:nvSpPr>
            <p:cNvPr id="16390" name="Line 5"/>
            <p:cNvSpPr>
              <a:spLocks noChangeShapeType="1"/>
            </p:cNvSpPr>
            <p:nvPr/>
          </p:nvSpPr>
          <p:spPr bwMode="auto">
            <a:xfrm>
              <a:off x="2786" y="543"/>
              <a:ext cx="1" cy="11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1" name="Line 6"/>
            <p:cNvSpPr>
              <a:spLocks noChangeShapeType="1"/>
            </p:cNvSpPr>
            <p:nvPr/>
          </p:nvSpPr>
          <p:spPr bwMode="auto">
            <a:xfrm>
              <a:off x="2786" y="1669"/>
              <a:ext cx="143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2" name="Freeform 7"/>
            <p:cNvSpPr>
              <a:spLocks/>
            </p:cNvSpPr>
            <p:nvPr/>
          </p:nvSpPr>
          <p:spPr bwMode="auto">
            <a:xfrm>
              <a:off x="2888" y="1455"/>
              <a:ext cx="1333" cy="315"/>
            </a:xfrm>
            <a:custGeom>
              <a:avLst/>
              <a:gdLst>
                <a:gd name="T0" fmla="*/ 20 w 1474"/>
                <a:gd name="T1" fmla="*/ 370 h 370"/>
                <a:gd name="T2" fmla="*/ 12 w 1474"/>
                <a:gd name="T3" fmla="*/ 352 h 370"/>
                <a:gd name="T4" fmla="*/ 26 w 1474"/>
                <a:gd name="T5" fmla="*/ 337 h 370"/>
                <a:gd name="T6" fmla="*/ 26 w 1474"/>
                <a:gd name="T7" fmla="*/ 316 h 370"/>
                <a:gd name="T8" fmla="*/ 46 w 1474"/>
                <a:gd name="T9" fmla="*/ 305 h 370"/>
                <a:gd name="T10" fmla="*/ 83 w 1474"/>
                <a:gd name="T11" fmla="*/ 270 h 370"/>
                <a:gd name="T12" fmla="*/ 98 w 1474"/>
                <a:gd name="T13" fmla="*/ 246 h 370"/>
                <a:gd name="T14" fmla="*/ 129 w 1474"/>
                <a:gd name="T15" fmla="*/ 240 h 370"/>
                <a:gd name="T16" fmla="*/ 190 w 1474"/>
                <a:gd name="T17" fmla="*/ 209 h 370"/>
                <a:gd name="T18" fmla="*/ 263 w 1474"/>
                <a:gd name="T19" fmla="*/ 178 h 370"/>
                <a:gd name="T20" fmla="*/ 348 w 1474"/>
                <a:gd name="T21" fmla="*/ 151 h 370"/>
                <a:gd name="T22" fmla="*/ 443 w 1474"/>
                <a:gd name="T23" fmla="*/ 125 h 370"/>
                <a:gd name="T24" fmla="*/ 547 w 1474"/>
                <a:gd name="T25" fmla="*/ 101 h 370"/>
                <a:gd name="T26" fmla="*/ 543 w 1474"/>
                <a:gd name="T27" fmla="*/ 103 h 370"/>
                <a:gd name="T28" fmla="*/ 655 w 1474"/>
                <a:gd name="T29" fmla="*/ 82 h 370"/>
                <a:gd name="T30" fmla="*/ 776 w 1474"/>
                <a:gd name="T31" fmla="*/ 64 h 370"/>
                <a:gd name="T32" fmla="*/ 904 w 1474"/>
                <a:gd name="T33" fmla="*/ 48 h 370"/>
                <a:gd name="T34" fmla="*/ 1039 w 1474"/>
                <a:gd name="T35" fmla="*/ 36 h 370"/>
                <a:gd name="T36" fmla="*/ 1179 w 1474"/>
                <a:gd name="T37" fmla="*/ 28 h 370"/>
                <a:gd name="T38" fmla="*/ 1324 w 1474"/>
                <a:gd name="T39" fmla="*/ 22 h 370"/>
                <a:gd name="T40" fmla="*/ 1474 w 1474"/>
                <a:gd name="T41" fmla="*/ 0 h 370"/>
                <a:gd name="T42" fmla="*/ 1251 w 1474"/>
                <a:gd name="T43" fmla="*/ 4 h 370"/>
                <a:gd name="T44" fmla="*/ 1108 w 1474"/>
                <a:gd name="T45" fmla="*/ 11 h 370"/>
                <a:gd name="T46" fmla="*/ 970 w 1474"/>
                <a:gd name="T47" fmla="*/ 22 h 370"/>
                <a:gd name="T48" fmla="*/ 840 w 1474"/>
                <a:gd name="T49" fmla="*/ 35 h 370"/>
                <a:gd name="T50" fmla="*/ 715 w 1474"/>
                <a:gd name="T51" fmla="*/ 52 h 370"/>
                <a:gd name="T52" fmla="*/ 598 w 1474"/>
                <a:gd name="T53" fmla="*/ 71 h 370"/>
                <a:gd name="T54" fmla="*/ 538 w 1474"/>
                <a:gd name="T55" fmla="*/ 82 h 370"/>
                <a:gd name="T56" fmla="*/ 434 w 1474"/>
                <a:gd name="T57" fmla="*/ 106 h 370"/>
                <a:gd name="T58" fmla="*/ 339 w 1474"/>
                <a:gd name="T59" fmla="*/ 132 h 370"/>
                <a:gd name="T60" fmla="*/ 255 w 1474"/>
                <a:gd name="T61" fmla="*/ 159 h 370"/>
                <a:gd name="T62" fmla="*/ 182 w 1474"/>
                <a:gd name="T63" fmla="*/ 189 h 370"/>
                <a:gd name="T64" fmla="*/ 120 w 1474"/>
                <a:gd name="T65" fmla="*/ 221 h 370"/>
                <a:gd name="T66" fmla="*/ 91 w 1474"/>
                <a:gd name="T67" fmla="*/ 239 h 370"/>
                <a:gd name="T68" fmla="*/ 48 w 1474"/>
                <a:gd name="T69" fmla="*/ 272 h 370"/>
                <a:gd name="T70" fmla="*/ 19 w 1474"/>
                <a:gd name="T71" fmla="*/ 308 h 370"/>
                <a:gd name="T72" fmla="*/ 7 w 1474"/>
                <a:gd name="T73" fmla="*/ 329 h 370"/>
                <a:gd name="T74" fmla="*/ 1 w 1474"/>
                <a:gd name="T75" fmla="*/ 352 h 370"/>
                <a:gd name="T76" fmla="*/ 0 w 1474"/>
                <a:gd name="T77" fmla="*/ 370 h 37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474"/>
                <a:gd name="T118" fmla="*/ 0 h 370"/>
                <a:gd name="T119" fmla="*/ 1474 w 1474"/>
                <a:gd name="T120" fmla="*/ 370 h 37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474" h="370">
                  <a:moveTo>
                    <a:pt x="0" y="370"/>
                  </a:moveTo>
                  <a:lnTo>
                    <a:pt x="20" y="370"/>
                  </a:lnTo>
                  <a:lnTo>
                    <a:pt x="22" y="352"/>
                  </a:lnTo>
                  <a:lnTo>
                    <a:pt x="12" y="352"/>
                  </a:lnTo>
                  <a:lnTo>
                    <a:pt x="22" y="355"/>
                  </a:lnTo>
                  <a:lnTo>
                    <a:pt x="26" y="337"/>
                  </a:lnTo>
                  <a:lnTo>
                    <a:pt x="36" y="319"/>
                  </a:lnTo>
                  <a:lnTo>
                    <a:pt x="26" y="316"/>
                  </a:lnTo>
                  <a:lnTo>
                    <a:pt x="34" y="323"/>
                  </a:lnTo>
                  <a:lnTo>
                    <a:pt x="46" y="305"/>
                  </a:lnTo>
                  <a:lnTo>
                    <a:pt x="63" y="287"/>
                  </a:lnTo>
                  <a:lnTo>
                    <a:pt x="83" y="270"/>
                  </a:lnTo>
                  <a:lnTo>
                    <a:pt x="106" y="253"/>
                  </a:lnTo>
                  <a:lnTo>
                    <a:pt x="98" y="246"/>
                  </a:lnTo>
                  <a:lnTo>
                    <a:pt x="102" y="255"/>
                  </a:lnTo>
                  <a:lnTo>
                    <a:pt x="129" y="240"/>
                  </a:lnTo>
                  <a:lnTo>
                    <a:pt x="158" y="223"/>
                  </a:lnTo>
                  <a:lnTo>
                    <a:pt x="190" y="209"/>
                  </a:lnTo>
                  <a:lnTo>
                    <a:pt x="225" y="193"/>
                  </a:lnTo>
                  <a:lnTo>
                    <a:pt x="263" y="178"/>
                  </a:lnTo>
                  <a:lnTo>
                    <a:pt x="305" y="164"/>
                  </a:lnTo>
                  <a:lnTo>
                    <a:pt x="348" y="151"/>
                  </a:lnTo>
                  <a:lnTo>
                    <a:pt x="394" y="138"/>
                  </a:lnTo>
                  <a:lnTo>
                    <a:pt x="443" y="125"/>
                  </a:lnTo>
                  <a:lnTo>
                    <a:pt x="494" y="113"/>
                  </a:lnTo>
                  <a:lnTo>
                    <a:pt x="547" y="101"/>
                  </a:lnTo>
                  <a:lnTo>
                    <a:pt x="543" y="92"/>
                  </a:lnTo>
                  <a:lnTo>
                    <a:pt x="543" y="103"/>
                  </a:lnTo>
                  <a:lnTo>
                    <a:pt x="598" y="92"/>
                  </a:lnTo>
                  <a:lnTo>
                    <a:pt x="655" y="82"/>
                  </a:lnTo>
                  <a:lnTo>
                    <a:pt x="715" y="73"/>
                  </a:lnTo>
                  <a:lnTo>
                    <a:pt x="776" y="64"/>
                  </a:lnTo>
                  <a:lnTo>
                    <a:pt x="840" y="56"/>
                  </a:lnTo>
                  <a:lnTo>
                    <a:pt x="904" y="48"/>
                  </a:lnTo>
                  <a:lnTo>
                    <a:pt x="970" y="42"/>
                  </a:lnTo>
                  <a:lnTo>
                    <a:pt x="1039" y="36"/>
                  </a:lnTo>
                  <a:lnTo>
                    <a:pt x="1108" y="32"/>
                  </a:lnTo>
                  <a:lnTo>
                    <a:pt x="1179" y="28"/>
                  </a:lnTo>
                  <a:lnTo>
                    <a:pt x="1251" y="24"/>
                  </a:lnTo>
                  <a:lnTo>
                    <a:pt x="1324" y="22"/>
                  </a:lnTo>
                  <a:lnTo>
                    <a:pt x="1474" y="21"/>
                  </a:lnTo>
                  <a:lnTo>
                    <a:pt x="1474" y="0"/>
                  </a:lnTo>
                  <a:lnTo>
                    <a:pt x="1324" y="2"/>
                  </a:lnTo>
                  <a:lnTo>
                    <a:pt x="1251" y="4"/>
                  </a:lnTo>
                  <a:lnTo>
                    <a:pt x="1179" y="8"/>
                  </a:lnTo>
                  <a:lnTo>
                    <a:pt x="1108" y="11"/>
                  </a:lnTo>
                  <a:lnTo>
                    <a:pt x="1039" y="16"/>
                  </a:lnTo>
                  <a:lnTo>
                    <a:pt x="970" y="22"/>
                  </a:lnTo>
                  <a:lnTo>
                    <a:pt x="904" y="28"/>
                  </a:lnTo>
                  <a:lnTo>
                    <a:pt x="840" y="35"/>
                  </a:lnTo>
                  <a:lnTo>
                    <a:pt x="776" y="44"/>
                  </a:lnTo>
                  <a:lnTo>
                    <a:pt x="715" y="52"/>
                  </a:lnTo>
                  <a:lnTo>
                    <a:pt x="655" y="62"/>
                  </a:lnTo>
                  <a:lnTo>
                    <a:pt x="598" y="71"/>
                  </a:lnTo>
                  <a:lnTo>
                    <a:pt x="543" y="82"/>
                  </a:lnTo>
                  <a:lnTo>
                    <a:pt x="538" y="82"/>
                  </a:lnTo>
                  <a:lnTo>
                    <a:pt x="485" y="94"/>
                  </a:lnTo>
                  <a:lnTo>
                    <a:pt x="434" y="106"/>
                  </a:lnTo>
                  <a:lnTo>
                    <a:pt x="385" y="118"/>
                  </a:lnTo>
                  <a:lnTo>
                    <a:pt x="339" y="132"/>
                  </a:lnTo>
                  <a:lnTo>
                    <a:pt x="296" y="145"/>
                  </a:lnTo>
                  <a:lnTo>
                    <a:pt x="255" y="159"/>
                  </a:lnTo>
                  <a:lnTo>
                    <a:pt x="217" y="174"/>
                  </a:lnTo>
                  <a:lnTo>
                    <a:pt x="182" y="189"/>
                  </a:lnTo>
                  <a:lnTo>
                    <a:pt x="150" y="204"/>
                  </a:lnTo>
                  <a:lnTo>
                    <a:pt x="120" y="221"/>
                  </a:lnTo>
                  <a:lnTo>
                    <a:pt x="94" y="236"/>
                  </a:lnTo>
                  <a:lnTo>
                    <a:pt x="91" y="239"/>
                  </a:lnTo>
                  <a:lnTo>
                    <a:pt x="68" y="255"/>
                  </a:lnTo>
                  <a:lnTo>
                    <a:pt x="48" y="272"/>
                  </a:lnTo>
                  <a:lnTo>
                    <a:pt x="31" y="290"/>
                  </a:lnTo>
                  <a:lnTo>
                    <a:pt x="19" y="308"/>
                  </a:lnTo>
                  <a:lnTo>
                    <a:pt x="17" y="311"/>
                  </a:lnTo>
                  <a:lnTo>
                    <a:pt x="7" y="329"/>
                  </a:lnTo>
                  <a:lnTo>
                    <a:pt x="2" y="347"/>
                  </a:lnTo>
                  <a:lnTo>
                    <a:pt x="1" y="352"/>
                  </a:lnTo>
                  <a:lnTo>
                    <a:pt x="0" y="3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3" name="Freeform 8"/>
            <p:cNvSpPr>
              <a:spLocks/>
            </p:cNvSpPr>
            <p:nvPr/>
          </p:nvSpPr>
          <p:spPr bwMode="auto">
            <a:xfrm>
              <a:off x="2791" y="540"/>
              <a:ext cx="1448" cy="1139"/>
            </a:xfrm>
            <a:custGeom>
              <a:avLst/>
              <a:gdLst>
                <a:gd name="T0" fmla="*/ 0 w 1601"/>
                <a:gd name="T1" fmla="*/ 1323 h 1339"/>
                <a:gd name="T2" fmla="*/ 14 w 1601"/>
                <a:gd name="T3" fmla="*/ 1339 h 1339"/>
                <a:gd name="T4" fmla="*/ 1601 w 1601"/>
                <a:gd name="T5" fmla="*/ 15 h 1339"/>
                <a:gd name="T6" fmla="*/ 1587 w 1601"/>
                <a:gd name="T7" fmla="*/ 0 h 1339"/>
                <a:gd name="T8" fmla="*/ 0 w 1601"/>
                <a:gd name="T9" fmla="*/ 1323 h 13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1"/>
                <a:gd name="T16" fmla="*/ 0 h 1339"/>
                <a:gd name="T17" fmla="*/ 1601 w 1601"/>
                <a:gd name="T18" fmla="*/ 1339 h 13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1" h="1339">
                  <a:moveTo>
                    <a:pt x="0" y="1323"/>
                  </a:moveTo>
                  <a:lnTo>
                    <a:pt x="14" y="1339"/>
                  </a:lnTo>
                  <a:lnTo>
                    <a:pt x="1601" y="15"/>
                  </a:lnTo>
                  <a:lnTo>
                    <a:pt x="1587" y="0"/>
                  </a:lnTo>
                  <a:lnTo>
                    <a:pt x="0" y="13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Line 9"/>
            <p:cNvSpPr>
              <a:spLocks noChangeShapeType="1"/>
            </p:cNvSpPr>
            <p:nvPr/>
          </p:nvSpPr>
          <p:spPr bwMode="auto">
            <a:xfrm flipH="1">
              <a:off x="2731" y="543"/>
              <a:ext cx="55" cy="5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Line 10"/>
            <p:cNvSpPr>
              <a:spLocks noChangeShapeType="1"/>
            </p:cNvSpPr>
            <p:nvPr/>
          </p:nvSpPr>
          <p:spPr bwMode="auto">
            <a:xfrm>
              <a:off x="2786" y="543"/>
              <a:ext cx="55" cy="5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6" name="Line 11"/>
            <p:cNvSpPr>
              <a:spLocks noChangeShapeType="1"/>
            </p:cNvSpPr>
            <p:nvPr/>
          </p:nvSpPr>
          <p:spPr bwMode="auto">
            <a:xfrm flipH="1" flipV="1">
              <a:off x="4166" y="1617"/>
              <a:ext cx="55" cy="5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Line 12"/>
            <p:cNvSpPr>
              <a:spLocks noChangeShapeType="1"/>
            </p:cNvSpPr>
            <p:nvPr/>
          </p:nvSpPr>
          <p:spPr bwMode="auto">
            <a:xfrm flipH="1">
              <a:off x="4166" y="1669"/>
              <a:ext cx="55" cy="5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8" name="Rectangle 13"/>
            <p:cNvSpPr>
              <a:spLocks noChangeArrowheads="1"/>
            </p:cNvSpPr>
            <p:nvPr/>
          </p:nvSpPr>
          <p:spPr bwMode="auto">
            <a:xfrm>
              <a:off x="2400" y="336"/>
              <a:ext cx="78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9" name="Rectangle 14"/>
            <p:cNvSpPr>
              <a:spLocks noChangeArrowheads="1"/>
            </p:cNvSpPr>
            <p:nvPr/>
          </p:nvSpPr>
          <p:spPr bwMode="auto">
            <a:xfrm>
              <a:off x="2400" y="336"/>
              <a:ext cx="883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>
                  <a:solidFill>
                    <a:srgbClr val="000000"/>
                  </a:solidFill>
                  <a:latin typeface="Arial" charset="0"/>
                </a:rPr>
                <a:t>Višina drevesa</a:t>
              </a:r>
            </a:p>
          </p:txBody>
        </p:sp>
        <p:sp>
          <p:nvSpPr>
            <p:cNvPr id="16400" name="Rectangle 15"/>
            <p:cNvSpPr>
              <a:spLocks noChangeArrowheads="1"/>
            </p:cNvSpPr>
            <p:nvPr/>
          </p:nvSpPr>
          <p:spPr bwMode="auto">
            <a:xfrm>
              <a:off x="3449" y="1718"/>
              <a:ext cx="7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1" name="Rectangle 16"/>
            <p:cNvSpPr>
              <a:spLocks noChangeArrowheads="1"/>
            </p:cNvSpPr>
            <p:nvPr/>
          </p:nvSpPr>
          <p:spPr bwMode="auto">
            <a:xfrm>
              <a:off x="3529" y="1724"/>
              <a:ext cx="823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>
                  <a:solidFill>
                    <a:srgbClr val="000000"/>
                  </a:solidFill>
                  <a:latin typeface="Arial" charset="0"/>
                </a:rPr>
                <a:t>število vozlišč</a:t>
              </a:r>
              <a:endParaRPr lang="sl-SI">
                <a:latin typeface="Arial" charset="0"/>
              </a:endParaRPr>
            </a:p>
          </p:txBody>
        </p:sp>
        <p:sp>
          <p:nvSpPr>
            <p:cNvPr id="16402" name="Rectangle 17"/>
            <p:cNvSpPr>
              <a:spLocks noChangeArrowheads="1"/>
            </p:cNvSpPr>
            <p:nvPr/>
          </p:nvSpPr>
          <p:spPr bwMode="auto">
            <a:xfrm>
              <a:off x="4332" y="438"/>
              <a:ext cx="78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3" name="Rectangle 18"/>
            <p:cNvSpPr>
              <a:spLocks noChangeArrowheads="1"/>
            </p:cNvSpPr>
            <p:nvPr/>
          </p:nvSpPr>
          <p:spPr bwMode="auto">
            <a:xfrm>
              <a:off x="4295" y="418"/>
              <a:ext cx="846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sl-SI">
                  <a:solidFill>
                    <a:srgbClr val="000000"/>
                  </a:solidFill>
                  <a:latin typeface="Arial" charset="0"/>
                </a:rPr>
                <a:t>izrojeno drevo</a:t>
              </a:r>
              <a:endParaRPr lang="sl-SI">
                <a:latin typeface="Arial" charset="0"/>
              </a:endParaRPr>
            </a:p>
            <a:p>
              <a:pPr algn="ctr" eaLnBrk="0" hangingPunct="0"/>
              <a:r>
                <a:rPr lang="sl-SI">
                  <a:solidFill>
                    <a:srgbClr val="000000"/>
                  </a:solidFill>
                  <a:latin typeface="Arial" charset="0"/>
                </a:rPr>
                <a:t>(seznam)</a:t>
              </a:r>
            </a:p>
          </p:txBody>
        </p:sp>
        <p:sp>
          <p:nvSpPr>
            <p:cNvPr id="16404" name="Rectangle 19"/>
            <p:cNvSpPr>
              <a:spLocks noChangeArrowheads="1"/>
            </p:cNvSpPr>
            <p:nvPr/>
          </p:nvSpPr>
          <p:spPr bwMode="auto">
            <a:xfrm>
              <a:off x="4332" y="541"/>
              <a:ext cx="50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5" name="Rectangle 20"/>
            <p:cNvSpPr>
              <a:spLocks noChangeArrowheads="1"/>
            </p:cNvSpPr>
            <p:nvPr/>
          </p:nvSpPr>
          <p:spPr bwMode="auto">
            <a:xfrm>
              <a:off x="4332" y="1359"/>
              <a:ext cx="67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6" name="Rectangle 21"/>
            <p:cNvSpPr>
              <a:spLocks noChangeArrowheads="1"/>
            </p:cNvSpPr>
            <p:nvPr/>
          </p:nvSpPr>
          <p:spPr bwMode="auto">
            <a:xfrm>
              <a:off x="4332" y="1359"/>
              <a:ext cx="70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>
                  <a:solidFill>
                    <a:srgbClr val="000000"/>
                  </a:solidFill>
                  <a:latin typeface="Arial" charset="0"/>
                </a:rPr>
                <a:t>polno drevo</a:t>
              </a:r>
            </a:p>
          </p:txBody>
        </p:sp>
        <p:sp>
          <p:nvSpPr>
            <p:cNvPr id="16407" name="Freeform 22"/>
            <p:cNvSpPr>
              <a:spLocks/>
            </p:cNvSpPr>
            <p:nvPr/>
          </p:nvSpPr>
          <p:spPr bwMode="auto">
            <a:xfrm>
              <a:off x="3062" y="594"/>
              <a:ext cx="1161" cy="921"/>
            </a:xfrm>
            <a:custGeom>
              <a:avLst/>
              <a:gdLst>
                <a:gd name="T0" fmla="*/ 0 w 1284"/>
                <a:gd name="T1" fmla="*/ 1083 h 1083"/>
                <a:gd name="T2" fmla="*/ 1284 w 1284"/>
                <a:gd name="T3" fmla="*/ 0 h 1083"/>
                <a:gd name="T4" fmla="*/ 1284 w 1284"/>
                <a:gd name="T5" fmla="*/ 938 h 1083"/>
                <a:gd name="T6" fmla="*/ 0 w 1284"/>
                <a:gd name="T7" fmla="*/ 1083 h 10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84"/>
                <a:gd name="T13" fmla="*/ 0 h 1083"/>
                <a:gd name="T14" fmla="*/ 1284 w 1284"/>
                <a:gd name="T15" fmla="*/ 1083 h 10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84" h="1083">
                  <a:moveTo>
                    <a:pt x="0" y="1083"/>
                  </a:moveTo>
                  <a:lnTo>
                    <a:pt x="1284" y="0"/>
                  </a:lnTo>
                  <a:lnTo>
                    <a:pt x="1284" y="938"/>
                  </a:lnTo>
                  <a:lnTo>
                    <a:pt x="0" y="1083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3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/>
              <a:t>Matija Lokar, FMF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z="3000" smtClean="0"/>
              <a:t>Primer: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sz="2200" smtClean="0"/>
              <a:t>za iskanje podatka v seznamu z 10</a:t>
            </a:r>
            <a:r>
              <a:rPr lang="sl-SI" sz="2200" baseline="30000" smtClean="0"/>
              <a:t>6</a:t>
            </a:r>
            <a:r>
              <a:rPr lang="sl-SI" sz="2200" smtClean="0"/>
              <a:t> podatki potrebujemo v najslabšem primeru 10</a:t>
            </a:r>
            <a:r>
              <a:rPr lang="sl-SI" sz="2200" baseline="30000" smtClean="0"/>
              <a:t>6</a:t>
            </a:r>
            <a:r>
              <a:rPr lang="sl-SI" sz="2200" smtClean="0"/>
              <a:t> primerjav in premikov.</a:t>
            </a:r>
          </a:p>
          <a:p>
            <a:pPr eaLnBrk="1" hangingPunct="1"/>
            <a:r>
              <a:rPr lang="sl-SI" sz="2200" smtClean="0"/>
              <a:t>za iskanje podatka v (polnem!) iskalnem drevesu z 10</a:t>
            </a:r>
            <a:r>
              <a:rPr lang="sl-SI" sz="2200" baseline="30000" smtClean="0"/>
              <a:t>6</a:t>
            </a:r>
            <a:r>
              <a:rPr lang="sl-SI" sz="2200" smtClean="0"/>
              <a:t> podatki potrebujemo kvečjemu </a:t>
            </a:r>
            <a:br>
              <a:rPr lang="sl-SI" sz="2200" smtClean="0"/>
            </a:br>
            <a:r>
              <a:rPr lang="sl-SI" sz="2200" smtClean="0"/>
              <a:t/>
            </a:r>
            <a:br>
              <a:rPr lang="sl-SI" sz="2200" smtClean="0"/>
            </a:br>
            <a:r>
              <a:rPr lang="sl-SI" sz="2200" smtClean="0"/>
              <a:t/>
            </a:r>
            <a:br>
              <a:rPr lang="sl-SI" sz="2200" smtClean="0"/>
            </a:br>
            <a:r>
              <a:rPr lang="sl-SI" sz="2200" smtClean="0"/>
              <a:t/>
            </a:r>
            <a:br>
              <a:rPr lang="sl-SI" sz="2200" smtClean="0"/>
            </a:br>
            <a:r>
              <a:rPr lang="sl-SI" sz="2200" smtClean="0"/>
              <a:t>primerjav.</a:t>
            </a:r>
          </a:p>
          <a:p>
            <a:pPr eaLnBrk="1" hangingPunct="1"/>
            <a:r>
              <a:rPr lang="sl-SI" sz="2200" smtClean="0"/>
              <a:t>za iskanje podatka v drevesu z 2*10</a:t>
            </a:r>
            <a:r>
              <a:rPr lang="sl-SI" sz="2200" baseline="30000" smtClean="0"/>
              <a:t>6</a:t>
            </a:r>
            <a:r>
              <a:rPr lang="sl-SI" sz="2200" smtClean="0"/>
              <a:t> podatki potrebujemo le eno primerjavo več.</a:t>
            </a:r>
          </a:p>
          <a:p>
            <a:pPr eaLnBrk="1" hangingPunct="1"/>
            <a:endParaRPr lang="sl-SI" sz="2200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835150" y="3141663"/>
          <a:ext cx="4572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2222280" imgH="457200" progId="Equation.3">
                  <p:embed/>
                </p:oleObj>
              </mc:Choice>
              <mc:Fallback>
                <p:oleObj name="Equation" r:id="rId4" imgW="222228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141663"/>
                        <a:ext cx="4572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/>
              <a:t>Matija Lokar, FMF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AVL drevo</a:t>
            </a: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1516063" y="1504950"/>
            <a:ext cx="444500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>
                <a:latin typeface="Times New Roman" pitchFamily="18" charset="0"/>
              </a:rPr>
              <a:t>44</a:t>
            </a: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882650" y="2447925"/>
            <a:ext cx="444500" cy="4016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>
                <a:latin typeface="Times New Roman" pitchFamily="18" charset="0"/>
              </a:rPr>
              <a:t>17</a:t>
            </a: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713038" y="3509963"/>
            <a:ext cx="444500" cy="401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>
                <a:latin typeface="Times New Roman" pitchFamily="18" charset="0"/>
              </a:rPr>
              <a:t>78</a:t>
            </a: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1755775" y="3509963"/>
            <a:ext cx="442913" cy="401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>
                <a:latin typeface="Times New Roman" pitchFamily="18" charset="0"/>
              </a:rPr>
              <a:t>50</a:t>
            </a: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2952750" y="4552950"/>
            <a:ext cx="446088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>
                <a:latin typeface="Times New Roman" pitchFamily="18" charset="0"/>
              </a:rPr>
              <a:t>88</a:t>
            </a: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1336675" y="4572000"/>
            <a:ext cx="442913" cy="400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>
                <a:latin typeface="Times New Roman" pitchFamily="18" charset="0"/>
              </a:rPr>
              <a:t>48</a:t>
            </a: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2241550" y="2447925"/>
            <a:ext cx="444500" cy="4016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>
                <a:latin typeface="Times New Roman" pitchFamily="18" charset="0"/>
              </a:rPr>
              <a:t>62</a:t>
            </a:r>
          </a:p>
        </p:txBody>
      </p:sp>
      <p:cxnSp>
        <p:nvCxnSpPr>
          <p:cNvPr id="17419" name="AutoShape 17"/>
          <p:cNvCxnSpPr>
            <a:cxnSpLocks noChangeShapeType="1"/>
            <a:stCxn id="17412" idx="4"/>
            <a:endCxn id="17413" idx="0"/>
          </p:cNvCxnSpPr>
          <p:nvPr/>
        </p:nvCxnSpPr>
        <p:spPr bwMode="auto">
          <a:xfrm flipH="1">
            <a:off x="1103313" y="2017713"/>
            <a:ext cx="63500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0" name="AutoShape 20"/>
          <p:cNvCxnSpPr>
            <a:cxnSpLocks noChangeShapeType="1"/>
            <a:stCxn id="17412" idx="4"/>
            <a:endCxn id="17418" idx="0"/>
          </p:cNvCxnSpPr>
          <p:nvPr/>
        </p:nvCxnSpPr>
        <p:spPr bwMode="auto">
          <a:xfrm>
            <a:off x="1738313" y="2017713"/>
            <a:ext cx="72390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AutoShape 21"/>
          <p:cNvCxnSpPr>
            <a:cxnSpLocks noChangeShapeType="1"/>
            <a:stCxn id="17414" idx="0"/>
            <a:endCxn id="17418" idx="4"/>
          </p:cNvCxnSpPr>
          <p:nvPr/>
        </p:nvCxnSpPr>
        <p:spPr bwMode="auto">
          <a:xfrm flipH="1" flipV="1">
            <a:off x="2462213" y="2962275"/>
            <a:ext cx="473075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AutoShape 22"/>
          <p:cNvCxnSpPr>
            <a:cxnSpLocks noChangeShapeType="1"/>
            <a:stCxn id="17414" idx="4"/>
            <a:endCxn id="17416" idx="0"/>
          </p:cNvCxnSpPr>
          <p:nvPr/>
        </p:nvCxnSpPr>
        <p:spPr bwMode="auto">
          <a:xfrm>
            <a:off x="2935288" y="4024313"/>
            <a:ext cx="241300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AutoShape 23"/>
          <p:cNvCxnSpPr>
            <a:cxnSpLocks noChangeShapeType="1"/>
            <a:stCxn id="17415" idx="4"/>
            <a:endCxn id="17417" idx="0"/>
          </p:cNvCxnSpPr>
          <p:nvPr/>
        </p:nvCxnSpPr>
        <p:spPr bwMode="auto">
          <a:xfrm flipH="1">
            <a:off x="1557338" y="4024313"/>
            <a:ext cx="419100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4" name="AutoShape 26"/>
          <p:cNvCxnSpPr>
            <a:cxnSpLocks noChangeShapeType="1"/>
            <a:stCxn id="17415" idx="4"/>
            <a:endCxn id="17426" idx="0"/>
          </p:cNvCxnSpPr>
          <p:nvPr/>
        </p:nvCxnSpPr>
        <p:spPr bwMode="auto">
          <a:xfrm>
            <a:off x="1976438" y="4024313"/>
            <a:ext cx="23336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5" name="AutoShape 28"/>
          <p:cNvCxnSpPr>
            <a:cxnSpLocks noChangeShapeType="1"/>
            <a:stCxn id="17415" idx="0"/>
            <a:endCxn id="17418" idx="4"/>
          </p:cNvCxnSpPr>
          <p:nvPr/>
        </p:nvCxnSpPr>
        <p:spPr bwMode="auto">
          <a:xfrm flipV="1">
            <a:off x="1976438" y="2962275"/>
            <a:ext cx="485775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6" name="Oval 31"/>
          <p:cNvSpPr>
            <a:spLocks noChangeArrowheads="1"/>
          </p:cNvSpPr>
          <p:nvPr/>
        </p:nvSpPr>
        <p:spPr bwMode="auto">
          <a:xfrm>
            <a:off x="1987550" y="4572000"/>
            <a:ext cx="444500" cy="400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>
                <a:latin typeface="Times New Roman" pitchFamily="18" charset="0"/>
              </a:rPr>
              <a:t>54</a:t>
            </a:r>
          </a:p>
        </p:txBody>
      </p:sp>
      <p:sp>
        <p:nvSpPr>
          <p:cNvPr id="17427" name="Oval 36"/>
          <p:cNvSpPr>
            <a:spLocks noChangeArrowheads="1"/>
          </p:cNvSpPr>
          <p:nvPr/>
        </p:nvSpPr>
        <p:spPr bwMode="auto">
          <a:xfrm>
            <a:off x="6191250" y="2192338"/>
            <a:ext cx="444500" cy="401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>
                <a:latin typeface="Times New Roman" pitchFamily="18" charset="0"/>
              </a:rPr>
              <a:t>44</a:t>
            </a:r>
          </a:p>
        </p:txBody>
      </p:sp>
      <p:sp>
        <p:nvSpPr>
          <p:cNvPr id="17428" name="Oval 37"/>
          <p:cNvSpPr>
            <a:spLocks noChangeArrowheads="1"/>
          </p:cNvSpPr>
          <p:nvPr/>
        </p:nvSpPr>
        <p:spPr bwMode="auto">
          <a:xfrm>
            <a:off x="5648325" y="3254375"/>
            <a:ext cx="442913" cy="4016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>
                <a:latin typeface="Times New Roman" pitchFamily="18" charset="0"/>
              </a:rPr>
              <a:t>17</a:t>
            </a:r>
          </a:p>
        </p:txBody>
      </p:sp>
      <p:sp>
        <p:nvSpPr>
          <p:cNvPr id="17429" name="Oval 38"/>
          <p:cNvSpPr>
            <a:spLocks noChangeArrowheads="1"/>
          </p:cNvSpPr>
          <p:nvPr/>
        </p:nvSpPr>
        <p:spPr bwMode="auto">
          <a:xfrm>
            <a:off x="7642225" y="2212975"/>
            <a:ext cx="4429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>
                <a:latin typeface="Times New Roman" pitchFamily="18" charset="0"/>
              </a:rPr>
              <a:t>78</a:t>
            </a:r>
          </a:p>
        </p:txBody>
      </p:sp>
      <p:sp>
        <p:nvSpPr>
          <p:cNvPr id="17430" name="Oval 39"/>
          <p:cNvSpPr>
            <a:spLocks noChangeArrowheads="1"/>
          </p:cNvSpPr>
          <p:nvPr/>
        </p:nvSpPr>
        <p:spPr bwMode="auto">
          <a:xfrm>
            <a:off x="6773863" y="3254375"/>
            <a:ext cx="444500" cy="4016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>
                <a:latin typeface="Times New Roman" pitchFamily="18" charset="0"/>
              </a:rPr>
              <a:t>50</a:t>
            </a:r>
          </a:p>
        </p:txBody>
      </p:sp>
      <p:sp>
        <p:nvSpPr>
          <p:cNvPr id="17431" name="Oval 40"/>
          <p:cNvSpPr>
            <a:spLocks noChangeArrowheads="1"/>
          </p:cNvSpPr>
          <p:nvPr/>
        </p:nvSpPr>
        <p:spPr bwMode="auto">
          <a:xfrm>
            <a:off x="7880350" y="3254375"/>
            <a:ext cx="446088" cy="4016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>
                <a:latin typeface="Times New Roman" pitchFamily="18" charset="0"/>
              </a:rPr>
              <a:t>88</a:t>
            </a:r>
          </a:p>
        </p:txBody>
      </p:sp>
      <p:sp>
        <p:nvSpPr>
          <p:cNvPr id="17432" name="Oval 41"/>
          <p:cNvSpPr>
            <a:spLocks noChangeArrowheads="1"/>
          </p:cNvSpPr>
          <p:nvPr/>
        </p:nvSpPr>
        <p:spPr bwMode="auto">
          <a:xfrm>
            <a:off x="6354763" y="4316413"/>
            <a:ext cx="444500" cy="400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>
                <a:latin typeface="Times New Roman" pitchFamily="18" charset="0"/>
              </a:rPr>
              <a:t>48</a:t>
            </a:r>
          </a:p>
        </p:txBody>
      </p:sp>
      <p:sp>
        <p:nvSpPr>
          <p:cNvPr id="17433" name="Oval 42"/>
          <p:cNvSpPr>
            <a:spLocks noChangeArrowheads="1"/>
          </p:cNvSpPr>
          <p:nvPr/>
        </p:nvSpPr>
        <p:spPr bwMode="auto">
          <a:xfrm>
            <a:off x="6897688" y="1268413"/>
            <a:ext cx="442912" cy="400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>
                <a:latin typeface="Times New Roman" pitchFamily="18" charset="0"/>
              </a:rPr>
              <a:t>62</a:t>
            </a:r>
          </a:p>
        </p:txBody>
      </p:sp>
      <p:cxnSp>
        <p:nvCxnSpPr>
          <p:cNvPr id="17434" name="AutoShape 50"/>
          <p:cNvCxnSpPr>
            <a:cxnSpLocks noChangeShapeType="1"/>
            <a:stCxn id="17427" idx="4"/>
            <a:endCxn id="17428" idx="0"/>
          </p:cNvCxnSpPr>
          <p:nvPr/>
        </p:nvCxnSpPr>
        <p:spPr bwMode="auto">
          <a:xfrm flipH="1">
            <a:off x="5868988" y="2706688"/>
            <a:ext cx="5445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5" name="AutoShape 53"/>
          <p:cNvCxnSpPr>
            <a:cxnSpLocks noChangeShapeType="1"/>
            <a:stCxn id="17427" idx="0"/>
            <a:endCxn id="17433" idx="4"/>
          </p:cNvCxnSpPr>
          <p:nvPr/>
        </p:nvCxnSpPr>
        <p:spPr bwMode="auto">
          <a:xfrm flipV="1">
            <a:off x="6413500" y="1782763"/>
            <a:ext cx="704850" cy="300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6" name="AutoShape 54"/>
          <p:cNvCxnSpPr>
            <a:cxnSpLocks noChangeShapeType="1"/>
            <a:stCxn id="17429" idx="0"/>
            <a:endCxn id="17433" idx="4"/>
          </p:cNvCxnSpPr>
          <p:nvPr/>
        </p:nvCxnSpPr>
        <p:spPr bwMode="auto">
          <a:xfrm flipH="1" flipV="1">
            <a:off x="7118350" y="1782763"/>
            <a:ext cx="744538" cy="319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7" name="AutoShape 55"/>
          <p:cNvCxnSpPr>
            <a:cxnSpLocks noChangeShapeType="1"/>
            <a:stCxn id="17429" idx="4"/>
            <a:endCxn id="17431" idx="0"/>
          </p:cNvCxnSpPr>
          <p:nvPr/>
        </p:nvCxnSpPr>
        <p:spPr bwMode="auto">
          <a:xfrm>
            <a:off x="7862888" y="2725738"/>
            <a:ext cx="241300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8" name="AutoShape 56"/>
          <p:cNvCxnSpPr>
            <a:cxnSpLocks noChangeShapeType="1"/>
            <a:stCxn id="17430" idx="4"/>
            <a:endCxn id="17432" idx="0"/>
          </p:cNvCxnSpPr>
          <p:nvPr/>
        </p:nvCxnSpPr>
        <p:spPr bwMode="auto">
          <a:xfrm flipH="1">
            <a:off x="6577013" y="3768725"/>
            <a:ext cx="419100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9" name="AutoShape 59"/>
          <p:cNvCxnSpPr>
            <a:cxnSpLocks noChangeShapeType="1"/>
            <a:stCxn id="17430" idx="4"/>
            <a:endCxn id="17441" idx="0"/>
          </p:cNvCxnSpPr>
          <p:nvPr/>
        </p:nvCxnSpPr>
        <p:spPr bwMode="auto">
          <a:xfrm>
            <a:off x="6996113" y="3768725"/>
            <a:ext cx="233362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0" name="AutoShape 61"/>
          <p:cNvCxnSpPr>
            <a:cxnSpLocks noChangeShapeType="1"/>
            <a:stCxn id="17430" idx="0"/>
            <a:endCxn id="17427" idx="4"/>
          </p:cNvCxnSpPr>
          <p:nvPr/>
        </p:nvCxnSpPr>
        <p:spPr bwMode="auto">
          <a:xfrm flipH="1" flipV="1">
            <a:off x="6413500" y="2706688"/>
            <a:ext cx="5826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41" name="Oval 64"/>
          <p:cNvSpPr>
            <a:spLocks noChangeArrowheads="1"/>
          </p:cNvSpPr>
          <p:nvPr/>
        </p:nvSpPr>
        <p:spPr bwMode="auto">
          <a:xfrm>
            <a:off x="7008813" y="4316413"/>
            <a:ext cx="444500" cy="400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400">
                <a:latin typeface="Times New Roman" pitchFamily="18" charset="0"/>
              </a:rPr>
              <a:t>54</a:t>
            </a:r>
          </a:p>
        </p:txBody>
      </p:sp>
      <p:sp>
        <p:nvSpPr>
          <p:cNvPr id="17442" name="Line 69"/>
          <p:cNvSpPr>
            <a:spLocks noChangeShapeType="1"/>
          </p:cNvSpPr>
          <p:nvPr/>
        </p:nvSpPr>
        <p:spPr bwMode="auto">
          <a:xfrm>
            <a:off x="4237038" y="3044825"/>
            <a:ext cx="9048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3" name="Text Box 70"/>
          <p:cNvSpPr txBox="1">
            <a:spLocks noChangeArrowheads="1"/>
          </p:cNvSpPr>
          <p:nvPr/>
        </p:nvSpPr>
        <p:spPr bwMode="auto">
          <a:xfrm>
            <a:off x="1403350" y="5949950"/>
            <a:ext cx="12239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l-SI"/>
              <a:t>Ni AVL</a:t>
            </a:r>
          </a:p>
        </p:txBody>
      </p:sp>
      <p:sp>
        <p:nvSpPr>
          <p:cNvPr id="17444" name="Text Box 71"/>
          <p:cNvSpPr txBox="1">
            <a:spLocks noChangeArrowheads="1"/>
          </p:cNvSpPr>
          <p:nvPr/>
        </p:nvSpPr>
        <p:spPr bwMode="auto">
          <a:xfrm>
            <a:off x="6516688" y="5949950"/>
            <a:ext cx="9350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l-SI"/>
              <a:t>AVL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/>
              <a:t>Matija Lokar, FMF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Rdeče – črna drevesa</a:t>
            </a:r>
          </a:p>
        </p:txBody>
      </p:sp>
      <p:grpSp>
        <p:nvGrpSpPr>
          <p:cNvPr id="18436" name="Group 45"/>
          <p:cNvGrpSpPr>
            <a:grpSpLocks/>
          </p:cNvGrpSpPr>
          <p:nvPr/>
        </p:nvGrpSpPr>
        <p:grpSpPr bwMode="auto">
          <a:xfrm>
            <a:off x="611188" y="1428750"/>
            <a:ext cx="8175625" cy="4714875"/>
            <a:chOff x="611188" y="1428736"/>
            <a:chExt cx="8175654" cy="4714908"/>
          </a:xfrm>
        </p:grpSpPr>
        <p:sp>
          <p:nvSpPr>
            <p:cNvPr id="18437" name="AutoShape 6"/>
            <p:cNvSpPr>
              <a:spLocks noChangeAspect="1" noChangeArrowheads="1"/>
            </p:cNvSpPr>
            <p:nvPr/>
          </p:nvSpPr>
          <p:spPr bwMode="auto">
            <a:xfrm>
              <a:off x="611188" y="1428736"/>
              <a:ext cx="8175654" cy="4714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438" name="Group 7"/>
            <p:cNvGrpSpPr>
              <a:grpSpLocks/>
            </p:cNvGrpSpPr>
            <p:nvPr/>
          </p:nvGrpSpPr>
          <p:grpSpPr bwMode="auto">
            <a:xfrm>
              <a:off x="1568880" y="1428736"/>
              <a:ext cx="6870062" cy="4667759"/>
              <a:chOff x="2788" y="1079"/>
              <a:chExt cx="7109" cy="2673"/>
            </a:xfrm>
          </p:grpSpPr>
          <p:sp>
            <p:nvSpPr>
              <p:cNvPr id="18439" name="Line 8"/>
              <p:cNvSpPr>
                <a:spLocks noChangeShapeType="1"/>
              </p:cNvSpPr>
              <p:nvPr/>
            </p:nvSpPr>
            <p:spPr bwMode="auto">
              <a:xfrm>
                <a:off x="8097" y="2069"/>
                <a:ext cx="108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0" name="Line 9"/>
              <p:cNvSpPr>
                <a:spLocks noChangeShapeType="1"/>
              </p:cNvSpPr>
              <p:nvPr/>
            </p:nvSpPr>
            <p:spPr bwMode="auto">
              <a:xfrm flipH="1">
                <a:off x="8457" y="2429"/>
                <a:ext cx="54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1" name="Line 10"/>
              <p:cNvSpPr>
                <a:spLocks noChangeShapeType="1"/>
              </p:cNvSpPr>
              <p:nvPr/>
            </p:nvSpPr>
            <p:spPr bwMode="auto">
              <a:xfrm>
                <a:off x="7377" y="3074"/>
                <a:ext cx="360" cy="3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2" name="Line 11"/>
              <p:cNvSpPr>
                <a:spLocks noChangeShapeType="1"/>
              </p:cNvSpPr>
              <p:nvPr/>
            </p:nvSpPr>
            <p:spPr bwMode="auto">
              <a:xfrm flipH="1">
                <a:off x="8276" y="3141"/>
                <a:ext cx="361" cy="3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3" name="Line 12"/>
              <p:cNvSpPr>
                <a:spLocks noChangeShapeType="1"/>
              </p:cNvSpPr>
              <p:nvPr/>
            </p:nvSpPr>
            <p:spPr bwMode="auto">
              <a:xfrm flipH="1">
                <a:off x="6487" y="2470"/>
                <a:ext cx="296" cy="2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4" name="Line 13"/>
              <p:cNvSpPr>
                <a:spLocks noChangeShapeType="1"/>
              </p:cNvSpPr>
              <p:nvPr/>
            </p:nvSpPr>
            <p:spPr bwMode="auto">
              <a:xfrm>
                <a:off x="5452" y="2511"/>
                <a:ext cx="343" cy="1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5" name="Line 14"/>
              <p:cNvSpPr>
                <a:spLocks noChangeShapeType="1"/>
              </p:cNvSpPr>
              <p:nvPr/>
            </p:nvSpPr>
            <p:spPr bwMode="auto">
              <a:xfrm>
                <a:off x="6387" y="1453"/>
                <a:ext cx="1620" cy="1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6" name="Line 15"/>
              <p:cNvSpPr>
                <a:spLocks noChangeShapeType="1"/>
              </p:cNvSpPr>
              <p:nvPr/>
            </p:nvSpPr>
            <p:spPr bwMode="auto">
              <a:xfrm>
                <a:off x="4544" y="1990"/>
                <a:ext cx="764" cy="2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7" name="Line 16"/>
              <p:cNvSpPr>
                <a:spLocks noChangeShapeType="1"/>
              </p:cNvSpPr>
              <p:nvPr/>
            </p:nvSpPr>
            <p:spPr bwMode="auto">
              <a:xfrm flipH="1">
                <a:off x="3688" y="1990"/>
                <a:ext cx="856" cy="2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8" name="Line 17"/>
              <p:cNvSpPr>
                <a:spLocks noChangeShapeType="1"/>
              </p:cNvSpPr>
              <p:nvPr/>
            </p:nvSpPr>
            <p:spPr bwMode="auto">
              <a:xfrm>
                <a:off x="8782" y="2492"/>
                <a:ext cx="935" cy="2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9" name="Oval 18"/>
              <p:cNvSpPr>
                <a:spLocks noChangeArrowheads="1"/>
              </p:cNvSpPr>
              <p:nvPr/>
            </p:nvSpPr>
            <p:spPr bwMode="auto">
              <a:xfrm>
                <a:off x="7737" y="1649"/>
                <a:ext cx="599" cy="42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sl-SI" sz="1600">
                    <a:solidFill>
                      <a:srgbClr val="FFFF00"/>
                    </a:solidFill>
                    <a:latin typeface="Times New Roman" pitchFamily="18" charset="0"/>
                  </a:rPr>
                  <a:t>18</a:t>
                </a:r>
              </a:p>
              <a:p>
                <a:endParaRPr lang="sl-SI" sz="1600"/>
              </a:p>
            </p:txBody>
          </p:sp>
          <p:sp>
            <p:nvSpPr>
              <p:cNvPr id="18450" name="Oval 19"/>
              <p:cNvSpPr>
                <a:spLocks noChangeArrowheads="1"/>
              </p:cNvSpPr>
              <p:nvPr/>
            </p:nvSpPr>
            <p:spPr bwMode="auto">
              <a:xfrm>
                <a:off x="9297" y="2672"/>
                <a:ext cx="600" cy="42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sl-SI" sz="1600">
                    <a:solidFill>
                      <a:srgbClr val="FFFF00"/>
                    </a:solidFill>
                    <a:latin typeface="Times New Roman" pitchFamily="18" charset="0"/>
                  </a:rPr>
                  <a:t>55</a:t>
                </a:r>
                <a:endParaRPr lang="sl-SI" sz="1600"/>
              </a:p>
            </p:txBody>
          </p:sp>
          <p:sp>
            <p:nvSpPr>
              <p:cNvPr id="18451" name="Line 20"/>
              <p:cNvSpPr>
                <a:spLocks noChangeShapeType="1"/>
              </p:cNvSpPr>
              <p:nvPr/>
            </p:nvSpPr>
            <p:spPr bwMode="auto">
              <a:xfrm flipV="1">
                <a:off x="4588" y="1473"/>
                <a:ext cx="1468" cy="1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2" name="Oval 21"/>
              <p:cNvSpPr>
                <a:spLocks noChangeArrowheads="1"/>
              </p:cNvSpPr>
              <p:nvPr/>
            </p:nvSpPr>
            <p:spPr bwMode="auto">
              <a:xfrm>
                <a:off x="8610" y="2127"/>
                <a:ext cx="602" cy="42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sl-SI" sz="1600">
                    <a:latin typeface="Times New Roman" pitchFamily="18" charset="0"/>
                  </a:rPr>
                  <a:t>25</a:t>
                </a:r>
                <a:endParaRPr lang="sl-SI" sz="1600"/>
              </a:p>
            </p:txBody>
          </p:sp>
          <p:sp>
            <p:nvSpPr>
              <p:cNvPr id="18453" name="Oval 22"/>
              <p:cNvSpPr>
                <a:spLocks noChangeArrowheads="1"/>
              </p:cNvSpPr>
              <p:nvPr/>
            </p:nvSpPr>
            <p:spPr bwMode="auto">
              <a:xfrm>
                <a:off x="4288" y="1626"/>
                <a:ext cx="599" cy="42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sl-SI" sz="1600">
                    <a:solidFill>
                      <a:srgbClr val="FFFF00"/>
                    </a:solidFill>
                    <a:latin typeface="Times New Roman" pitchFamily="18" charset="0"/>
                  </a:rPr>
                  <a:t>6</a:t>
                </a:r>
                <a:endParaRPr lang="sl-SI" sz="1600"/>
              </a:p>
            </p:txBody>
          </p:sp>
          <p:sp>
            <p:nvSpPr>
              <p:cNvPr id="18454" name="Oval 23"/>
              <p:cNvSpPr>
                <a:spLocks noChangeArrowheads="1"/>
              </p:cNvSpPr>
              <p:nvPr/>
            </p:nvSpPr>
            <p:spPr bwMode="auto">
              <a:xfrm>
                <a:off x="3328" y="2157"/>
                <a:ext cx="598" cy="42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sl-SI" sz="1600">
                    <a:solidFill>
                      <a:srgbClr val="FFFF00"/>
                    </a:solidFill>
                    <a:latin typeface="Times New Roman" pitchFamily="18" charset="0"/>
                  </a:rPr>
                  <a:t>3</a:t>
                </a:r>
              </a:p>
              <a:p>
                <a:endParaRPr lang="sl-SI" sz="1600"/>
              </a:p>
            </p:txBody>
          </p:sp>
          <p:sp>
            <p:nvSpPr>
              <p:cNvPr id="18455" name="Oval 24"/>
              <p:cNvSpPr>
                <a:spLocks noChangeArrowheads="1"/>
              </p:cNvSpPr>
              <p:nvPr/>
            </p:nvSpPr>
            <p:spPr bwMode="auto">
              <a:xfrm>
                <a:off x="5947" y="1079"/>
                <a:ext cx="598" cy="42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sl-SI" sz="1600">
                    <a:solidFill>
                      <a:srgbClr val="FFFF00"/>
                    </a:solidFill>
                    <a:latin typeface="Times New Roman" pitchFamily="18" charset="0"/>
                  </a:rPr>
                  <a:t>12</a:t>
                </a:r>
                <a:endParaRPr lang="sl-SI" sz="1600"/>
              </a:p>
            </p:txBody>
          </p:sp>
          <p:sp>
            <p:nvSpPr>
              <p:cNvPr id="18456" name="Oval 25"/>
              <p:cNvSpPr>
                <a:spLocks noChangeArrowheads="1"/>
              </p:cNvSpPr>
              <p:nvPr/>
            </p:nvSpPr>
            <p:spPr bwMode="auto">
              <a:xfrm>
                <a:off x="4570" y="2719"/>
                <a:ext cx="599" cy="42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sl-SI" sz="1600">
                    <a:solidFill>
                      <a:srgbClr val="FFFF00"/>
                    </a:solidFill>
                    <a:latin typeface="Times New Roman" pitchFamily="18" charset="0"/>
                  </a:rPr>
                  <a:t>7</a:t>
                </a:r>
                <a:endParaRPr lang="sl-SI" sz="1600"/>
              </a:p>
            </p:txBody>
          </p:sp>
          <p:sp>
            <p:nvSpPr>
              <p:cNvPr id="18457" name="Oval 26"/>
              <p:cNvSpPr>
                <a:spLocks noChangeArrowheads="1"/>
              </p:cNvSpPr>
              <p:nvPr/>
            </p:nvSpPr>
            <p:spPr bwMode="auto">
              <a:xfrm>
                <a:off x="5085" y="2172"/>
                <a:ext cx="599" cy="42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sl-SI" sz="1600">
                    <a:latin typeface="Times New Roman" pitchFamily="18" charset="0"/>
                  </a:rPr>
                  <a:t>10</a:t>
                </a:r>
              </a:p>
              <a:p>
                <a:endParaRPr lang="sl-SI" sz="1600"/>
              </a:p>
            </p:txBody>
          </p:sp>
          <p:sp>
            <p:nvSpPr>
              <p:cNvPr id="18458" name="Oval 27"/>
              <p:cNvSpPr>
                <a:spLocks noChangeArrowheads="1"/>
              </p:cNvSpPr>
              <p:nvPr/>
            </p:nvSpPr>
            <p:spPr bwMode="auto">
              <a:xfrm>
                <a:off x="5526" y="2674"/>
                <a:ext cx="599" cy="42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sl-SI" sz="1600">
                    <a:solidFill>
                      <a:srgbClr val="FFFF00"/>
                    </a:solidFill>
                    <a:latin typeface="Times New Roman" pitchFamily="18" charset="0"/>
                  </a:rPr>
                  <a:t>11</a:t>
                </a:r>
                <a:endParaRPr lang="sl-SI" sz="1600"/>
              </a:p>
            </p:txBody>
          </p:sp>
          <p:sp>
            <p:nvSpPr>
              <p:cNvPr id="18459" name="Line 28"/>
              <p:cNvSpPr>
                <a:spLocks noChangeShapeType="1"/>
              </p:cNvSpPr>
              <p:nvPr/>
            </p:nvSpPr>
            <p:spPr bwMode="auto">
              <a:xfrm flipH="1">
                <a:off x="4913" y="2537"/>
                <a:ext cx="342" cy="1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0" name="Line 29"/>
              <p:cNvSpPr>
                <a:spLocks noChangeShapeType="1"/>
              </p:cNvSpPr>
              <p:nvPr/>
            </p:nvSpPr>
            <p:spPr bwMode="auto">
              <a:xfrm flipH="1">
                <a:off x="3147" y="2579"/>
                <a:ext cx="361" cy="1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1" name="Line 30"/>
              <p:cNvSpPr>
                <a:spLocks noChangeShapeType="1"/>
              </p:cNvSpPr>
              <p:nvPr/>
            </p:nvSpPr>
            <p:spPr bwMode="auto">
              <a:xfrm>
                <a:off x="3688" y="2579"/>
                <a:ext cx="359" cy="1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2" name="Oval 31"/>
              <p:cNvSpPr>
                <a:spLocks noChangeArrowheads="1"/>
              </p:cNvSpPr>
              <p:nvPr/>
            </p:nvSpPr>
            <p:spPr bwMode="auto">
              <a:xfrm>
                <a:off x="2788" y="2766"/>
                <a:ext cx="599" cy="42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sl-SI" sz="1600">
                    <a:latin typeface="Times New Roman" pitchFamily="18" charset="0"/>
                  </a:rPr>
                  <a:t>2</a:t>
                </a:r>
                <a:endParaRPr lang="sl-SI" sz="1600"/>
              </a:p>
            </p:txBody>
          </p:sp>
          <p:sp>
            <p:nvSpPr>
              <p:cNvPr id="18463" name="Oval 32"/>
              <p:cNvSpPr>
                <a:spLocks noChangeArrowheads="1"/>
              </p:cNvSpPr>
              <p:nvPr/>
            </p:nvSpPr>
            <p:spPr bwMode="auto">
              <a:xfrm>
                <a:off x="3688" y="2766"/>
                <a:ext cx="599" cy="42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sl-SI" sz="1600">
                    <a:latin typeface="Times New Roman" pitchFamily="18" charset="0"/>
                  </a:rPr>
                  <a:t>4</a:t>
                </a:r>
                <a:endParaRPr lang="sl-SI" sz="1600"/>
              </a:p>
            </p:txBody>
          </p:sp>
          <p:sp>
            <p:nvSpPr>
              <p:cNvPr id="18464" name="Line 33"/>
              <p:cNvSpPr>
                <a:spLocks noChangeShapeType="1"/>
              </p:cNvSpPr>
              <p:nvPr/>
            </p:nvSpPr>
            <p:spPr bwMode="auto">
              <a:xfrm>
                <a:off x="4767" y="3141"/>
                <a:ext cx="361" cy="3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5" name="Oval 34"/>
              <p:cNvSpPr>
                <a:spLocks noChangeArrowheads="1"/>
              </p:cNvSpPr>
              <p:nvPr/>
            </p:nvSpPr>
            <p:spPr bwMode="auto">
              <a:xfrm>
                <a:off x="4947" y="3328"/>
                <a:ext cx="601" cy="42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sl-SI" sz="1600">
                    <a:latin typeface="Times New Roman" pitchFamily="18" charset="0"/>
                  </a:rPr>
                  <a:t>9</a:t>
                </a:r>
                <a:endParaRPr lang="sl-SI" sz="1600"/>
              </a:p>
            </p:txBody>
          </p:sp>
          <p:sp>
            <p:nvSpPr>
              <p:cNvPr id="18466" name="Oval 35"/>
              <p:cNvSpPr>
                <a:spLocks noChangeArrowheads="1"/>
              </p:cNvSpPr>
              <p:nvPr/>
            </p:nvSpPr>
            <p:spPr bwMode="auto">
              <a:xfrm>
                <a:off x="6657" y="2136"/>
                <a:ext cx="599" cy="42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sl-SI" sz="1600">
                    <a:latin typeface="Times New Roman" pitchFamily="18" charset="0"/>
                  </a:rPr>
                  <a:t>15</a:t>
                </a:r>
                <a:endParaRPr lang="sl-SI" sz="1600"/>
              </a:p>
            </p:txBody>
          </p:sp>
          <p:sp>
            <p:nvSpPr>
              <p:cNvPr id="18467" name="Oval 36"/>
              <p:cNvSpPr>
                <a:spLocks noChangeArrowheads="1"/>
              </p:cNvSpPr>
              <p:nvPr/>
            </p:nvSpPr>
            <p:spPr bwMode="auto">
              <a:xfrm>
                <a:off x="8216" y="2766"/>
                <a:ext cx="601" cy="42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sl-SI" sz="1600">
                    <a:solidFill>
                      <a:srgbClr val="FFFF00"/>
                    </a:solidFill>
                    <a:latin typeface="Times New Roman" pitchFamily="18" charset="0"/>
                  </a:rPr>
                  <a:t>21</a:t>
                </a:r>
                <a:endParaRPr lang="sl-SI" sz="1600"/>
              </a:p>
            </p:txBody>
          </p:sp>
          <p:sp>
            <p:nvSpPr>
              <p:cNvPr id="18468" name="Line 37"/>
              <p:cNvSpPr>
                <a:spLocks noChangeShapeType="1"/>
              </p:cNvSpPr>
              <p:nvPr/>
            </p:nvSpPr>
            <p:spPr bwMode="auto">
              <a:xfrm flipH="1">
                <a:off x="7059" y="2069"/>
                <a:ext cx="1038" cy="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9" name="Line 38"/>
              <p:cNvSpPr>
                <a:spLocks noChangeShapeType="1"/>
              </p:cNvSpPr>
              <p:nvPr/>
            </p:nvSpPr>
            <p:spPr bwMode="auto">
              <a:xfrm>
                <a:off x="7078" y="2511"/>
                <a:ext cx="296" cy="2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0" name="Oval 39"/>
              <p:cNvSpPr>
                <a:spLocks noChangeArrowheads="1"/>
              </p:cNvSpPr>
              <p:nvPr/>
            </p:nvSpPr>
            <p:spPr bwMode="auto">
              <a:xfrm>
                <a:off x="7093" y="2745"/>
                <a:ext cx="600" cy="42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sl-SI" sz="1600">
                    <a:solidFill>
                      <a:srgbClr val="FFFF00"/>
                    </a:solidFill>
                    <a:latin typeface="Times New Roman" pitchFamily="18" charset="0"/>
                  </a:rPr>
                  <a:t>16</a:t>
                </a:r>
                <a:endParaRPr lang="sl-SI" sz="1600"/>
              </a:p>
            </p:txBody>
          </p:sp>
          <p:sp>
            <p:nvSpPr>
              <p:cNvPr id="18471" name="Oval 40"/>
              <p:cNvSpPr>
                <a:spLocks noChangeArrowheads="1"/>
              </p:cNvSpPr>
              <p:nvPr/>
            </p:nvSpPr>
            <p:spPr bwMode="auto">
              <a:xfrm>
                <a:off x="6297" y="2698"/>
                <a:ext cx="599" cy="42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sl-SI" sz="1600">
                    <a:solidFill>
                      <a:srgbClr val="FFFF00"/>
                    </a:solidFill>
                    <a:latin typeface="Times New Roman" pitchFamily="18" charset="0"/>
                  </a:rPr>
                  <a:t>13</a:t>
                </a:r>
                <a:endParaRPr lang="sl-SI" sz="1600"/>
              </a:p>
            </p:txBody>
          </p:sp>
          <p:sp>
            <p:nvSpPr>
              <p:cNvPr id="18472" name="Oval 41"/>
              <p:cNvSpPr>
                <a:spLocks noChangeArrowheads="1"/>
              </p:cNvSpPr>
              <p:nvPr/>
            </p:nvSpPr>
            <p:spPr bwMode="auto">
              <a:xfrm>
                <a:off x="8097" y="3328"/>
                <a:ext cx="599" cy="42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sl-SI" sz="1600">
                    <a:latin typeface="Times New Roman" pitchFamily="18" charset="0"/>
                  </a:rPr>
                  <a:t>20</a:t>
                </a:r>
                <a:endParaRPr lang="sl-SI" sz="1600"/>
              </a:p>
            </p:txBody>
          </p:sp>
          <p:sp>
            <p:nvSpPr>
              <p:cNvPr id="18473" name="Line 42"/>
              <p:cNvSpPr>
                <a:spLocks noChangeShapeType="1"/>
              </p:cNvSpPr>
              <p:nvPr/>
            </p:nvSpPr>
            <p:spPr bwMode="auto">
              <a:xfrm flipH="1">
                <a:off x="9356" y="3079"/>
                <a:ext cx="361" cy="3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4" name="Oval 43"/>
              <p:cNvSpPr>
                <a:spLocks noChangeArrowheads="1"/>
              </p:cNvSpPr>
              <p:nvPr/>
            </p:nvSpPr>
            <p:spPr bwMode="auto">
              <a:xfrm>
                <a:off x="8997" y="3266"/>
                <a:ext cx="600" cy="42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sl-SI" sz="1600">
                    <a:latin typeface="Times New Roman" pitchFamily="18" charset="0"/>
                  </a:rPr>
                  <a:t>33</a:t>
                </a:r>
                <a:endParaRPr lang="sl-SI" sz="1600"/>
              </a:p>
            </p:txBody>
          </p:sp>
          <p:sp>
            <p:nvSpPr>
              <p:cNvPr id="18475" name="Oval 44"/>
              <p:cNvSpPr>
                <a:spLocks noChangeArrowheads="1"/>
              </p:cNvSpPr>
              <p:nvPr/>
            </p:nvSpPr>
            <p:spPr bwMode="auto">
              <a:xfrm>
                <a:off x="7377" y="3329"/>
                <a:ext cx="599" cy="42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sl-SI" sz="1600">
                    <a:latin typeface="Times New Roman" pitchFamily="18" charset="0"/>
                  </a:rPr>
                  <a:t>17</a:t>
                </a:r>
                <a:endParaRPr lang="sl-SI" sz="1600"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Predstavitev IDD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Denimo, da bi IDD prestavili s seznamom. </a:t>
            </a:r>
          </a:p>
          <a:p>
            <a:r>
              <a:rPr lang="sl-SI" dirty="0" smtClean="0"/>
              <a:t>Ali lahko to naredimo učinkovito?</a:t>
            </a:r>
          </a:p>
          <a:p>
            <a:r>
              <a:rPr lang="sl-SI" dirty="0" smtClean="0"/>
              <a:t>Ideja: Uporabimo premi (ali obratni pregled)</a:t>
            </a:r>
          </a:p>
          <a:p>
            <a:r>
              <a:rPr lang="sl-SI" dirty="0" smtClean="0"/>
              <a:t>Zakaj, kako?</a:t>
            </a:r>
          </a:p>
          <a:p>
            <a:pPr lvl="1"/>
            <a:r>
              <a:rPr lang="sl-SI" dirty="0" smtClean="0"/>
              <a:t>Naj bo dan premi pregled</a:t>
            </a:r>
          </a:p>
          <a:p>
            <a:pPr lvl="1"/>
            <a:r>
              <a:rPr lang="sl-SI" dirty="0" smtClean="0"/>
              <a:t>Koliko IDD s takim premim pregledom obstaja?</a:t>
            </a:r>
          </a:p>
          <a:p>
            <a:r>
              <a:rPr lang="sl-SI" dirty="0" smtClean="0"/>
              <a:t>Sestavimo ustrezno predstavitev!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l-SI" smtClean="0"/>
              <a:t>Matija Lokar, FMF</a:t>
            </a: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65206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/>
              <a:t>Matija Lokar, FMF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Algoritem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l-SI" sz="1700" smtClean="0"/>
              <a:t>True: podatek je v dv. drevesu, False: ga ni</a:t>
            </a:r>
          </a:p>
          <a:p>
            <a:pPr eaLnBrk="1" hangingPunct="1">
              <a:lnSpc>
                <a:spcPct val="80000"/>
              </a:lnSpc>
            </a:pPr>
            <a:r>
              <a:rPr lang="sl-SI" sz="1700" smtClean="0"/>
              <a:t>V praznem drevesu ga ni</a:t>
            </a:r>
          </a:p>
          <a:p>
            <a:pPr eaLnBrk="1" hangingPunct="1">
              <a:lnSpc>
                <a:spcPct val="80000"/>
              </a:lnSpc>
            </a:pPr>
            <a:r>
              <a:rPr lang="sl-SI" sz="1700" smtClean="0"/>
              <a:t>Če ni prazno:</a:t>
            </a:r>
          </a:p>
          <a:p>
            <a:pPr lvl="1" eaLnBrk="1" hangingPunct="1">
              <a:lnSpc>
                <a:spcPct val="80000"/>
              </a:lnSpc>
            </a:pPr>
            <a:r>
              <a:rPr lang="sl-SI" sz="1500" smtClean="0"/>
              <a:t>Razstavimo</a:t>
            </a:r>
          </a:p>
          <a:p>
            <a:pPr eaLnBrk="1" hangingPunct="1">
              <a:lnSpc>
                <a:spcPct val="80000"/>
              </a:lnSpc>
            </a:pPr>
            <a:r>
              <a:rPr lang="sl-SI" sz="1700" smtClean="0"/>
              <a:t>Če je v korenu: </a:t>
            </a:r>
          </a:p>
          <a:p>
            <a:pPr lvl="1" eaLnBrk="1" hangingPunct="1">
              <a:lnSpc>
                <a:spcPct val="80000"/>
              </a:lnSpc>
            </a:pPr>
            <a:r>
              <a:rPr lang="sl-SI" sz="1500" smtClean="0"/>
              <a:t>hura, našli smo ga</a:t>
            </a:r>
          </a:p>
          <a:p>
            <a:pPr eaLnBrk="1" hangingPunct="1">
              <a:lnSpc>
                <a:spcPct val="80000"/>
              </a:lnSpc>
            </a:pPr>
            <a:r>
              <a:rPr lang="sl-SI" sz="1700" smtClean="0"/>
              <a:t>Če ni v korenu:</a:t>
            </a:r>
          </a:p>
          <a:p>
            <a:pPr lvl="1" eaLnBrk="1" hangingPunct="1">
              <a:lnSpc>
                <a:spcPct val="80000"/>
              </a:lnSpc>
            </a:pPr>
            <a:r>
              <a:rPr lang="sl-SI" sz="1500" smtClean="0"/>
              <a:t>Morda je v levem, morda v desnem poddrevesu</a:t>
            </a:r>
          </a:p>
          <a:p>
            <a:pPr lvl="1" eaLnBrk="1" hangingPunct="1">
              <a:lnSpc>
                <a:spcPct val="80000"/>
              </a:lnSpc>
            </a:pPr>
            <a:r>
              <a:rPr lang="sl-SI" sz="1500" smtClean="0">
                <a:latin typeface="Courier New" pitchFamily="49" charset="0"/>
              </a:rPr>
              <a:t>return (poisci(d.levoPoddrevo()) or poisci(d.desnoPoddrevo())</a:t>
            </a:r>
            <a:r>
              <a:rPr lang="sl-SI" sz="150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sl-SI" sz="1700" smtClean="0"/>
              <a:t>Časovna zahtevnost:</a:t>
            </a:r>
          </a:p>
          <a:p>
            <a:pPr lvl="1" eaLnBrk="1" hangingPunct="1">
              <a:lnSpc>
                <a:spcPct val="80000"/>
              </a:lnSpc>
            </a:pPr>
            <a:r>
              <a:rPr lang="sl-SI" sz="1500" smtClean="0"/>
              <a:t>Velikost problema</a:t>
            </a:r>
          </a:p>
          <a:p>
            <a:pPr lvl="2" eaLnBrk="1" hangingPunct="1">
              <a:lnSpc>
                <a:spcPct val="80000"/>
              </a:lnSpc>
            </a:pPr>
            <a:r>
              <a:rPr lang="sl-SI" sz="1500" smtClean="0"/>
              <a:t>Število vozlišč v drevesu</a:t>
            </a:r>
          </a:p>
          <a:p>
            <a:pPr lvl="1" eaLnBrk="1" hangingPunct="1">
              <a:lnSpc>
                <a:spcPct val="80000"/>
              </a:lnSpc>
            </a:pPr>
            <a:r>
              <a:rPr lang="sl-SI" sz="1500" smtClean="0"/>
              <a:t>Najboljše</a:t>
            </a:r>
          </a:p>
          <a:p>
            <a:pPr lvl="2" eaLnBrk="1" hangingPunct="1">
              <a:lnSpc>
                <a:spcPct val="80000"/>
              </a:lnSpc>
            </a:pPr>
            <a:r>
              <a:rPr lang="sl-SI" sz="1500" smtClean="0"/>
              <a:t>Podatek je v korenu</a:t>
            </a:r>
          </a:p>
          <a:p>
            <a:pPr lvl="3" eaLnBrk="1" hangingPunct="1">
              <a:lnSpc>
                <a:spcPct val="80000"/>
              </a:lnSpc>
            </a:pPr>
            <a:r>
              <a:rPr lang="sl-SI" sz="1200" smtClean="0"/>
              <a:t>O(1)</a:t>
            </a:r>
          </a:p>
          <a:p>
            <a:pPr lvl="1" eaLnBrk="1" hangingPunct="1">
              <a:lnSpc>
                <a:spcPct val="80000"/>
              </a:lnSpc>
            </a:pPr>
            <a:r>
              <a:rPr lang="sl-SI" sz="1500" smtClean="0"/>
              <a:t>Najslabše</a:t>
            </a:r>
          </a:p>
          <a:p>
            <a:pPr lvl="2" eaLnBrk="1" hangingPunct="1">
              <a:lnSpc>
                <a:spcPct val="80000"/>
              </a:lnSpc>
            </a:pPr>
            <a:r>
              <a:rPr lang="sl-SI" sz="1500" smtClean="0"/>
              <a:t>Podatka ni v drevesu</a:t>
            </a:r>
          </a:p>
          <a:p>
            <a:pPr lvl="2" eaLnBrk="1" hangingPunct="1">
              <a:lnSpc>
                <a:spcPct val="80000"/>
              </a:lnSpc>
            </a:pPr>
            <a:r>
              <a:rPr lang="sl-SI" sz="1500" smtClean="0"/>
              <a:t>Obiščemo vsa vozlišča</a:t>
            </a:r>
          </a:p>
          <a:p>
            <a:pPr lvl="3" eaLnBrk="1" hangingPunct="1">
              <a:lnSpc>
                <a:spcPct val="80000"/>
              </a:lnSpc>
            </a:pPr>
            <a:r>
              <a:rPr lang="sl-SI" sz="1200" smtClean="0"/>
              <a:t>O(n)</a:t>
            </a:r>
          </a:p>
          <a:p>
            <a:pPr lvl="1" eaLnBrk="1" hangingPunct="1">
              <a:lnSpc>
                <a:spcPct val="80000"/>
              </a:lnSpc>
            </a:pPr>
            <a:endParaRPr lang="sl-SI" sz="1500" smtClean="0"/>
          </a:p>
          <a:p>
            <a:pPr lvl="3" eaLnBrk="1" hangingPunct="1">
              <a:lnSpc>
                <a:spcPct val="80000"/>
              </a:lnSpc>
            </a:pPr>
            <a:endParaRPr lang="sl-SI" sz="1200" smtClean="0"/>
          </a:p>
          <a:p>
            <a:pPr eaLnBrk="1" hangingPunct="1">
              <a:lnSpc>
                <a:spcPct val="80000"/>
              </a:lnSpc>
            </a:pPr>
            <a:endParaRPr lang="sl-SI" sz="17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/>
              <a:t>Matija Lokar, FMF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z="2200" smtClean="0"/>
              <a:t>Kaj pa tukaj? Ima drevo kakšno posebno lastnost?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4699000" y="1981200"/>
            <a:ext cx="5048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4699000" y="1981200"/>
            <a:ext cx="3968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2800">
                <a:solidFill>
                  <a:srgbClr val="000000"/>
                </a:solidFill>
                <a:latin typeface="Arial" charset="0"/>
              </a:rPr>
              <a:t>25</a:t>
            </a:r>
            <a:endParaRPr lang="sl-SI" sz="2800">
              <a:latin typeface="Arial" charset="0"/>
            </a:endParaRP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3389313" y="2636838"/>
            <a:ext cx="5048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3389313" y="2636838"/>
            <a:ext cx="3968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2800">
                <a:solidFill>
                  <a:srgbClr val="000000"/>
                </a:solidFill>
                <a:latin typeface="Arial" charset="0"/>
              </a:rPr>
              <a:t>12</a:t>
            </a:r>
            <a:endParaRPr lang="sl-SI" sz="2800">
              <a:latin typeface="Arial" charset="0"/>
            </a:endParaRPr>
          </a:p>
        </p:txBody>
      </p:sp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6173788" y="2636838"/>
            <a:ext cx="50323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6173788" y="2636838"/>
            <a:ext cx="3968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2800">
                <a:solidFill>
                  <a:srgbClr val="000000"/>
                </a:solidFill>
                <a:latin typeface="Arial" charset="0"/>
              </a:rPr>
              <a:t>30</a:t>
            </a:r>
            <a:endParaRPr lang="sl-SI" sz="2800">
              <a:latin typeface="Arial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2408238" y="3455988"/>
            <a:ext cx="32385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Rectangle 10"/>
          <p:cNvSpPr>
            <a:spLocks noChangeArrowheads="1"/>
          </p:cNvSpPr>
          <p:nvPr/>
        </p:nvSpPr>
        <p:spPr bwMode="auto">
          <a:xfrm>
            <a:off x="2408238" y="3455988"/>
            <a:ext cx="19843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2800">
                <a:solidFill>
                  <a:srgbClr val="000000"/>
                </a:solidFill>
                <a:latin typeface="Arial" charset="0"/>
              </a:rPr>
              <a:t>7</a:t>
            </a:r>
            <a:endParaRPr lang="sl-SI" sz="2800">
              <a:latin typeface="Arial" charset="0"/>
            </a:endParaRPr>
          </a:p>
        </p:txBody>
      </p:sp>
      <p:sp>
        <p:nvSpPr>
          <p:cNvPr id="6156" name="Rectangle 11"/>
          <p:cNvSpPr>
            <a:spLocks noChangeArrowheads="1"/>
          </p:cNvSpPr>
          <p:nvPr/>
        </p:nvSpPr>
        <p:spPr bwMode="auto">
          <a:xfrm>
            <a:off x="4208463" y="3455988"/>
            <a:ext cx="5048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Rectangle 12"/>
          <p:cNvSpPr>
            <a:spLocks noChangeArrowheads="1"/>
          </p:cNvSpPr>
          <p:nvPr/>
        </p:nvSpPr>
        <p:spPr bwMode="auto">
          <a:xfrm>
            <a:off x="4208463" y="3455988"/>
            <a:ext cx="3968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2800">
                <a:solidFill>
                  <a:srgbClr val="000000"/>
                </a:solidFill>
                <a:latin typeface="Arial" charset="0"/>
              </a:rPr>
              <a:t>18</a:t>
            </a:r>
            <a:endParaRPr lang="sl-SI" sz="2800">
              <a:latin typeface="Arial" charset="0"/>
            </a:endParaRPr>
          </a:p>
        </p:txBody>
      </p:sp>
      <p:sp>
        <p:nvSpPr>
          <p:cNvPr id="6158" name="Rectangle 13"/>
          <p:cNvSpPr>
            <a:spLocks noChangeArrowheads="1"/>
          </p:cNvSpPr>
          <p:nvPr/>
        </p:nvSpPr>
        <p:spPr bwMode="auto">
          <a:xfrm>
            <a:off x="5681663" y="3455988"/>
            <a:ext cx="5048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Rectangle 14"/>
          <p:cNvSpPr>
            <a:spLocks noChangeArrowheads="1"/>
          </p:cNvSpPr>
          <p:nvPr/>
        </p:nvSpPr>
        <p:spPr bwMode="auto">
          <a:xfrm>
            <a:off x="5681663" y="3455988"/>
            <a:ext cx="3968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2800">
                <a:solidFill>
                  <a:srgbClr val="000000"/>
                </a:solidFill>
                <a:latin typeface="Arial" charset="0"/>
              </a:rPr>
              <a:t>26</a:t>
            </a:r>
            <a:endParaRPr lang="sl-SI" sz="2800">
              <a:latin typeface="Arial" charset="0"/>
            </a:endParaRPr>
          </a:p>
        </p:txBody>
      </p:sp>
      <p:sp>
        <p:nvSpPr>
          <p:cNvPr id="6160" name="Rectangle 15"/>
          <p:cNvSpPr>
            <a:spLocks noChangeArrowheads="1"/>
          </p:cNvSpPr>
          <p:nvPr/>
        </p:nvSpPr>
        <p:spPr bwMode="auto">
          <a:xfrm>
            <a:off x="6827838" y="3455988"/>
            <a:ext cx="5048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Rectangle 16"/>
          <p:cNvSpPr>
            <a:spLocks noChangeArrowheads="1"/>
          </p:cNvSpPr>
          <p:nvPr/>
        </p:nvSpPr>
        <p:spPr bwMode="auto">
          <a:xfrm>
            <a:off x="6827838" y="3455988"/>
            <a:ext cx="3968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2800">
                <a:solidFill>
                  <a:srgbClr val="000000"/>
                </a:solidFill>
                <a:latin typeface="Arial" charset="0"/>
              </a:rPr>
              <a:t>32</a:t>
            </a:r>
            <a:endParaRPr lang="sl-SI" sz="2800">
              <a:latin typeface="Arial" charset="0"/>
            </a:endParaRPr>
          </a:p>
        </p:txBody>
      </p:sp>
      <p:sp>
        <p:nvSpPr>
          <p:cNvPr id="6162" name="Rectangle 17"/>
          <p:cNvSpPr>
            <a:spLocks noChangeArrowheads="1"/>
          </p:cNvSpPr>
          <p:nvPr/>
        </p:nvSpPr>
        <p:spPr bwMode="auto">
          <a:xfrm>
            <a:off x="1752600" y="4273550"/>
            <a:ext cx="3238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3" name="Rectangle 18"/>
          <p:cNvSpPr>
            <a:spLocks noChangeArrowheads="1"/>
          </p:cNvSpPr>
          <p:nvPr/>
        </p:nvSpPr>
        <p:spPr bwMode="auto">
          <a:xfrm>
            <a:off x="1752600" y="4273550"/>
            <a:ext cx="1984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2800">
                <a:solidFill>
                  <a:srgbClr val="000000"/>
                </a:solidFill>
                <a:latin typeface="Arial" charset="0"/>
              </a:rPr>
              <a:t>5</a:t>
            </a:r>
            <a:endParaRPr lang="sl-SI" sz="2800">
              <a:latin typeface="Arial" charset="0"/>
            </a:endParaRPr>
          </a:p>
        </p:txBody>
      </p:sp>
      <p:sp>
        <p:nvSpPr>
          <p:cNvPr id="6164" name="Rectangle 19"/>
          <p:cNvSpPr>
            <a:spLocks noChangeArrowheads="1"/>
          </p:cNvSpPr>
          <p:nvPr/>
        </p:nvSpPr>
        <p:spPr bwMode="auto">
          <a:xfrm>
            <a:off x="2898775" y="4273550"/>
            <a:ext cx="3238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Rectangle 20"/>
          <p:cNvSpPr>
            <a:spLocks noChangeArrowheads="1"/>
          </p:cNvSpPr>
          <p:nvPr/>
        </p:nvSpPr>
        <p:spPr bwMode="auto">
          <a:xfrm>
            <a:off x="2898775" y="4273550"/>
            <a:ext cx="1984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2800">
                <a:solidFill>
                  <a:srgbClr val="000000"/>
                </a:solidFill>
                <a:latin typeface="Arial" charset="0"/>
              </a:rPr>
              <a:t>9</a:t>
            </a:r>
            <a:endParaRPr lang="sl-SI" sz="2800">
              <a:latin typeface="Arial" charset="0"/>
            </a:endParaRPr>
          </a:p>
        </p:txBody>
      </p:sp>
      <p:sp>
        <p:nvSpPr>
          <p:cNvPr id="6166" name="Rectangle 21"/>
          <p:cNvSpPr>
            <a:spLocks noChangeArrowheads="1"/>
          </p:cNvSpPr>
          <p:nvPr/>
        </p:nvSpPr>
        <p:spPr bwMode="auto">
          <a:xfrm>
            <a:off x="3717925" y="4273550"/>
            <a:ext cx="5032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Rectangle 22"/>
          <p:cNvSpPr>
            <a:spLocks noChangeArrowheads="1"/>
          </p:cNvSpPr>
          <p:nvPr/>
        </p:nvSpPr>
        <p:spPr bwMode="auto">
          <a:xfrm>
            <a:off x="3717925" y="4273550"/>
            <a:ext cx="3968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2800">
                <a:solidFill>
                  <a:srgbClr val="000000"/>
                </a:solidFill>
                <a:latin typeface="Arial" charset="0"/>
              </a:rPr>
              <a:t>15</a:t>
            </a:r>
            <a:endParaRPr lang="sl-SI" sz="2800">
              <a:latin typeface="Arial" charset="0"/>
            </a:endParaRPr>
          </a:p>
        </p:txBody>
      </p:sp>
      <p:sp>
        <p:nvSpPr>
          <p:cNvPr id="6168" name="Line 23"/>
          <p:cNvSpPr>
            <a:spLocks noChangeShapeType="1"/>
          </p:cNvSpPr>
          <p:nvPr/>
        </p:nvSpPr>
        <p:spPr bwMode="auto">
          <a:xfrm flipV="1">
            <a:off x="3881438" y="2314575"/>
            <a:ext cx="654050" cy="328613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9" name="Line 24"/>
          <p:cNvSpPr>
            <a:spLocks noChangeShapeType="1"/>
          </p:cNvSpPr>
          <p:nvPr/>
        </p:nvSpPr>
        <p:spPr bwMode="auto">
          <a:xfrm flipV="1">
            <a:off x="2735263" y="3133725"/>
            <a:ext cx="490537" cy="328613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0" name="Line 25"/>
          <p:cNvSpPr>
            <a:spLocks noChangeShapeType="1"/>
          </p:cNvSpPr>
          <p:nvPr/>
        </p:nvSpPr>
        <p:spPr bwMode="auto">
          <a:xfrm flipH="1">
            <a:off x="1916113" y="3789363"/>
            <a:ext cx="327025" cy="49212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1" name="Line 26"/>
          <p:cNvSpPr>
            <a:spLocks noChangeShapeType="1"/>
          </p:cNvSpPr>
          <p:nvPr/>
        </p:nvSpPr>
        <p:spPr bwMode="auto">
          <a:xfrm>
            <a:off x="2571750" y="3789363"/>
            <a:ext cx="327025" cy="49212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2" name="Line 27"/>
          <p:cNvSpPr>
            <a:spLocks noChangeShapeType="1"/>
          </p:cNvSpPr>
          <p:nvPr/>
        </p:nvSpPr>
        <p:spPr bwMode="auto">
          <a:xfrm>
            <a:off x="3717925" y="3133725"/>
            <a:ext cx="490538" cy="328613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3" name="Line 28"/>
          <p:cNvSpPr>
            <a:spLocks noChangeShapeType="1"/>
          </p:cNvSpPr>
          <p:nvPr/>
        </p:nvSpPr>
        <p:spPr bwMode="auto">
          <a:xfrm flipH="1">
            <a:off x="4044950" y="3952875"/>
            <a:ext cx="163513" cy="328613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" name="Line 29"/>
          <p:cNvSpPr>
            <a:spLocks noChangeShapeType="1"/>
          </p:cNvSpPr>
          <p:nvPr/>
        </p:nvSpPr>
        <p:spPr bwMode="auto">
          <a:xfrm>
            <a:off x="5191125" y="2314575"/>
            <a:ext cx="819150" cy="328613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5" name="Line 30"/>
          <p:cNvSpPr>
            <a:spLocks noChangeShapeType="1"/>
          </p:cNvSpPr>
          <p:nvPr/>
        </p:nvSpPr>
        <p:spPr bwMode="auto">
          <a:xfrm flipH="1">
            <a:off x="6010275" y="3133725"/>
            <a:ext cx="163513" cy="328613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6" name="Line 31"/>
          <p:cNvSpPr>
            <a:spLocks noChangeShapeType="1"/>
          </p:cNvSpPr>
          <p:nvPr/>
        </p:nvSpPr>
        <p:spPr bwMode="auto">
          <a:xfrm>
            <a:off x="6500813" y="3133725"/>
            <a:ext cx="327025" cy="328613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7" name="Rectangle 32"/>
          <p:cNvSpPr>
            <a:spLocks noChangeArrowheads="1"/>
          </p:cNvSpPr>
          <p:nvPr/>
        </p:nvSpPr>
        <p:spPr bwMode="auto">
          <a:xfrm>
            <a:off x="6173788" y="4110038"/>
            <a:ext cx="5032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8" name="Rectangle 33"/>
          <p:cNvSpPr>
            <a:spLocks noChangeArrowheads="1"/>
          </p:cNvSpPr>
          <p:nvPr/>
        </p:nvSpPr>
        <p:spPr bwMode="auto">
          <a:xfrm>
            <a:off x="6173788" y="4110038"/>
            <a:ext cx="3968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2800">
                <a:solidFill>
                  <a:srgbClr val="000000"/>
                </a:solidFill>
                <a:latin typeface="Arial" charset="0"/>
              </a:rPr>
              <a:t>28</a:t>
            </a:r>
            <a:endParaRPr lang="sl-SI" sz="2800">
              <a:latin typeface="Arial" charset="0"/>
            </a:endParaRPr>
          </a:p>
        </p:txBody>
      </p:sp>
      <p:sp>
        <p:nvSpPr>
          <p:cNvPr id="6179" name="Line 34"/>
          <p:cNvSpPr>
            <a:spLocks noChangeShapeType="1"/>
          </p:cNvSpPr>
          <p:nvPr/>
        </p:nvSpPr>
        <p:spPr bwMode="auto">
          <a:xfrm>
            <a:off x="6010275" y="3952875"/>
            <a:ext cx="163513" cy="163513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0" name="Rectangle 35"/>
          <p:cNvSpPr>
            <a:spLocks noChangeArrowheads="1"/>
          </p:cNvSpPr>
          <p:nvPr/>
        </p:nvSpPr>
        <p:spPr bwMode="auto">
          <a:xfrm>
            <a:off x="5681663" y="4765675"/>
            <a:ext cx="5048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1" name="Rectangle 36"/>
          <p:cNvSpPr>
            <a:spLocks noChangeArrowheads="1"/>
          </p:cNvSpPr>
          <p:nvPr/>
        </p:nvSpPr>
        <p:spPr bwMode="auto">
          <a:xfrm>
            <a:off x="5681663" y="4765675"/>
            <a:ext cx="3968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2800">
                <a:solidFill>
                  <a:srgbClr val="000000"/>
                </a:solidFill>
                <a:latin typeface="Arial" charset="0"/>
              </a:rPr>
              <a:t>27</a:t>
            </a:r>
            <a:endParaRPr lang="sl-SI" sz="2800">
              <a:latin typeface="Arial" charset="0"/>
            </a:endParaRPr>
          </a:p>
        </p:txBody>
      </p:sp>
      <p:sp>
        <p:nvSpPr>
          <p:cNvPr id="6182" name="Line 37"/>
          <p:cNvSpPr>
            <a:spLocks noChangeShapeType="1"/>
          </p:cNvSpPr>
          <p:nvPr/>
        </p:nvSpPr>
        <p:spPr bwMode="auto">
          <a:xfrm flipV="1">
            <a:off x="6010275" y="4608513"/>
            <a:ext cx="163513" cy="163512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/>
              <a:t>Matija Lokar, FMF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Iskalno dvojiško drevo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000" b="1" smtClean="0">
                <a:solidFill>
                  <a:srgbClr val="FF3300"/>
                </a:solidFill>
              </a:rPr>
              <a:t>ni</a:t>
            </a:r>
            <a:r>
              <a:rPr lang="en-US" sz="3000" smtClean="0"/>
              <a:t> podvojenih elementov</a:t>
            </a:r>
          </a:p>
          <a:p>
            <a:pPr eaLnBrk="1" hangingPunct="1"/>
            <a:r>
              <a:rPr lang="en-US" sz="3000" smtClean="0"/>
              <a:t>def: </a:t>
            </a:r>
            <a:r>
              <a:rPr lang="en-US" i="1" smtClean="0"/>
              <a:t>dvojiško drevo, za katerega velja, da so vsi elementi v levem poddrevesu</a:t>
            </a:r>
            <a:r>
              <a:rPr lang="sl-SI" i="1" smtClean="0"/>
              <a:t> (</a:t>
            </a:r>
            <a:r>
              <a:rPr lang="en-US" sz="2000" i="1" smtClean="0"/>
              <a:t>ki je tudi iskalno drevo</a:t>
            </a:r>
            <a:r>
              <a:rPr lang="sl-SI" i="1" smtClean="0"/>
              <a:t>)</a:t>
            </a:r>
            <a:r>
              <a:rPr lang="en-US" i="1" smtClean="0"/>
              <a:t> manjši od korena in v desnem poddrevesu večji od korena. Tudi desno poddrevo je iskalno dv. drevo</a:t>
            </a:r>
            <a:endParaRPr lang="en-US" sz="3000" smtClean="0"/>
          </a:p>
          <a:p>
            <a:pPr eaLnBrk="1" hangingPunct="1"/>
            <a:r>
              <a:rPr lang="en-US" sz="3000" smtClean="0"/>
              <a:t>Iskanje podatkov je lahko dokaj hitro: odvisno od učinkovitosti predstavitve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/>
              <a:t>Matija Lokar, FMF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Iskanje v IDD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hlinkClick r:id="rId3"/>
              </a:rPr>
              <a:t>http://www.cs.queensu.ca/home/jstewart/applets/bst/bst-searching.html</a:t>
            </a:r>
            <a:r>
              <a:rPr lang="sl-SI" smtClean="0"/>
              <a:t> 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/>
              <a:t>Matija Lokar, FMF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ISKALNO DREVO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smtClean="0"/>
              <a:t>Iskalno drevo imenujemo tudi binarni (dvojiški) slovar:</a:t>
            </a:r>
          </a:p>
          <a:p>
            <a:pPr eaLnBrk="1" hangingPunct="1"/>
            <a:r>
              <a:rPr lang="sl-SI" smtClean="0"/>
              <a:t>V slovarju iščemo neko geslo. Odpremo na poljubni strani; če je geslo pred to stranjo (korenom), iščemo v prvi polovici (levo poddrevo), sicer v drugi (desno poddrevo). Postopek rekurzivno ponavljamo, dokler ne najdemo gesla v korenu ali ugotovimo, da ga ni v slovarju (in ga po potrebi dodamo).</a:t>
            </a:r>
          </a:p>
        </p:txBody>
      </p:sp>
    </p:spTree>
  </p:cSld>
  <p:clrMapOvr>
    <a:masterClrMapping/>
  </p:clrMapOvr>
  <p:transition spd="med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/>
              <a:t>Matija Lokar, FMF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sl-SI" sz="2600" smtClean="0"/>
              <a:t>Primer: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4699000" y="1981200"/>
            <a:ext cx="5048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4699000" y="1981200"/>
            <a:ext cx="3968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2800">
                <a:solidFill>
                  <a:srgbClr val="000000"/>
                </a:solidFill>
                <a:latin typeface="Arial" charset="0"/>
              </a:rPr>
              <a:t>25</a:t>
            </a:r>
            <a:endParaRPr lang="sl-SI" sz="2800">
              <a:latin typeface="Arial" charset="0"/>
            </a:endParaRP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3389313" y="2636838"/>
            <a:ext cx="5048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3389313" y="2636838"/>
            <a:ext cx="3968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2800">
                <a:solidFill>
                  <a:srgbClr val="000000"/>
                </a:solidFill>
                <a:latin typeface="Arial" charset="0"/>
              </a:rPr>
              <a:t>12</a:t>
            </a:r>
            <a:endParaRPr lang="sl-SI" sz="2800">
              <a:latin typeface="Arial" charset="0"/>
            </a:endParaRPr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6173788" y="2636838"/>
            <a:ext cx="50323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Rectangle 8"/>
          <p:cNvSpPr>
            <a:spLocks noChangeArrowheads="1"/>
          </p:cNvSpPr>
          <p:nvPr/>
        </p:nvSpPr>
        <p:spPr bwMode="auto">
          <a:xfrm>
            <a:off x="6173788" y="2636838"/>
            <a:ext cx="3968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2800">
                <a:solidFill>
                  <a:srgbClr val="000000"/>
                </a:solidFill>
                <a:latin typeface="Arial" charset="0"/>
              </a:rPr>
              <a:t>30</a:t>
            </a:r>
            <a:endParaRPr lang="sl-SI" sz="2800">
              <a:latin typeface="Arial" charset="0"/>
            </a:endParaRPr>
          </a:p>
        </p:txBody>
      </p:sp>
      <p:sp>
        <p:nvSpPr>
          <p:cNvPr id="10250" name="Rectangle 9"/>
          <p:cNvSpPr>
            <a:spLocks noChangeArrowheads="1"/>
          </p:cNvSpPr>
          <p:nvPr/>
        </p:nvSpPr>
        <p:spPr bwMode="auto">
          <a:xfrm>
            <a:off x="2408238" y="3455988"/>
            <a:ext cx="32385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Rectangle 10"/>
          <p:cNvSpPr>
            <a:spLocks noChangeArrowheads="1"/>
          </p:cNvSpPr>
          <p:nvPr/>
        </p:nvSpPr>
        <p:spPr bwMode="auto">
          <a:xfrm>
            <a:off x="2408238" y="3455988"/>
            <a:ext cx="19843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2800">
                <a:solidFill>
                  <a:srgbClr val="000000"/>
                </a:solidFill>
                <a:latin typeface="Arial" charset="0"/>
              </a:rPr>
              <a:t>7</a:t>
            </a:r>
            <a:endParaRPr lang="sl-SI" sz="2800">
              <a:latin typeface="Arial" charset="0"/>
            </a:endParaRPr>
          </a:p>
        </p:txBody>
      </p:sp>
      <p:sp>
        <p:nvSpPr>
          <p:cNvPr id="10252" name="Rectangle 11"/>
          <p:cNvSpPr>
            <a:spLocks noChangeArrowheads="1"/>
          </p:cNvSpPr>
          <p:nvPr/>
        </p:nvSpPr>
        <p:spPr bwMode="auto">
          <a:xfrm>
            <a:off x="4208463" y="3455988"/>
            <a:ext cx="5048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Rectangle 12"/>
          <p:cNvSpPr>
            <a:spLocks noChangeArrowheads="1"/>
          </p:cNvSpPr>
          <p:nvPr/>
        </p:nvSpPr>
        <p:spPr bwMode="auto">
          <a:xfrm>
            <a:off x="4208463" y="3455988"/>
            <a:ext cx="3968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2800">
                <a:solidFill>
                  <a:srgbClr val="000000"/>
                </a:solidFill>
                <a:latin typeface="Arial" charset="0"/>
              </a:rPr>
              <a:t>18</a:t>
            </a:r>
            <a:endParaRPr lang="sl-SI" sz="2800">
              <a:latin typeface="Arial" charset="0"/>
            </a:endParaRPr>
          </a:p>
        </p:txBody>
      </p:sp>
      <p:sp>
        <p:nvSpPr>
          <p:cNvPr id="10254" name="Rectangle 13"/>
          <p:cNvSpPr>
            <a:spLocks noChangeArrowheads="1"/>
          </p:cNvSpPr>
          <p:nvPr/>
        </p:nvSpPr>
        <p:spPr bwMode="auto">
          <a:xfrm>
            <a:off x="5681663" y="3455988"/>
            <a:ext cx="5048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Rectangle 14"/>
          <p:cNvSpPr>
            <a:spLocks noChangeArrowheads="1"/>
          </p:cNvSpPr>
          <p:nvPr/>
        </p:nvSpPr>
        <p:spPr bwMode="auto">
          <a:xfrm>
            <a:off x="5681663" y="3455988"/>
            <a:ext cx="3968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2800">
                <a:solidFill>
                  <a:srgbClr val="000000"/>
                </a:solidFill>
                <a:latin typeface="Arial" charset="0"/>
              </a:rPr>
              <a:t>26</a:t>
            </a:r>
            <a:endParaRPr lang="sl-SI" sz="2800">
              <a:latin typeface="Arial" charset="0"/>
            </a:endParaRPr>
          </a:p>
        </p:txBody>
      </p:sp>
      <p:sp>
        <p:nvSpPr>
          <p:cNvPr id="10256" name="Rectangle 15"/>
          <p:cNvSpPr>
            <a:spLocks noChangeArrowheads="1"/>
          </p:cNvSpPr>
          <p:nvPr/>
        </p:nvSpPr>
        <p:spPr bwMode="auto">
          <a:xfrm>
            <a:off x="6827838" y="3455988"/>
            <a:ext cx="5048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Rectangle 16"/>
          <p:cNvSpPr>
            <a:spLocks noChangeArrowheads="1"/>
          </p:cNvSpPr>
          <p:nvPr/>
        </p:nvSpPr>
        <p:spPr bwMode="auto">
          <a:xfrm>
            <a:off x="6827838" y="3455988"/>
            <a:ext cx="3968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2800">
                <a:solidFill>
                  <a:srgbClr val="000000"/>
                </a:solidFill>
                <a:latin typeface="Arial" charset="0"/>
              </a:rPr>
              <a:t>32</a:t>
            </a:r>
            <a:endParaRPr lang="sl-SI" sz="2800">
              <a:latin typeface="Arial" charset="0"/>
            </a:endParaRPr>
          </a:p>
        </p:txBody>
      </p:sp>
      <p:sp>
        <p:nvSpPr>
          <p:cNvPr id="10258" name="Rectangle 17"/>
          <p:cNvSpPr>
            <a:spLocks noChangeArrowheads="1"/>
          </p:cNvSpPr>
          <p:nvPr/>
        </p:nvSpPr>
        <p:spPr bwMode="auto">
          <a:xfrm>
            <a:off x="1752600" y="4273550"/>
            <a:ext cx="3238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Rectangle 18"/>
          <p:cNvSpPr>
            <a:spLocks noChangeArrowheads="1"/>
          </p:cNvSpPr>
          <p:nvPr/>
        </p:nvSpPr>
        <p:spPr bwMode="auto">
          <a:xfrm>
            <a:off x="1752600" y="4273550"/>
            <a:ext cx="1984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2800">
                <a:solidFill>
                  <a:srgbClr val="000000"/>
                </a:solidFill>
                <a:latin typeface="Arial" charset="0"/>
              </a:rPr>
              <a:t>5</a:t>
            </a:r>
            <a:endParaRPr lang="sl-SI" sz="2800">
              <a:latin typeface="Arial" charset="0"/>
            </a:endParaRPr>
          </a:p>
        </p:txBody>
      </p:sp>
      <p:sp>
        <p:nvSpPr>
          <p:cNvPr id="10260" name="Rectangle 19"/>
          <p:cNvSpPr>
            <a:spLocks noChangeArrowheads="1"/>
          </p:cNvSpPr>
          <p:nvPr/>
        </p:nvSpPr>
        <p:spPr bwMode="auto">
          <a:xfrm>
            <a:off x="2898775" y="4273550"/>
            <a:ext cx="3238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Rectangle 20"/>
          <p:cNvSpPr>
            <a:spLocks noChangeArrowheads="1"/>
          </p:cNvSpPr>
          <p:nvPr/>
        </p:nvSpPr>
        <p:spPr bwMode="auto">
          <a:xfrm>
            <a:off x="2898775" y="4273550"/>
            <a:ext cx="1984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2800">
                <a:solidFill>
                  <a:srgbClr val="000000"/>
                </a:solidFill>
                <a:latin typeface="Arial" charset="0"/>
              </a:rPr>
              <a:t>9</a:t>
            </a:r>
            <a:endParaRPr lang="sl-SI" sz="2800">
              <a:latin typeface="Arial" charset="0"/>
            </a:endParaRPr>
          </a:p>
        </p:txBody>
      </p:sp>
      <p:sp>
        <p:nvSpPr>
          <p:cNvPr id="10262" name="Rectangle 21"/>
          <p:cNvSpPr>
            <a:spLocks noChangeArrowheads="1"/>
          </p:cNvSpPr>
          <p:nvPr/>
        </p:nvSpPr>
        <p:spPr bwMode="auto">
          <a:xfrm>
            <a:off x="3717925" y="4273550"/>
            <a:ext cx="5032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Rectangle 22"/>
          <p:cNvSpPr>
            <a:spLocks noChangeArrowheads="1"/>
          </p:cNvSpPr>
          <p:nvPr/>
        </p:nvSpPr>
        <p:spPr bwMode="auto">
          <a:xfrm>
            <a:off x="3717925" y="4273550"/>
            <a:ext cx="3968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2800">
                <a:solidFill>
                  <a:srgbClr val="000000"/>
                </a:solidFill>
                <a:latin typeface="Arial" charset="0"/>
              </a:rPr>
              <a:t>15</a:t>
            </a:r>
            <a:endParaRPr lang="sl-SI" sz="2800">
              <a:latin typeface="Arial" charset="0"/>
            </a:endParaRPr>
          </a:p>
        </p:txBody>
      </p:sp>
      <p:sp>
        <p:nvSpPr>
          <p:cNvPr id="10264" name="Line 23"/>
          <p:cNvSpPr>
            <a:spLocks noChangeShapeType="1"/>
          </p:cNvSpPr>
          <p:nvPr/>
        </p:nvSpPr>
        <p:spPr bwMode="auto">
          <a:xfrm flipV="1">
            <a:off x="3881438" y="2314575"/>
            <a:ext cx="654050" cy="328613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5" name="Line 24"/>
          <p:cNvSpPr>
            <a:spLocks noChangeShapeType="1"/>
          </p:cNvSpPr>
          <p:nvPr/>
        </p:nvSpPr>
        <p:spPr bwMode="auto">
          <a:xfrm flipV="1">
            <a:off x="2735263" y="3133725"/>
            <a:ext cx="490537" cy="328613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6" name="Line 25"/>
          <p:cNvSpPr>
            <a:spLocks noChangeShapeType="1"/>
          </p:cNvSpPr>
          <p:nvPr/>
        </p:nvSpPr>
        <p:spPr bwMode="auto">
          <a:xfrm flipH="1">
            <a:off x="1916113" y="3789363"/>
            <a:ext cx="327025" cy="49212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7" name="Line 26"/>
          <p:cNvSpPr>
            <a:spLocks noChangeShapeType="1"/>
          </p:cNvSpPr>
          <p:nvPr/>
        </p:nvSpPr>
        <p:spPr bwMode="auto">
          <a:xfrm>
            <a:off x="2571750" y="3789363"/>
            <a:ext cx="327025" cy="49212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8" name="Line 27"/>
          <p:cNvSpPr>
            <a:spLocks noChangeShapeType="1"/>
          </p:cNvSpPr>
          <p:nvPr/>
        </p:nvSpPr>
        <p:spPr bwMode="auto">
          <a:xfrm>
            <a:off x="3717925" y="3133725"/>
            <a:ext cx="490538" cy="328613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9" name="Line 28"/>
          <p:cNvSpPr>
            <a:spLocks noChangeShapeType="1"/>
          </p:cNvSpPr>
          <p:nvPr/>
        </p:nvSpPr>
        <p:spPr bwMode="auto">
          <a:xfrm flipH="1">
            <a:off x="4044950" y="3952875"/>
            <a:ext cx="163513" cy="328613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0" name="Line 29"/>
          <p:cNvSpPr>
            <a:spLocks noChangeShapeType="1"/>
          </p:cNvSpPr>
          <p:nvPr/>
        </p:nvSpPr>
        <p:spPr bwMode="auto">
          <a:xfrm>
            <a:off x="5191125" y="2314575"/>
            <a:ext cx="819150" cy="328613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1" name="Line 30"/>
          <p:cNvSpPr>
            <a:spLocks noChangeShapeType="1"/>
          </p:cNvSpPr>
          <p:nvPr/>
        </p:nvSpPr>
        <p:spPr bwMode="auto">
          <a:xfrm flipH="1">
            <a:off x="6010275" y="3133725"/>
            <a:ext cx="163513" cy="328613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2" name="Line 31"/>
          <p:cNvSpPr>
            <a:spLocks noChangeShapeType="1"/>
          </p:cNvSpPr>
          <p:nvPr/>
        </p:nvSpPr>
        <p:spPr bwMode="auto">
          <a:xfrm>
            <a:off x="6500813" y="3133725"/>
            <a:ext cx="327025" cy="328613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3" name="Rectangle 32"/>
          <p:cNvSpPr>
            <a:spLocks noChangeArrowheads="1"/>
          </p:cNvSpPr>
          <p:nvPr/>
        </p:nvSpPr>
        <p:spPr bwMode="auto">
          <a:xfrm>
            <a:off x="6173788" y="4110038"/>
            <a:ext cx="5032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4" name="Rectangle 33"/>
          <p:cNvSpPr>
            <a:spLocks noChangeArrowheads="1"/>
          </p:cNvSpPr>
          <p:nvPr/>
        </p:nvSpPr>
        <p:spPr bwMode="auto">
          <a:xfrm>
            <a:off x="6173788" y="4110038"/>
            <a:ext cx="3968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2800">
                <a:solidFill>
                  <a:srgbClr val="000000"/>
                </a:solidFill>
                <a:latin typeface="Arial" charset="0"/>
              </a:rPr>
              <a:t>28</a:t>
            </a:r>
            <a:endParaRPr lang="sl-SI" sz="2800">
              <a:latin typeface="Arial" charset="0"/>
            </a:endParaRPr>
          </a:p>
        </p:txBody>
      </p:sp>
      <p:sp>
        <p:nvSpPr>
          <p:cNvPr id="10275" name="Line 34"/>
          <p:cNvSpPr>
            <a:spLocks noChangeShapeType="1"/>
          </p:cNvSpPr>
          <p:nvPr/>
        </p:nvSpPr>
        <p:spPr bwMode="auto">
          <a:xfrm>
            <a:off x="6010275" y="3952875"/>
            <a:ext cx="163513" cy="163513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6" name="Rectangle 35"/>
          <p:cNvSpPr>
            <a:spLocks noChangeArrowheads="1"/>
          </p:cNvSpPr>
          <p:nvPr/>
        </p:nvSpPr>
        <p:spPr bwMode="auto">
          <a:xfrm>
            <a:off x="5681663" y="4765675"/>
            <a:ext cx="5048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7" name="Rectangle 36"/>
          <p:cNvSpPr>
            <a:spLocks noChangeArrowheads="1"/>
          </p:cNvSpPr>
          <p:nvPr/>
        </p:nvSpPr>
        <p:spPr bwMode="auto">
          <a:xfrm>
            <a:off x="5681663" y="4765675"/>
            <a:ext cx="3968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2800">
                <a:solidFill>
                  <a:srgbClr val="000000"/>
                </a:solidFill>
                <a:latin typeface="Arial" charset="0"/>
              </a:rPr>
              <a:t>27</a:t>
            </a:r>
            <a:endParaRPr lang="sl-SI" sz="2800">
              <a:latin typeface="Arial" charset="0"/>
            </a:endParaRPr>
          </a:p>
        </p:txBody>
      </p:sp>
      <p:sp>
        <p:nvSpPr>
          <p:cNvPr id="10278" name="Line 37"/>
          <p:cNvSpPr>
            <a:spLocks noChangeShapeType="1"/>
          </p:cNvSpPr>
          <p:nvPr/>
        </p:nvSpPr>
        <p:spPr bwMode="auto">
          <a:xfrm flipV="1">
            <a:off x="6010275" y="4608513"/>
            <a:ext cx="163513" cy="163512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/>
              <a:t>Matija Lokar, FMF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Primer iskanja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sl-SI" smtClean="0"/>
              <a:t>Iščemo 4</a:t>
            </a:r>
          </a:p>
        </p:txBody>
      </p:sp>
      <p:grpSp>
        <p:nvGrpSpPr>
          <p:cNvPr id="11269" name="Group 4"/>
          <p:cNvGrpSpPr>
            <a:grpSpLocks/>
          </p:cNvGrpSpPr>
          <p:nvPr/>
        </p:nvGrpSpPr>
        <p:grpSpPr bwMode="auto">
          <a:xfrm>
            <a:off x="2124075" y="2205038"/>
            <a:ext cx="6410325" cy="4043362"/>
            <a:chOff x="2880" y="2794"/>
            <a:chExt cx="2496" cy="1142"/>
          </a:xfrm>
        </p:grpSpPr>
        <p:sp>
          <p:nvSpPr>
            <p:cNvPr id="11270" name="Oval 5"/>
            <p:cNvSpPr>
              <a:spLocks noChangeArrowheads="1"/>
            </p:cNvSpPr>
            <p:nvPr/>
          </p:nvSpPr>
          <p:spPr bwMode="auto">
            <a:xfrm>
              <a:off x="4007" y="2794"/>
              <a:ext cx="202" cy="201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11271" name="Oval 6"/>
            <p:cNvSpPr>
              <a:spLocks noChangeArrowheads="1"/>
            </p:cNvSpPr>
            <p:nvPr/>
          </p:nvSpPr>
          <p:spPr bwMode="auto">
            <a:xfrm>
              <a:off x="4896" y="3116"/>
              <a:ext cx="201" cy="202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Times New Roman" pitchFamily="18" charset="0"/>
                  <a:sym typeface="Symbol" pitchFamily="18" charset="2"/>
                </a:rPr>
                <a:t>9</a:t>
              </a:r>
            </a:p>
          </p:txBody>
        </p:sp>
        <p:sp>
          <p:nvSpPr>
            <p:cNvPr id="11272" name="Oval 7"/>
            <p:cNvSpPr>
              <a:spLocks noChangeArrowheads="1"/>
            </p:cNvSpPr>
            <p:nvPr/>
          </p:nvSpPr>
          <p:spPr bwMode="auto">
            <a:xfrm>
              <a:off x="3407" y="3116"/>
              <a:ext cx="201" cy="20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11273" name="Oval 8"/>
            <p:cNvSpPr>
              <a:spLocks noChangeArrowheads="1"/>
            </p:cNvSpPr>
            <p:nvPr/>
          </p:nvSpPr>
          <p:spPr bwMode="auto">
            <a:xfrm>
              <a:off x="3777" y="3428"/>
              <a:ext cx="202" cy="20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4</a:t>
              </a:r>
            </a:p>
          </p:txBody>
        </p:sp>
        <p:sp>
          <p:nvSpPr>
            <p:cNvPr id="11274" name="Rectangle 9"/>
            <p:cNvSpPr>
              <a:spLocks noChangeAspect="1" noChangeArrowheads="1"/>
            </p:cNvSpPr>
            <p:nvPr/>
          </p:nvSpPr>
          <p:spPr bwMode="auto">
            <a:xfrm>
              <a:off x="3621" y="3791"/>
              <a:ext cx="145" cy="14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sl-SI">
                <a:latin typeface="Tahoma" pitchFamily="34" charset="0"/>
              </a:endParaRPr>
            </a:p>
          </p:txBody>
        </p:sp>
        <p:sp>
          <p:nvSpPr>
            <p:cNvPr id="11275" name="Rectangle 10"/>
            <p:cNvSpPr>
              <a:spLocks noChangeAspect="1" noChangeArrowheads="1"/>
            </p:cNvSpPr>
            <p:nvPr/>
          </p:nvSpPr>
          <p:spPr bwMode="auto">
            <a:xfrm>
              <a:off x="3990" y="3791"/>
              <a:ext cx="146" cy="14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sl-SI">
                <a:latin typeface="Tahoma" pitchFamily="34" charset="0"/>
              </a:endParaRPr>
            </a:p>
          </p:txBody>
        </p:sp>
        <p:sp>
          <p:nvSpPr>
            <p:cNvPr id="11276" name="Rectangle 11"/>
            <p:cNvSpPr>
              <a:spLocks noChangeAspect="1" noChangeArrowheads="1"/>
            </p:cNvSpPr>
            <p:nvPr/>
          </p:nvSpPr>
          <p:spPr bwMode="auto">
            <a:xfrm>
              <a:off x="5231" y="3456"/>
              <a:ext cx="145" cy="14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sl-SI">
                <a:latin typeface="Tahoma" pitchFamily="34" charset="0"/>
              </a:endParaRPr>
            </a:p>
          </p:txBody>
        </p:sp>
        <p:cxnSp>
          <p:nvCxnSpPr>
            <p:cNvPr id="11277" name="AutoShape 12"/>
            <p:cNvCxnSpPr>
              <a:cxnSpLocks noChangeShapeType="1"/>
              <a:stCxn id="11270" idx="3"/>
              <a:endCxn id="11272" idx="7"/>
            </p:cNvCxnSpPr>
            <p:nvPr/>
          </p:nvCxnSpPr>
          <p:spPr bwMode="auto">
            <a:xfrm flipH="1">
              <a:off x="3579" y="2984"/>
              <a:ext cx="458" cy="144"/>
            </a:xfrm>
            <a:prstGeom prst="straightConnector1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8" name="AutoShape 13"/>
            <p:cNvCxnSpPr>
              <a:cxnSpLocks noChangeShapeType="1"/>
              <a:stCxn id="11271" idx="1"/>
              <a:endCxn id="11270" idx="5"/>
            </p:cNvCxnSpPr>
            <p:nvPr/>
          </p:nvCxnSpPr>
          <p:spPr bwMode="auto">
            <a:xfrm flipH="1" flipV="1">
              <a:off x="4179" y="2984"/>
              <a:ext cx="746" cy="156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9" name="AutoShape 14"/>
            <p:cNvCxnSpPr>
              <a:cxnSpLocks noChangeShapeType="1"/>
              <a:stCxn id="11276" idx="0"/>
              <a:endCxn id="11271" idx="5"/>
            </p:cNvCxnSpPr>
            <p:nvPr/>
          </p:nvCxnSpPr>
          <p:spPr bwMode="auto">
            <a:xfrm flipH="1" flipV="1">
              <a:off x="5068" y="3294"/>
              <a:ext cx="236" cy="156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0" name="AutoShape 15"/>
            <p:cNvCxnSpPr>
              <a:cxnSpLocks noChangeShapeType="1"/>
              <a:stCxn id="11290" idx="7"/>
              <a:endCxn id="11271" idx="3"/>
            </p:cNvCxnSpPr>
            <p:nvPr/>
          </p:nvCxnSpPr>
          <p:spPr bwMode="auto">
            <a:xfrm flipV="1">
              <a:off x="4780" y="3294"/>
              <a:ext cx="145" cy="148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1" name="AutoShape 16"/>
            <p:cNvCxnSpPr>
              <a:cxnSpLocks noChangeShapeType="1"/>
              <a:stCxn id="11275" idx="0"/>
              <a:endCxn id="11273" idx="5"/>
            </p:cNvCxnSpPr>
            <p:nvPr/>
          </p:nvCxnSpPr>
          <p:spPr bwMode="auto">
            <a:xfrm flipH="1" flipV="1">
              <a:off x="3949" y="3618"/>
              <a:ext cx="114" cy="167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2" name="AutoShape 17"/>
            <p:cNvCxnSpPr>
              <a:cxnSpLocks noChangeShapeType="1"/>
              <a:stCxn id="11274" idx="0"/>
              <a:endCxn id="11273" idx="3"/>
            </p:cNvCxnSpPr>
            <p:nvPr/>
          </p:nvCxnSpPr>
          <p:spPr bwMode="auto">
            <a:xfrm flipV="1">
              <a:off x="3694" y="3618"/>
              <a:ext cx="113" cy="167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3" name="AutoShape 18"/>
            <p:cNvCxnSpPr>
              <a:cxnSpLocks noChangeShapeType="1"/>
              <a:stCxn id="11285" idx="7"/>
              <a:endCxn id="11272" idx="3"/>
            </p:cNvCxnSpPr>
            <p:nvPr/>
          </p:nvCxnSpPr>
          <p:spPr bwMode="auto">
            <a:xfrm flipV="1">
              <a:off x="3209" y="3306"/>
              <a:ext cx="227" cy="146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4" name="AutoShape 19"/>
            <p:cNvCxnSpPr>
              <a:cxnSpLocks noChangeShapeType="1"/>
              <a:stCxn id="11273" idx="1"/>
              <a:endCxn id="11272" idx="5"/>
            </p:cNvCxnSpPr>
            <p:nvPr/>
          </p:nvCxnSpPr>
          <p:spPr bwMode="auto">
            <a:xfrm flipH="1" flipV="1">
              <a:off x="3579" y="3306"/>
              <a:ext cx="228" cy="134"/>
            </a:xfrm>
            <a:prstGeom prst="straightConnector1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85" name="Oval 20"/>
            <p:cNvSpPr>
              <a:spLocks noChangeArrowheads="1"/>
            </p:cNvSpPr>
            <p:nvPr/>
          </p:nvSpPr>
          <p:spPr bwMode="auto">
            <a:xfrm>
              <a:off x="3037" y="3428"/>
              <a:ext cx="201" cy="202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11286" name="Rectangle 21"/>
            <p:cNvSpPr>
              <a:spLocks noChangeAspect="1" noChangeArrowheads="1"/>
            </p:cNvSpPr>
            <p:nvPr/>
          </p:nvSpPr>
          <p:spPr bwMode="auto">
            <a:xfrm>
              <a:off x="2880" y="3791"/>
              <a:ext cx="145" cy="14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sl-SI">
                <a:latin typeface="Tahoma" pitchFamily="34" charset="0"/>
              </a:endParaRPr>
            </a:p>
          </p:txBody>
        </p:sp>
        <p:sp>
          <p:nvSpPr>
            <p:cNvPr id="11287" name="Rectangle 22"/>
            <p:cNvSpPr>
              <a:spLocks noChangeAspect="1" noChangeArrowheads="1"/>
            </p:cNvSpPr>
            <p:nvPr/>
          </p:nvSpPr>
          <p:spPr bwMode="auto">
            <a:xfrm>
              <a:off x="3250" y="3791"/>
              <a:ext cx="145" cy="14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sl-SI">
                <a:latin typeface="Tahoma" pitchFamily="34" charset="0"/>
              </a:endParaRPr>
            </a:p>
          </p:txBody>
        </p:sp>
        <p:cxnSp>
          <p:nvCxnSpPr>
            <p:cNvPr id="11288" name="AutoShape 23"/>
            <p:cNvCxnSpPr>
              <a:cxnSpLocks noChangeShapeType="1"/>
              <a:stCxn id="11287" idx="0"/>
              <a:endCxn id="11285" idx="5"/>
            </p:cNvCxnSpPr>
            <p:nvPr/>
          </p:nvCxnSpPr>
          <p:spPr bwMode="auto">
            <a:xfrm flipH="1" flipV="1">
              <a:off x="3209" y="3606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9" name="AutoShape 24"/>
            <p:cNvCxnSpPr>
              <a:cxnSpLocks noChangeShapeType="1"/>
              <a:stCxn id="11286" idx="0"/>
              <a:endCxn id="11285" idx="3"/>
            </p:cNvCxnSpPr>
            <p:nvPr/>
          </p:nvCxnSpPr>
          <p:spPr bwMode="auto">
            <a:xfrm flipV="1">
              <a:off x="2953" y="3606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90" name="Oval 25"/>
            <p:cNvSpPr>
              <a:spLocks noChangeArrowheads="1"/>
            </p:cNvSpPr>
            <p:nvPr/>
          </p:nvSpPr>
          <p:spPr bwMode="auto">
            <a:xfrm>
              <a:off x="4608" y="3418"/>
              <a:ext cx="202" cy="202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Times New Roman" pitchFamily="18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11291" name="Rectangle 26"/>
            <p:cNvSpPr>
              <a:spLocks noChangeAspect="1" noChangeArrowheads="1"/>
            </p:cNvSpPr>
            <p:nvPr/>
          </p:nvSpPr>
          <p:spPr bwMode="auto">
            <a:xfrm>
              <a:off x="4429" y="3791"/>
              <a:ext cx="145" cy="14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sl-SI">
                <a:latin typeface="Tahoma" pitchFamily="34" charset="0"/>
              </a:endParaRPr>
            </a:p>
          </p:txBody>
        </p:sp>
        <p:sp>
          <p:nvSpPr>
            <p:cNvPr id="11292" name="Rectangle 27"/>
            <p:cNvSpPr>
              <a:spLocks noChangeAspect="1" noChangeArrowheads="1"/>
            </p:cNvSpPr>
            <p:nvPr/>
          </p:nvSpPr>
          <p:spPr bwMode="auto">
            <a:xfrm>
              <a:off x="4798" y="3791"/>
              <a:ext cx="146" cy="14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sl-SI">
                <a:latin typeface="Tahoma" pitchFamily="34" charset="0"/>
              </a:endParaRPr>
            </a:p>
          </p:txBody>
        </p:sp>
        <p:cxnSp>
          <p:nvCxnSpPr>
            <p:cNvPr id="11293" name="AutoShape 28"/>
            <p:cNvCxnSpPr>
              <a:cxnSpLocks noChangeShapeType="1"/>
              <a:stCxn id="11292" idx="0"/>
              <a:endCxn id="11290" idx="5"/>
            </p:cNvCxnSpPr>
            <p:nvPr/>
          </p:nvCxnSpPr>
          <p:spPr bwMode="auto">
            <a:xfrm flipH="1" flipV="1">
              <a:off x="4780" y="3596"/>
              <a:ext cx="91" cy="189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4" name="AutoShape 29"/>
            <p:cNvCxnSpPr>
              <a:cxnSpLocks noChangeShapeType="1"/>
              <a:stCxn id="11291" idx="0"/>
              <a:endCxn id="11290" idx="3"/>
            </p:cNvCxnSpPr>
            <p:nvPr/>
          </p:nvCxnSpPr>
          <p:spPr bwMode="auto">
            <a:xfrm flipV="1">
              <a:off x="4502" y="3596"/>
              <a:ext cx="136" cy="189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95" name="Text Box 30"/>
            <p:cNvSpPr txBox="1">
              <a:spLocks noChangeArrowheads="1"/>
            </p:cNvSpPr>
            <p:nvPr/>
          </p:nvSpPr>
          <p:spPr bwMode="auto">
            <a:xfrm>
              <a:off x="3695" y="2814"/>
              <a:ext cx="134" cy="11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&lt;</a:t>
              </a:r>
            </a:p>
          </p:txBody>
        </p:sp>
        <p:sp>
          <p:nvSpPr>
            <p:cNvPr id="11296" name="Text Box 31"/>
            <p:cNvSpPr txBox="1">
              <a:spLocks noChangeArrowheads="1"/>
            </p:cNvSpPr>
            <p:nvPr/>
          </p:nvSpPr>
          <p:spPr bwMode="auto">
            <a:xfrm>
              <a:off x="3695" y="3150"/>
              <a:ext cx="134" cy="11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&gt;</a:t>
              </a:r>
            </a:p>
          </p:txBody>
        </p:sp>
        <p:sp>
          <p:nvSpPr>
            <p:cNvPr id="11297" name="Text Box 32"/>
            <p:cNvSpPr txBox="1">
              <a:spLocks noChangeArrowheads="1"/>
            </p:cNvSpPr>
            <p:nvPr/>
          </p:nvSpPr>
          <p:spPr bwMode="auto">
            <a:xfrm>
              <a:off x="4019" y="3398"/>
              <a:ext cx="134" cy="11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=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/>
              <a:t>Matija Lokar, FMF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z="3000" smtClean="0"/>
              <a:t>Vstavljanje podatkov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001000" cy="5040313"/>
          </a:xfrm>
        </p:spPr>
        <p:txBody>
          <a:bodyPr/>
          <a:lstStyle/>
          <a:p>
            <a:pPr eaLnBrk="1" hangingPunct="1"/>
            <a:r>
              <a:rPr lang="sl-SI" sz="2000" dirty="0" smtClean="0"/>
              <a:t>Pri navadnem DD nismo imeli vstavi. Kaj pa tukaj?</a:t>
            </a:r>
          </a:p>
          <a:p>
            <a:pPr lvl="1" eaLnBrk="1" hangingPunct="1"/>
            <a:r>
              <a:rPr lang="sl-SI" sz="1600" dirty="0" smtClean="0"/>
              <a:t>Zakaj?</a:t>
            </a:r>
          </a:p>
          <a:p>
            <a:pPr eaLnBrk="1" hangingPunct="1"/>
            <a:r>
              <a:rPr lang="sl-SI" sz="2000" dirty="0" smtClean="0"/>
              <a:t>začnemo pri korenu in se pomikamo proti listom;</a:t>
            </a:r>
          </a:p>
          <a:p>
            <a:pPr eaLnBrk="1" hangingPunct="1"/>
            <a:r>
              <a:rPr lang="sl-SI" sz="2000" dirty="0" smtClean="0"/>
              <a:t>podatek, ki ga vstavljamo, primerjamo s podatkom v korenu; če je manjši, se premaknemo v levo, sicer v desno poddrevo;</a:t>
            </a:r>
          </a:p>
          <a:p>
            <a:pPr eaLnBrk="1" hangingPunct="1"/>
            <a:r>
              <a:rPr lang="sl-SI" sz="2000" dirty="0" smtClean="0"/>
              <a:t>postopek ponavljamo, dokler:</a:t>
            </a:r>
          </a:p>
          <a:p>
            <a:pPr lvl="1" eaLnBrk="1" hangingPunct="1"/>
            <a:r>
              <a:rPr lang="sl-SI" sz="1800" dirty="0" smtClean="0"/>
              <a:t>ne najdemo podatka v drevesu; ali</a:t>
            </a:r>
          </a:p>
          <a:p>
            <a:pPr lvl="1" eaLnBrk="1" hangingPunct="1"/>
            <a:r>
              <a:rPr lang="sl-SI" sz="1800" dirty="0" smtClean="0"/>
              <a:t>ne pridemo do lista; podatka še ni v drevesu, zato ga vstavimo - tvorimo nov list.</a:t>
            </a:r>
          </a:p>
          <a:p>
            <a:pPr eaLnBrk="1" hangingPunct="1"/>
            <a:r>
              <a:rPr lang="sl-SI" sz="2000" dirty="0" smtClean="0"/>
              <a:t>Problem: izrojena oblika – počasno iskanje</a:t>
            </a:r>
          </a:p>
          <a:p>
            <a:pPr eaLnBrk="1" hangingPunct="1"/>
            <a:endParaRPr lang="sl-SI" sz="2000" dirty="0" smtClean="0"/>
          </a:p>
          <a:p>
            <a:pPr eaLnBrk="1" hangingPunct="1"/>
            <a:endParaRPr lang="sl-SI" sz="2000" dirty="0" smtClean="0"/>
          </a:p>
          <a:p>
            <a:pPr eaLnBrk="1" hangingPunct="1"/>
            <a:endParaRPr lang="sl-SI" sz="1400" dirty="0" smtClean="0"/>
          </a:p>
          <a:p>
            <a:pPr lvl="1" eaLnBrk="1" hangingPunct="1"/>
            <a:r>
              <a:rPr lang="sl-SI" sz="1600" dirty="0" smtClean="0"/>
              <a:t>Rešitev: uravnotežena drevesa (AVL, rdeče-črna, ...)</a:t>
            </a:r>
          </a:p>
        </p:txBody>
      </p:sp>
      <p:grpSp>
        <p:nvGrpSpPr>
          <p:cNvPr id="12293" name="Group 4"/>
          <p:cNvGrpSpPr>
            <a:grpSpLocks/>
          </p:cNvGrpSpPr>
          <p:nvPr/>
        </p:nvGrpSpPr>
        <p:grpSpPr bwMode="auto">
          <a:xfrm>
            <a:off x="3059019" y="5124946"/>
            <a:ext cx="1094793" cy="749793"/>
            <a:chOff x="2938" y="960"/>
            <a:chExt cx="2258" cy="1562"/>
          </a:xfrm>
        </p:grpSpPr>
        <p:sp>
          <p:nvSpPr>
            <p:cNvPr id="12294" name="Oval 5"/>
            <p:cNvSpPr>
              <a:spLocks noChangeArrowheads="1"/>
            </p:cNvSpPr>
            <p:nvPr/>
          </p:nvSpPr>
          <p:spPr bwMode="auto">
            <a:xfrm flipH="1">
              <a:off x="3120" y="960"/>
              <a:ext cx="201" cy="2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anchor="ctr" anchorCtr="1"/>
            <a:lstStyle/>
            <a:p>
              <a:pPr algn="ctr"/>
              <a:endParaRPr lang="sl-SI">
                <a:latin typeface="Times New Roman" pitchFamily="18" charset="0"/>
                <a:sym typeface="Symbol" pitchFamily="18" charset="2"/>
              </a:endParaRPr>
            </a:p>
          </p:txBody>
        </p:sp>
        <p:cxnSp>
          <p:nvCxnSpPr>
            <p:cNvPr id="12295" name="AutoShape 6"/>
            <p:cNvCxnSpPr>
              <a:cxnSpLocks noChangeShapeType="1"/>
              <a:stCxn id="12312" idx="3"/>
              <a:endCxn id="12314" idx="7"/>
            </p:cNvCxnSpPr>
            <p:nvPr/>
          </p:nvCxnSpPr>
          <p:spPr bwMode="auto">
            <a:xfrm>
              <a:off x="3714" y="1420"/>
              <a:ext cx="281" cy="13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96" name="AutoShape 7"/>
            <p:cNvCxnSpPr>
              <a:cxnSpLocks noChangeShapeType="1"/>
              <a:stCxn id="12294" idx="3"/>
              <a:endCxn id="12312" idx="7"/>
            </p:cNvCxnSpPr>
            <p:nvPr/>
          </p:nvCxnSpPr>
          <p:spPr bwMode="auto">
            <a:xfrm>
              <a:off x="3292" y="1138"/>
              <a:ext cx="279" cy="1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97" name="AutoShape 8"/>
            <p:cNvCxnSpPr>
              <a:cxnSpLocks noChangeShapeType="1"/>
              <a:stCxn id="12313" idx="0"/>
              <a:endCxn id="12294" idx="5"/>
            </p:cNvCxnSpPr>
            <p:nvPr/>
          </p:nvCxnSpPr>
          <p:spPr bwMode="auto">
            <a:xfrm flipV="1">
              <a:off x="3011" y="1138"/>
              <a:ext cx="139" cy="12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98" name="AutoShape 9"/>
            <p:cNvCxnSpPr>
              <a:cxnSpLocks noChangeShapeType="1"/>
              <a:stCxn id="12319" idx="7"/>
              <a:endCxn id="12310" idx="3"/>
            </p:cNvCxnSpPr>
            <p:nvPr/>
          </p:nvCxnSpPr>
          <p:spPr bwMode="auto">
            <a:xfrm flipH="1" flipV="1">
              <a:off x="4559" y="1988"/>
              <a:ext cx="281" cy="1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99" name="AutoShape 10"/>
            <p:cNvCxnSpPr>
              <a:cxnSpLocks noChangeShapeType="1"/>
              <a:stCxn id="12318" idx="0"/>
              <a:endCxn id="12310" idx="5"/>
            </p:cNvCxnSpPr>
            <p:nvPr/>
          </p:nvCxnSpPr>
          <p:spPr bwMode="auto">
            <a:xfrm flipV="1">
              <a:off x="4277" y="1988"/>
              <a:ext cx="139" cy="14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0" name="AutoShape 11"/>
            <p:cNvCxnSpPr>
              <a:cxnSpLocks noChangeShapeType="1"/>
              <a:stCxn id="12311" idx="0"/>
              <a:endCxn id="12314" idx="5"/>
            </p:cNvCxnSpPr>
            <p:nvPr/>
          </p:nvCxnSpPr>
          <p:spPr bwMode="auto">
            <a:xfrm flipV="1">
              <a:off x="3855" y="1705"/>
              <a:ext cx="140" cy="1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1" name="AutoShape 12"/>
            <p:cNvCxnSpPr>
              <a:cxnSpLocks noChangeShapeType="1"/>
              <a:stCxn id="12310" idx="7"/>
              <a:endCxn id="12314" idx="3"/>
            </p:cNvCxnSpPr>
            <p:nvPr/>
          </p:nvCxnSpPr>
          <p:spPr bwMode="auto">
            <a:xfrm flipH="1" flipV="1">
              <a:off x="4137" y="1705"/>
              <a:ext cx="279" cy="1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302" name="Group 13"/>
            <p:cNvGrpSpPr>
              <a:grpSpLocks/>
            </p:cNvGrpSpPr>
            <p:nvPr/>
          </p:nvGrpSpPr>
          <p:grpSpPr bwMode="auto">
            <a:xfrm>
              <a:off x="4204" y="2093"/>
              <a:ext cx="809" cy="202"/>
              <a:chOff x="4214" y="2496"/>
              <a:chExt cx="809" cy="202"/>
            </a:xfrm>
          </p:grpSpPr>
          <p:sp>
            <p:nvSpPr>
              <p:cNvPr id="12318" name="Rectangle 14"/>
              <p:cNvSpPr>
                <a:spLocks noChangeAspect="1" noChangeArrowheads="1"/>
              </p:cNvSpPr>
              <p:nvPr/>
            </p:nvSpPr>
            <p:spPr bwMode="auto">
              <a:xfrm flipH="1">
                <a:off x="4214" y="2544"/>
                <a:ext cx="145" cy="1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sl-SI">
                  <a:latin typeface="Tahoma" pitchFamily="34" charset="0"/>
                </a:endParaRPr>
              </a:p>
            </p:txBody>
          </p:sp>
          <p:sp>
            <p:nvSpPr>
              <p:cNvPr id="12319" name="Oval 15"/>
              <p:cNvSpPr>
                <a:spLocks noChangeArrowheads="1"/>
              </p:cNvSpPr>
              <p:nvPr/>
            </p:nvSpPr>
            <p:spPr bwMode="auto">
              <a:xfrm flipH="1">
                <a:off x="4821" y="2496"/>
                <a:ext cx="202" cy="20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anchor="ctr" anchorCtr="1"/>
              <a:lstStyle/>
              <a:p>
                <a:pPr algn="ctr"/>
                <a:endParaRPr lang="sl-SI">
                  <a:latin typeface="Times New Roman" pitchFamily="18" charset="0"/>
                  <a:sym typeface="Symbol" pitchFamily="18" charset="2"/>
                </a:endParaRPr>
              </a:p>
            </p:txBody>
          </p:sp>
        </p:grpSp>
        <p:grpSp>
          <p:nvGrpSpPr>
            <p:cNvPr id="12303" name="Group 16"/>
            <p:cNvGrpSpPr>
              <a:grpSpLocks/>
            </p:cNvGrpSpPr>
            <p:nvPr/>
          </p:nvGrpSpPr>
          <p:grpSpPr bwMode="auto">
            <a:xfrm>
              <a:off x="4627" y="2377"/>
              <a:ext cx="569" cy="145"/>
              <a:chOff x="4637" y="2859"/>
              <a:chExt cx="569" cy="145"/>
            </a:xfrm>
          </p:grpSpPr>
          <p:sp>
            <p:nvSpPr>
              <p:cNvPr id="12316" name="Rectangle 17"/>
              <p:cNvSpPr>
                <a:spLocks noChangeAspect="1" noChangeArrowheads="1"/>
              </p:cNvSpPr>
              <p:nvPr/>
            </p:nvSpPr>
            <p:spPr bwMode="auto">
              <a:xfrm flipH="1">
                <a:off x="5061" y="2859"/>
                <a:ext cx="145" cy="1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sl-SI">
                  <a:latin typeface="Tahoma" pitchFamily="34" charset="0"/>
                </a:endParaRPr>
              </a:p>
            </p:txBody>
          </p:sp>
          <p:sp>
            <p:nvSpPr>
              <p:cNvPr id="12317" name="Rectangle 18"/>
              <p:cNvSpPr>
                <a:spLocks noChangeAspect="1" noChangeArrowheads="1"/>
              </p:cNvSpPr>
              <p:nvPr/>
            </p:nvSpPr>
            <p:spPr bwMode="auto">
              <a:xfrm flipH="1">
                <a:off x="4637" y="2859"/>
                <a:ext cx="146" cy="1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sl-SI">
                  <a:latin typeface="Tahoma" pitchFamily="34" charset="0"/>
                </a:endParaRPr>
              </a:p>
            </p:txBody>
          </p:sp>
        </p:grpSp>
        <p:cxnSp>
          <p:nvCxnSpPr>
            <p:cNvPr id="12304" name="AutoShape 19"/>
            <p:cNvCxnSpPr>
              <a:cxnSpLocks noChangeShapeType="1"/>
              <a:stCxn id="12317" idx="0"/>
              <a:endCxn id="12319" idx="5"/>
            </p:cNvCxnSpPr>
            <p:nvPr/>
          </p:nvCxnSpPr>
          <p:spPr bwMode="auto">
            <a:xfrm flipV="1">
              <a:off x="4700" y="2271"/>
              <a:ext cx="140" cy="1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5" name="AutoShape 20"/>
            <p:cNvCxnSpPr>
              <a:cxnSpLocks noChangeShapeType="1"/>
              <a:stCxn id="12316" idx="0"/>
              <a:endCxn id="12319" idx="3"/>
            </p:cNvCxnSpPr>
            <p:nvPr/>
          </p:nvCxnSpPr>
          <p:spPr bwMode="auto">
            <a:xfrm flipH="1" flipV="1">
              <a:off x="4983" y="2271"/>
              <a:ext cx="141" cy="1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306" name="Group 21"/>
            <p:cNvGrpSpPr>
              <a:grpSpLocks/>
            </p:cNvGrpSpPr>
            <p:nvPr/>
          </p:nvGrpSpPr>
          <p:grpSpPr bwMode="auto">
            <a:xfrm>
              <a:off x="3359" y="1525"/>
              <a:ext cx="807" cy="204"/>
              <a:chOff x="3369" y="1920"/>
              <a:chExt cx="807" cy="204"/>
            </a:xfrm>
          </p:grpSpPr>
          <p:sp>
            <p:nvSpPr>
              <p:cNvPr id="12314" name="Oval 22"/>
              <p:cNvSpPr>
                <a:spLocks noChangeArrowheads="1"/>
              </p:cNvSpPr>
              <p:nvPr/>
            </p:nvSpPr>
            <p:spPr bwMode="auto">
              <a:xfrm flipH="1">
                <a:off x="3975" y="1922"/>
                <a:ext cx="201" cy="20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anchor="ctr" anchorCtr="1"/>
              <a:lstStyle/>
              <a:p>
                <a:pPr algn="ctr"/>
                <a:endParaRPr lang="sl-SI">
                  <a:latin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12315" name="Rectangle 23"/>
              <p:cNvSpPr>
                <a:spLocks noChangeAspect="1" noChangeArrowheads="1"/>
              </p:cNvSpPr>
              <p:nvPr/>
            </p:nvSpPr>
            <p:spPr bwMode="auto">
              <a:xfrm flipH="1">
                <a:off x="3369" y="1920"/>
                <a:ext cx="145" cy="1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sl-SI">
                  <a:latin typeface="Tahoma" pitchFamily="34" charset="0"/>
                </a:endParaRPr>
              </a:p>
            </p:txBody>
          </p:sp>
        </p:grpSp>
        <p:grpSp>
          <p:nvGrpSpPr>
            <p:cNvPr id="12307" name="Group 24"/>
            <p:cNvGrpSpPr>
              <a:grpSpLocks/>
            </p:cNvGrpSpPr>
            <p:nvPr/>
          </p:nvGrpSpPr>
          <p:grpSpPr bwMode="auto">
            <a:xfrm>
              <a:off x="2938" y="1243"/>
              <a:ext cx="806" cy="201"/>
              <a:chOff x="2948" y="1683"/>
              <a:chExt cx="806" cy="201"/>
            </a:xfrm>
          </p:grpSpPr>
          <p:sp>
            <p:nvSpPr>
              <p:cNvPr id="12312" name="Oval 25"/>
              <p:cNvSpPr>
                <a:spLocks noChangeArrowheads="1"/>
              </p:cNvSpPr>
              <p:nvPr/>
            </p:nvSpPr>
            <p:spPr bwMode="auto">
              <a:xfrm flipH="1">
                <a:off x="3552" y="1683"/>
                <a:ext cx="202" cy="20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anchor="ctr" anchorCtr="1"/>
              <a:lstStyle/>
              <a:p>
                <a:pPr algn="ctr"/>
                <a:endParaRPr lang="sl-SI">
                  <a:latin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12313" name="Rectangle 26"/>
              <p:cNvSpPr>
                <a:spLocks noChangeAspect="1" noChangeArrowheads="1"/>
              </p:cNvSpPr>
              <p:nvPr/>
            </p:nvSpPr>
            <p:spPr bwMode="auto">
              <a:xfrm flipH="1">
                <a:off x="2948" y="1711"/>
                <a:ext cx="145" cy="1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sl-SI">
                  <a:latin typeface="Tahoma" pitchFamily="34" charset="0"/>
                </a:endParaRPr>
              </a:p>
            </p:txBody>
          </p:sp>
        </p:grpSp>
        <p:cxnSp>
          <p:nvCxnSpPr>
            <p:cNvPr id="12308" name="AutoShape 27"/>
            <p:cNvCxnSpPr>
              <a:cxnSpLocks noChangeShapeType="1"/>
              <a:stCxn id="12315" idx="0"/>
              <a:endCxn id="12312" idx="5"/>
            </p:cNvCxnSpPr>
            <p:nvPr/>
          </p:nvCxnSpPr>
          <p:spPr bwMode="auto">
            <a:xfrm flipV="1">
              <a:off x="3432" y="1420"/>
              <a:ext cx="139" cy="9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309" name="Group 28"/>
            <p:cNvGrpSpPr>
              <a:grpSpLocks/>
            </p:cNvGrpSpPr>
            <p:nvPr/>
          </p:nvGrpSpPr>
          <p:grpSpPr bwMode="auto">
            <a:xfrm>
              <a:off x="3782" y="1810"/>
              <a:ext cx="807" cy="202"/>
              <a:chOff x="3792" y="2220"/>
              <a:chExt cx="807" cy="202"/>
            </a:xfrm>
          </p:grpSpPr>
          <p:sp>
            <p:nvSpPr>
              <p:cNvPr id="12310" name="Oval 29"/>
              <p:cNvSpPr>
                <a:spLocks noChangeArrowheads="1"/>
              </p:cNvSpPr>
              <p:nvPr/>
            </p:nvSpPr>
            <p:spPr bwMode="auto">
              <a:xfrm flipH="1">
                <a:off x="4397" y="2220"/>
                <a:ext cx="202" cy="20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anchor="ctr" anchorCtr="1"/>
              <a:lstStyle/>
              <a:p>
                <a:pPr algn="ctr"/>
                <a:endParaRPr lang="sl-SI">
                  <a:latin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12311" name="Rectangle 30"/>
              <p:cNvSpPr>
                <a:spLocks noChangeAspect="1" noChangeArrowheads="1"/>
              </p:cNvSpPr>
              <p:nvPr/>
            </p:nvSpPr>
            <p:spPr bwMode="auto">
              <a:xfrm flipH="1">
                <a:off x="3792" y="2256"/>
                <a:ext cx="145" cy="1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sl-SI">
                  <a:latin typeface="Tahoma" pitchFamily="34" charset="0"/>
                </a:endParaRPr>
              </a:p>
            </p:txBody>
          </p:sp>
        </p:grpSp>
      </p:grpSp>
    </p:spTree>
  </p:cSld>
  <p:clrMapOvr>
    <a:masterClrMapping/>
  </p:clrMapOvr>
  <p:transition spd="med">
    <p:zo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Poišči podatek v dvojiškem drevesu&amp;quot;&quot;/&gt;&lt;property id=&quot;20307&quot; value=&quot;269&quot;/&gt;&lt;/object&gt;&lt;object type=&quot;3&quot; unique_id=&quot;10004&quot;&gt;&lt;property id=&quot;20148&quot; value=&quot;5&quot;/&gt;&lt;property id=&quot;20300&quot; value=&quot;Slide 2 - &amp;quot;Algoritem&amp;quot;&quot;/&gt;&lt;property id=&quot;20307&quot; value=&quot;270&quot;/&gt;&lt;/object&gt;&lt;object type=&quot;3&quot; unique_id=&quot;10005&quot;&gt;&lt;property id=&quot;20148&quot; value=&quot;5&quot;/&gt;&lt;property id=&quot;20300&quot; value=&quot;Slide 3 - &amp;quot;Kaj pa tukaj? Ima drevo kakšno posebno lastnost?&amp;quot;&quot;/&gt;&lt;property id=&quot;20307&quot; value=&quot;271&quot;/&gt;&lt;/object&gt;&lt;object type=&quot;3&quot; unique_id=&quot;10006&quot;&gt;&lt;property id=&quot;20148&quot; value=&quot;5&quot;/&gt;&lt;property id=&quot;20300&quot; value=&quot;Slide 4 - &amp;quot;Iskalno dvojiško drevo&amp;quot;&quot;/&gt;&lt;property id=&quot;20307&quot; value=&quot;256&quot;/&gt;&lt;/object&gt;&lt;object type=&quot;3&quot; unique_id=&quot;10007&quot;&gt;&lt;property id=&quot;20148&quot; value=&quot;5&quot;/&gt;&lt;property id=&quot;20300&quot; value=&quot;Slide 5 - &amp;quot;Iskanje v IDD&amp;quot;&quot;/&gt;&lt;property id=&quot;20307&quot; value=&quot;257&quot;/&gt;&lt;/object&gt;&lt;object type=&quot;3&quot; unique_id=&quot;10008&quot;&gt;&lt;property id=&quot;20148&quot; value=&quot;5&quot;/&gt;&lt;property id=&quot;20300&quot; value=&quot;Slide 6 - &amp;quot;ISKALNO DREVO&amp;quot;&quot;/&gt;&lt;property id=&quot;20307&quot; value=&quot;258&quot;/&gt;&lt;/object&gt;&lt;object type=&quot;3&quot; unique_id=&quot;10009&quot;&gt;&lt;property id=&quot;20148&quot; value=&quot;5&quot;/&gt;&lt;property id=&quot;20300&quot; value=&quot;Slide 7 - &amp;quot;Primer:&amp;quot;&quot;/&gt;&lt;property id=&quot;20307&quot; value=&quot;259&quot;/&gt;&lt;/object&gt;&lt;object type=&quot;3&quot; unique_id=&quot;10010&quot;&gt;&lt;property id=&quot;20148&quot; value=&quot;5&quot;/&gt;&lt;property id=&quot;20300&quot; value=&quot;Slide 8 - &amp;quot;Primer iskanja&amp;quot;&quot;/&gt;&lt;property id=&quot;20307&quot; value=&quot;260&quot;/&gt;&lt;/object&gt;&lt;object type=&quot;3&quot; unique_id=&quot;10011&quot;&gt;&lt;property id=&quot;20148&quot; value=&quot;5&quot;/&gt;&lt;property id=&quot;20300&quot; value=&quot;Slide 9 - &amp;quot;Vstavljanje podatkov&amp;quot;&quot;/&gt;&lt;property id=&quot;20307&quot; value=&quot;273&quot;/&gt;&lt;/object&gt;&lt;object type=&quot;3&quot; unique_id=&quot;10012&quot;&gt;&lt;property id=&quot;20148&quot; value=&quot;5&quot;/&gt;&lt;property id=&quot;20300&quot; value=&quot;Slide 10 - &amp;quot;Vstavljanje (5)&amp;quot;&quot;/&gt;&lt;property id=&quot;20307&quot; value=&quot;274&quot;/&gt;&lt;/object&gt;&lt;object type=&quot;3&quot; unique_id=&quot;10013&quot;&gt;&lt;property id=&quot;20148&quot; value=&quot;5&quot;/&gt;&lt;property id=&quot;20300&quot; value=&quot;Slide 11 - &amp;quot;Vstavi v iskalno drevo&amp;quot;&quot;/&gt;&lt;property id=&quot;20307&quot; value=&quot;275&quot;/&gt;&lt;/object&gt;&lt;object type=&quot;3&quot; unique_id=&quot;10014&quot;&gt;&lt;property id=&quot;20148&quot; value=&quot;5&quot;/&gt;&lt;property id=&quot;20300&quot; value=&quot;Slide 12 - &amp;quot;Vzdrževanje urejenih podatkov v seznamu in v iskalnem drevesu&amp;quot;&quot;/&gt;&lt;property id=&quot;20307&quot; value=&quot;262&quot;/&gt;&lt;/object&gt;&lt;object type=&quot;3&quot; unique_id=&quot;10015&quot;&gt;&lt;property id=&quot;20148&quot; value=&quot;5&quot;/&gt;&lt;property id=&quot;20300&quot; value=&quot;Slide 13 - &amp;quot;Primerjava&amp;quot;&quot;/&gt;&lt;property id=&quot;20307&quot; value=&quot;263&quot;/&gt;&lt;/object&gt;&lt;object type=&quot;3&quot; unique_id=&quot;10016&quot;&gt;&lt;property id=&quot;20148&quot; value=&quot;5&quot;/&gt;&lt;property id=&quot;20300&quot; value=&quot;Slide 14 - &amp;quot;Primer:&amp;quot;&quot;/&gt;&lt;property id=&quot;20307&quot; value=&quot;264&quot;/&gt;&lt;/object&gt;&lt;object type=&quot;3&quot; unique_id=&quot;10017&quot;&gt;&lt;property id=&quot;20148&quot; value=&quot;5&quot;/&gt;&lt;property id=&quot;20300&quot; value=&quot;Slide 15 - &amp;quot;AVL drevo&amp;quot;&quot;/&gt;&lt;property id=&quot;20307&quot; value=&quot;267&quot;/&gt;&lt;/object&gt;&lt;object type=&quot;3&quot; unique_id=&quot;10018&quot;&gt;&lt;property id=&quot;20148&quot; value=&quot;5&quot;/&gt;&lt;property id=&quot;20300&quot; value=&quot;Slide 16 - &amp;quot;Rdeče – črna drevesa&amp;quot;&quot;/&gt;&lt;property id=&quot;20307&quot; value=&quot;272&quot;/&gt;&lt;/object&gt;&lt;object type=&quot;3&quot; unique_id=&quot;10019&quot;&gt;&lt;property id=&quot;20148&quot; value=&quot;5&quot;/&gt;&lt;property id=&quot;20300&quot; value=&quot;Slide 17 - &amp;quot;Predstavitev IDD&amp;quot;&quot;/&gt;&lt;property id=&quot;20307&quot; value=&quot;276&quot;/&gt;&lt;/object&gt;&lt;/object&gt;&lt;object type=&quot;8&quot; unique_id=&quot;10038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Branje_random_cast_</Template>
  <TotalTime>2925</TotalTime>
  <Words>828</Words>
  <Application>Microsoft Office PowerPoint</Application>
  <PresentationFormat>On-screen Show (4:3)</PresentationFormat>
  <Paragraphs>219</Paragraphs>
  <Slides>17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1_Profile</vt:lpstr>
      <vt:lpstr>Equation</vt:lpstr>
      <vt:lpstr>Poišči podatek v dvojiškem drevesu</vt:lpstr>
      <vt:lpstr>Algoritem</vt:lpstr>
      <vt:lpstr>Kaj pa tukaj? Ima drevo kakšno posebno lastnost?</vt:lpstr>
      <vt:lpstr>Iskalno dvojiško drevo</vt:lpstr>
      <vt:lpstr>Iskanje v IDD</vt:lpstr>
      <vt:lpstr>ISKALNO DREVO</vt:lpstr>
      <vt:lpstr>Primer:</vt:lpstr>
      <vt:lpstr>Primer iskanja</vt:lpstr>
      <vt:lpstr>Vstavljanje podatkov</vt:lpstr>
      <vt:lpstr>Vstavljanje (5)</vt:lpstr>
      <vt:lpstr>Vstavi v iskalno drevo</vt:lpstr>
      <vt:lpstr>Vzdrževanje urejenih podatkov v seznamu in v iskalnem drevesu</vt:lpstr>
      <vt:lpstr>Primerjava</vt:lpstr>
      <vt:lpstr>Primer:</vt:lpstr>
      <vt:lpstr>AVL drevo</vt:lpstr>
      <vt:lpstr>Rdeče – črna drevesa</vt:lpstr>
      <vt:lpstr>Predstavitev IDD</vt:lpstr>
    </vt:vector>
  </TitlesOfParts>
  <Company>FMF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Matija Lokar</dc:creator>
  <cp:lastModifiedBy>Lokar, Matija</cp:lastModifiedBy>
  <cp:revision>126</cp:revision>
  <dcterms:created xsi:type="dcterms:W3CDTF">2001-11-26T12:48:07Z</dcterms:created>
  <dcterms:modified xsi:type="dcterms:W3CDTF">2012-11-07T08:06:22Z</dcterms:modified>
</cp:coreProperties>
</file>