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93" r:id="rId4"/>
    <p:sldId id="388" r:id="rId5"/>
    <p:sldId id="378" r:id="rId6"/>
    <p:sldId id="379" r:id="rId7"/>
    <p:sldId id="275" r:id="rId8"/>
    <p:sldId id="394" r:id="rId9"/>
    <p:sldId id="383" r:id="rId10"/>
    <p:sldId id="391" r:id="rId11"/>
    <p:sldId id="392" r:id="rId12"/>
    <p:sldId id="318" r:id="rId13"/>
    <p:sldId id="319" r:id="rId14"/>
    <p:sldId id="336" r:id="rId15"/>
    <p:sldId id="385" r:id="rId16"/>
  </p:sldIdLst>
  <p:sldSz cx="9144000" cy="6858000" type="screen4x3"/>
  <p:notesSz cx="7315200" cy="9601200"/>
  <p:custDataLst>
    <p:tags r:id="rId1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03" autoAdjust="0"/>
    <p:restoredTop sz="94682" autoAdjust="0"/>
  </p:normalViewPr>
  <p:slideViewPr>
    <p:cSldViewPr>
      <p:cViewPr varScale="1">
        <p:scale>
          <a:sx n="108" d="100"/>
          <a:sy n="108" d="100"/>
        </p:scale>
        <p:origin x="42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41F27E2-3EBD-4962-8611-FAF123E14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8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4432C-A638-44EE-B7CD-52C812073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55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A60F19E-D283-4E79-AEE5-EF928606F0C0}" type="slidenum">
              <a:rPr lang="en-GB" smtClean="0">
                <a:latin typeface="Times New Roman" pitchFamily="18" charset="0"/>
              </a:rPr>
              <a:pPr eaLnBrk="1" hangingPunct="1"/>
              <a:t>5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  <p:extLst>
      <p:ext uri="{BB962C8B-B14F-4D97-AF65-F5344CB8AC3E}">
        <p14:creationId xmlns:p14="http://schemas.microsoft.com/office/powerpoint/2010/main" val="58557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DBE297D-5784-4163-A962-757B97822C40}" type="slidenum">
              <a:rPr lang="en-GB" smtClean="0">
                <a:latin typeface="Times New Roman" pitchFamily="18" charset="0"/>
              </a:rPr>
              <a:pPr eaLnBrk="1" hangingPunct="1"/>
              <a:t>6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38188"/>
            <a:ext cx="4821237" cy="361632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3588"/>
            <a:ext cx="5370513" cy="4283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785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896BA41-EBD7-4BAC-8247-A796DEBF4C69}" type="slidenum">
              <a:rPr lang="en-GB" smtClean="0">
                <a:latin typeface="Times New Roman" pitchFamily="18" charset="0"/>
              </a:rPr>
              <a:pPr eaLnBrk="1" hangingPunct="1"/>
              <a:t>7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38188"/>
            <a:ext cx="4821237" cy="3616325"/>
          </a:xfrm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3588"/>
            <a:ext cx="5370513" cy="4283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435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03BE5-A7D6-4525-8AF1-08261CF1F22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3484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429EC-AC90-430C-8690-2FB1CCB64D8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165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8913"/>
            <a:ext cx="2024063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5922962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12F8-7CA7-49B5-9725-0D8D9A68C1A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86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C795-71CA-4621-B22A-20441CBF8E6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683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647F1-C299-468B-8022-0F72632AD82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819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DBA75-403B-4CF5-806E-28B3870B99B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704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1EA19-334A-489F-A03D-9DEC62CEB5E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373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0739D-BB5C-47C9-BD60-BEFF2E08BF3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87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276D1-3B19-4FEF-9A26-7067299276B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306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2446D-ECEB-40B6-AA08-048188C756E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520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l-S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55E98-3E9B-477A-A361-A074E33A3E3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98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2.5/si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l-SI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smtClean="0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539750" y="65246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l-SI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6198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sl-SI"/>
              <a:t>DIRI 2006/7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D43AA8-D897-4F52-9F0E-4F0C223C632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pic>
        <p:nvPicPr>
          <p:cNvPr id="5129" name="Picture 10" descr="Creative Commons License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9" descr="CC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0" descr="CC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630988"/>
            <a:ext cx="642938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5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1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Prostorska in časovna zahtevnost</a:t>
            </a:r>
            <a:endParaRPr lang="en-GB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8437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21ADBA1-D757-446C-A666-0BA22DE3B97C}" type="slidenum">
              <a:rPr lang="sl-SI" smtClean="0"/>
              <a:pPr eaLnBrk="1" hangingPunct="1"/>
              <a:t>1</a:t>
            </a:fld>
            <a:endParaRPr lang="sl-SI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2400" dirty="0" smtClean="0"/>
              <a:t>Iz članka J. </a:t>
            </a:r>
            <a:r>
              <a:rPr lang="sl-SI" sz="2400" dirty="0" err="1"/>
              <a:t>B</a:t>
            </a:r>
            <a:r>
              <a:rPr lang="sl-SI" sz="2400" dirty="0" err="1" smtClean="0"/>
              <a:t>entley</a:t>
            </a:r>
            <a:r>
              <a:rPr lang="sl-SI" sz="2400" dirty="0" smtClean="0"/>
              <a:t>, </a:t>
            </a:r>
            <a:r>
              <a:rPr lang="sl-SI" sz="2400" dirty="0" err="1" smtClean="0"/>
              <a:t>Algorithm</a:t>
            </a:r>
            <a:r>
              <a:rPr lang="sl-SI" sz="2400" dirty="0" smtClean="0"/>
              <a:t> </a:t>
            </a:r>
            <a:r>
              <a:rPr lang="sl-SI" sz="2400" dirty="0" err="1" smtClean="0"/>
              <a:t>design</a:t>
            </a:r>
            <a:r>
              <a:rPr lang="sl-SI" sz="2400" dirty="0" smtClean="0"/>
              <a:t> </a:t>
            </a:r>
            <a:r>
              <a:rPr lang="sl-SI" sz="2400" dirty="0" err="1" smtClean="0"/>
              <a:t>techniques</a:t>
            </a:r>
            <a:r>
              <a:rPr lang="sl-SI" sz="2400" dirty="0" smtClean="0"/>
              <a:t/>
            </a:r>
            <a:br>
              <a:rPr lang="sl-SI" sz="2400" dirty="0" smtClean="0"/>
            </a:br>
            <a:r>
              <a:rPr lang="sl-SI" sz="2400" dirty="0" smtClean="0"/>
              <a:t>CACM 27 (1984), 9, 865 - 871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0C795-71CA-4621-B22A-20441CBF8E68}" type="slidenum">
              <a:rPr lang="sl-SI" smtClean="0"/>
              <a:pPr>
                <a:defRPr/>
              </a:pPr>
              <a:t>10</a:t>
            </a:fld>
            <a:endParaRPr lang="sl-SI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3" t="10682" r="31762" b="71958"/>
          <a:stretch/>
        </p:blipFill>
        <p:spPr bwMode="auto">
          <a:xfrm>
            <a:off x="144061" y="2060848"/>
            <a:ext cx="8511969" cy="249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6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2400" dirty="0" smtClean="0"/>
              <a:t>Iz članka J. </a:t>
            </a:r>
            <a:r>
              <a:rPr lang="sl-SI" sz="2400" dirty="0" err="1"/>
              <a:t>B</a:t>
            </a:r>
            <a:r>
              <a:rPr lang="sl-SI" sz="2400" dirty="0" err="1" smtClean="0"/>
              <a:t>entley</a:t>
            </a:r>
            <a:r>
              <a:rPr lang="sl-SI" sz="2400" dirty="0" smtClean="0"/>
              <a:t>, </a:t>
            </a:r>
            <a:r>
              <a:rPr lang="sl-SI" sz="2400" dirty="0" err="1" smtClean="0"/>
              <a:t>Algorithm</a:t>
            </a:r>
            <a:r>
              <a:rPr lang="sl-SI" sz="2400" dirty="0" smtClean="0"/>
              <a:t> </a:t>
            </a:r>
            <a:r>
              <a:rPr lang="sl-SI" sz="2400" dirty="0" err="1" smtClean="0"/>
              <a:t>design</a:t>
            </a:r>
            <a:r>
              <a:rPr lang="sl-SI" sz="2400" dirty="0" smtClean="0"/>
              <a:t> </a:t>
            </a:r>
            <a:r>
              <a:rPr lang="sl-SI" sz="2400" dirty="0" err="1" smtClean="0"/>
              <a:t>techniques</a:t>
            </a:r>
            <a:r>
              <a:rPr lang="sl-SI" sz="2400" dirty="0" smtClean="0"/>
              <a:t/>
            </a:r>
            <a:br>
              <a:rPr lang="sl-SI" sz="2400" dirty="0" smtClean="0"/>
            </a:br>
            <a:r>
              <a:rPr lang="sl-SI" sz="2400" dirty="0" smtClean="0"/>
              <a:t>CACM 27 (1984), 9, 865 - 871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0C795-71CA-4621-B22A-20441CBF8E68}" type="slidenum">
              <a:rPr lang="sl-SI" smtClean="0"/>
              <a:pPr>
                <a:defRPr/>
              </a:pPr>
              <a:t>11</a:t>
            </a:fld>
            <a:endParaRPr lang="sl-SI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6" t="47888" r="34536" b="18023"/>
          <a:stretch/>
        </p:blipFill>
        <p:spPr bwMode="auto">
          <a:xfrm>
            <a:off x="443047" y="1412776"/>
            <a:ext cx="7604309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68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Kaj nam pove časovna zahtevnost?</a:t>
            </a:r>
            <a:endParaRPr lang="en-US" smtClean="0"/>
          </a:p>
        </p:txBody>
      </p:sp>
      <p:sp>
        <p:nvSpPr>
          <p:cNvPr id="4853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l-SI" sz="1700" smtClean="0"/>
              <a:t>Imamo algoritem, za katerega vemo, da je njegova časovna zahtevnost O(n).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Imamo problem velikosti 100.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Koliko časa se bo izvajal na računalniku?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Ne vemo!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Denimo, da je to trajalo 5 sekund.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Vzemimo problem velikosti 300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Koliko časa se bo ta izvajal?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Ker je rast časa za ta algoritem linearna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3x večji problem - 3x dlje, torej cca 15 sekund</a:t>
            </a:r>
          </a:p>
          <a:p>
            <a:pPr lvl="2" eaLnBrk="1" hangingPunct="1">
              <a:lnSpc>
                <a:spcPct val="80000"/>
              </a:lnSpc>
            </a:pPr>
            <a:r>
              <a:rPr lang="sl-SI" sz="1500" smtClean="0"/>
              <a:t>V splošnem to ni nujno čisto res (ne vemo, ali smo že dosegli tisto velikost problema, ko "zanemarjeni" členi (ki jih je "pojedla" O notacija) ne delajo "zgage")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Kaj pa problem velikosti 900?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Ker je rast časa za ta algoritem linearna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9x večji problem - 9x dlje, torej cca 45 sekund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Vsekakor pa od neke velikosti problema dalje zagotovo vemo, da bomo pri reševanju 5x večjega problema čakali na rešitev približno 5x dlje.</a:t>
            </a:r>
            <a:endParaRPr lang="en-US" sz="1700" smtClean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8D9CF45-058B-4130-B448-D964B67AB9CF}" type="slidenum">
              <a:rPr lang="sl-SI" smtClean="0"/>
              <a:pPr eaLnBrk="1" hangingPunct="1"/>
              <a:t>12</a:t>
            </a:fld>
            <a:endParaRPr lang="sl-SI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Kaj nam torej pove časovna zahtevnost?</a:t>
            </a:r>
            <a:endParaRPr lang="en-US" sz="3000" smtClean="0"/>
          </a:p>
        </p:txBody>
      </p:sp>
      <p:sp>
        <p:nvSpPr>
          <p:cNvPr id="4864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l-SI" sz="2200" smtClean="0"/>
              <a:t>Imamo algoritem, za katerega vemo, da je njegova časovna zahtevnost O(n</a:t>
            </a:r>
            <a:r>
              <a:rPr lang="sl-SI" sz="2200" baseline="30000" smtClean="0"/>
              <a:t>2</a:t>
            </a:r>
            <a:r>
              <a:rPr lang="sl-SI" sz="2200" smtClean="0"/>
              <a:t>).</a:t>
            </a:r>
          </a:p>
          <a:p>
            <a:pPr eaLnBrk="1" hangingPunct="1"/>
            <a:r>
              <a:rPr lang="sl-SI" sz="2200" smtClean="0"/>
              <a:t>Imamo problem velikosti 100.</a:t>
            </a:r>
          </a:p>
          <a:p>
            <a:pPr eaLnBrk="1" hangingPunct="1"/>
            <a:r>
              <a:rPr lang="sl-SI" sz="2200" smtClean="0"/>
              <a:t>Koliko časa se bo izvajal na računalniku?</a:t>
            </a:r>
          </a:p>
          <a:p>
            <a:pPr lvl="1" eaLnBrk="1" hangingPunct="1"/>
            <a:r>
              <a:rPr lang="sl-SI" sz="2000" smtClean="0"/>
              <a:t>Ne vemo!</a:t>
            </a:r>
          </a:p>
          <a:p>
            <a:pPr lvl="1" eaLnBrk="1" hangingPunct="1"/>
            <a:r>
              <a:rPr lang="sl-SI" sz="2000" smtClean="0"/>
              <a:t>Denimo, da je to trajalo 5 sekund.</a:t>
            </a:r>
          </a:p>
          <a:p>
            <a:pPr eaLnBrk="1" hangingPunct="1"/>
            <a:r>
              <a:rPr lang="sl-SI" sz="2200" smtClean="0"/>
              <a:t>Vzemimo problem velikosti 300</a:t>
            </a:r>
          </a:p>
          <a:p>
            <a:pPr eaLnBrk="1" hangingPunct="1"/>
            <a:r>
              <a:rPr lang="sl-SI" sz="2200" smtClean="0"/>
              <a:t>Koliko časa se bo ta izvajal?</a:t>
            </a:r>
          </a:p>
          <a:p>
            <a:pPr lvl="1" eaLnBrk="1" hangingPunct="1"/>
            <a:r>
              <a:rPr lang="sl-SI" sz="2000" smtClean="0"/>
              <a:t>Ker je rast časa za ta algoritem kvadratična</a:t>
            </a:r>
          </a:p>
          <a:p>
            <a:pPr lvl="1" eaLnBrk="1" hangingPunct="1"/>
            <a:r>
              <a:rPr lang="sl-SI" sz="2000" smtClean="0"/>
              <a:t>3x večji problem - 9x (32 x) dlje, torej cca 45 sekund</a:t>
            </a:r>
          </a:p>
          <a:p>
            <a:pPr eaLnBrk="1" hangingPunct="1"/>
            <a:r>
              <a:rPr lang="sl-SI" sz="2200" smtClean="0"/>
              <a:t>Kaj pa problem velikosti 1000?</a:t>
            </a:r>
          </a:p>
          <a:p>
            <a:pPr lvl="1" eaLnBrk="1" hangingPunct="1"/>
            <a:r>
              <a:rPr lang="sl-SI" sz="2000" smtClean="0"/>
              <a:t>Ker je rast časa za ta algoritem kvadratična</a:t>
            </a:r>
          </a:p>
          <a:p>
            <a:pPr lvl="1" eaLnBrk="1" hangingPunct="1"/>
            <a:r>
              <a:rPr lang="sl-SI" sz="2000" smtClean="0"/>
              <a:t>10x večji problem - 100x dlje, torej cca 500 sekund</a:t>
            </a:r>
          </a:p>
          <a:p>
            <a:pPr eaLnBrk="1" hangingPunct="1"/>
            <a:endParaRPr lang="en-US" sz="2200" smtClean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040EF2A-D4BE-4D72-970B-0365355482BC}" type="slidenum">
              <a:rPr lang="sl-SI" smtClean="0"/>
              <a:pPr eaLnBrk="1" hangingPunct="1"/>
              <a:t>13</a:t>
            </a:fld>
            <a:endParaRPr lang="sl-SI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6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6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6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6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6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6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6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6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6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6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64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64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64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64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Kaj nam pove časovna zahtevnost?</a:t>
            </a:r>
            <a:endParaRPr lang="en-US" smtClean="0"/>
          </a:p>
        </p:txBody>
      </p:sp>
      <p:sp>
        <p:nvSpPr>
          <p:cNvPr id="5038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l-SI" sz="1700" smtClean="0"/>
              <a:t>Seveda smo pri obeh primerih HUDOOOO poenostavili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Dva algoritma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Dejanska čas. zahtevnost naj bo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500" smtClean="0"/>
              <a:t>T1(n) = n – 95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500" smtClean="0"/>
              <a:t>T2(n) = n / 100 + 4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Oba O(n)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T1(100) = 5, T2(100) = 5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T1(300) = 205, T2(300) = 12 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T1(900) = 805, T2(900) = 13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T1(1800) = 1705, T2(1800) = 22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T1(3600) = 3505, T2(3600) = 40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T1(7200) = 7105, T2(7200) = 76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T1(14400) = 14305, T2(14400) = 148</a:t>
            </a:r>
          </a:p>
          <a:p>
            <a:pPr eaLnBrk="1" hangingPunct="1">
              <a:lnSpc>
                <a:spcPct val="80000"/>
              </a:lnSpc>
            </a:pPr>
            <a:endParaRPr lang="sl-SI" sz="1700" smtClean="0"/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Če podvajamo velikost problema, se rast časa “umiri” pri podvojenem času</a:t>
            </a:r>
          </a:p>
          <a:p>
            <a:pPr eaLnBrk="1" hangingPunct="1">
              <a:lnSpc>
                <a:spcPct val="80000"/>
              </a:lnSpc>
            </a:pPr>
            <a:endParaRPr lang="sl-SI" sz="1700" smtClean="0"/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Pri časovni zahtevnosti nas zanima asimptotična RAST časa v odvisnosti od velikosti problema</a:t>
            </a:r>
          </a:p>
          <a:p>
            <a:pPr lvl="1" eaLnBrk="1" hangingPunct="1">
              <a:lnSpc>
                <a:spcPct val="80000"/>
              </a:lnSpc>
            </a:pPr>
            <a:endParaRPr lang="sl-SI" sz="1500" smtClean="0"/>
          </a:p>
          <a:p>
            <a:pPr eaLnBrk="1" hangingPunct="1">
              <a:lnSpc>
                <a:spcPct val="80000"/>
              </a:lnSpc>
            </a:pPr>
            <a:endParaRPr lang="en-US" sz="1700" smtClean="0"/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E5FFCC0-A718-4A14-A552-01B653BDA54C}" type="slidenum">
              <a:rPr lang="sl-SI" smtClean="0"/>
              <a:pPr eaLnBrk="1" hangingPunct="1"/>
              <a:t>14</a:t>
            </a:fld>
            <a:endParaRPr lang="sl-SI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Prostorska zahtevnost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mtClean="0"/>
              <a:t>Celotna zgodba velja tudi za prostorsko zahtevnost</a:t>
            </a:r>
          </a:p>
          <a:p>
            <a:r>
              <a:rPr lang="sl-SI" smtClean="0"/>
              <a:t>Zanima nas količina dodatnega prostora (spremenljivk ...)</a:t>
            </a:r>
          </a:p>
          <a:p>
            <a:r>
              <a:rPr lang="sl-SI" smtClean="0"/>
              <a:t>Pogosto so problemi taki, da se, če želimo zmanjšati časovno zahtevnost, poveča prostorska zahtevnost in obratno. 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3556BE0-E707-4411-8840-F5866FA7A3AE}" type="slidenum">
              <a:rPr lang="sl-SI" smtClean="0"/>
              <a:pPr eaLnBrk="1" hangingPunct="1"/>
              <a:t>15</a:t>
            </a:fld>
            <a:endParaRPr lang="sl-SI" smtClean="0"/>
          </a:p>
        </p:txBody>
      </p:sp>
    </p:spTree>
    <p:extLst>
      <p:ext uri="{BB962C8B-B14F-4D97-AF65-F5344CB8AC3E}">
        <p14:creationId xmlns:p14="http://schemas.microsoft.com/office/powerpoint/2010/main" val="367888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Učinkovitost</a:t>
            </a:r>
            <a:endParaRPr lang="en-GB" smtClean="0"/>
          </a:p>
        </p:txBody>
      </p:sp>
      <p:sp>
        <p:nvSpPr>
          <p:cNvPr id="373765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374063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sz="2200" smtClean="0"/>
              <a:t>Za dani problem imamo več algoritmov – kateri je "najboljši"?</a:t>
            </a:r>
          </a:p>
          <a:p>
            <a:pPr eaLnBrk="1" hangingPunct="1">
              <a:lnSpc>
                <a:spcPct val="90000"/>
              </a:lnSpc>
            </a:pPr>
            <a:r>
              <a:rPr lang="sl-SI" sz="2200" smtClean="0"/>
              <a:t>Koliko časa dani algoritem zahteva</a:t>
            </a:r>
            <a:r>
              <a:rPr lang="en-US" sz="2200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sl-SI" sz="2200" smtClean="0"/>
              <a:t>Koliko prostora (pomnilnika) dani algoritem zahteva</a:t>
            </a:r>
            <a:r>
              <a:rPr lang="en-US" sz="2200" smtClean="0"/>
              <a:t>?</a:t>
            </a:r>
            <a:endParaRPr lang="sl-SI" sz="2200" smtClean="0"/>
          </a:p>
          <a:p>
            <a:pPr lvl="1" eaLnBrk="1" hangingPunct="1">
              <a:lnSpc>
                <a:spcPct val="90000"/>
              </a:lnSpc>
            </a:pPr>
            <a:r>
              <a:rPr lang="sl-SI" sz="2000" smtClean="0"/>
              <a:t>Zanima nas dodaten prostor (poleg tistega, ki ga potrebujemo za podatke in rezultat)</a:t>
            </a:r>
          </a:p>
          <a:p>
            <a:pPr lvl="2" eaLnBrk="1" hangingPunct="1">
              <a:lnSpc>
                <a:spcPct val="90000"/>
              </a:lnSpc>
            </a:pPr>
            <a:r>
              <a:rPr lang="sl-SI" sz="1900" smtClean="0"/>
              <a:t>Slednje tako ali tako potrebujejo vsi algoritmi</a:t>
            </a:r>
          </a:p>
          <a:p>
            <a:pPr lvl="1" eaLnBrk="1" hangingPunct="1">
              <a:lnSpc>
                <a:spcPct val="90000"/>
              </a:lnSpc>
            </a:pPr>
            <a:r>
              <a:rPr lang="sl-SI" sz="2000" smtClean="0"/>
              <a:t>Čeprav pogosto zanemarjeno, pa je količina dodatnega pomnilnika pogosto zelo pomembna</a:t>
            </a:r>
          </a:p>
          <a:p>
            <a:pPr lvl="2" eaLnBrk="1" hangingPunct="1">
              <a:lnSpc>
                <a:spcPct val="90000"/>
              </a:lnSpc>
            </a:pPr>
            <a:r>
              <a:rPr lang="sl-SI" sz="1900" smtClean="0"/>
              <a:t>Največ računalnikov ima zelo omejen prostor (računalniki v hišnih napravah, avtomobilih, strojih ...)</a:t>
            </a:r>
            <a:endParaRPr lang="en-US" sz="1900" smtClean="0"/>
          </a:p>
          <a:p>
            <a:pPr eaLnBrk="1" hangingPunct="1">
              <a:lnSpc>
                <a:spcPct val="90000"/>
              </a:lnSpc>
            </a:pPr>
            <a:r>
              <a:rPr lang="sl-SI" sz="2200" smtClean="0"/>
              <a:t>V splošnem je tako časovna kot prostorska zahtevnost odvisna od podatkov za dani algoritem (tipično od "velikosti" vhodnih podatkov).</a:t>
            </a:r>
            <a:endParaRPr lang="en-US" sz="2200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2CC23C3-A7B8-4216-BB1B-06E2D8EDF54D}" type="slidenum">
              <a:rPr lang="sl-SI" smtClean="0"/>
              <a:pPr eaLnBrk="1" hangingPunct="1"/>
              <a:t>2</a:t>
            </a:fld>
            <a:endParaRPr lang="sl-SI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Kaj sploh je to?</a:t>
            </a:r>
          </a:p>
          <a:p>
            <a:r>
              <a:rPr lang="sl-SI" dirty="0" smtClean="0"/>
              <a:t>Funkcija</a:t>
            </a:r>
          </a:p>
          <a:p>
            <a:pPr lvl="1"/>
            <a:r>
              <a:rPr lang="sl-SI" dirty="0" smtClean="0"/>
              <a:t>Kaj je funkcija?</a:t>
            </a:r>
          </a:p>
          <a:p>
            <a:r>
              <a:rPr lang="sl-SI" dirty="0" smtClean="0"/>
              <a:t>T(n)</a:t>
            </a:r>
          </a:p>
          <a:p>
            <a:pPr lvl="1"/>
            <a:r>
              <a:rPr lang="sl-SI" dirty="0" smtClean="0"/>
              <a:t>Število karakterističnih operacij v odvisnosti od velikosti problema</a:t>
            </a:r>
            <a:endParaRPr lang="sl-SI" dirty="0"/>
          </a:p>
          <a:p>
            <a:r>
              <a:rPr lang="sl-SI" dirty="0" smtClean="0"/>
              <a:t>Kaj je karakteristična operacija?</a:t>
            </a:r>
          </a:p>
          <a:p>
            <a:r>
              <a:rPr lang="sl-SI" dirty="0" smtClean="0"/>
              <a:t>Kaj je velikost problema?</a:t>
            </a:r>
          </a:p>
          <a:p>
            <a:endParaRPr lang="sl-SI" dirty="0" smtClean="0"/>
          </a:p>
          <a:p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0C795-71CA-4621-B22A-20441CBF8E68}" type="slidenum">
              <a:rPr lang="sl-SI" smtClean="0"/>
              <a:pPr>
                <a:defRPr/>
              </a:pPr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4532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Tri zahtevnosti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000" dirty="0" smtClean="0"/>
              <a:t>Običajno so algoritmi taki, da se čas izvajanja lahko zelo razlikuje, če so podatki</a:t>
            </a:r>
          </a:p>
          <a:p>
            <a:pPr lvl="1"/>
            <a:r>
              <a:rPr lang="sl-SI" sz="1800" dirty="0" smtClean="0"/>
              <a:t>"idealni"</a:t>
            </a:r>
          </a:p>
          <a:p>
            <a:pPr lvl="1"/>
            <a:r>
              <a:rPr lang="sl-SI" sz="1800" dirty="0" smtClean="0"/>
              <a:t>"običajni"</a:t>
            </a:r>
          </a:p>
          <a:p>
            <a:pPr lvl="1"/>
            <a:r>
              <a:rPr lang="sl-SI" sz="1800" dirty="0" smtClean="0"/>
              <a:t>"zlobni"</a:t>
            </a:r>
          </a:p>
          <a:p>
            <a:r>
              <a:rPr lang="sl-SI" sz="2000" dirty="0" smtClean="0"/>
              <a:t>Npr. bisekcija</a:t>
            </a:r>
          </a:p>
          <a:p>
            <a:pPr lvl="1"/>
            <a:r>
              <a:rPr lang="sl-SI" sz="1800" dirty="0" smtClean="0"/>
              <a:t>Če iščemo ravno srednji podatek – idealni podatki – algoritem se takoj zaključi</a:t>
            </a:r>
          </a:p>
          <a:p>
            <a:pPr lvl="1"/>
            <a:r>
              <a:rPr lang="sl-SI" sz="1800" dirty="0" smtClean="0"/>
              <a:t>Če iščemo podatek, ki ga ni – "zlobni" podatki – največ dela</a:t>
            </a:r>
          </a:p>
          <a:p>
            <a:r>
              <a:rPr lang="sl-SI" sz="2000" dirty="0" smtClean="0"/>
              <a:t>Zato: časovna zahtevnost v najboljšem primeru, najslabšem primeru in pričakovana časovna zahtevnost</a:t>
            </a:r>
          </a:p>
          <a:p>
            <a:pPr lvl="1"/>
            <a:r>
              <a:rPr lang="sl-SI" sz="1600" dirty="0" smtClean="0"/>
              <a:t>Minimalna</a:t>
            </a:r>
          </a:p>
          <a:p>
            <a:pPr lvl="1"/>
            <a:r>
              <a:rPr lang="sl-SI" sz="1600" dirty="0" smtClean="0"/>
              <a:t>Pričakovana</a:t>
            </a:r>
          </a:p>
          <a:p>
            <a:pPr lvl="1"/>
            <a:r>
              <a:rPr lang="sl-SI" sz="1600" dirty="0" smtClean="0"/>
              <a:t>Maksimalna</a:t>
            </a:r>
          </a:p>
          <a:p>
            <a:pPr lvl="1"/>
            <a:endParaRPr lang="sl-SI" sz="1800" dirty="0" smtClean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CB299DE-CB1E-44F6-AC48-6FFED4362484}" type="slidenum">
              <a:rPr lang="sl-SI" smtClean="0"/>
              <a:pPr eaLnBrk="1" hangingPunct="1"/>
              <a:t>4</a:t>
            </a:fld>
            <a:endParaRPr lang="sl-SI" smtClean="0"/>
          </a:p>
        </p:txBody>
      </p:sp>
    </p:spTree>
    <p:extLst>
      <p:ext uri="{BB962C8B-B14F-4D97-AF65-F5344CB8AC3E}">
        <p14:creationId xmlns:p14="http://schemas.microsoft.com/office/powerpoint/2010/main" val="99217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Prostorska in časovna zahtevnost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količina sredstev, ki jih potrebujemo za rešitev problema</a:t>
            </a:r>
            <a:endParaRPr lang="sl-SI" sz="1800" smtClean="0"/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Časovna: Število karakterističnih operacij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Prostorska: Število dodatnih spremenljivk (če smo natančnejši – število zlogov pomnilnika)</a:t>
            </a: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odvisnost od obsežnosti (velikosti) problema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kaj meriti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pogosto le ocenimo zahtevnost</a:t>
            </a:r>
            <a:endParaRPr lang="sl-SI" sz="1800" smtClean="0"/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Točna funkcija nas NE zanima 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Zanima nas rast</a:t>
            </a:r>
          </a:p>
          <a:p>
            <a:pPr lvl="2" eaLnBrk="1" hangingPunct="1">
              <a:lnSpc>
                <a:spcPct val="80000"/>
              </a:lnSpc>
            </a:pPr>
            <a:r>
              <a:rPr lang="sl-SI" sz="1500" smtClean="0"/>
              <a:t>Kaj se zgodi, če velikost reševanega problema povečujemo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T1(n) = 5n</a:t>
            </a:r>
            <a:r>
              <a:rPr lang="sl-SI" sz="1600" baseline="30000" smtClean="0"/>
              <a:t>2</a:t>
            </a:r>
            <a:r>
              <a:rPr lang="sl-SI" sz="1600" smtClean="0"/>
              <a:t> – 2n + 20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T2(n) = n</a:t>
            </a:r>
            <a:r>
              <a:rPr lang="sl-SI" sz="1600" baseline="30000" smtClean="0"/>
              <a:t>2</a:t>
            </a:r>
            <a:r>
              <a:rPr lang="sl-SI" sz="1600" smtClean="0"/>
              <a:t>/100 + 5n + 20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T3(n) = 1000000 n</a:t>
            </a:r>
            <a:r>
              <a:rPr lang="sl-SI" sz="1600" baseline="30000" smtClean="0"/>
              <a:t>2</a:t>
            </a:r>
            <a:r>
              <a:rPr lang="sl-SI" sz="1600" smtClean="0"/>
              <a:t> - 5000n + 1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ZA dovolj velike n se T1, T2, T3 obnašajo podobno</a:t>
            </a:r>
          </a:p>
          <a:p>
            <a:pPr lvl="2" eaLnBrk="1" hangingPunct="1">
              <a:lnSpc>
                <a:spcPct val="80000"/>
              </a:lnSpc>
            </a:pPr>
            <a:r>
              <a:rPr lang="sl-SI" sz="1500" smtClean="0"/>
              <a:t>enako rastejo</a:t>
            </a:r>
          </a:p>
          <a:p>
            <a:pPr lvl="2" eaLnBrk="1" hangingPunct="1">
              <a:lnSpc>
                <a:spcPct val="80000"/>
              </a:lnSpc>
            </a:pPr>
            <a:r>
              <a:rPr lang="sl-SI" sz="1500" smtClean="0"/>
              <a:t>kot  n</a:t>
            </a:r>
            <a:r>
              <a:rPr lang="sl-SI" sz="1500" baseline="30000" smtClean="0"/>
              <a:t>2</a:t>
            </a:r>
            <a:endParaRPr lang="sl-SI" sz="15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red velikosti</a:t>
            </a:r>
            <a:r>
              <a:rPr lang="sl-SI" sz="1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O notacija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600" smtClean="0"/>
              <a:t>O(n</a:t>
            </a:r>
            <a:r>
              <a:rPr lang="sl-SI" sz="1600" baseline="30000" smtClean="0"/>
              <a:t>2</a:t>
            </a:r>
            <a:r>
              <a:rPr lang="sl-SI" sz="1600" smtClean="0"/>
              <a:t>)</a:t>
            </a:r>
            <a:endParaRPr lang="en-US" sz="1600" smtClean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B07D30A-B0CF-4EBF-BEDE-5829BC82D23D}" type="slidenum">
              <a:rPr lang="sl-SI" smtClean="0"/>
              <a:pPr eaLnBrk="1" hangingPunct="1"/>
              <a:t>5</a:t>
            </a:fld>
            <a:endParaRPr lang="sl-SI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49238"/>
            <a:ext cx="7556500" cy="425450"/>
          </a:xfrm>
        </p:spPr>
        <p:txBody>
          <a:bodyPr/>
          <a:lstStyle/>
          <a:p>
            <a:pPr eaLnBrk="1" hangingPunct="1"/>
            <a:r>
              <a:rPr lang="en-US" i="1" smtClean="0"/>
              <a:t>O</a:t>
            </a:r>
            <a:r>
              <a:rPr lang="en-US" smtClean="0"/>
              <a:t>-nota</a:t>
            </a:r>
            <a:r>
              <a:rPr lang="sl-SI" smtClean="0"/>
              <a:t>cija</a:t>
            </a:r>
            <a:endParaRPr lang="en-US" smtClean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22400"/>
            <a:ext cx="8023225" cy="4716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dirty="0" smtClean="0"/>
              <a:t>A</a:t>
            </a:r>
            <a:r>
              <a:rPr lang="en-US" dirty="0" err="1" smtClean="0"/>
              <a:t>lgorit</a:t>
            </a:r>
            <a:r>
              <a:rPr lang="sl-SI" dirty="0" smtClean="0"/>
              <a:t>e</a:t>
            </a:r>
            <a:r>
              <a:rPr lang="en-US" dirty="0" smtClean="0"/>
              <a:t>m </a:t>
            </a:r>
            <a:r>
              <a:rPr lang="sl-SI" dirty="0" smtClean="0"/>
              <a:t>zahtevnosti </a:t>
            </a:r>
            <a:r>
              <a:rPr lang="en-US" i="1" dirty="0" smtClean="0"/>
              <a:t>O</a:t>
            </a:r>
            <a:r>
              <a:rPr lang="en-US" dirty="0" smtClean="0"/>
              <a:t>(log 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sl-SI" dirty="0" smtClean="0"/>
              <a:t>je </a:t>
            </a:r>
            <a:r>
              <a:rPr lang="sl-SI" b="1" dirty="0" smtClean="0"/>
              <a:t>boljši</a:t>
            </a:r>
            <a:r>
              <a:rPr lang="sl-SI" dirty="0" smtClean="0"/>
              <a:t> kot </a:t>
            </a:r>
            <a:r>
              <a:rPr lang="en-US" dirty="0" err="1" smtClean="0"/>
              <a:t>algorit</a:t>
            </a:r>
            <a:r>
              <a:rPr lang="sl-SI" dirty="0" smtClean="0"/>
              <a:t>e</a:t>
            </a:r>
            <a:r>
              <a:rPr lang="en-US" dirty="0" smtClean="0"/>
              <a:t>m</a:t>
            </a:r>
            <a:r>
              <a:rPr lang="sl-SI" dirty="0" smtClean="0"/>
              <a:t> zahtevnosti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sl-SI" i="1" baseline="30000" dirty="0" smtClean="0"/>
              <a:t>2</a:t>
            </a:r>
            <a:r>
              <a:rPr lang="en-US" dirty="0" smtClean="0"/>
              <a:t>)</a:t>
            </a:r>
            <a:r>
              <a:rPr lang="sl-SI" dirty="0" smtClean="0"/>
              <a:t>, ker je log n za vse vrednosti </a:t>
            </a:r>
            <a:r>
              <a:rPr lang="en-US" dirty="0" smtClean="0"/>
              <a:t>n</a:t>
            </a:r>
            <a:r>
              <a:rPr lang="sl-SI" dirty="0" smtClean="0"/>
              <a:t> od nekje naprej (od dovolj velikega n) zagotovo manj kot n</a:t>
            </a:r>
            <a:r>
              <a:rPr lang="sl-SI" baseline="30000" dirty="0" smtClean="0"/>
              <a:t>2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i="1" dirty="0" smtClean="0"/>
              <a:t>O</a:t>
            </a:r>
            <a:r>
              <a:rPr lang="en-US" dirty="0" smtClean="0"/>
              <a:t>(log 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sl-SI" dirty="0" smtClean="0"/>
              <a:t>pomeni počasnejšo rast kot</a:t>
            </a:r>
            <a:r>
              <a:rPr lang="en-US" dirty="0" smtClean="0"/>
              <a:t>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sl-SI" i="1" baseline="30000" dirty="0" smtClean="0"/>
              <a:t>2</a:t>
            </a:r>
            <a:r>
              <a:rPr lang="en-US" dirty="0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sl-SI" dirty="0" smtClean="0"/>
              <a:t>Kompleksnost</a:t>
            </a:r>
            <a:r>
              <a:rPr lang="en-US" dirty="0" smtClean="0"/>
              <a:t>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r>
              <a:rPr lang="sl-SI" dirty="0" smtClean="0"/>
              <a:t>pomeni </a:t>
            </a:r>
            <a:r>
              <a:rPr lang="en-US" dirty="0" smtClean="0"/>
              <a:t>“</a:t>
            </a:r>
            <a:r>
              <a:rPr lang="sl-SI" dirty="0" smtClean="0"/>
              <a:t>reda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”, </a:t>
            </a:r>
            <a:br>
              <a:rPr lang="en-US" dirty="0" smtClean="0"/>
            </a:br>
            <a:r>
              <a:rPr lang="sl-SI" dirty="0" smtClean="0"/>
              <a:t>t.j.</a:t>
            </a:r>
            <a:r>
              <a:rPr lang="en-US" dirty="0" smtClean="0"/>
              <a:t>, </a:t>
            </a:r>
            <a:r>
              <a:rPr lang="sl-SI" dirty="0" smtClean="0"/>
              <a:t>rast sorazmerno z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sl-SI" dirty="0" smtClean="0"/>
              <a:t>označuje red rasti, kjer zanemarimo počasneje rastoče člene in konstantne faktorje.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sl-SI" dirty="0" smtClean="0"/>
              <a:t> </a:t>
            </a:r>
            <a:endParaRPr lang="en-US" dirty="0" smtClean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54D848D-F63E-4F48-A9D3-6AB8C340D744}" type="slidenum">
              <a:rPr lang="sl-SI" smtClean="0"/>
              <a:pPr eaLnBrk="1" hangingPunct="1"/>
              <a:t>6</a:t>
            </a:fld>
            <a:endParaRPr lang="sl-SI" smtClean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49238"/>
            <a:ext cx="7556500" cy="425450"/>
          </a:xfrm>
        </p:spPr>
        <p:txBody>
          <a:bodyPr/>
          <a:lstStyle/>
          <a:p>
            <a:pPr eaLnBrk="1" hangingPunct="1"/>
            <a:r>
              <a:rPr lang="en-US" i="1" smtClean="0"/>
              <a:t>O</a:t>
            </a:r>
            <a:r>
              <a:rPr lang="en-US" smtClean="0"/>
              <a:t>-notat</a:t>
            </a:r>
            <a:r>
              <a:rPr lang="sl-SI" smtClean="0"/>
              <a:t>acija</a:t>
            </a:r>
            <a:endParaRPr lang="en-US" smtClean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22400"/>
            <a:ext cx="8101012" cy="4716463"/>
          </a:xfrm>
        </p:spPr>
        <p:txBody>
          <a:bodyPr/>
          <a:lstStyle/>
          <a:p>
            <a:pPr eaLnBrk="1" hangingPunct="1">
              <a:tabLst>
                <a:tab pos="1905000" algn="l"/>
                <a:tab pos="4762500" algn="l"/>
              </a:tabLst>
            </a:pPr>
            <a:r>
              <a:rPr lang="sl-SI" sz="2400" smtClean="0"/>
              <a:t>Nekaj značilnih časovnih zahtevnosti</a:t>
            </a:r>
            <a:r>
              <a:rPr lang="en-US" sz="2400" smtClean="0"/>
              <a:t>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1905000" algn="l"/>
                <a:tab pos="4762500" algn="l"/>
              </a:tabLst>
            </a:pPr>
            <a:r>
              <a:rPr lang="en-US" sz="2400" i="1" smtClean="0"/>
              <a:t>	O</a:t>
            </a:r>
            <a:r>
              <a:rPr lang="en-US" sz="2400" smtClean="0"/>
              <a:t>(1)	</a:t>
            </a:r>
            <a:r>
              <a:rPr lang="sl-SI" sz="2400" smtClean="0"/>
              <a:t>	</a:t>
            </a:r>
            <a:r>
              <a:rPr lang="sl-SI" sz="2400" b="1" smtClean="0"/>
              <a:t>ko</a:t>
            </a:r>
            <a:r>
              <a:rPr lang="en-US" sz="2400" b="1" smtClean="0"/>
              <a:t>nstant</a:t>
            </a:r>
            <a:r>
              <a:rPr lang="sl-SI" sz="2400" b="1" smtClean="0"/>
              <a:t>na</a:t>
            </a:r>
            <a:r>
              <a:rPr lang="en-US" sz="2400" i="1" smtClean="0"/>
              <a:t> </a:t>
            </a:r>
            <a:r>
              <a:rPr lang="sl-SI" sz="2400" i="1" smtClean="0"/>
              <a:t>ČZ</a:t>
            </a:r>
            <a:r>
              <a:rPr lang="en-US" sz="2400" smtClean="0"/>
              <a:t>	</a:t>
            </a:r>
            <a:endParaRPr lang="sl-SI" sz="2400" smtClean="0"/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1905000" algn="l"/>
                <a:tab pos="4762500" algn="l"/>
              </a:tabLst>
            </a:pPr>
            <a:r>
              <a:rPr lang="en-US" sz="2400" smtClean="0"/>
              <a:t>	</a:t>
            </a:r>
            <a:r>
              <a:rPr lang="en-US" sz="2400" i="1" smtClean="0"/>
              <a:t>O</a:t>
            </a:r>
            <a:r>
              <a:rPr lang="en-US" sz="2400" smtClean="0"/>
              <a:t>(log </a:t>
            </a:r>
            <a:r>
              <a:rPr lang="en-US" sz="2400" i="1" smtClean="0"/>
              <a:t>n</a:t>
            </a:r>
            <a:r>
              <a:rPr lang="en-US" sz="2400" smtClean="0"/>
              <a:t>)	</a:t>
            </a:r>
            <a:r>
              <a:rPr lang="sl-SI" sz="2400" smtClean="0"/>
              <a:t>	</a:t>
            </a:r>
            <a:r>
              <a:rPr lang="en-US" sz="2400" b="1" smtClean="0"/>
              <a:t>logaritmi</a:t>
            </a:r>
            <a:r>
              <a:rPr lang="sl-SI" sz="2400" b="1" smtClean="0"/>
              <a:t>čna</a:t>
            </a:r>
            <a:r>
              <a:rPr lang="en-US" sz="2400" smtClean="0"/>
              <a:t> </a:t>
            </a:r>
            <a:r>
              <a:rPr lang="sl-SI" sz="2400" i="1" smtClean="0"/>
              <a:t>ČZ</a:t>
            </a:r>
            <a:endParaRPr lang="en-US" sz="2400" smtClean="0"/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1905000" algn="l"/>
                <a:tab pos="4762500" algn="l"/>
              </a:tabLst>
            </a:pPr>
            <a:r>
              <a:rPr lang="en-US" sz="2400" smtClean="0"/>
              <a:t>	</a:t>
            </a:r>
            <a:r>
              <a:rPr lang="en-US" sz="2400" i="1" smtClean="0"/>
              <a:t>O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)	</a:t>
            </a:r>
            <a:r>
              <a:rPr lang="sl-SI" sz="2400" smtClean="0"/>
              <a:t>	</a:t>
            </a:r>
            <a:r>
              <a:rPr lang="en-US" sz="2400" b="1" smtClean="0"/>
              <a:t>linear</a:t>
            </a:r>
            <a:r>
              <a:rPr lang="sl-SI" sz="2400" b="1" smtClean="0"/>
              <a:t>na</a:t>
            </a:r>
            <a:r>
              <a:rPr lang="en-US" sz="2400" smtClean="0"/>
              <a:t> </a:t>
            </a:r>
            <a:r>
              <a:rPr lang="sl-SI" sz="2400" i="1" smtClean="0"/>
              <a:t>ČZ</a:t>
            </a:r>
            <a:r>
              <a:rPr lang="en-US" sz="2400" smtClean="0"/>
              <a:t> 	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1905000" algn="l"/>
                <a:tab pos="4762500" algn="l"/>
              </a:tabLst>
            </a:pPr>
            <a:r>
              <a:rPr lang="en-US" sz="2400" smtClean="0"/>
              <a:t>	</a:t>
            </a:r>
            <a:r>
              <a:rPr lang="en-US" sz="2400" i="1" smtClean="0"/>
              <a:t>O</a:t>
            </a:r>
            <a:r>
              <a:rPr lang="en-US" sz="2400" smtClean="0"/>
              <a:t>(</a:t>
            </a:r>
            <a:r>
              <a:rPr lang="en-US" sz="2400" i="1" smtClean="0"/>
              <a:t>n </a:t>
            </a:r>
            <a:r>
              <a:rPr lang="en-US" sz="2400" smtClean="0"/>
              <a:t>log </a:t>
            </a:r>
            <a:r>
              <a:rPr lang="en-US" sz="2400" i="1" smtClean="0"/>
              <a:t>n</a:t>
            </a:r>
            <a:r>
              <a:rPr lang="en-US" sz="2400" smtClean="0"/>
              <a:t>)	</a:t>
            </a:r>
            <a:r>
              <a:rPr lang="en-US" sz="2400" b="1" smtClean="0"/>
              <a:t>log linear</a:t>
            </a:r>
            <a:r>
              <a:rPr lang="sl-SI" sz="2400" b="1" smtClean="0"/>
              <a:t>na</a:t>
            </a:r>
            <a:r>
              <a:rPr lang="en-US" sz="2400" smtClean="0"/>
              <a:t> </a:t>
            </a:r>
            <a:r>
              <a:rPr lang="sl-SI" sz="2400" i="1" smtClean="0"/>
              <a:t>ČZ</a:t>
            </a:r>
            <a:endParaRPr lang="en-US" sz="2400" smtClean="0"/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1905000" algn="l"/>
                <a:tab pos="4762500" algn="l"/>
              </a:tabLst>
            </a:pPr>
            <a:r>
              <a:rPr lang="en-US" sz="2400" smtClean="0"/>
              <a:t>	</a:t>
            </a:r>
            <a:r>
              <a:rPr lang="en-US" sz="2400" i="1" smtClean="0"/>
              <a:t>O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baseline="30000" smtClean="0"/>
              <a:t>2</a:t>
            </a:r>
            <a:r>
              <a:rPr lang="en-US" sz="2400" smtClean="0"/>
              <a:t>)	</a:t>
            </a:r>
            <a:r>
              <a:rPr lang="sl-SI" sz="2400" smtClean="0"/>
              <a:t>	</a:t>
            </a:r>
            <a:r>
              <a:rPr lang="sl-SI" sz="2400" b="1" smtClean="0"/>
              <a:t>kva</a:t>
            </a:r>
            <a:r>
              <a:rPr lang="en-US" sz="2400" b="1" smtClean="0"/>
              <a:t>drati</a:t>
            </a:r>
            <a:r>
              <a:rPr lang="sl-SI" sz="2400" b="1" smtClean="0"/>
              <a:t>čna</a:t>
            </a:r>
            <a:r>
              <a:rPr lang="en-US" sz="2400" smtClean="0"/>
              <a:t> </a:t>
            </a:r>
            <a:r>
              <a:rPr lang="sl-SI" sz="2400" i="1" smtClean="0"/>
              <a:t>ČZ</a:t>
            </a:r>
            <a:r>
              <a:rPr lang="en-US" sz="2400" smtClean="0"/>
              <a:t>	</a:t>
            </a:r>
            <a:endParaRPr lang="sl-SI" sz="2400" smtClean="0"/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1905000" algn="l"/>
                <a:tab pos="4762500" algn="l"/>
              </a:tabLst>
            </a:pPr>
            <a:r>
              <a:rPr lang="en-US" sz="2400" smtClean="0"/>
              <a:t>	</a:t>
            </a:r>
            <a:r>
              <a:rPr lang="en-US" sz="2400" i="1" smtClean="0"/>
              <a:t>O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baseline="30000" smtClean="0"/>
              <a:t>3</a:t>
            </a:r>
            <a:r>
              <a:rPr lang="en-US" sz="2400" smtClean="0"/>
              <a:t>)	</a:t>
            </a:r>
            <a:r>
              <a:rPr lang="sl-SI" sz="2400" smtClean="0"/>
              <a:t>	</a:t>
            </a:r>
            <a:r>
              <a:rPr lang="sl-SI" sz="2400" b="1" smtClean="0"/>
              <a:t>kubična</a:t>
            </a:r>
            <a:r>
              <a:rPr lang="en-US" sz="2400" smtClean="0"/>
              <a:t> </a:t>
            </a:r>
            <a:r>
              <a:rPr lang="sl-SI" sz="2400" i="1" smtClean="0"/>
              <a:t>ČZ</a:t>
            </a:r>
            <a:r>
              <a:rPr lang="en-US" sz="2400" smtClean="0"/>
              <a:t> 	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1905000" algn="l"/>
                <a:tab pos="4762500" algn="l"/>
              </a:tabLst>
            </a:pPr>
            <a:r>
              <a:rPr lang="en-US" sz="2400" smtClean="0"/>
              <a:t>	</a:t>
            </a:r>
            <a:r>
              <a:rPr lang="en-US" sz="2400" i="1" smtClean="0"/>
              <a:t>O</a:t>
            </a:r>
            <a:r>
              <a:rPr lang="en-US" sz="2400" smtClean="0"/>
              <a:t>(2</a:t>
            </a:r>
            <a:r>
              <a:rPr lang="en-US" sz="2400" i="1" baseline="30000" smtClean="0"/>
              <a:t>n</a:t>
            </a:r>
            <a:r>
              <a:rPr lang="en-US" sz="2400" smtClean="0"/>
              <a:t>)	</a:t>
            </a:r>
            <a:r>
              <a:rPr lang="sl-SI" sz="2400" smtClean="0"/>
              <a:t>	</a:t>
            </a:r>
            <a:r>
              <a:rPr lang="en-US" sz="2400" b="1" smtClean="0"/>
              <a:t>e</a:t>
            </a:r>
            <a:r>
              <a:rPr lang="sl-SI" sz="2400" b="1" smtClean="0"/>
              <a:t>ks</a:t>
            </a:r>
            <a:r>
              <a:rPr lang="en-US" sz="2400" b="1" smtClean="0"/>
              <a:t>ponent</a:t>
            </a:r>
            <a:r>
              <a:rPr lang="sl-SI" sz="2400" b="1" smtClean="0"/>
              <a:t>na</a:t>
            </a:r>
            <a:r>
              <a:rPr lang="en-US" sz="2400" smtClean="0"/>
              <a:t> </a:t>
            </a:r>
            <a:r>
              <a:rPr lang="sl-SI" sz="2400" i="1" smtClean="0"/>
              <a:t>ČZ</a:t>
            </a:r>
            <a:r>
              <a:rPr lang="en-US" sz="2400" smtClean="0"/>
              <a:t> 	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36259F0-5C14-4901-BCF4-3B873F5C3A69}" type="slidenum">
              <a:rPr lang="sl-SI" smtClean="0"/>
              <a:pPr eaLnBrk="1" hangingPunct="1"/>
              <a:t>7</a:t>
            </a:fld>
            <a:endParaRPr lang="sl-SI" smtClean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619875"/>
            <a:ext cx="1981200" cy="476250"/>
          </a:xfrm>
        </p:spPr>
        <p:txBody>
          <a:bodyPr/>
          <a:lstStyle/>
          <a:p>
            <a:pPr>
              <a:defRPr/>
            </a:pPr>
            <a:fld id="{E9C0C795-71CA-4621-B22A-20441CBF8E68}" type="slidenum">
              <a:rPr lang="sl-SI" smtClean="0"/>
              <a:pPr>
                <a:defRPr/>
              </a:pPr>
              <a:t>8</a:t>
            </a:fld>
            <a:endParaRPr lang="sl-SI"/>
          </a:p>
        </p:txBody>
      </p:sp>
      <p:pic>
        <p:nvPicPr>
          <p:cNvPr id="5122" name="Picture 2" descr="https://cdn-images-1.medium.com/max/720/1*tXDAZzUr_Iijsc1kSTtzx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2816"/>
            <a:ext cx="806489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4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Hitrost računalnika</a:t>
            </a:r>
            <a:endParaRPr lang="sl-SI" smtClean="0"/>
          </a:p>
        </p:txBody>
      </p:sp>
      <p:sp>
        <p:nvSpPr>
          <p:cNvPr id="410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57D90B0-E800-469F-982E-4B7DDDC575D0}" type="slidenum">
              <a:rPr lang="sl-SI" smtClean="0"/>
              <a:pPr eaLnBrk="1" hangingPunct="1"/>
              <a:t>9</a:t>
            </a:fld>
            <a:endParaRPr lang="sl-SI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222375" y="2211388"/>
          <a:ext cx="6670675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Document" r:id="rId3" imgW="6890886" imgH="4163967" progId="Word.Document.8">
                  <p:embed/>
                </p:oleObj>
              </mc:Choice>
              <mc:Fallback>
                <p:oleObj name="Document" r:id="rId3" imgW="6890886" imgH="416396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2211388"/>
                        <a:ext cx="6670675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7.0&quot;&gt;&lt;object type=&quot;1&quot; unique_id=&quot;10001&quot;&gt;&lt;object type=&quot;2&quot; unique_id=&quot;10189&quot;&gt;&lt;object type=&quot;3&quot; unique_id=&quot;10200&quot;&gt;&lt;property id=&quot;20148&quot; value=&quot;5&quot;/&gt;&lt;property id=&quot;20300&quot; value=&quot;Slide 1 - &amp;quot;Prostorska in časovna zahtevnost&amp;quot;&quot;/&gt;&lt;property id=&quot;20307&quot; value=&quot;256&quot;/&gt;&lt;/object&gt;&lt;object type=&quot;3&quot; unique_id=&quot;10201&quot;&gt;&lt;property id=&quot;20148&quot; value=&quot;5&quot;/&gt;&lt;property id=&quot;20300&quot; value=&quot;Slide 2 - &amp;quot;Učinkovitost&amp;quot;&quot;/&gt;&lt;property id=&quot;20307&quot; value=&quot;257&quot;/&gt;&lt;/object&gt;&lt;object type=&quot;3&quot; unique_id=&quot;10202&quot;&gt;&lt;property id=&quot;20148&quot; value=&quot;5&quot;/&gt;&lt;property id=&quot;20300&quot; value=&quot;Slide 5 - &amp;quot;Vpliv velikost problema&amp;quot;&quot;/&gt;&lt;property id=&quot;20307&quot; value=&quot;377&quot;/&gt;&lt;/object&gt;&lt;object type=&quot;3&quot; unique_id=&quot;10203&quot;&gt;&lt;property id=&quot;20148&quot; value=&quot;5&quot;/&gt;&lt;property id=&quot;20300&quot; value=&quot;Slide 8 - &amp;quot;Časovna učinkovitost: kako jo ugotoviti&amp;quot;&quot;/&gt;&lt;property id=&quot;20307&quot; value=&quot;375&quot;/&gt;&lt;/object&gt;&lt;object type=&quot;3&quot; unique_id=&quot;10204&quot;&gt;&lt;property id=&quot;20148&quot; value=&quot;5&quot;/&gt;&lt;property id=&quot;20300&quot; value=&quot;Slide 7 - &amp;quot;Merjenje časa&amp;quot;&quot;/&gt;&lt;property id=&quot;20307&quot; value=&quot;376&quot;/&gt;&lt;/object&gt;&lt;object type=&quot;3&quot; unique_id=&quot;10205&quot;&gt;&lt;property id=&quot;20148&quot; value=&quot;5&quot;/&gt;&lt;property id=&quot;20300&quot; value=&quot;Slide 9 - &amp;quot;Analiza časovne zahtevnosti&amp;quot;&quot;/&gt;&lt;property id=&quot;20307&quot; value=&quot;337&quot;/&gt;&lt;/object&gt;&lt;object type=&quot;3&quot; unique_id=&quot;10206&quot;&gt;&lt;property id=&quot;20148&quot; value=&quot;5&quot;/&gt;&lt;property id=&quot;20300&quot; value=&quot;Slide 10 - &amp;quot;Prostorska in časovna zahtevnost&amp;quot;&quot;/&gt;&lt;property id=&quot;20307&quot; value=&quot;378&quot;/&gt;&lt;/object&gt;&lt;object type=&quot;3&quot; unique_id=&quot;10207&quot;&gt;&lt;property id=&quot;20148&quot; value=&quot;5&quot;/&gt;&lt;property id=&quot;20300&quot; value=&quot;Slide 11 - &amp;quot;O-notacija&amp;quot;&quot;/&gt;&lt;property id=&quot;20307&quot; value=&quot;379&quot;/&gt;&lt;/object&gt;&lt;object type=&quot;3&quot; unique_id=&quot;10222&quot;&gt;&lt;property id=&quot;20148&quot; value=&quot;5&quot;/&gt;&lt;property id=&quot;20300&quot; value=&quot;Slide 12 - &amp;quot;O-notatacija&amp;quot;&quot;/&gt;&lt;property id=&quot;20307&quot; value=&quot;275&quot;/&gt;&lt;/object&gt;&lt;object type=&quot;3&quot; unique_id=&quot;10223&quot;&gt;&lt;property id=&quot;20148&quot; value=&quot;5&quot;/&gt;&lt;property id=&quot;20300&quot; value=&quot;Slide 14 - &amp;quot;Obsežnost nalog (predpostavimo, da je zahtevnost točno taka in ne le tega reda)&amp;quot;&quot;/&gt;&lt;property id=&quot;20307&quot; value=&quot;311&quot;/&gt;&lt;/object&gt;&lt;object type=&quot;3&quot; unique_id=&quot;10224&quot;&gt;&lt;property id=&quot;20148&quot; value=&quot;5&quot;/&gt;&lt;property id=&quot;20300&quot; value=&quot;Slide 15 - &amp;quot;Hitrost računalnika&amp;quot;&quot;/&gt;&lt;property id=&quot;20307&quot; value=&quot;312&quot;/&gt;&lt;/object&gt;&lt;object type=&quot;3&quot; unique_id=&quot;10225&quot;&gt;&lt;property id=&quot;20148&quot; value=&quot;5&quot;/&gt;&lt;property id=&quot;20300&quot; value=&quot;Slide 16 - &amp;quot;Hitrost računalnika&amp;quot;&quot;/&gt;&lt;property id=&quot;20307&quot; value=&quot;382&quot;/&gt;&lt;/object&gt;&lt;object type=&quot;3&quot; unique_id=&quot;10226&quot;&gt;&lt;property id=&quot;20148&quot; value=&quot;5&quot;/&gt;&lt;property id=&quot;20300&quot; value=&quot;Slide 17 - &amp;quot;Hitrost računalnika&amp;quot;&quot;/&gt;&lt;property id=&quot;20307&quot; value=&quot;383&quot;/&gt;&lt;/object&gt;&lt;object type=&quot;3&quot; unique_id=&quot;10227&quot;&gt;&lt;property id=&quot;20148&quot; value=&quot;5&quot;/&gt;&lt;property id=&quot;20300&quot; value=&quot;Slide 21 - &amp;quot;Ali eksponentni problemi obstajajo?&amp;quot;&quot;/&gt;&lt;property id=&quot;20307&quot; value=&quot;317&quot;/&gt;&lt;/object&gt;&lt;object type=&quot;3&quot; unique_id=&quot;10228&quot;&gt;&lt;property id=&quot;20148&quot; value=&quot;5&quot;/&gt;&lt;property id=&quot;20300&quot; value=&quot;Slide 22 - &amp;quot;Naivni pristop je običajno prenaiven!&amp;quot;&quot;/&gt;&lt;property id=&quot;20307&quot; value=&quot;334&quot;/&gt;&lt;/object&gt;&lt;object type=&quot;3&quot; unique_id=&quot;10229&quot;&gt;&lt;property id=&quot;20148&quot; value=&quot;5&quot;/&gt;&lt;property id=&quot;20300&quot; value=&quot;Slide 23 - &amp;quot;Naivni pristop je običajno prenaiven!&amp;quot;&quot;/&gt;&lt;property id=&quot;20307&quot; value=&quot;335&quot;/&gt;&lt;/object&gt;&lt;object type=&quot;3&quot; unique_id=&quot;10230&quot;&gt;&lt;property id=&quot;20148&quot; value=&quot;5&quot;/&gt;&lt;property id=&quot;20300&quot; value=&quot;Slide 24 - &amp;quot;Kaj nam pove časovna zahtevnost?&amp;quot;&quot;/&gt;&lt;property id=&quot;20307&quot; value=&quot;318&quot;/&gt;&lt;/object&gt;&lt;object type=&quot;3&quot; unique_id=&quot;10231&quot;&gt;&lt;property id=&quot;20148&quot; value=&quot;5&quot;/&gt;&lt;property id=&quot;20300&quot; value=&quot;Slide 25 - &amp;quot;Kaj nam torej pove časovna zahtevnost?&amp;quot;&quot;/&gt;&lt;property id=&quot;20307&quot; value=&quot;319&quot;/&gt;&lt;/object&gt;&lt;object type=&quot;3&quot; unique_id=&quot;10232&quot;&gt;&lt;property id=&quot;20148&quot; value=&quot;5&quot;/&gt;&lt;property id=&quot;20300&quot; value=&quot;Slide 26 - &amp;quot;Kaj nam pove časovna zahtevnost?&amp;quot;&quot;/&gt;&lt;property id=&quot;20307&quot; value=&quot;336&quot;/&gt;&lt;/object&gt;&lt;object type=&quot;3&quot; unique_id=&quot;10464&quot;&gt;&lt;property id=&quot;20148&quot; value=&quot;5&quot;/&gt;&lt;property id=&quot;20300&quot; value=&quot;Slide 27 - &amp;quot;Prostorska zahtevnost&amp;quot;&quot;/&gt;&lt;property id=&quot;20307&quot; value=&quot;385&quot;/&gt;&lt;/object&gt;&lt;object type=&quot;3&quot; unique_id=&quot;11416&quot;&gt;&lt;property id=&quot;20148&quot; value=&quot;5&quot;/&gt;&lt;property id=&quot;20300&quot; value=&quot;Slide 3 - &amp;quot;Časovna zahtevnost&amp;quot;&quot;/&gt;&lt;property id=&quot;20307&quot; value=&quot;386&quot;/&gt;&lt;/object&gt;&lt;object type=&quot;3&quot; unique_id=&quot;11417&quot;&gt;&lt;property id=&quot;20148&quot; value=&quot;5&quot;/&gt;&lt;property id=&quot;20300&quot; value=&quot;Slide 4 - &amp;quot;Težave z merjenjem&amp;quot;&quot;/&gt;&lt;property id=&quot;20307&quot; value=&quot;387&quot;/&gt;&lt;/object&gt;&lt;object type=&quot;3&quot; unique_id=&quot;11418&quot;&gt;&lt;property id=&quot;20148&quot; value=&quot;5&quot;/&gt;&lt;property id=&quot;20300&quot; value=&quot;Slide 6 - &amp;quot;Tri zahtevnosti&amp;quot;&quot;/&gt;&lt;property id=&quot;20307&quot; value=&quot;388&quot;/&gt;&lt;/object&gt;&lt;object type=&quot;3&quot; unique_id=&quot;11419&quot;&gt;&lt;property id=&quot;20148&quot; value=&quot;5&quot;/&gt;&lt;property id=&quot;20300&quot; value=&quot;Slide 13 - &amp;quot;Še enkrat o treh zahtevnostih&amp;quot;&quot;/&gt;&lt;property id=&quot;20307&quot; value=&quot;389&quot;/&gt;&lt;/object&gt;&lt;object type=&quot;3&quot; unique_id=&quot;11700&quot;&gt;&lt;property id=&quot;20148&quot; value=&quot;5&quot;/&gt;&lt;property id=&quot;20300&quot; value=&quot;Slide 18 - &amp;quot;Iz članka J. Bentley, Algorithm design techniques&amp;#x0D;&amp;#x0A;CACM 27 (1984), 9, 865 - 871 &amp;quot;&quot;/&gt;&lt;property id=&quot;20307&quot; value=&quot;390&quot;/&gt;&lt;/object&gt;&lt;object type=&quot;3&quot; unique_id=&quot;11701&quot;&gt;&lt;property id=&quot;20148&quot; value=&quot;5&quot;/&gt;&lt;property id=&quot;20300&quot; value=&quot;Slide 19 - &amp;quot;Iz članka J. Bentley, Algorithm design techniques&amp;#x0D;&amp;#x0A;CACM 27 (1984), 9, 865 - 871 &amp;quot;&quot;/&gt;&lt;property id=&quot;20307&quot; value=&quot;391&quot;/&gt;&lt;/object&gt;&lt;object type=&quot;3&quot; unique_id=&quot;11702&quot;&gt;&lt;property id=&quot;20148&quot; value=&quot;5&quot;/&gt;&lt;property id=&quot;20300&quot; value=&quot;Slide 20 - &amp;quot;Iz članka J. Bentley, Algorithm design techniques&amp;#x0D;&amp;#x0A;CACM 27 (1984), 9, 865 - 871 &amp;quot;&quot;/&gt;&lt;property id=&quot;20307&quot; value=&quot;392&quot;/&gt;&lt;/object&gt;&lt;/object&gt;&lt;object type=&quot;8&quot; unique_id=&quot;1027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l-S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l-S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PregledJava</Template>
  <TotalTime>2196</TotalTime>
  <Words>903</Words>
  <Application>Microsoft Office PowerPoint</Application>
  <PresentationFormat>On-screen Show (4:3)</PresentationFormat>
  <Paragraphs>149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Verdana</vt:lpstr>
      <vt:lpstr>Wingdings</vt:lpstr>
      <vt:lpstr>1_Profile</vt:lpstr>
      <vt:lpstr>Document</vt:lpstr>
      <vt:lpstr>Prostorska in časovna zahtevnost</vt:lpstr>
      <vt:lpstr>Učinkovitost</vt:lpstr>
      <vt:lpstr>Časovna zahtevnost</vt:lpstr>
      <vt:lpstr>Tri zahtevnosti</vt:lpstr>
      <vt:lpstr>Prostorska in časovna zahtevnost</vt:lpstr>
      <vt:lpstr>O-notacija</vt:lpstr>
      <vt:lpstr>O-notatacija</vt:lpstr>
      <vt:lpstr>PowerPoint Presentation</vt:lpstr>
      <vt:lpstr>Hitrost računalnika</vt:lpstr>
      <vt:lpstr>Iz članka J. Bentley, Algorithm design techniques CACM 27 (1984), 9, 865 - 871 </vt:lpstr>
      <vt:lpstr>Iz članka J. Bentley, Algorithm design techniques CACM 27 (1984), 9, 865 - 871 </vt:lpstr>
      <vt:lpstr>Kaj nam pove časovna zahtevnost?</vt:lpstr>
      <vt:lpstr>Kaj nam torej pove časovna zahtevnost?</vt:lpstr>
      <vt:lpstr>Kaj nam pove časovna zahtevnost?</vt:lpstr>
      <vt:lpstr>Prostorska zahtevnost</vt:lpstr>
    </vt:vector>
  </TitlesOfParts>
  <Company>FMF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Matija Lokar</dc:creator>
  <cp:lastModifiedBy>Matija Lokar</cp:lastModifiedBy>
  <cp:revision>99</cp:revision>
  <dcterms:created xsi:type="dcterms:W3CDTF">2001-11-26T12:48:07Z</dcterms:created>
  <dcterms:modified xsi:type="dcterms:W3CDTF">2017-11-17T10:59:23Z</dcterms:modified>
</cp:coreProperties>
</file>