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6" r:id="rId3"/>
    <p:sldId id="392" r:id="rId4"/>
    <p:sldId id="393" r:id="rId5"/>
    <p:sldId id="394" r:id="rId6"/>
    <p:sldId id="395" r:id="rId7"/>
    <p:sldId id="396" r:id="rId8"/>
    <p:sldId id="387" r:id="rId9"/>
    <p:sldId id="377" r:id="rId10"/>
    <p:sldId id="376" r:id="rId11"/>
    <p:sldId id="375" r:id="rId12"/>
    <p:sldId id="337" r:id="rId13"/>
    <p:sldId id="389" r:id="rId14"/>
    <p:sldId id="311" r:id="rId15"/>
    <p:sldId id="383" r:id="rId16"/>
    <p:sldId id="317" r:id="rId17"/>
    <p:sldId id="334" r:id="rId18"/>
    <p:sldId id="335" r:id="rId19"/>
  </p:sldIdLst>
  <p:sldSz cx="9144000" cy="6858000" type="screen4x3"/>
  <p:notesSz cx="7315200" cy="9601200"/>
  <p:custDataLst>
    <p:tags r:id="rId2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03" autoAdjust="0"/>
    <p:restoredTop sz="94682" autoAdjust="0"/>
  </p:normalViewPr>
  <p:slideViewPr>
    <p:cSldViewPr>
      <p:cViewPr varScale="1">
        <p:scale>
          <a:sx n="108" d="100"/>
          <a:sy n="108" d="100"/>
        </p:scale>
        <p:origin x="4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41F27E2-3EBD-4962-8611-FAF123E14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8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4432C-A638-44EE-B7CD-52C812073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55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0076DC6-A36A-418B-AE4E-BCC951FFB135}" type="slidenum">
              <a:rPr lang="en-GB" smtClean="0">
                <a:latin typeface="Times New Roman" pitchFamily="18" charset="0"/>
              </a:rPr>
              <a:pPr eaLnBrk="1" hangingPunct="1"/>
              <a:t>9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38188"/>
            <a:ext cx="4821237" cy="36163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3588"/>
            <a:ext cx="5370513" cy="4283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288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5B085DE-2695-49D8-B422-D4110F58C9C3}" type="slidenum">
              <a:rPr lang="en-GB" smtClean="0">
                <a:latin typeface="Times New Roman" pitchFamily="18" charset="0"/>
              </a:rPr>
              <a:pPr eaLnBrk="1" hangingPunct="1"/>
              <a:t>10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  <p:extLst>
      <p:ext uri="{BB962C8B-B14F-4D97-AF65-F5344CB8AC3E}">
        <p14:creationId xmlns:p14="http://schemas.microsoft.com/office/powerpoint/2010/main" val="41698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D19B392-6E80-4C80-A3C4-BA431C6B488E}" type="slidenum">
              <a:rPr lang="en-GB" smtClean="0">
                <a:latin typeface="Times New Roman" pitchFamily="18" charset="0"/>
              </a:rPr>
              <a:pPr eaLnBrk="1" hangingPunct="1"/>
              <a:t>11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38188"/>
            <a:ext cx="4821237" cy="36163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3588"/>
            <a:ext cx="5370513" cy="4283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65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03BE5-A7D6-4525-8AF1-08261CF1F22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484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29EC-AC90-430C-8690-2FB1CCB64D8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16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8913"/>
            <a:ext cx="2024063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22962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12F8-7CA7-49B5-9725-0D8D9A68C1A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86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C795-71CA-4621-B22A-20441CBF8E6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683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647F1-C299-468B-8022-0F72632AD82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819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DBA75-403B-4CF5-806E-28B3870B99B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70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1EA19-334A-489F-A03D-9DEC62CEB5E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373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0739D-BB5C-47C9-BD60-BEFF2E08BF3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87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276D1-3B19-4FEF-9A26-7067299276B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306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2446D-ECEB-40B6-AA08-048188C756E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520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l-S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55E98-3E9B-477A-A361-A074E33A3E3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98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2.5/si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l-SI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smtClean="0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539750" y="65246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l-SI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6198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D43AA8-D897-4F52-9F0E-4F0C223C632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pic>
        <p:nvPicPr>
          <p:cNvPr id="5129" name="Picture 10" descr="Creative Commons License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9" descr="CC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0" descr="CC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630988"/>
            <a:ext cx="642938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5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1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6878" y="908720"/>
            <a:ext cx="7772400" cy="1371600"/>
          </a:xfrm>
        </p:spPr>
        <p:txBody>
          <a:bodyPr/>
          <a:lstStyle/>
          <a:p>
            <a:pPr eaLnBrk="1" hangingPunct="1"/>
            <a:r>
              <a:rPr lang="sl-SI" dirty="0" smtClean="0"/>
              <a:t>Č</a:t>
            </a:r>
            <a:r>
              <a:rPr lang="en-US" dirty="0" err="1" smtClean="0"/>
              <a:t>asovna</a:t>
            </a:r>
            <a:r>
              <a:rPr lang="en-US" dirty="0" smtClean="0"/>
              <a:t> </a:t>
            </a:r>
            <a:r>
              <a:rPr lang="en-US" dirty="0" err="1" smtClean="0"/>
              <a:t>zahtevnost</a:t>
            </a:r>
            <a:endParaRPr lang="en-GB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Kako jo ugotoviti</a:t>
            </a:r>
            <a:endParaRPr lang="sl-SI" dirty="0"/>
          </a:p>
        </p:txBody>
      </p:sp>
      <p:sp>
        <p:nvSpPr>
          <p:cNvPr id="18437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21ADBA1-D757-446C-A666-0BA22DE3B97C}" type="slidenum">
              <a:rPr lang="sl-SI" smtClean="0"/>
              <a:pPr eaLnBrk="1" hangingPunct="1"/>
              <a:t>1</a:t>
            </a:fld>
            <a:endParaRPr lang="sl-SI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Merjenje časa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l-SI" sz="2000" dirty="0" smtClean="0"/>
              <a:t>Na računalniku A algoritem X reši problem velikosti n v treh minutah</a:t>
            </a:r>
          </a:p>
          <a:p>
            <a:pPr eaLnBrk="1" hangingPunct="1">
              <a:lnSpc>
                <a:spcPct val="80000"/>
              </a:lnSpc>
            </a:pPr>
            <a:r>
              <a:rPr lang="sl-SI" sz="2000" dirty="0" smtClean="0"/>
              <a:t>Isti program, a z 10x več podatki, izvedemo na istem računalniku. Kaj lahko napovemo glede časa izvajanja? </a:t>
            </a:r>
          </a:p>
          <a:p>
            <a:pPr eaLnBrk="1" hangingPunct="1">
              <a:lnSpc>
                <a:spcPct val="80000"/>
              </a:lnSpc>
            </a:pPr>
            <a:r>
              <a:rPr lang="sl-SI" sz="2000" dirty="0" smtClean="0"/>
              <a:t>Isti program z istimi podatki izvedemo na 1000x hitrejšem računalniku. Kaj lahko napovemo glede časa izvajanja?</a:t>
            </a:r>
          </a:p>
          <a:p>
            <a:pPr eaLnBrk="1" hangingPunct="1">
              <a:lnSpc>
                <a:spcPct val="80000"/>
              </a:lnSpc>
            </a:pPr>
            <a:r>
              <a:rPr lang="sl-SI" sz="2000" dirty="0" smtClean="0"/>
              <a:t>Na računalniku B algoritem Y reši isti problem velikosti n v dveh minutah. Je računalnik B hitrejši od računalnika A? Je algoritem X slabši od algoritma Y?</a:t>
            </a:r>
          </a:p>
          <a:p>
            <a:pPr eaLnBrk="1" hangingPunct="1">
              <a:lnSpc>
                <a:spcPct val="80000"/>
              </a:lnSpc>
            </a:pPr>
            <a:r>
              <a:rPr lang="sl-SI" sz="2000" dirty="0" smtClean="0"/>
              <a:t>Na računalniku A izvedemo algoritem X na n podatkih. Izvajanje traja dve uri. Na računalniku A izvedemo algoritem Y na n podatkih. Izvajanje traja dve uri in pol. Je algoritem X boljši od algoritma Y? Kaj se bo zgodilo, če zgodbo ponovimo na problemu s 100x več podatki?</a:t>
            </a:r>
          </a:p>
          <a:p>
            <a:pPr eaLnBrk="1" hangingPunct="1">
              <a:lnSpc>
                <a:spcPct val="80000"/>
              </a:lnSpc>
            </a:pPr>
            <a:endParaRPr lang="sl-SI" sz="2000" dirty="0" smtClean="0"/>
          </a:p>
          <a:p>
            <a:pPr eaLnBrk="1" hangingPunct="1">
              <a:lnSpc>
                <a:spcPct val="80000"/>
              </a:lnSpc>
            </a:pPr>
            <a:r>
              <a:rPr lang="sl-SI" sz="2000" dirty="0" smtClean="0"/>
              <a:t>Z merjenjem časa v splošnem ne izvemo (nujno) kaj dosti!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dirty="0" smtClean="0"/>
              <a:t>No, kot matematiki seveda znamo tudi iz tega potegniti kaj „pametnega“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1F713A7D-9B87-4C1C-9847-2387BE2419BF}" type="slidenum">
              <a:rPr lang="sl-SI" smtClean="0"/>
              <a:pPr eaLnBrk="1" hangingPunct="1"/>
              <a:t>10</a:t>
            </a:fld>
            <a:endParaRPr lang="sl-SI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Časovna učinkovitost</a:t>
            </a:r>
            <a:r>
              <a:rPr lang="en-US" sz="3000" smtClean="0"/>
              <a:t>: </a:t>
            </a:r>
            <a:r>
              <a:rPr lang="sl-SI" sz="3000" smtClean="0"/>
              <a:t>kako jo ugotoviti</a:t>
            </a:r>
            <a:endParaRPr lang="en-US" sz="3000" smtClean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l-SI" sz="1800" dirty="0" smtClean="0"/>
              <a:t>Čas meriti v sekundah izvajanja programa</a:t>
            </a:r>
            <a:r>
              <a:rPr lang="en-US" sz="1800" dirty="0" smtClean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+</a:t>
            </a:r>
            <a:r>
              <a:rPr lang="sl-SI" sz="1600" dirty="0" smtClean="0"/>
              <a:t> enostavno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–</a:t>
            </a:r>
            <a:r>
              <a:rPr lang="sl-SI" sz="1600" dirty="0" smtClean="0"/>
              <a:t> odvisno od jezika, prevajalnika in procesorja</a:t>
            </a:r>
            <a:r>
              <a:rPr lang="en-US" sz="1600" dirty="0" smtClean="0"/>
              <a:t>.</a:t>
            </a:r>
            <a:endParaRPr lang="sl-SI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sl-SI" sz="1500" dirty="0" smtClean="0"/>
              <a:t>Nemogoče primerjati različne algoritme (razen, če bi imeli možnost izvesti vse na istem računalniku, z istim jezikom, z istim prevajalnikom)</a:t>
            </a:r>
            <a:endParaRPr lang="en-US" sz="1500" dirty="0" smtClean="0"/>
          </a:p>
          <a:p>
            <a:pPr eaLnBrk="1" hangingPunct="1">
              <a:lnSpc>
                <a:spcPct val="80000"/>
              </a:lnSpc>
            </a:pPr>
            <a:r>
              <a:rPr lang="sl-SI" sz="1800" dirty="0" smtClean="0"/>
              <a:t>Šteti karakteristične operacije</a:t>
            </a:r>
            <a:r>
              <a:rPr lang="en-US" sz="1800" dirty="0" smtClean="0"/>
              <a:t>? </a:t>
            </a:r>
            <a:endParaRPr lang="sl-SI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(</a:t>
            </a:r>
            <a:r>
              <a:rPr lang="sl-SI" sz="1600" dirty="0" smtClean="0"/>
              <a:t>npr. aritmetične operacije v matematičnih algoritmih, primerjave v iskalnih algoritmih, ...</a:t>
            </a:r>
            <a:r>
              <a:rPr lang="en-US" sz="1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+</a:t>
            </a:r>
            <a:r>
              <a:rPr lang="sl-SI" sz="1600" dirty="0" smtClean="0"/>
              <a:t> odvisno le od algoritma, nič od strojne opreme, učinkovitosti prevajalnika, izbranega jezika,  uspešnosti kodiranja, meri dejansko učinkovitost algoritma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dirty="0" smtClean="0"/>
              <a:t>+ upoštevamo lahko tudi raznolikost podatkov (verjetnost …)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dirty="0" smtClean="0"/>
              <a:t>- običajno zapleteno</a:t>
            </a:r>
          </a:p>
          <a:p>
            <a:pPr eaLnBrk="1" hangingPunct="1">
              <a:lnSpc>
                <a:spcPct val="80000"/>
              </a:lnSpc>
            </a:pPr>
            <a:r>
              <a:rPr lang="sl-SI" sz="1800" dirty="0" smtClean="0"/>
              <a:t>T(n) = 5n</a:t>
            </a:r>
            <a:r>
              <a:rPr lang="sl-SI" sz="1800" baseline="30000" dirty="0" smtClean="0"/>
              <a:t>2</a:t>
            </a:r>
            <a:r>
              <a:rPr lang="sl-SI" sz="1800" dirty="0" smtClean="0"/>
              <a:t> – 2n + 20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dirty="0" smtClean="0"/>
              <a:t>Formula, ki nam pove, kako se spreminja čas (število karakterističnih operacij) v odvisnosti od velikosti problema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dirty="0" smtClean="0"/>
              <a:t>Če rešujemo problem velikosti n, bomo potrebovali 5n</a:t>
            </a:r>
            <a:r>
              <a:rPr lang="sl-SI" sz="2000" baseline="30000" dirty="0" smtClean="0"/>
              <a:t>2</a:t>
            </a:r>
            <a:r>
              <a:rPr lang="sl-SI" sz="1600" dirty="0" smtClean="0"/>
              <a:t> – 2n + 20 karakterističnih operacij</a:t>
            </a:r>
          </a:p>
          <a:p>
            <a:pPr lvl="3" eaLnBrk="1" hangingPunct="1">
              <a:lnSpc>
                <a:spcPct val="80000"/>
              </a:lnSpc>
            </a:pPr>
            <a:r>
              <a:rPr lang="sl-SI" sz="1200" dirty="0" smtClean="0"/>
              <a:t>500 za problem velikosti 10</a:t>
            </a:r>
          </a:p>
          <a:p>
            <a:pPr lvl="3" eaLnBrk="1" hangingPunct="1">
              <a:lnSpc>
                <a:spcPct val="80000"/>
              </a:lnSpc>
            </a:pPr>
            <a:r>
              <a:rPr lang="sl-SI" sz="1200" dirty="0" smtClean="0"/>
              <a:t>7980 za problem velikosti 20</a:t>
            </a:r>
          </a:p>
          <a:p>
            <a:pPr lvl="3" eaLnBrk="1" hangingPunct="1">
              <a:lnSpc>
                <a:spcPct val="80000"/>
              </a:lnSpc>
            </a:pPr>
            <a:r>
              <a:rPr lang="sl-SI" sz="1200" dirty="0" smtClean="0"/>
              <a:t>...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F8F2F10-7E14-4D23-B77F-530186B60762}" type="slidenum">
              <a:rPr lang="sl-SI" smtClean="0"/>
              <a:pPr eaLnBrk="1" hangingPunct="1"/>
              <a:t>11</a:t>
            </a:fld>
            <a:endParaRPr lang="sl-SI" smtClean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Analiza časovne zahtevnosti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dirty="0" smtClean="0"/>
              <a:t>S štetjem (ocenjevanjem) števila karakterističnih </a:t>
            </a:r>
            <a:r>
              <a:rPr lang="sl-SI" dirty="0" err="1" smtClean="0"/>
              <a:t>operacuij</a:t>
            </a:r>
            <a:endParaRPr lang="sl-SI" dirty="0" smtClean="0"/>
          </a:p>
          <a:p>
            <a:pPr eaLnBrk="1" hangingPunct="1">
              <a:lnSpc>
                <a:spcPct val="90000"/>
              </a:lnSpc>
            </a:pPr>
            <a:r>
              <a:rPr lang="sl-SI" dirty="0" smtClean="0"/>
              <a:t>Težja</a:t>
            </a:r>
          </a:p>
          <a:p>
            <a:pPr eaLnBrk="1" hangingPunct="1">
              <a:lnSpc>
                <a:spcPct val="90000"/>
              </a:lnSpc>
            </a:pPr>
            <a:r>
              <a:rPr lang="sl-SI" dirty="0" smtClean="0"/>
              <a:t>Natančnejša od meritev</a:t>
            </a:r>
          </a:p>
          <a:p>
            <a:pPr eaLnBrk="1" hangingPunct="1">
              <a:lnSpc>
                <a:spcPct val="90000"/>
              </a:lnSpc>
            </a:pPr>
            <a:r>
              <a:rPr lang="sl-SI" dirty="0" smtClean="0"/>
              <a:t>Da nam RAZUMEVANJE, zakaj določen algoritem potrebuje ta čas</a:t>
            </a:r>
          </a:p>
          <a:p>
            <a:pPr eaLnBrk="1" hangingPunct="1">
              <a:lnSpc>
                <a:spcPct val="90000"/>
              </a:lnSpc>
            </a:pPr>
            <a:r>
              <a:rPr lang="sl-SI" dirty="0" smtClean="0"/>
              <a:t>Vidimo “kritične” dele</a:t>
            </a:r>
          </a:p>
          <a:p>
            <a:pPr eaLnBrk="1" hangingPunct="1">
              <a:lnSpc>
                <a:spcPct val="90000"/>
              </a:lnSpc>
            </a:pPr>
            <a:r>
              <a:rPr lang="sl-SI" dirty="0" smtClean="0"/>
              <a:t>Pogosto iz analize dobimo ideje za izboljšave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140E498-F97A-44C7-86A2-901FB906EF17}" type="slidenum">
              <a:rPr lang="sl-SI" smtClean="0"/>
              <a:pPr eaLnBrk="1" hangingPunct="1"/>
              <a:t>12</a:t>
            </a:fld>
            <a:endParaRPr lang="sl-SI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Še enkrat o treh zahtevnostih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000" dirty="0" smtClean="0"/>
              <a:t>Najboljša </a:t>
            </a:r>
          </a:p>
          <a:p>
            <a:r>
              <a:rPr lang="sl-SI" sz="2000" dirty="0" smtClean="0"/>
              <a:t>Pričakovana</a:t>
            </a:r>
          </a:p>
          <a:p>
            <a:r>
              <a:rPr lang="sl-SI" sz="2000" dirty="0" smtClean="0"/>
              <a:t>Najslabša</a:t>
            </a:r>
          </a:p>
          <a:p>
            <a:endParaRPr lang="sl-SI" sz="2000" dirty="0" smtClean="0"/>
          </a:p>
          <a:p>
            <a:r>
              <a:rPr lang="sl-SI" sz="2000" dirty="0" smtClean="0"/>
              <a:t>Najboljši </a:t>
            </a:r>
            <a:r>
              <a:rPr lang="sl-SI" sz="2000" dirty="0"/>
              <a:t>primer ni, da vzamemo velikost problema 1, ...</a:t>
            </a:r>
          </a:p>
          <a:p>
            <a:pPr lvl="1"/>
            <a:r>
              <a:rPr lang="sl-SI" sz="1600" dirty="0"/>
              <a:t>Še vedno: zahtevnost v odvisnosti od velikosti problema, le vzamemo "idealne" </a:t>
            </a:r>
            <a:r>
              <a:rPr lang="sl-SI" sz="1600" dirty="0" smtClean="0"/>
              <a:t>, "</a:t>
            </a:r>
            <a:r>
              <a:rPr lang="sl-SI" sz="1600" dirty="0"/>
              <a:t>zlobne", "običajne</a:t>
            </a:r>
            <a:r>
              <a:rPr lang="sl-SI" sz="1600" dirty="0" smtClean="0"/>
              <a:t>" podatke</a:t>
            </a:r>
          </a:p>
          <a:p>
            <a:r>
              <a:rPr lang="sl-SI" sz="2000" dirty="0" smtClean="0"/>
              <a:t>Pri borznem problemu</a:t>
            </a:r>
          </a:p>
          <a:p>
            <a:pPr lvl="1"/>
            <a:r>
              <a:rPr lang="sl-SI" sz="1600" dirty="0" smtClean="0"/>
              <a:t>Vse tri časovne zahtevnosti so enake</a:t>
            </a:r>
          </a:p>
          <a:p>
            <a:pPr lvl="1"/>
            <a:r>
              <a:rPr lang="sl-SI" sz="1600" dirty="0" smtClean="0"/>
              <a:t>Kakšni so podatki ne vpliva na časovno zahtevnost</a:t>
            </a:r>
          </a:p>
          <a:p>
            <a:pPr lvl="1"/>
            <a:r>
              <a:rPr lang="sl-SI" sz="1600" dirty="0" smtClean="0"/>
              <a:t>Vpliv le velikosti</a:t>
            </a:r>
          </a:p>
          <a:p>
            <a:pPr lvl="1"/>
            <a:r>
              <a:rPr lang="sl-SI" sz="1600" dirty="0" smtClean="0"/>
              <a:t>A: O(n</a:t>
            </a:r>
            <a:r>
              <a:rPr lang="sl-SI" sz="1600" baseline="30000" dirty="0" smtClean="0"/>
              <a:t>3</a:t>
            </a:r>
            <a:r>
              <a:rPr lang="sl-SI" sz="1600" dirty="0" smtClean="0"/>
              <a:t>)</a:t>
            </a:r>
          </a:p>
          <a:p>
            <a:pPr lvl="1"/>
            <a:r>
              <a:rPr lang="sl-SI" sz="1600" dirty="0" smtClean="0"/>
              <a:t>B: O(n</a:t>
            </a:r>
            <a:r>
              <a:rPr lang="sl-SI" sz="1600" baseline="30000" dirty="0" smtClean="0"/>
              <a:t>2</a:t>
            </a:r>
            <a:r>
              <a:rPr lang="sl-SI" sz="1600" dirty="0" smtClean="0"/>
              <a:t>)</a:t>
            </a:r>
            <a:endParaRPr lang="sl-SI" sz="1600" dirty="0"/>
          </a:p>
          <a:p>
            <a:pPr lvl="1"/>
            <a:r>
              <a:rPr lang="sl-SI" sz="1600" dirty="0" smtClean="0"/>
              <a:t>c: O(n)</a:t>
            </a:r>
            <a:endParaRPr lang="sl-SI" sz="1600" dirty="0"/>
          </a:p>
          <a:p>
            <a:pPr lvl="1"/>
            <a:endParaRPr lang="sl-SI" sz="1600" dirty="0"/>
          </a:p>
          <a:p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0C795-71CA-4621-B22A-20441CBF8E68}" type="slidenum">
              <a:rPr lang="sl-SI" smtClean="0"/>
              <a:pPr>
                <a:defRPr/>
              </a:pPr>
              <a:t>13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90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Obsežnost nalog</a:t>
            </a:r>
            <a:r>
              <a:rPr lang="sl-SI" smtClean="0"/>
              <a:t> </a:t>
            </a:r>
            <a:r>
              <a:rPr lang="sl-SI" sz="1400" smtClean="0"/>
              <a:t>(predpostavimo, da je zahtevnost točno taka in ne le tega reda)</a:t>
            </a:r>
            <a:endParaRPr lang="en-US" smtClean="0"/>
          </a:p>
        </p:txBody>
      </p:sp>
      <p:sp>
        <p:nvSpPr>
          <p:cNvPr id="102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D6CD813-20C1-4FD2-AC4A-32D33414F106}" type="slidenum">
              <a:rPr lang="sl-SI" smtClean="0"/>
              <a:pPr eaLnBrk="1" hangingPunct="1"/>
              <a:t>14</a:t>
            </a:fld>
            <a:endParaRPr lang="sl-SI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5763" y="1905000"/>
          <a:ext cx="8729662" cy="456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8731080" imgH="4572720" progId="Word.Document.8">
                  <p:embed/>
                </p:oleObj>
              </mc:Choice>
              <mc:Fallback>
                <p:oleObj name="Document" r:id="rId3" imgW="8731080" imgH="45727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905000"/>
                        <a:ext cx="8729662" cy="456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Hitrost računalnika</a:t>
            </a:r>
            <a:endParaRPr lang="sl-SI" smtClean="0"/>
          </a:p>
        </p:txBody>
      </p:sp>
      <p:sp>
        <p:nvSpPr>
          <p:cNvPr id="410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57D90B0-E800-469F-982E-4B7DDDC575D0}" type="slidenum">
              <a:rPr lang="sl-SI" smtClean="0"/>
              <a:pPr eaLnBrk="1" hangingPunct="1"/>
              <a:t>15</a:t>
            </a:fld>
            <a:endParaRPr lang="sl-SI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22375" y="2211388"/>
          <a:ext cx="667067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Document" r:id="rId3" imgW="6890886" imgH="4163967" progId="Word.Document.8">
                  <p:embed/>
                </p:oleObj>
              </mc:Choice>
              <mc:Fallback>
                <p:oleObj name="Document" r:id="rId3" imgW="6890886" imgH="416396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211388"/>
                        <a:ext cx="6670675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Ali eksponentni problemi obstajajo?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958137" cy="3881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z="2000" smtClean="0"/>
              <a:t>Poznamo veliko problemov za katere ne poznamo t.i. polinomskih algoritmov</a:t>
            </a:r>
          </a:p>
          <a:p>
            <a:pPr eaLnBrk="1" hangingPunct="1">
              <a:lnSpc>
                <a:spcPct val="90000"/>
              </a:lnSpc>
            </a:pPr>
            <a:r>
              <a:rPr lang="sl-SI" sz="2000" smtClean="0"/>
              <a:t>Npr.: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1800" smtClean="0"/>
              <a:t>Problem trgovskega potnika (kako obiskati n mest (krožna pot), da bo prevožena pot minimalna)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1800" smtClean="0"/>
              <a:t>Problem optimalnega pakiranja (kako pakirati n izdelkov v zaboje, da bomo porabili minimalno število zabojev)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1800" smtClean="0"/>
              <a:t>Problem Hanoiskih stolpičev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1800" smtClean="0"/>
              <a:t>...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w"/>
            </a:pPr>
            <a:r>
              <a:rPr lang="en-GB" sz="1800" smtClean="0"/>
              <a:t>M. R. Garey and D. S. Johnson. </a:t>
            </a:r>
            <a:r>
              <a:rPr lang="en-GB" sz="1800" i="1" smtClean="0"/>
              <a:t>Computers and Intractability: A Guide to NP-Completeness</a:t>
            </a:r>
            <a:r>
              <a:rPr lang="en-GB" sz="1800" smtClean="0"/>
              <a:t>. W. H. Freeman, 1979. 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AF7E191-10F9-4E30-BE48-1B48FA9E1C5C}" type="slidenum">
              <a:rPr lang="sl-SI" smtClean="0"/>
              <a:pPr eaLnBrk="1" hangingPunct="1"/>
              <a:t>16</a:t>
            </a:fld>
            <a:endParaRPr lang="sl-SI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Naivni pristop je običajno prenaiven!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Mehanik popravlja avtomobile</a:t>
            </a:r>
          </a:p>
          <a:p>
            <a:pPr eaLnBrk="1" hangingPunct="1"/>
            <a:r>
              <a:rPr lang="sl-SI" smtClean="0"/>
              <a:t>Za vsak avto se ve, koliko dni bo trajalo popravilo</a:t>
            </a:r>
          </a:p>
          <a:p>
            <a:pPr eaLnBrk="1" hangingPunct="1"/>
            <a:r>
              <a:rPr lang="sl-SI" smtClean="0"/>
              <a:t>V kakšnem vrstnem redu jih popravljati, da bo povprečni čakalni čas najmanjši možni</a:t>
            </a:r>
          </a:p>
          <a:p>
            <a:pPr eaLnBrk="1" hangingPunct="1"/>
            <a:r>
              <a:rPr lang="sl-SI" smtClean="0"/>
              <a:t>Čakalni čas lastnika: </a:t>
            </a:r>
          </a:p>
          <a:p>
            <a:pPr lvl="1" eaLnBrk="1" hangingPunct="1"/>
            <a:r>
              <a:rPr lang="sl-SI" smtClean="0"/>
              <a:t>Čas popravila vseh pred njim + čas popravila njegovega algoritma</a:t>
            </a:r>
          </a:p>
          <a:p>
            <a:pPr eaLnBrk="1" hangingPunct="1"/>
            <a:r>
              <a:rPr lang="sl-SI" smtClean="0"/>
              <a:t>Povprečni čakalni čas</a:t>
            </a:r>
          </a:p>
          <a:p>
            <a:pPr lvl="1" eaLnBrk="1" hangingPunct="1"/>
            <a:r>
              <a:rPr lang="sl-SI" smtClean="0"/>
              <a:t>Vsota čakalnih časov vseh lastnikov / število lastnikov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C1C1B11-C749-47C7-8019-BF89001D60C4}" type="slidenum">
              <a:rPr lang="sl-SI" smtClean="0"/>
              <a:pPr eaLnBrk="1" hangingPunct="1"/>
              <a:t>17</a:t>
            </a:fld>
            <a:endParaRPr lang="sl-SI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Naivni pristop je običajno prenaiven!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l-SI" sz="2200" smtClean="0"/>
              <a:t>Ideja:</a:t>
            </a:r>
          </a:p>
          <a:p>
            <a:pPr lvl="1" eaLnBrk="1" hangingPunct="1"/>
            <a:r>
              <a:rPr lang="sl-SI" sz="2000" smtClean="0"/>
              <a:t>Preizkusimo vse možne razporeditve</a:t>
            </a:r>
          </a:p>
          <a:p>
            <a:pPr lvl="1" eaLnBrk="1" hangingPunct="1"/>
            <a:r>
              <a:rPr lang="sl-SI" sz="2000" smtClean="0"/>
              <a:t>Med njimi poiščemo najmanjšo</a:t>
            </a:r>
          </a:p>
          <a:p>
            <a:pPr eaLnBrk="1" hangingPunct="1"/>
            <a:r>
              <a:rPr lang="sl-SI" sz="2200" smtClean="0"/>
              <a:t>Koliko je razporeditev</a:t>
            </a:r>
          </a:p>
          <a:p>
            <a:pPr lvl="1" eaLnBrk="1" hangingPunct="1"/>
            <a:r>
              <a:rPr lang="sl-SI" sz="2000" smtClean="0"/>
              <a:t>1, 2, 3</a:t>
            </a:r>
          </a:p>
          <a:p>
            <a:pPr lvl="1" eaLnBrk="1" hangingPunct="1"/>
            <a:r>
              <a:rPr lang="sl-SI" sz="2000" smtClean="0"/>
              <a:t>1, 3, 2</a:t>
            </a:r>
          </a:p>
          <a:p>
            <a:pPr lvl="1" eaLnBrk="1" hangingPunct="1"/>
            <a:r>
              <a:rPr lang="sl-SI" sz="2000" smtClean="0"/>
              <a:t>2, 1, 3</a:t>
            </a:r>
          </a:p>
          <a:p>
            <a:pPr lvl="1" eaLnBrk="1" hangingPunct="1"/>
            <a:r>
              <a:rPr lang="sl-SI" sz="2000" smtClean="0"/>
              <a:t>2, 3, 1</a:t>
            </a:r>
          </a:p>
          <a:p>
            <a:pPr lvl="1" eaLnBrk="1" hangingPunct="1"/>
            <a:r>
              <a:rPr lang="sl-SI" sz="2000" smtClean="0"/>
              <a:t>3, 1, 2</a:t>
            </a:r>
          </a:p>
          <a:p>
            <a:pPr lvl="1" eaLnBrk="1" hangingPunct="1"/>
            <a:r>
              <a:rPr lang="sl-SI" sz="2000" smtClean="0"/>
              <a:t>3, 2, 1</a:t>
            </a:r>
          </a:p>
          <a:p>
            <a:pPr eaLnBrk="1" hangingPunct="1"/>
            <a:r>
              <a:rPr lang="sl-SI" sz="2200" smtClean="0"/>
              <a:t>Permutacije </a:t>
            </a:r>
          </a:p>
          <a:p>
            <a:pPr eaLnBrk="1" hangingPunct="1"/>
            <a:r>
              <a:rPr lang="sl-SI" sz="2200" smtClean="0"/>
              <a:t>n!</a:t>
            </a:r>
          </a:p>
          <a:p>
            <a:pPr eaLnBrk="1" hangingPunct="1"/>
            <a:r>
              <a:rPr lang="sl-SI" sz="2200" smtClean="0"/>
              <a:t>42! = ?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719A7D0-E8D6-449C-AFD5-738BBF927B3B}" type="slidenum">
              <a:rPr lang="sl-SI" smtClean="0"/>
              <a:pPr eaLnBrk="1" hangingPunct="1"/>
              <a:t>18</a:t>
            </a:fld>
            <a:endParaRPr lang="sl-SI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Tekmovanje za najboljši algoritem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Vsak </a:t>
            </a:r>
            <a:r>
              <a:rPr lang="sl-SI" dirty="0" smtClean="0"/>
              <a:t>izdela algoritem za dani problem</a:t>
            </a:r>
          </a:p>
          <a:p>
            <a:r>
              <a:rPr lang="sl-SI" dirty="0" smtClean="0"/>
              <a:t>Pošlje mi izmerjene čase za različne podatke</a:t>
            </a:r>
          </a:p>
          <a:p>
            <a:r>
              <a:rPr lang="sl-SI" dirty="0" smtClean="0"/>
              <a:t>Kako narediti lestvico?</a:t>
            </a:r>
          </a:p>
          <a:p>
            <a:endParaRPr lang="sl-SI" dirty="0" smtClean="0"/>
          </a:p>
          <a:p>
            <a:endParaRPr lang="sl-SI" dirty="0"/>
          </a:p>
          <a:p>
            <a:r>
              <a:rPr lang="sl-SI" dirty="0" smtClean="0"/>
              <a:t>V </a:t>
            </a:r>
            <a:r>
              <a:rPr lang="sl-SI" dirty="0"/>
              <a:t>čem je (lahko) problem?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0C795-71CA-4621-B22A-20441CBF8E68}" type="slidenum">
              <a:rPr lang="sl-SI" smtClean="0"/>
              <a:pPr>
                <a:defRPr/>
              </a:pPr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481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Meritve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647F1-C299-468B-8022-0F72632AD82A}" type="slidenum">
              <a:rPr lang="sl-SI" smtClean="0"/>
              <a:pPr>
                <a:defRPr/>
              </a:pPr>
              <a:t>3</a:t>
            </a:fld>
            <a:endParaRPr lang="sl-SI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7504" y="1556792"/>
          <a:ext cx="8856992" cy="2777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35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7107"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s4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s6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s9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s13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s14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s16</a:t>
                      </a:r>
                      <a:endParaRPr lang="sl-S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07"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0,01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0,04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0,01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0,03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0,08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0,03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0,02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0,33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34,01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0,01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0,20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0,11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0,10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07"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0,06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0,24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0,08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0,02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1,30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0,08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69,81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0,01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0,50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0,16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0,30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07"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0,04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0,19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1,11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0,26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5,25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0,26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133,72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3,07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0,42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1,02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107"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0,05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0,05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0,07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0,63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5,13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0,91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0,04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27,71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0,92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269,16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18,21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1,56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3,97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17"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0,09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0,07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0,10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0,14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2,41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22,88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3,72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0,07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176,65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3,52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536,25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138,11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8,37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21,12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07"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0,16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0,08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0,19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0,28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9,86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148,02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15,05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0,15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1308,39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14,44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1065,41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0,05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1074,10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48,64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76,83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957"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0,36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0,46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0,39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0,40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39,59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1096,43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60,46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0,25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10968,28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60,82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2130,01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0,34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0,09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8454,89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254,57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320,21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0,74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0,93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0,75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0,80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158,84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8207,30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241,19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0,50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246,52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4266,33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2,01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0,34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>
                          <a:effectLst/>
                        </a:rPr>
                        <a:t>2100,58</a:t>
                      </a:r>
                      <a:endParaRPr lang="sl-S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900" u="none" strike="noStrike" dirty="0">
                          <a:effectLst/>
                        </a:rPr>
                        <a:t>1505,62</a:t>
                      </a:r>
                      <a:endParaRPr lang="sl-S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3" marR="7813" marT="781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55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</a:t>
            </a:r>
            <a:r>
              <a:rPr lang="sl-SI" smtClean="0"/>
              <a:t>LAHKO SKLEPAMO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Kdo </a:t>
            </a:r>
            <a:r>
              <a:rPr lang="sl-SI" smtClean="0"/>
              <a:t>je napisal </a:t>
            </a:r>
            <a:r>
              <a:rPr lang="sl-SI" dirty="0" smtClean="0"/>
              <a:t>najboljši algoritem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276D1-3B19-4FEF-9A26-7067299276BF}" type="slidenum">
              <a:rPr lang="sl-SI" smtClean="0"/>
              <a:pPr>
                <a:defRPr/>
              </a:pPr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756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Merjenje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Smiselno le, če izvajamo na ISTEM računalniku</a:t>
            </a:r>
          </a:p>
          <a:p>
            <a:r>
              <a:rPr lang="sl-SI" dirty="0" smtClean="0"/>
              <a:t>V istem prog. jeziku</a:t>
            </a:r>
          </a:p>
          <a:p>
            <a:r>
              <a:rPr lang="sl-SI" dirty="0" smtClean="0"/>
              <a:t>…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20739D-BB5C-47C9-BD60-BEFF2E08BF32}" type="slidenum">
              <a:rPr lang="sl-SI" smtClean="0"/>
              <a:pPr>
                <a:defRPr/>
              </a:pPr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784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Razmerja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276D1-3B19-4FEF-9A26-7067299276BF}" type="slidenum">
              <a:rPr lang="sl-SI" smtClean="0"/>
              <a:pPr>
                <a:defRPr/>
              </a:pPr>
              <a:t>6</a:t>
            </a:fld>
            <a:endParaRPr lang="sl-SI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7496" y="1700809"/>
          <a:ext cx="8929008" cy="2214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60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16394"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0,5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2,7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3,9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2,7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94"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3,2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4,6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3,3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3,3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1,9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6,1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2,6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3,4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94"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1,7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1,8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3,3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4,6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5,3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5,9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3,7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3,9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94"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1,8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2,3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3,8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1,8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6,4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3,8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1,4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1,3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7,6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5,4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5,3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94"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1,8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1,9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6,5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7,4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3,2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7,8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5,8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3,6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94"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2,3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5,8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1,4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7,4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1,7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8,4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4,2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6,9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7,9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5,2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4,2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94"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1,9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7,5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4,1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2,0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5,9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3,7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>
                          <a:effectLst/>
                        </a:rPr>
                        <a:t>8,3</a:t>
                      </a:r>
                      <a:endParaRPr lang="sl-SI" sz="800" b="0" i="0" u="none" strike="noStrike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800" u="none" strike="noStrike" dirty="0">
                          <a:effectLst/>
                        </a:rPr>
                        <a:t>4,7</a:t>
                      </a:r>
                      <a:endParaRPr lang="sl-SI" sz="800" b="0" i="0" u="none" strike="noStrike" dirty="0">
                        <a:solidFill>
                          <a:srgbClr val="D9D9D9"/>
                        </a:solidFill>
                        <a:effectLst/>
                        <a:latin typeface="Calibri"/>
                      </a:endParaRPr>
                    </a:p>
                  </a:txBody>
                  <a:tcPr marL="6945" marR="6945" marT="694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4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Izboljšava?</a:t>
            </a:r>
            <a:endParaRPr lang="sl-SI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Načeloma zadeva sedaj ni več odvisna od računalnika</a:t>
            </a:r>
          </a:p>
          <a:p>
            <a:r>
              <a:rPr lang="sl-SI" dirty="0" smtClean="0"/>
              <a:t>Predvidimo lahko rast</a:t>
            </a:r>
          </a:p>
          <a:p>
            <a:r>
              <a:rPr lang="sl-SI" dirty="0" smtClean="0"/>
              <a:t>Kaj se bo dogajalo kasneje</a:t>
            </a:r>
          </a:p>
          <a:p>
            <a:r>
              <a:rPr lang="sl-SI" dirty="0" smtClean="0"/>
              <a:t>Problem:</a:t>
            </a:r>
          </a:p>
          <a:p>
            <a:pPr lvl="1"/>
            <a:r>
              <a:rPr lang="sl-SI" dirty="0" smtClean="0"/>
              <a:t>Kaj pa, če so podatki drugačni?</a:t>
            </a:r>
            <a:endParaRPr lang="sl-S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20739D-BB5C-47C9-BD60-BEFF2E08BF32}" type="slidenum">
              <a:rPr lang="sl-SI" smtClean="0"/>
              <a:pPr>
                <a:defRPr/>
              </a:pPr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783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Težave z merjenjem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Janezkov računalnik je hitrejši kot Frančkov</a:t>
            </a:r>
          </a:p>
          <a:p>
            <a:pPr lvl="1"/>
            <a:r>
              <a:rPr lang="sl-SI" dirty="0" smtClean="0"/>
              <a:t>Kako to upoštevati?</a:t>
            </a:r>
          </a:p>
          <a:p>
            <a:r>
              <a:rPr lang="sl-SI" dirty="0" smtClean="0"/>
              <a:t>Mickin algoritem je hitrejši pri 100 podatkih, </a:t>
            </a:r>
            <a:r>
              <a:rPr lang="sl-SI" dirty="0" err="1" smtClean="0"/>
              <a:t>Špelčin</a:t>
            </a:r>
            <a:r>
              <a:rPr lang="sl-SI" dirty="0" smtClean="0"/>
              <a:t> pa pri 1000</a:t>
            </a:r>
          </a:p>
          <a:p>
            <a:r>
              <a:rPr lang="sl-SI" dirty="0" smtClean="0"/>
              <a:t>Pri enem naboru 100 podatkov je Janezkov algoritem hitrejši od </a:t>
            </a:r>
            <a:r>
              <a:rPr lang="sl-SI" dirty="0" err="1" smtClean="0"/>
              <a:t>Špelčinega</a:t>
            </a:r>
            <a:r>
              <a:rPr lang="sl-SI" dirty="0" smtClean="0"/>
              <a:t>, pri drugem pa je obratno</a:t>
            </a:r>
          </a:p>
          <a:p>
            <a:r>
              <a:rPr lang="sl-SI" dirty="0" smtClean="0"/>
              <a:t>…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0C795-71CA-4621-B22A-20441CBF8E68}" type="slidenum">
              <a:rPr lang="sl-SI" smtClean="0"/>
              <a:pPr>
                <a:defRPr/>
              </a:pPr>
              <a:t>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8466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49238"/>
            <a:ext cx="7556500" cy="425450"/>
          </a:xfrm>
        </p:spPr>
        <p:txBody>
          <a:bodyPr/>
          <a:lstStyle/>
          <a:p>
            <a:pPr eaLnBrk="1" hangingPunct="1"/>
            <a:r>
              <a:rPr lang="sl-SI" dirty="0" smtClean="0"/>
              <a:t>Vpliv velikost problema</a:t>
            </a:r>
            <a:endParaRPr lang="en-US" dirty="0" smtClean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915525" y="1280137"/>
            <a:ext cx="7880350" cy="460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l-SI" sz="2200" dirty="0" smtClean="0"/>
              <a:t>Izmišljeni profil dveh algoritmov za urejanje (časi merjeni na istem računalniku)</a:t>
            </a:r>
            <a:r>
              <a:rPr lang="en-US" sz="2200" dirty="0" smtClean="0"/>
              <a:t>: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670F6C1-4487-4F88-941F-CF6524EDC5FB}" type="slidenum">
              <a:rPr lang="sl-SI" smtClean="0"/>
              <a:pPr eaLnBrk="1" hangingPunct="1"/>
              <a:t>9</a:t>
            </a:fld>
            <a:endParaRPr lang="sl-SI" smtClean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55650" y="5157788"/>
            <a:ext cx="77739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ts val="100"/>
              </a:spcBef>
              <a:buFontTx/>
              <a:buChar char="•"/>
            </a:pPr>
            <a:r>
              <a:rPr lang="sl-SI" sz="2000" dirty="0">
                <a:latin typeface="+mn-lt"/>
              </a:rPr>
              <a:t>Kateri algoritem je hitrejši? </a:t>
            </a:r>
          </a:p>
          <a:p>
            <a:pPr marL="742950" lvl="1" indent="-285750" eaLnBrk="0" hangingPunct="0">
              <a:spcBef>
                <a:spcPts val="100"/>
              </a:spcBef>
              <a:buFontTx/>
              <a:buChar char="•"/>
            </a:pPr>
            <a:r>
              <a:rPr lang="sl-SI" sz="2000" dirty="0">
                <a:latin typeface="+mn-lt"/>
              </a:rPr>
              <a:t>Noben! Eden pri eni, drugi pri drugi količini podatkov</a:t>
            </a:r>
          </a:p>
          <a:p>
            <a:pPr marL="342900" indent="-342900" eaLnBrk="0" hangingPunct="0">
              <a:spcBef>
                <a:spcPts val="100"/>
              </a:spcBef>
              <a:buFontTx/>
              <a:buChar char="•"/>
            </a:pPr>
            <a:r>
              <a:rPr lang="sl-SI" sz="2000" dirty="0">
                <a:latin typeface="+mn-lt"/>
              </a:rPr>
              <a:t>Čas potreben za alg. B raste počasneje kot čas potreben za algoritem A</a:t>
            </a:r>
            <a:r>
              <a:rPr lang="en-US" sz="2000" dirty="0">
                <a:latin typeface="+mn-lt"/>
              </a:rPr>
              <a:t>.</a:t>
            </a:r>
            <a:r>
              <a:rPr lang="sl-SI" sz="2000" dirty="0">
                <a:latin typeface="+mn-lt"/>
              </a:rPr>
              <a:t> Zato rečemo, da je algoritem B boljši.</a:t>
            </a:r>
            <a:endParaRPr lang="en-US" sz="2000" dirty="0">
              <a:latin typeface="+mn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1913" y="1773238"/>
            <a:ext cx="5832475" cy="3286125"/>
            <a:chOff x="912" y="1392"/>
            <a:chExt cx="4128" cy="2222"/>
          </a:xfrm>
        </p:grpSpPr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1486" y="1488"/>
              <a:ext cx="3504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3733" y="3408"/>
              <a:ext cx="130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sl-SI" sz="2000">
                  <a:solidFill>
                    <a:srgbClr val="000000"/>
                  </a:solidFill>
                  <a:latin typeface="Times New Roman" pitchFamily="18" charset="0"/>
                </a:rPr>
                <a:t>El. za urejanje</a:t>
              </a:r>
              <a:r>
                <a:rPr lang="en-GB" sz="20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GB" sz="2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1863" y="3408"/>
              <a:ext cx="32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sl-SI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1294" y="2812"/>
              <a:ext cx="8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20492" name="Rectangle 10"/>
            <p:cNvSpPr>
              <a:spLocks noChangeArrowheads="1"/>
            </p:cNvSpPr>
            <p:nvPr/>
          </p:nvSpPr>
          <p:spPr bwMode="auto">
            <a:xfrm>
              <a:off x="1294" y="2332"/>
              <a:ext cx="8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1294" y="1852"/>
              <a:ext cx="8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20494" name="Rectangle 12"/>
            <p:cNvSpPr>
              <a:spLocks noChangeArrowheads="1"/>
            </p:cNvSpPr>
            <p:nvPr/>
          </p:nvSpPr>
          <p:spPr bwMode="auto">
            <a:xfrm>
              <a:off x="912" y="2208"/>
              <a:ext cx="30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sl-SI" sz="2000">
                  <a:solidFill>
                    <a:srgbClr val="000000"/>
                  </a:solidFill>
                  <a:latin typeface="Times New Roman" pitchFamily="18" charset="0"/>
                </a:rPr>
                <a:t>čas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3859" y="2098"/>
              <a:ext cx="95" cy="18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0496" name="Rectangle 14"/>
            <p:cNvSpPr>
              <a:spLocks noChangeArrowheads="1"/>
            </p:cNvSpPr>
            <p:nvPr/>
          </p:nvSpPr>
          <p:spPr bwMode="auto">
            <a:xfrm>
              <a:off x="3998" y="1827"/>
              <a:ext cx="91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Times New Roman" pitchFamily="18" charset="0"/>
                </a:rPr>
                <a:t>Algorit</a:t>
              </a:r>
              <a:r>
                <a:rPr lang="sl-SI" sz="20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GB" sz="2000">
                  <a:solidFill>
                    <a:srgbClr val="000000"/>
                  </a:solidFill>
                  <a:latin typeface="Times New Roman" pitchFamily="18" charset="0"/>
                </a:rPr>
                <a:t>m A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20497" name="Rectangle 15"/>
            <p:cNvSpPr>
              <a:spLocks noChangeArrowheads="1"/>
            </p:cNvSpPr>
            <p:nvPr/>
          </p:nvSpPr>
          <p:spPr bwMode="auto">
            <a:xfrm>
              <a:off x="3859" y="1816"/>
              <a:ext cx="95" cy="18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3998" y="2108"/>
              <a:ext cx="90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Times New Roman" pitchFamily="18" charset="0"/>
                </a:rPr>
                <a:t>Algorit</a:t>
              </a:r>
              <a:r>
                <a:rPr lang="sl-SI" sz="20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GB" sz="2000">
                  <a:solidFill>
                    <a:srgbClr val="000000"/>
                  </a:solidFill>
                  <a:latin typeface="Times New Roman" pitchFamily="18" charset="0"/>
                </a:rPr>
                <a:t>m B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20499" name="Rectangle 17"/>
            <p:cNvSpPr>
              <a:spLocks noChangeArrowheads="1"/>
            </p:cNvSpPr>
            <p:nvPr/>
          </p:nvSpPr>
          <p:spPr bwMode="auto">
            <a:xfrm>
              <a:off x="1270" y="3331"/>
              <a:ext cx="8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>
              <a:off x="1438" y="32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19"/>
            <p:cNvSpPr>
              <a:spLocks noChangeShapeType="1"/>
            </p:cNvSpPr>
            <p:nvPr/>
          </p:nvSpPr>
          <p:spPr bwMode="auto">
            <a:xfrm>
              <a:off x="1438" y="31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0"/>
            <p:cNvSpPr>
              <a:spLocks noChangeShapeType="1"/>
            </p:cNvSpPr>
            <p:nvPr/>
          </p:nvSpPr>
          <p:spPr bwMode="auto">
            <a:xfrm>
              <a:off x="1438" y="310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>
              <a:off x="1438" y="30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1438" y="28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3"/>
            <p:cNvSpPr>
              <a:spLocks noChangeShapeType="1"/>
            </p:cNvSpPr>
            <p:nvPr/>
          </p:nvSpPr>
          <p:spPr bwMode="auto">
            <a:xfrm>
              <a:off x="1438" y="27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>
              <a:off x="1438" y="26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5"/>
            <p:cNvSpPr>
              <a:spLocks noChangeShapeType="1"/>
            </p:cNvSpPr>
            <p:nvPr/>
          </p:nvSpPr>
          <p:spPr bwMode="auto">
            <a:xfrm>
              <a:off x="1438" y="252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6"/>
            <p:cNvSpPr>
              <a:spLocks noChangeShapeType="1"/>
            </p:cNvSpPr>
            <p:nvPr/>
          </p:nvSpPr>
          <p:spPr bwMode="auto">
            <a:xfrm>
              <a:off x="1438" y="23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27"/>
            <p:cNvSpPr>
              <a:spLocks noChangeShapeType="1"/>
            </p:cNvSpPr>
            <p:nvPr/>
          </p:nvSpPr>
          <p:spPr bwMode="auto">
            <a:xfrm>
              <a:off x="1438" y="22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28"/>
            <p:cNvSpPr>
              <a:spLocks noChangeShapeType="1"/>
            </p:cNvSpPr>
            <p:nvPr/>
          </p:nvSpPr>
          <p:spPr bwMode="auto">
            <a:xfrm>
              <a:off x="1438" y="214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29"/>
            <p:cNvSpPr>
              <a:spLocks noChangeShapeType="1"/>
            </p:cNvSpPr>
            <p:nvPr/>
          </p:nvSpPr>
          <p:spPr bwMode="auto">
            <a:xfrm>
              <a:off x="1438" y="20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30"/>
            <p:cNvSpPr>
              <a:spLocks noChangeShapeType="1"/>
            </p:cNvSpPr>
            <p:nvPr/>
          </p:nvSpPr>
          <p:spPr bwMode="auto">
            <a:xfrm>
              <a:off x="1390" y="29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31"/>
            <p:cNvSpPr>
              <a:spLocks noChangeShapeType="1"/>
            </p:cNvSpPr>
            <p:nvPr/>
          </p:nvSpPr>
          <p:spPr bwMode="auto">
            <a:xfrm>
              <a:off x="1390" y="24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32"/>
            <p:cNvSpPr>
              <a:spLocks noChangeShapeType="1"/>
            </p:cNvSpPr>
            <p:nvPr/>
          </p:nvSpPr>
          <p:spPr bwMode="auto">
            <a:xfrm>
              <a:off x="1390" y="19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33"/>
            <p:cNvSpPr>
              <a:spLocks noChangeShapeType="1"/>
            </p:cNvSpPr>
            <p:nvPr/>
          </p:nvSpPr>
          <p:spPr bwMode="auto">
            <a:xfrm>
              <a:off x="1438" y="18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34"/>
            <p:cNvSpPr>
              <a:spLocks noChangeShapeType="1"/>
            </p:cNvSpPr>
            <p:nvPr/>
          </p:nvSpPr>
          <p:spPr bwMode="auto">
            <a:xfrm>
              <a:off x="1438" y="175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Rectangle 35"/>
            <p:cNvSpPr>
              <a:spLocks noChangeArrowheads="1"/>
            </p:cNvSpPr>
            <p:nvPr/>
          </p:nvSpPr>
          <p:spPr bwMode="auto">
            <a:xfrm>
              <a:off x="1822" y="3312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0518" name="Rectangle 36"/>
            <p:cNvSpPr>
              <a:spLocks noChangeArrowheads="1"/>
            </p:cNvSpPr>
            <p:nvPr/>
          </p:nvSpPr>
          <p:spPr bwMode="auto">
            <a:xfrm>
              <a:off x="1918" y="3264"/>
              <a:ext cx="96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0519" name="Line 37"/>
            <p:cNvSpPr>
              <a:spLocks noChangeShapeType="1"/>
            </p:cNvSpPr>
            <p:nvPr/>
          </p:nvSpPr>
          <p:spPr bwMode="auto">
            <a:xfrm>
              <a:off x="1437" y="1683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38"/>
            <p:cNvSpPr>
              <a:spLocks noChangeShapeType="1"/>
            </p:cNvSpPr>
            <p:nvPr/>
          </p:nvSpPr>
          <p:spPr bwMode="auto">
            <a:xfrm>
              <a:off x="1437" y="1587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39"/>
            <p:cNvSpPr>
              <a:spLocks noChangeShapeType="1"/>
            </p:cNvSpPr>
            <p:nvPr/>
          </p:nvSpPr>
          <p:spPr bwMode="auto">
            <a:xfrm>
              <a:off x="1389" y="149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Rectangle 40"/>
            <p:cNvSpPr>
              <a:spLocks noChangeArrowheads="1"/>
            </p:cNvSpPr>
            <p:nvPr/>
          </p:nvSpPr>
          <p:spPr bwMode="auto">
            <a:xfrm>
              <a:off x="1294" y="1392"/>
              <a:ext cx="8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20523" name="Line 41"/>
            <p:cNvSpPr>
              <a:spLocks noChangeShapeType="1"/>
            </p:cNvSpPr>
            <p:nvPr/>
          </p:nvSpPr>
          <p:spPr bwMode="auto">
            <a:xfrm>
              <a:off x="1390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Rectangle 42"/>
            <p:cNvSpPr>
              <a:spLocks noChangeArrowheads="1"/>
            </p:cNvSpPr>
            <p:nvPr/>
          </p:nvSpPr>
          <p:spPr bwMode="auto">
            <a:xfrm>
              <a:off x="2350" y="3407"/>
              <a:ext cx="32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sl-SI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20525" name="Rectangle 43"/>
            <p:cNvSpPr>
              <a:spLocks noChangeArrowheads="1"/>
            </p:cNvSpPr>
            <p:nvPr/>
          </p:nvSpPr>
          <p:spPr bwMode="auto">
            <a:xfrm>
              <a:off x="2302" y="3024"/>
              <a:ext cx="96" cy="38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0526" name="Rectangle 44"/>
            <p:cNvSpPr>
              <a:spLocks noChangeArrowheads="1"/>
            </p:cNvSpPr>
            <p:nvPr/>
          </p:nvSpPr>
          <p:spPr bwMode="auto">
            <a:xfrm>
              <a:off x="2400" y="2928"/>
              <a:ext cx="96" cy="48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0527" name="Rectangle 45"/>
            <p:cNvSpPr>
              <a:spLocks noChangeArrowheads="1"/>
            </p:cNvSpPr>
            <p:nvPr/>
          </p:nvSpPr>
          <p:spPr bwMode="auto">
            <a:xfrm>
              <a:off x="2798" y="3406"/>
              <a:ext cx="32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sl-SI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20528" name="Rectangle 46"/>
            <p:cNvSpPr>
              <a:spLocks noChangeArrowheads="1"/>
            </p:cNvSpPr>
            <p:nvPr/>
          </p:nvSpPr>
          <p:spPr bwMode="auto">
            <a:xfrm>
              <a:off x="2782" y="2544"/>
              <a:ext cx="96" cy="86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0529" name="Rectangle 47"/>
            <p:cNvSpPr>
              <a:spLocks noChangeArrowheads="1"/>
            </p:cNvSpPr>
            <p:nvPr/>
          </p:nvSpPr>
          <p:spPr bwMode="auto">
            <a:xfrm>
              <a:off x="2878" y="2736"/>
              <a:ext cx="98" cy="67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grpSp>
          <p:nvGrpSpPr>
            <p:cNvPr id="20530" name="Group 48"/>
            <p:cNvGrpSpPr>
              <a:grpSpLocks/>
            </p:cNvGrpSpPr>
            <p:nvPr/>
          </p:nvGrpSpPr>
          <p:grpSpPr bwMode="auto">
            <a:xfrm>
              <a:off x="3262" y="1872"/>
              <a:ext cx="331" cy="1720"/>
              <a:chOff x="3168" y="1824"/>
              <a:chExt cx="331" cy="1720"/>
            </a:xfrm>
          </p:grpSpPr>
          <p:sp>
            <p:nvSpPr>
              <p:cNvPr id="20531" name="Rectangle 49"/>
              <p:cNvSpPr>
                <a:spLocks noChangeArrowheads="1"/>
              </p:cNvSpPr>
              <p:nvPr/>
            </p:nvSpPr>
            <p:spPr bwMode="auto">
              <a:xfrm>
                <a:off x="3175" y="3358"/>
                <a:ext cx="324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r>
                  <a:rPr lang="sl-SI">
                    <a:solidFill>
                      <a:srgbClr val="000000"/>
                    </a:solidFill>
                    <a:latin typeface="Times New Roman" pitchFamily="18" charset="0"/>
                  </a:rPr>
                  <a:t>00</a:t>
                </a:r>
                <a:r>
                  <a:rPr lang="en-GB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GB">
                  <a:latin typeface="Times New Roman" pitchFamily="18" charset="0"/>
                </a:endParaRPr>
              </a:p>
            </p:txBody>
          </p:sp>
          <p:sp>
            <p:nvSpPr>
              <p:cNvPr id="20532" name="Rectangle 50"/>
              <p:cNvSpPr>
                <a:spLocks noChangeArrowheads="1"/>
              </p:cNvSpPr>
              <p:nvPr/>
            </p:nvSpPr>
            <p:spPr bwMode="auto">
              <a:xfrm>
                <a:off x="3168" y="1824"/>
                <a:ext cx="96" cy="153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l-SI"/>
              </a:p>
            </p:txBody>
          </p:sp>
          <p:sp>
            <p:nvSpPr>
              <p:cNvPr id="20533" name="Rectangle 51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81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l-SI"/>
              </a:p>
            </p:txBody>
          </p:sp>
        </p:grp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 autoUpdateAnimBg="0"/>
      <p:bldP spid="606212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7.0&quot;&gt;&lt;object type=&quot;1&quot; unique_id=&quot;10001&quot;&gt;&lt;object type=&quot;2&quot; unique_id=&quot;10189&quot;&gt;&lt;object type=&quot;3&quot; unique_id=&quot;10200&quot;&gt;&lt;property id=&quot;20148&quot; value=&quot;5&quot;/&gt;&lt;property id=&quot;20300&quot; value=&quot;Slide 1 - &amp;quot;Prostorska in časovna zahtevnost&amp;quot;&quot;/&gt;&lt;property id=&quot;20307&quot; value=&quot;256&quot;/&gt;&lt;/object&gt;&lt;object type=&quot;3&quot; unique_id=&quot;10201&quot;&gt;&lt;property id=&quot;20148&quot; value=&quot;5&quot;/&gt;&lt;property id=&quot;20300&quot; value=&quot;Slide 2 - &amp;quot;Učinkovitost&amp;quot;&quot;/&gt;&lt;property id=&quot;20307&quot; value=&quot;257&quot;/&gt;&lt;/object&gt;&lt;object type=&quot;3&quot; unique_id=&quot;10202&quot;&gt;&lt;property id=&quot;20148&quot; value=&quot;5&quot;/&gt;&lt;property id=&quot;20300&quot; value=&quot;Slide 5 - &amp;quot;Vpliv velikost problema&amp;quot;&quot;/&gt;&lt;property id=&quot;20307&quot; value=&quot;377&quot;/&gt;&lt;/object&gt;&lt;object type=&quot;3&quot; unique_id=&quot;10203&quot;&gt;&lt;property id=&quot;20148&quot; value=&quot;5&quot;/&gt;&lt;property id=&quot;20300&quot; value=&quot;Slide 8 - &amp;quot;Časovna učinkovitost: kako jo ugotoviti&amp;quot;&quot;/&gt;&lt;property id=&quot;20307&quot; value=&quot;375&quot;/&gt;&lt;/object&gt;&lt;object type=&quot;3&quot; unique_id=&quot;10204&quot;&gt;&lt;property id=&quot;20148&quot; value=&quot;5&quot;/&gt;&lt;property id=&quot;20300&quot; value=&quot;Slide 7 - &amp;quot;Merjenje časa&amp;quot;&quot;/&gt;&lt;property id=&quot;20307&quot; value=&quot;376&quot;/&gt;&lt;/object&gt;&lt;object type=&quot;3&quot; unique_id=&quot;10205&quot;&gt;&lt;property id=&quot;20148&quot; value=&quot;5&quot;/&gt;&lt;property id=&quot;20300&quot; value=&quot;Slide 9 - &amp;quot;Analiza časovne zahtevnosti&amp;quot;&quot;/&gt;&lt;property id=&quot;20307&quot; value=&quot;337&quot;/&gt;&lt;/object&gt;&lt;object type=&quot;3&quot; unique_id=&quot;10206&quot;&gt;&lt;property id=&quot;20148&quot; value=&quot;5&quot;/&gt;&lt;property id=&quot;20300&quot; value=&quot;Slide 10 - &amp;quot;Prostorska in časovna zahtevnost&amp;quot;&quot;/&gt;&lt;property id=&quot;20307&quot; value=&quot;378&quot;/&gt;&lt;/object&gt;&lt;object type=&quot;3&quot; unique_id=&quot;10207&quot;&gt;&lt;property id=&quot;20148&quot; value=&quot;5&quot;/&gt;&lt;property id=&quot;20300&quot; value=&quot;Slide 11 - &amp;quot;O-notacija&amp;quot;&quot;/&gt;&lt;property id=&quot;20307&quot; value=&quot;379&quot;/&gt;&lt;/object&gt;&lt;object type=&quot;3&quot; unique_id=&quot;10222&quot;&gt;&lt;property id=&quot;20148&quot; value=&quot;5&quot;/&gt;&lt;property id=&quot;20300&quot; value=&quot;Slide 12 - &amp;quot;O-notatacija&amp;quot;&quot;/&gt;&lt;property id=&quot;20307&quot; value=&quot;275&quot;/&gt;&lt;/object&gt;&lt;object type=&quot;3&quot; unique_id=&quot;10223&quot;&gt;&lt;property id=&quot;20148&quot; value=&quot;5&quot;/&gt;&lt;property id=&quot;20300&quot; value=&quot;Slide 14 - &amp;quot;Obsežnost nalog (predpostavimo, da je zahtevnost točno taka in ne le tega reda)&amp;quot;&quot;/&gt;&lt;property id=&quot;20307&quot; value=&quot;311&quot;/&gt;&lt;/object&gt;&lt;object type=&quot;3&quot; unique_id=&quot;10224&quot;&gt;&lt;property id=&quot;20148&quot; value=&quot;5&quot;/&gt;&lt;property id=&quot;20300&quot; value=&quot;Slide 15 - &amp;quot;Hitrost računalnika&amp;quot;&quot;/&gt;&lt;property id=&quot;20307&quot; value=&quot;312&quot;/&gt;&lt;/object&gt;&lt;object type=&quot;3&quot; unique_id=&quot;10225&quot;&gt;&lt;property id=&quot;20148&quot; value=&quot;5&quot;/&gt;&lt;property id=&quot;20300&quot; value=&quot;Slide 16 - &amp;quot;Hitrost računalnika&amp;quot;&quot;/&gt;&lt;property id=&quot;20307&quot; value=&quot;382&quot;/&gt;&lt;/object&gt;&lt;object type=&quot;3&quot; unique_id=&quot;10226&quot;&gt;&lt;property id=&quot;20148&quot; value=&quot;5&quot;/&gt;&lt;property id=&quot;20300&quot; value=&quot;Slide 17 - &amp;quot;Hitrost računalnika&amp;quot;&quot;/&gt;&lt;property id=&quot;20307&quot; value=&quot;383&quot;/&gt;&lt;/object&gt;&lt;object type=&quot;3&quot; unique_id=&quot;10227&quot;&gt;&lt;property id=&quot;20148&quot; value=&quot;5&quot;/&gt;&lt;property id=&quot;20300&quot; value=&quot;Slide 21 - &amp;quot;Ali eksponentni problemi obstajajo?&amp;quot;&quot;/&gt;&lt;property id=&quot;20307&quot; value=&quot;317&quot;/&gt;&lt;/object&gt;&lt;object type=&quot;3&quot; unique_id=&quot;10228&quot;&gt;&lt;property id=&quot;20148&quot; value=&quot;5&quot;/&gt;&lt;property id=&quot;20300&quot; value=&quot;Slide 22 - &amp;quot;Naivni pristop je običajno prenaiven!&amp;quot;&quot;/&gt;&lt;property id=&quot;20307&quot; value=&quot;334&quot;/&gt;&lt;/object&gt;&lt;object type=&quot;3&quot; unique_id=&quot;10229&quot;&gt;&lt;property id=&quot;20148&quot; value=&quot;5&quot;/&gt;&lt;property id=&quot;20300&quot; value=&quot;Slide 23 - &amp;quot;Naivni pristop je običajno prenaiven!&amp;quot;&quot;/&gt;&lt;property id=&quot;20307&quot; value=&quot;335&quot;/&gt;&lt;/object&gt;&lt;object type=&quot;3&quot; unique_id=&quot;10230&quot;&gt;&lt;property id=&quot;20148&quot; value=&quot;5&quot;/&gt;&lt;property id=&quot;20300&quot; value=&quot;Slide 24 - &amp;quot;Kaj nam pove časovna zahtevnost?&amp;quot;&quot;/&gt;&lt;property id=&quot;20307&quot; value=&quot;318&quot;/&gt;&lt;/object&gt;&lt;object type=&quot;3&quot; unique_id=&quot;10231&quot;&gt;&lt;property id=&quot;20148&quot; value=&quot;5&quot;/&gt;&lt;property id=&quot;20300&quot; value=&quot;Slide 25 - &amp;quot;Kaj nam torej pove časovna zahtevnost?&amp;quot;&quot;/&gt;&lt;property id=&quot;20307&quot; value=&quot;319&quot;/&gt;&lt;/object&gt;&lt;object type=&quot;3&quot; unique_id=&quot;10232&quot;&gt;&lt;property id=&quot;20148&quot; value=&quot;5&quot;/&gt;&lt;property id=&quot;20300&quot; value=&quot;Slide 26 - &amp;quot;Kaj nam pove časovna zahtevnost?&amp;quot;&quot;/&gt;&lt;property id=&quot;20307&quot; value=&quot;336&quot;/&gt;&lt;/object&gt;&lt;object type=&quot;3&quot; unique_id=&quot;10464&quot;&gt;&lt;property id=&quot;20148&quot; value=&quot;5&quot;/&gt;&lt;property id=&quot;20300&quot; value=&quot;Slide 27 - &amp;quot;Prostorska zahtevnost&amp;quot;&quot;/&gt;&lt;property id=&quot;20307&quot; value=&quot;385&quot;/&gt;&lt;/object&gt;&lt;object type=&quot;3&quot; unique_id=&quot;11416&quot;&gt;&lt;property id=&quot;20148&quot; value=&quot;5&quot;/&gt;&lt;property id=&quot;20300&quot; value=&quot;Slide 3 - &amp;quot;Časovna zahtevnost&amp;quot;&quot;/&gt;&lt;property id=&quot;20307&quot; value=&quot;386&quot;/&gt;&lt;/object&gt;&lt;object type=&quot;3&quot; unique_id=&quot;11417&quot;&gt;&lt;property id=&quot;20148&quot; value=&quot;5&quot;/&gt;&lt;property id=&quot;20300&quot; value=&quot;Slide 4 - &amp;quot;Težave z merjenjem&amp;quot;&quot;/&gt;&lt;property id=&quot;20307&quot; value=&quot;387&quot;/&gt;&lt;/object&gt;&lt;object type=&quot;3&quot; unique_id=&quot;11418&quot;&gt;&lt;property id=&quot;20148&quot; value=&quot;5&quot;/&gt;&lt;property id=&quot;20300&quot; value=&quot;Slide 6 - &amp;quot;Tri zahtevnosti&amp;quot;&quot;/&gt;&lt;property id=&quot;20307&quot; value=&quot;388&quot;/&gt;&lt;/object&gt;&lt;object type=&quot;3&quot; unique_id=&quot;11419&quot;&gt;&lt;property id=&quot;20148&quot; value=&quot;5&quot;/&gt;&lt;property id=&quot;20300&quot; value=&quot;Slide 13 - &amp;quot;Še enkrat o treh zahtevnostih&amp;quot;&quot;/&gt;&lt;property id=&quot;20307&quot; value=&quot;389&quot;/&gt;&lt;/object&gt;&lt;object type=&quot;3&quot; unique_id=&quot;11700&quot;&gt;&lt;property id=&quot;20148&quot; value=&quot;5&quot;/&gt;&lt;property id=&quot;20300&quot; value=&quot;Slide 18 - &amp;quot;Iz članka J. Bentley, Algorithm design techniques&amp;#x0D;&amp;#x0A;CACM 27 (1984), 9, 865 - 871 &amp;quot;&quot;/&gt;&lt;property id=&quot;20307&quot; value=&quot;390&quot;/&gt;&lt;/object&gt;&lt;object type=&quot;3&quot; unique_id=&quot;11701&quot;&gt;&lt;property id=&quot;20148&quot; value=&quot;5&quot;/&gt;&lt;property id=&quot;20300&quot; value=&quot;Slide 19 - &amp;quot;Iz članka J. Bentley, Algorithm design techniques&amp;#x0D;&amp;#x0A;CACM 27 (1984), 9, 865 - 871 &amp;quot;&quot;/&gt;&lt;property id=&quot;20307&quot; value=&quot;391&quot;/&gt;&lt;/object&gt;&lt;object type=&quot;3&quot; unique_id=&quot;11702&quot;&gt;&lt;property id=&quot;20148&quot; value=&quot;5&quot;/&gt;&lt;property id=&quot;20300&quot; value=&quot;Slide 20 - &amp;quot;Iz članka J. Bentley, Algorithm design techniques&amp;#x0D;&amp;#x0A;CACM 27 (1984), 9, 865 - 871 &amp;quot;&quot;/&gt;&lt;property id=&quot;20307&quot; value=&quot;392&quot;/&gt;&lt;/object&gt;&lt;/object&gt;&lt;object type=&quot;8&quot; unique_id=&quot;1027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PregledJava</Template>
  <TotalTime>2203</TotalTime>
  <Words>1227</Words>
  <Application>Microsoft Office PowerPoint</Application>
  <PresentationFormat>On-screen Show (4:3)</PresentationFormat>
  <Paragraphs>424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Times New Roman</vt:lpstr>
      <vt:lpstr>Verdana</vt:lpstr>
      <vt:lpstr>Wingdings</vt:lpstr>
      <vt:lpstr>1_Profile</vt:lpstr>
      <vt:lpstr>Document</vt:lpstr>
      <vt:lpstr>Časovna zahtevnost</vt:lpstr>
      <vt:lpstr>Tekmovanje za najboljši algoritem</vt:lpstr>
      <vt:lpstr>Meritve</vt:lpstr>
      <vt:lpstr>Kaj LAHKO SKLEPAMO</vt:lpstr>
      <vt:lpstr>Merjenje</vt:lpstr>
      <vt:lpstr>Razmerja</vt:lpstr>
      <vt:lpstr>Izboljšava?</vt:lpstr>
      <vt:lpstr>Težave z merjenjem</vt:lpstr>
      <vt:lpstr>Vpliv velikost problema</vt:lpstr>
      <vt:lpstr>Merjenje časa</vt:lpstr>
      <vt:lpstr>Časovna učinkovitost: kako jo ugotoviti</vt:lpstr>
      <vt:lpstr>Analiza časovne zahtevnosti</vt:lpstr>
      <vt:lpstr>Še enkrat o treh zahtevnostih</vt:lpstr>
      <vt:lpstr>Obsežnost nalog (predpostavimo, da je zahtevnost točno taka in ne le tega reda)</vt:lpstr>
      <vt:lpstr>Hitrost računalnika</vt:lpstr>
      <vt:lpstr>Ali eksponentni problemi obstajajo?</vt:lpstr>
      <vt:lpstr>Naivni pristop je običajno prenaiven!</vt:lpstr>
      <vt:lpstr>Naivni pristop je običajno prenaiven!</vt:lpstr>
    </vt:vector>
  </TitlesOfParts>
  <Company>FMF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Matija Lokar</dc:creator>
  <cp:lastModifiedBy>Matija Lokar</cp:lastModifiedBy>
  <cp:revision>102</cp:revision>
  <dcterms:created xsi:type="dcterms:W3CDTF">2001-11-26T12:48:07Z</dcterms:created>
  <dcterms:modified xsi:type="dcterms:W3CDTF">2017-10-25T07:17:32Z</dcterms:modified>
</cp:coreProperties>
</file>