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ags/tag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8"/>
  </p:notesMasterIdLst>
  <p:sldIdLst>
    <p:sldId id="265" r:id="rId3"/>
    <p:sldId id="395" r:id="rId4"/>
    <p:sldId id="352" r:id="rId5"/>
    <p:sldId id="292" r:id="rId6"/>
    <p:sldId id="432" r:id="rId7"/>
    <p:sldId id="327" r:id="rId8"/>
    <p:sldId id="293" r:id="rId9"/>
    <p:sldId id="294" r:id="rId10"/>
    <p:sldId id="326" r:id="rId11"/>
    <p:sldId id="778" r:id="rId12"/>
    <p:sldId id="396" r:id="rId13"/>
    <p:sldId id="262" r:id="rId14"/>
    <p:sldId id="263" r:id="rId15"/>
    <p:sldId id="264" r:id="rId16"/>
    <p:sldId id="267" r:id="rId17"/>
    <p:sldId id="266" r:id="rId18"/>
    <p:sldId id="268" r:id="rId19"/>
    <p:sldId id="270" r:id="rId20"/>
    <p:sldId id="271" r:id="rId21"/>
    <p:sldId id="424" r:id="rId22"/>
    <p:sldId id="425" r:id="rId23"/>
    <p:sldId id="322" r:id="rId24"/>
    <p:sldId id="314" r:id="rId25"/>
    <p:sldId id="790" r:id="rId26"/>
    <p:sldId id="427" r:id="rId27"/>
    <p:sldId id="791" r:id="rId28"/>
    <p:sldId id="792" r:id="rId29"/>
    <p:sldId id="793" r:id="rId30"/>
    <p:sldId id="794" r:id="rId31"/>
    <p:sldId id="795" r:id="rId32"/>
    <p:sldId id="796" r:id="rId33"/>
    <p:sldId id="797" r:id="rId34"/>
    <p:sldId id="798" r:id="rId35"/>
    <p:sldId id="799" r:id="rId36"/>
    <p:sldId id="800" r:id="rId37"/>
    <p:sldId id="801" r:id="rId38"/>
    <p:sldId id="802" r:id="rId39"/>
    <p:sldId id="803" r:id="rId40"/>
    <p:sldId id="804" r:id="rId41"/>
    <p:sldId id="805" r:id="rId42"/>
    <p:sldId id="806" r:id="rId43"/>
    <p:sldId id="807" r:id="rId44"/>
    <p:sldId id="808" r:id="rId45"/>
    <p:sldId id="809" r:id="rId46"/>
    <p:sldId id="810" r:id="rId47"/>
    <p:sldId id="811" r:id="rId48"/>
    <p:sldId id="812" r:id="rId49"/>
    <p:sldId id="813" r:id="rId50"/>
    <p:sldId id="814" r:id="rId51"/>
    <p:sldId id="815" r:id="rId52"/>
    <p:sldId id="816" r:id="rId53"/>
    <p:sldId id="817" r:id="rId54"/>
    <p:sldId id="818" r:id="rId55"/>
    <p:sldId id="819" r:id="rId56"/>
    <p:sldId id="820" r:id="rId57"/>
    <p:sldId id="821" r:id="rId58"/>
    <p:sldId id="822" r:id="rId59"/>
    <p:sldId id="823" r:id="rId60"/>
    <p:sldId id="824" r:id="rId61"/>
    <p:sldId id="825" r:id="rId62"/>
    <p:sldId id="826" r:id="rId63"/>
    <p:sldId id="827" r:id="rId64"/>
    <p:sldId id="828" r:id="rId65"/>
    <p:sldId id="829" r:id="rId66"/>
    <p:sldId id="830" r:id="rId67"/>
    <p:sldId id="831" r:id="rId68"/>
    <p:sldId id="832" r:id="rId69"/>
    <p:sldId id="833" r:id="rId70"/>
    <p:sldId id="834" r:id="rId71"/>
    <p:sldId id="835" r:id="rId72"/>
    <p:sldId id="836" r:id="rId73"/>
    <p:sldId id="837" r:id="rId74"/>
    <p:sldId id="838" r:id="rId75"/>
    <p:sldId id="839" r:id="rId76"/>
    <p:sldId id="840" r:id="rId77"/>
    <p:sldId id="841" r:id="rId78"/>
    <p:sldId id="842" r:id="rId79"/>
    <p:sldId id="843" r:id="rId80"/>
    <p:sldId id="844" r:id="rId81"/>
    <p:sldId id="845" r:id="rId82"/>
    <p:sldId id="846" r:id="rId83"/>
    <p:sldId id="847" r:id="rId84"/>
    <p:sldId id="848" r:id="rId85"/>
    <p:sldId id="849" r:id="rId86"/>
    <p:sldId id="850" r:id="rId87"/>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1" d="100"/>
          <a:sy n="151" d="100"/>
        </p:scale>
        <p:origin x="1086"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tan Suliman" userId="8001cb4647d5d1eb" providerId="LiveId" clId="{C771F2AD-71F2-47AD-9088-EF4F29D58FD6}"/>
    <pc:docChg chg="addSld modSld">
      <pc:chgData name="Sultan Suliman" userId="8001cb4647d5d1eb" providerId="LiveId" clId="{C771F2AD-71F2-47AD-9088-EF4F29D58FD6}" dt="2021-12-22T00:24:19.426" v="3"/>
      <pc:docMkLst>
        <pc:docMk/>
      </pc:docMkLst>
      <pc:sldChg chg="add">
        <pc:chgData name="Sultan Suliman" userId="8001cb4647d5d1eb" providerId="LiveId" clId="{C771F2AD-71F2-47AD-9088-EF4F29D58FD6}" dt="2021-12-22T00:24:04.555" v="1"/>
        <pc:sldMkLst>
          <pc:docMk/>
          <pc:sldMk cId="3180040198" sldId="791"/>
        </pc:sldMkLst>
      </pc:sldChg>
      <pc:sldChg chg="add">
        <pc:chgData name="Sultan Suliman" userId="8001cb4647d5d1eb" providerId="LiveId" clId="{C771F2AD-71F2-47AD-9088-EF4F29D58FD6}" dt="2021-12-22T00:24:04.555" v="1"/>
        <pc:sldMkLst>
          <pc:docMk/>
          <pc:sldMk cId="749478162" sldId="792"/>
        </pc:sldMkLst>
      </pc:sldChg>
      <pc:sldChg chg="add">
        <pc:chgData name="Sultan Suliman" userId="8001cb4647d5d1eb" providerId="LiveId" clId="{C771F2AD-71F2-47AD-9088-EF4F29D58FD6}" dt="2021-12-22T00:24:04.555" v="1"/>
        <pc:sldMkLst>
          <pc:docMk/>
          <pc:sldMk cId="3532781225" sldId="793"/>
        </pc:sldMkLst>
      </pc:sldChg>
      <pc:sldChg chg="add">
        <pc:chgData name="Sultan Suliman" userId="8001cb4647d5d1eb" providerId="LiveId" clId="{C771F2AD-71F2-47AD-9088-EF4F29D58FD6}" dt="2021-12-22T00:24:04.555" v="1"/>
        <pc:sldMkLst>
          <pc:docMk/>
          <pc:sldMk cId="3710513348" sldId="794"/>
        </pc:sldMkLst>
      </pc:sldChg>
      <pc:sldChg chg="add">
        <pc:chgData name="Sultan Suliman" userId="8001cb4647d5d1eb" providerId="LiveId" clId="{C771F2AD-71F2-47AD-9088-EF4F29D58FD6}" dt="2021-12-22T00:24:04.555" v="1"/>
        <pc:sldMkLst>
          <pc:docMk/>
          <pc:sldMk cId="2444000003" sldId="795"/>
        </pc:sldMkLst>
      </pc:sldChg>
      <pc:sldChg chg="add">
        <pc:chgData name="Sultan Suliman" userId="8001cb4647d5d1eb" providerId="LiveId" clId="{C771F2AD-71F2-47AD-9088-EF4F29D58FD6}" dt="2021-12-22T00:24:04.555" v="1"/>
        <pc:sldMkLst>
          <pc:docMk/>
          <pc:sldMk cId="1932130851" sldId="796"/>
        </pc:sldMkLst>
      </pc:sldChg>
      <pc:sldChg chg="add">
        <pc:chgData name="Sultan Suliman" userId="8001cb4647d5d1eb" providerId="LiveId" clId="{C771F2AD-71F2-47AD-9088-EF4F29D58FD6}" dt="2021-12-22T00:24:04.555" v="1"/>
        <pc:sldMkLst>
          <pc:docMk/>
          <pc:sldMk cId="2359406713" sldId="797"/>
        </pc:sldMkLst>
      </pc:sldChg>
      <pc:sldChg chg="add">
        <pc:chgData name="Sultan Suliman" userId="8001cb4647d5d1eb" providerId="LiveId" clId="{C771F2AD-71F2-47AD-9088-EF4F29D58FD6}" dt="2021-12-22T00:24:04.555" v="1"/>
        <pc:sldMkLst>
          <pc:docMk/>
          <pc:sldMk cId="2542428397" sldId="798"/>
        </pc:sldMkLst>
      </pc:sldChg>
      <pc:sldChg chg="add">
        <pc:chgData name="Sultan Suliman" userId="8001cb4647d5d1eb" providerId="LiveId" clId="{C771F2AD-71F2-47AD-9088-EF4F29D58FD6}" dt="2021-12-22T00:24:04.555" v="1"/>
        <pc:sldMkLst>
          <pc:docMk/>
          <pc:sldMk cId="1065138647" sldId="799"/>
        </pc:sldMkLst>
      </pc:sldChg>
      <pc:sldChg chg="add">
        <pc:chgData name="Sultan Suliman" userId="8001cb4647d5d1eb" providerId="LiveId" clId="{C771F2AD-71F2-47AD-9088-EF4F29D58FD6}" dt="2021-12-22T00:24:04.555" v="1"/>
        <pc:sldMkLst>
          <pc:docMk/>
          <pc:sldMk cId="2880449595" sldId="800"/>
        </pc:sldMkLst>
      </pc:sldChg>
      <pc:sldChg chg="add">
        <pc:chgData name="Sultan Suliman" userId="8001cb4647d5d1eb" providerId="LiveId" clId="{C771F2AD-71F2-47AD-9088-EF4F29D58FD6}" dt="2021-12-22T00:24:04.555" v="1"/>
        <pc:sldMkLst>
          <pc:docMk/>
          <pc:sldMk cId="496357803" sldId="801"/>
        </pc:sldMkLst>
      </pc:sldChg>
      <pc:sldChg chg="add">
        <pc:chgData name="Sultan Suliman" userId="8001cb4647d5d1eb" providerId="LiveId" clId="{C771F2AD-71F2-47AD-9088-EF4F29D58FD6}" dt="2021-12-22T00:24:04.555" v="1"/>
        <pc:sldMkLst>
          <pc:docMk/>
          <pc:sldMk cId="4165309027" sldId="802"/>
        </pc:sldMkLst>
      </pc:sldChg>
      <pc:sldChg chg="add">
        <pc:chgData name="Sultan Suliman" userId="8001cb4647d5d1eb" providerId="LiveId" clId="{C771F2AD-71F2-47AD-9088-EF4F29D58FD6}" dt="2021-12-22T00:24:04.555" v="1"/>
        <pc:sldMkLst>
          <pc:docMk/>
          <pc:sldMk cId="2835114655" sldId="803"/>
        </pc:sldMkLst>
      </pc:sldChg>
      <pc:sldChg chg="add">
        <pc:chgData name="Sultan Suliman" userId="8001cb4647d5d1eb" providerId="LiveId" clId="{C771F2AD-71F2-47AD-9088-EF4F29D58FD6}" dt="2021-12-22T00:24:04.555" v="1"/>
        <pc:sldMkLst>
          <pc:docMk/>
          <pc:sldMk cId="1330307900" sldId="804"/>
        </pc:sldMkLst>
      </pc:sldChg>
      <pc:sldChg chg="add">
        <pc:chgData name="Sultan Suliman" userId="8001cb4647d5d1eb" providerId="LiveId" clId="{C771F2AD-71F2-47AD-9088-EF4F29D58FD6}" dt="2021-12-22T00:24:04.555" v="1"/>
        <pc:sldMkLst>
          <pc:docMk/>
          <pc:sldMk cId="2007247654" sldId="805"/>
        </pc:sldMkLst>
      </pc:sldChg>
      <pc:sldChg chg="add">
        <pc:chgData name="Sultan Suliman" userId="8001cb4647d5d1eb" providerId="LiveId" clId="{C771F2AD-71F2-47AD-9088-EF4F29D58FD6}" dt="2021-12-22T00:24:04.555" v="1"/>
        <pc:sldMkLst>
          <pc:docMk/>
          <pc:sldMk cId="765362893" sldId="806"/>
        </pc:sldMkLst>
      </pc:sldChg>
      <pc:sldChg chg="add">
        <pc:chgData name="Sultan Suliman" userId="8001cb4647d5d1eb" providerId="LiveId" clId="{C771F2AD-71F2-47AD-9088-EF4F29D58FD6}" dt="2021-12-22T00:24:04.555" v="1"/>
        <pc:sldMkLst>
          <pc:docMk/>
          <pc:sldMk cId="2867930963" sldId="807"/>
        </pc:sldMkLst>
      </pc:sldChg>
      <pc:sldChg chg="add">
        <pc:chgData name="Sultan Suliman" userId="8001cb4647d5d1eb" providerId="LiveId" clId="{C771F2AD-71F2-47AD-9088-EF4F29D58FD6}" dt="2021-12-22T00:24:04.555" v="1"/>
        <pc:sldMkLst>
          <pc:docMk/>
          <pc:sldMk cId="1808483987" sldId="808"/>
        </pc:sldMkLst>
      </pc:sldChg>
      <pc:sldChg chg="add">
        <pc:chgData name="Sultan Suliman" userId="8001cb4647d5d1eb" providerId="LiveId" clId="{C771F2AD-71F2-47AD-9088-EF4F29D58FD6}" dt="2021-12-22T00:24:04.555" v="1"/>
        <pc:sldMkLst>
          <pc:docMk/>
          <pc:sldMk cId="3279347279" sldId="809"/>
        </pc:sldMkLst>
      </pc:sldChg>
      <pc:sldChg chg="add">
        <pc:chgData name="Sultan Suliman" userId="8001cb4647d5d1eb" providerId="LiveId" clId="{C771F2AD-71F2-47AD-9088-EF4F29D58FD6}" dt="2021-12-22T00:24:04.555" v="1"/>
        <pc:sldMkLst>
          <pc:docMk/>
          <pc:sldMk cId="2188696553" sldId="810"/>
        </pc:sldMkLst>
      </pc:sldChg>
      <pc:sldChg chg="add">
        <pc:chgData name="Sultan Suliman" userId="8001cb4647d5d1eb" providerId="LiveId" clId="{C771F2AD-71F2-47AD-9088-EF4F29D58FD6}" dt="2021-12-22T00:24:04.555" v="1"/>
        <pc:sldMkLst>
          <pc:docMk/>
          <pc:sldMk cId="3689286530" sldId="811"/>
        </pc:sldMkLst>
      </pc:sldChg>
      <pc:sldChg chg="add">
        <pc:chgData name="Sultan Suliman" userId="8001cb4647d5d1eb" providerId="LiveId" clId="{C771F2AD-71F2-47AD-9088-EF4F29D58FD6}" dt="2021-12-22T00:24:04.555" v="1"/>
        <pc:sldMkLst>
          <pc:docMk/>
          <pc:sldMk cId="1435693436" sldId="812"/>
        </pc:sldMkLst>
      </pc:sldChg>
      <pc:sldChg chg="add">
        <pc:chgData name="Sultan Suliman" userId="8001cb4647d5d1eb" providerId="LiveId" clId="{C771F2AD-71F2-47AD-9088-EF4F29D58FD6}" dt="2021-12-22T00:24:04.555" v="1"/>
        <pc:sldMkLst>
          <pc:docMk/>
          <pc:sldMk cId="2073448079" sldId="813"/>
        </pc:sldMkLst>
      </pc:sldChg>
      <pc:sldChg chg="add">
        <pc:chgData name="Sultan Suliman" userId="8001cb4647d5d1eb" providerId="LiveId" clId="{C771F2AD-71F2-47AD-9088-EF4F29D58FD6}" dt="2021-12-22T00:24:04.555" v="1"/>
        <pc:sldMkLst>
          <pc:docMk/>
          <pc:sldMk cId="90839007" sldId="814"/>
        </pc:sldMkLst>
      </pc:sldChg>
      <pc:sldChg chg="add">
        <pc:chgData name="Sultan Suliman" userId="8001cb4647d5d1eb" providerId="LiveId" clId="{C771F2AD-71F2-47AD-9088-EF4F29D58FD6}" dt="2021-12-22T00:24:04.555" v="1"/>
        <pc:sldMkLst>
          <pc:docMk/>
          <pc:sldMk cId="3744572704" sldId="815"/>
        </pc:sldMkLst>
      </pc:sldChg>
      <pc:sldChg chg="add">
        <pc:chgData name="Sultan Suliman" userId="8001cb4647d5d1eb" providerId="LiveId" clId="{C771F2AD-71F2-47AD-9088-EF4F29D58FD6}" dt="2021-12-22T00:24:04.555" v="1"/>
        <pc:sldMkLst>
          <pc:docMk/>
          <pc:sldMk cId="1268731954" sldId="816"/>
        </pc:sldMkLst>
      </pc:sldChg>
      <pc:sldChg chg="add">
        <pc:chgData name="Sultan Suliman" userId="8001cb4647d5d1eb" providerId="LiveId" clId="{C771F2AD-71F2-47AD-9088-EF4F29D58FD6}" dt="2021-12-22T00:24:04.555" v="1"/>
        <pc:sldMkLst>
          <pc:docMk/>
          <pc:sldMk cId="396631786" sldId="817"/>
        </pc:sldMkLst>
      </pc:sldChg>
      <pc:sldChg chg="add">
        <pc:chgData name="Sultan Suliman" userId="8001cb4647d5d1eb" providerId="LiveId" clId="{C771F2AD-71F2-47AD-9088-EF4F29D58FD6}" dt="2021-12-22T00:24:04.555" v="1"/>
        <pc:sldMkLst>
          <pc:docMk/>
          <pc:sldMk cId="2882917206" sldId="818"/>
        </pc:sldMkLst>
      </pc:sldChg>
      <pc:sldChg chg="add">
        <pc:chgData name="Sultan Suliman" userId="8001cb4647d5d1eb" providerId="LiveId" clId="{C771F2AD-71F2-47AD-9088-EF4F29D58FD6}" dt="2021-12-22T00:24:04.555" v="1"/>
        <pc:sldMkLst>
          <pc:docMk/>
          <pc:sldMk cId="1705869603" sldId="819"/>
        </pc:sldMkLst>
      </pc:sldChg>
      <pc:sldChg chg="add">
        <pc:chgData name="Sultan Suliman" userId="8001cb4647d5d1eb" providerId="LiveId" clId="{C771F2AD-71F2-47AD-9088-EF4F29D58FD6}" dt="2021-12-22T00:24:04.555" v="1"/>
        <pc:sldMkLst>
          <pc:docMk/>
          <pc:sldMk cId="4253118384" sldId="820"/>
        </pc:sldMkLst>
      </pc:sldChg>
      <pc:sldChg chg="add">
        <pc:chgData name="Sultan Suliman" userId="8001cb4647d5d1eb" providerId="LiveId" clId="{C771F2AD-71F2-47AD-9088-EF4F29D58FD6}" dt="2021-12-22T00:24:04.555" v="1"/>
        <pc:sldMkLst>
          <pc:docMk/>
          <pc:sldMk cId="3044947217" sldId="821"/>
        </pc:sldMkLst>
      </pc:sldChg>
      <pc:sldChg chg="add">
        <pc:chgData name="Sultan Suliman" userId="8001cb4647d5d1eb" providerId="LiveId" clId="{C771F2AD-71F2-47AD-9088-EF4F29D58FD6}" dt="2021-12-22T00:24:04.555" v="1"/>
        <pc:sldMkLst>
          <pc:docMk/>
          <pc:sldMk cId="2545445855" sldId="822"/>
        </pc:sldMkLst>
      </pc:sldChg>
      <pc:sldChg chg="add">
        <pc:chgData name="Sultan Suliman" userId="8001cb4647d5d1eb" providerId="LiveId" clId="{C771F2AD-71F2-47AD-9088-EF4F29D58FD6}" dt="2021-12-22T00:24:04.555" v="1"/>
        <pc:sldMkLst>
          <pc:docMk/>
          <pc:sldMk cId="3540807227" sldId="823"/>
        </pc:sldMkLst>
      </pc:sldChg>
      <pc:sldChg chg="add">
        <pc:chgData name="Sultan Suliman" userId="8001cb4647d5d1eb" providerId="LiveId" clId="{C771F2AD-71F2-47AD-9088-EF4F29D58FD6}" dt="2021-12-22T00:24:19.426" v="3"/>
        <pc:sldMkLst>
          <pc:docMk/>
          <pc:sldMk cId="1398891457" sldId="824"/>
        </pc:sldMkLst>
      </pc:sldChg>
      <pc:sldChg chg="add">
        <pc:chgData name="Sultan Suliman" userId="8001cb4647d5d1eb" providerId="LiveId" clId="{C771F2AD-71F2-47AD-9088-EF4F29D58FD6}" dt="2021-12-22T00:24:19.426" v="3"/>
        <pc:sldMkLst>
          <pc:docMk/>
          <pc:sldMk cId="4219960790" sldId="825"/>
        </pc:sldMkLst>
      </pc:sldChg>
      <pc:sldChg chg="add">
        <pc:chgData name="Sultan Suliman" userId="8001cb4647d5d1eb" providerId="LiveId" clId="{C771F2AD-71F2-47AD-9088-EF4F29D58FD6}" dt="2021-12-22T00:24:19.426" v="3"/>
        <pc:sldMkLst>
          <pc:docMk/>
          <pc:sldMk cId="3271537499" sldId="826"/>
        </pc:sldMkLst>
      </pc:sldChg>
      <pc:sldChg chg="add">
        <pc:chgData name="Sultan Suliman" userId="8001cb4647d5d1eb" providerId="LiveId" clId="{C771F2AD-71F2-47AD-9088-EF4F29D58FD6}" dt="2021-12-22T00:24:19.426" v="3"/>
        <pc:sldMkLst>
          <pc:docMk/>
          <pc:sldMk cId="1079131224" sldId="827"/>
        </pc:sldMkLst>
      </pc:sldChg>
      <pc:sldChg chg="add">
        <pc:chgData name="Sultan Suliman" userId="8001cb4647d5d1eb" providerId="LiveId" clId="{C771F2AD-71F2-47AD-9088-EF4F29D58FD6}" dt="2021-12-22T00:24:19.426" v="3"/>
        <pc:sldMkLst>
          <pc:docMk/>
          <pc:sldMk cId="166248584" sldId="828"/>
        </pc:sldMkLst>
      </pc:sldChg>
      <pc:sldChg chg="add">
        <pc:chgData name="Sultan Suliman" userId="8001cb4647d5d1eb" providerId="LiveId" clId="{C771F2AD-71F2-47AD-9088-EF4F29D58FD6}" dt="2021-12-22T00:24:19.426" v="3"/>
        <pc:sldMkLst>
          <pc:docMk/>
          <pc:sldMk cId="1610330304" sldId="829"/>
        </pc:sldMkLst>
      </pc:sldChg>
      <pc:sldChg chg="add">
        <pc:chgData name="Sultan Suliman" userId="8001cb4647d5d1eb" providerId="LiveId" clId="{C771F2AD-71F2-47AD-9088-EF4F29D58FD6}" dt="2021-12-22T00:24:19.426" v="3"/>
        <pc:sldMkLst>
          <pc:docMk/>
          <pc:sldMk cId="851421919" sldId="830"/>
        </pc:sldMkLst>
      </pc:sldChg>
      <pc:sldChg chg="add">
        <pc:chgData name="Sultan Suliman" userId="8001cb4647d5d1eb" providerId="LiveId" clId="{C771F2AD-71F2-47AD-9088-EF4F29D58FD6}" dt="2021-12-22T00:24:19.426" v="3"/>
        <pc:sldMkLst>
          <pc:docMk/>
          <pc:sldMk cId="2044862861" sldId="831"/>
        </pc:sldMkLst>
      </pc:sldChg>
      <pc:sldChg chg="add">
        <pc:chgData name="Sultan Suliman" userId="8001cb4647d5d1eb" providerId="LiveId" clId="{C771F2AD-71F2-47AD-9088-EF4F29D58FD6}" dt="2021-12-22T00:24:19.426" v="3"/>
        <pc:sldMkLst>
          <pc:docMk/>
          <pc:sldMk cId="2494062827" sldId="832"/>
        </pc:sldMkLst>
      </pc:sldChg>
      <pc:sldChg chg="add">
        <pc:chgData name="Sultan Suliman" userId="8001cb4647d5d1eb" providerId="LiveId" clId="{C771F2AD-71F2-47AD-9088-EF4F29D58FD6}" dt="2021-12-22T00:24:19.426" v="3"/>
        <pc:sldMkLst>
          <pc:docMk/>
          <pc:sldMk cId="971874895" sldId="833"/>
        </pc:sldMkLst>
      </pc:sldChg>
      <pc:sldChg chg="add">
        <pc:chgData name="Sultan Suliman" userId="8001cb4647d5d1eb" providerId="LiveId" clId="{C771F2AD-71F2-47AD-9088-EF4F29D58FD6}" dt="2021-12-22T00:24:19.426" v="3"/>
        <pc:sldMkLst>
          <pc:docMk/>
          <pc:sldMk cId="911376828" sldId="834"/>
        </pc:sldMkLst>
      </pc:sldChg>
      <pc:sldChg chg="add">
        <pc:chgData name="Sultan Suliman" userId="8001cb4647d5d1eb" providerId="LiveId" clId="{C771F2AD-71F2-47AD-9088-EF4F29D58FD6}" dt="2021-12-22T00:24:19.426" v="3"/>
        <pc:sldMkLst>
          <pc:docMk/>
          <pc:sldMk cId="2147421196" sldId="835"/>
        </pc:sldMkLst>
      </pc:sldChg>
      <pc:sldChg chg="add">
        <pc:chgData name="Sultan Suliman" userId="8001cb4647d5d1eb" providerId="LiveId" clId="{C771F2AD-71F2-47AD-9088-EF4F29D58FD6}" dt="2021-12-22T00:24:19.426" v="3"/>
        <pc:sldMkLst>
          <pc:docMk/>
          <pc:sldMk cId="4030305206" sldId="836"/>
        </pc:sldMkLst>
      </pc:sldChg>
      <pc:sldChg chg="add">
        <pc:chgData name="Sultan Suliman" userId="8001cb4647d5d1eb" providerId="LiveId" clId="{C771F2AD-71F2-47AD-9088-EF4F29D58FD6}" dt="2021-12-22T00:24:19.426" v="3"/>
        <pc:sldMkLst>
          <pc:docMk/>
          <pc:sldMk cId="2432055548" sldId="837"/>
        </pc:sldMkLst>
      </pc:sldChg>
      <pc:sldChg chg="add">
        <pc:chgData name="Sultan Suliman" userId="8001cb4647d5d1eb" providerId="LiveId" clId="{C771F2AD-71F2-47AD-9088-EF4F29D58FD6}" dt="2021-12-22T00:24:19.426" v="3"/>
        <pc:sldMkLst>
          <pc:docMk/>
          <pc:sldMk cId="2547750516" sldId="838"/>
        </pc:sldMkLst>
      </pc:sldChg>
      <pc:sldChg chg="add">
        <pc:chgData name="Sultan Suliman" userId="8001cb4647d5d1eb" providerId="LiveId" clId="{C771F2AD-71F2-47AD-9088-EF4F29D58FD6}" dt="2021-12-22T00:24:19.426" v="3"/>
        <pc:sldMkLst>
          <pc:docMk/>
          <pc:sldMk cId="2121945085" sldId="839"/>
        </pc:sldMkLst>
      </pc:sldChg>
      <pc:sldChg chg="add">
        <pc:chgData name="Sultan Suliman" userId="8001cb4647d5d1eb" providerId="LiveId" clId="{C771F2AD-71F2-47AD-9088-EF4F29D58FD6}" dt="2021-12-22T00:24:19.426" v="3"/>
        <pc:sldMkLst>
          <pc:docMk/>
          <pc:sldMk cId="1028640605" sldId="840"/>
        </pc:sldMkLst>
      </pc:sldChg>
      <pc:sldChg chg="add">
        <pc:chgData name="Sultan Suliman" userId="8001cb4647d5d1eb" providerId="LiveId" clId="{C771F2AD-71F2-47AD-9088-EF4F29D58FD6}" dt="2021-12-22T00:24:19.426" v="3"/>
        <pc:sldMkLst>
          <pc:docMk/>
          <pc:sldMk cId="2193826017" sldId="841"/>
        </pc:sldMkLst>
      </pc:sldChg>
      <pc:sldChg chg="add">
        <pc:chgData name="Sultan Suliman" userId="8001cb4647d5d1eb" providerId="LiveId" clId="{C771F2AD-71F2-47AD-9088-EF4F29D58FD6}" dt="2021-12-22T00:24:19.426" v="3"/>
        <pc:sldMkLst>
          <pc:docMk/>
          <pc:sldMk cId="237517064" sldId="842"/>
        </pc:sldMkLst>
      </pc:sldChg>
      <pc:sldChg chg="add">
        <pc:chgData name="Sultan Suliman" userId="8001cb4647d5d1eb" providerId="LiveId" clId="{C771F2AD-71F2-47AD-9088-EF4F29D58FD6}" dt="2021-12-22T00:24:19.426" v="3"/>
        <pc:sldMkLst>
          <pc:docMk/>
          <pc:sldMk cId="3619306343" sldId="843"/>
        </pc:sldMkLst>
      </pc:sldChg>
      <pc:sldChg chg="add">
        <pc:chgData name="Sultan Suliman" userId="8001cb4647d5d1eb" providerId="LiveId" clId="{C771F2AD-71F2-47AD-9088-EF4F29D58FD6}" dt="2021-12-22T00:24:19.426" v="3"/>
        <pc:sldMkLst>
          <pc:docMk/>
          <pc:sldMk cId="2425016623" sldId="844"/>
        </pc:sldMkLst>
      </pc:sldChg>
      <pc:sldChg chg="add">
        <pc:chgData name="Sultan Suliman" userId="8001cb4647d5d1eb" providerId="LiveId" clId="{C771F2AD-71F2-47AD-9088-EF4F29D58FD6}" dt="2021-12-22T00:24:19.426" v="3"/>
        <pc:sldMkLst>
          <pc:docMk/>
          <pc:sldMk cId="3330445674" sldId="845"/>
        </pc:sldMkLst>
      </pc:sldChg>
      <pc:sldChg chg="add">
        <pc:chgData name="Sultan Suliman" userId="8001cb4647d5d1eb" providerId="LiveId" clId="{C771F2AD-71F2-47AD-9088-EF4F29D58FD6}" dt="2021-12-22T00:24:19.426" v="3"/>
        <pc:sldMkLst>
          <pc:docMk/>
          <pc:sldMk cId="4194192554" sldId="846"/>
        </pc:sldMkLst>
      </pc:sldChg>
      <pc:sldChg chg="add">
        <pc:chgData name="Sultan Suliman" userId="8001cb4647d5d1eb" providerId="LiveId" clId="{C771F2AD-71F2-47AD-9088-EF4F29D58FD6}" dt="2021-12-22T00:24:19.426" v="3"/>
        <pc:sldMkLst>
          <pc:docMk/>
          <pc:sldMk cId="487714152" sldId="847"/>
        </pc:sldMkLst>
      </pc:sldChg>
      <pc:sldChg chg="add">
        <pc:chgData name="Sultan Suliman" userId="8001cb4647d5d1eb" providerId="LiveId" clId="{C771F2AD-71F2-47AD-9088-EF4F29D58FD6}" dt="2021-12-22T00:24:19.426" v="3"/>
        <pc:sldMkLst>
          <pc:docMk/>
          <pc:sldMk cId="3800209951" sldId="848"/>
        </pc:sldMkLst>
      </pc:sldChg>
      <pc:sldChg chg="add">
        <pc:chgData name="Sultan Suliman" userId="8001cb4647d5d1eb" providerId="LiveId" clId="{C771F2AD-71F2-47AD-9088-EF4F29D58FD6}" dt="2021-12-22T00:24:19.426" v="3"/>
        <pc:sldMkLst>
          <pc:docMk/>
          <pc:sldMk cId="3661925393" sldId="849"/>
        </pc:sldMkLst>
      </pc:sldChg>
      <pc:sldChg chg="add">
        <pc:chgData name="Sultan Suliman" userId="8001cb4647d5d1eb" providerId="LiveId" clId="{C771F2AD-71F2-47AD-9088-EF4F29D58FD6}" dt="2021-12-22T00:24:19.426" v="3"/>
        <pc:sldMkLst>
          <pc:docMk/>
          <pc:sldMk cId="2626574490" sldId="85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DCBB7-D912-46ED-868B-B17A15A258AF}" type="doc">
      <dgm:prSet loTypeId="urn:microsoft.com/office/officeart/2005/8/layout/cycle8" loCatId="cycle" qsTypeId="urn:microsoft.com/office/officeart/2005/8/quickstyle/3d3" qsCatId="3D" csTypeId="urn:microsoft.com/office/officeart/2005/8/colors/colorful5" csCatId="colorful" phldr="1"/>
      <dgm:spPr/>
      <dgm:t>
        <a:bodyPr/>
        <a:lstStyle/>
        <a:p>
          <a:endParaRPr lang="en-GB"/>
        </a:p>
      </dgm:t>
    </dgm:pt>
    <dgm:pt modelId="{37298DF7-2B82-48F2-A0AF-0F4C8E73A628}">
      <dgm:prSet phldrT="[Text]"/>
      <dgm:spPr/>
      <dgm:t>
        <a:bodyPr/>
        <a:lstStyle/>
        <a:p>
          <a:r>
            <a:rPr lang="en-GB" b="1" dirty="0">
              <a:solidFill>
                <a:schemeClr val="tx1"/>
              </a:solidFill>
            </a:rPr>
            <a:t>Acceptance/ Continuance</a:t>
          </a:r>
        </a:p>
      </dgm:t>
    </dgm:pt>
    <dgm:pt modelId="{93F247DF-AFAF-4B8B-B507-C812C63171F4}" type="parTrans" cxnId="{1EF87D3C-5964-4784-92C5-4C7ED1576F82}">
      <dgm:prSet/>
      <dgm:spPr/>
      <dgm:t>
        <a:bodyPr/>
        <a:lstStyle/>
        <a:p>
          <a:endParaRPr lang="en-GB"/>
        </a:p>
      </dgm:t>
    </dgm:pt>
    <dgm:pt modelId="{4339BDC7-ED57-4353-A20A-EB9A893DB5BB}" type="sibTrans" cxnId="{1EF87D3C-5964-4784-92C5-4C7ED1576F82}">
      <dgm:prSet/>
      <dgm:spPr/>
      <dgm:t>
        <a:bodyPr/>
        <a:lstStyle/>
        <a:p>
          <a:endParaRPr lang="en-GB"/>
        </a:p>
      </dgm:t>
    </dgm:pt>
    <dgm:pt modelId="{9786281D-034B-4033-B81F-EB51374FB82A}">
      <dgm:prSet phldrT="[Text]" custT="1"/>
      <dgm:spPr/>
      <dgm:t>
        <a:bodyPr/>
        <a:lstStyle/>
        <a:p>
          <a:r>
            <a:rPr lang="en-GB" sz="2200" b="1" dirty="0">
              <a:solidFill>
                <a:schemeClr val="tx1"/>
              </a:solidFill>
            </a:rPr>
            <a:t>Fieldwork</a:t>
          </a:r>
        </a:p>
      </dgm:t>
    </dgm:pt>
    <dgm:pt modelId="{5542A732-0F6F-4DC0-9B68-B9CB4E0DF3B3}" type="parTrans" cxnId="{8FA61E33-326F-4E16-B944-FC3D80E1A1F8}">
      <dgm:prSet/>
      <dgm:spPr/>
      <dgm:t>
        <a:bodyPr/>
        <a:lstStyle/>
        <a:p>
          <a:endParaRPr lang="en-GB"/>
        </a:p>
      </dgm:t>
    </dgm:pt>
    <dgm:pt modelId="{75022A02-BE7B-49D2-B6DD-91DBFD4AD078}" type="sibTrans" cxnId="{8FA61E33-326F-4E16-B944-FC3D80E1A1F8}">
      <dgm:prSet/>
      <dgm:spPr/>
      <dgm:t>
        <a:bodyPr/>
        <a:lstStyle/>
        <a:p>
          <a:endParaRPr lang="en-GB"/>
        </a:p>
      </dgm:t>
    </dgm:pt>
    <dgm:pt modelId="{39307576-56C7-40F7-AF15-E86584112010}">
      <dgm:prSet phldrT="[Text]" custT="1"/>
      <dgm:spPr/>
      <dgm:t>
        <a:bodyPr/>
        <a:lstStyle/>
        <a:p>
          <a:r>
            <a:rPr lang="en-GB" sz="2100" dirty="0">
              <a:solidFill>
                <a:schemeClr val="bg1"/>
              </a:solidFill>
            </a:rPr>
            <a:t>Completion</a:t>
          </a:r>
        </a:p>
      </dgm:t>
    </dgm:pt>
    <dgm:pt modelId="{9355E1DE-9120-4CEE-8C54-CB77ACB80E3A}" type="parTrans" cxnId="{5C61A1CD-5079-4FB2-8E12-DF9BF39E95A5}">
      <dgm:prSet/>
      <dgm:spPr/>
      <dgm:t>
        <a:bodyPr/>
        <a:lstStyle/>
        <a:p>
          <a:endParaRPr lang="en-GB"/>
        </a:p>
      </dgm:t>
    </dgm:pt>
    <dgm:pt modelId="{9C06E24E-2693-48A1-A8C1-FE1F10C1DE66}" type="sibTrans" cxnId="{5C61A1CD-5079-4FB2-8E12-DF9BF39E95A5}">
      <dgm:prSet/>
      <dgm:spPr/>
      <dgm:t>
        <a:bodyPr/>
        <a:lstStyle/>
        <a:p>
          <a:endParaRPr lang="en-GB"/>
        </a:p>
      </dgm:t>
    </dgm:pt>
    <dgm:pt modelId="{BF04435C-F318-4A4E-9F0B-125FFFAC0C31}">
      <dgm:prSet phldrT="[Text]" custT="1"/>
      <dgm:spPr/>
      <dgm:t>
        <a:bodyPr/>
        <a:lstStyle/>
        <a:p>
          <a:r>
            <a:rPr lang="en-GB" sz="2800" dirty="0"/>
            <a:t>Audit Report</a:t>
          </a:r>
        </a:p>
      </dgm:t>
    </dgm:pt>
    <dgm:pt modelId="{38DA1712-E79A-4E64-8AD9-0A075B1A504F}" type="parTrans" cxnId="{298FAA82-E43C-4C14-9386-29EF04C60D79}">
      <dgm:prSet/>
      <dgm:spPr/>
      <dgm:t>
        <a:bodyPr/>
        <a:lstStyle/>
        <a:p>
          <a:endParaRPr lang="en-GB"/>
        </a:p>
      </dgm:t>
    </dgm:pt>
    <dgm:pt modelId="{457F5B2D-F7A8-499B-9DD8-E53155874D3C}" type="sibTrans" cxnId="{298FAA82-E43C-4C14-9386-29EF04C60D79}">
      <dgm:prSet/>
      <dgm:spPr/>
      <dgm:t>
        <a:bodyPr/>
        <a:lstStyle/>
        <a:p>
          <a:endParaRPr lang="en-GB"/>
        </a:p>
      </dgm:t>
    </dgm:pt>
    <dgm:pt modelId="{DA1F2E3D-F78B-48B7-8962-0080481CC012}">
      <dgm:prSet phldrT="[Text]" custT="1"/>
      <dgm:spPr/>
      <dgm:t>
        <a:bodyPr/>
        <a:lstStyle/>
        <a:p>
          <a:pPr algn="l"/>
          <a:r>
            <a:rPr lang="en-GB" sz="2400" b="1" dirty="0">
              <a:solidFill>
                <a:schemeClr val="tx1"/>
              </a:solidFill>
            </a:rPr>
            <a:t>Planning</a:t>
          </a:r>
        </a:p>
      </dgm:t>
    </dgm:pt>
    <dgm:pt modelId="{A071D547-C5FE-4139-9AF6-7C13F072EBD9}" type="sibTrans" cxnId="{15823FA8-ADFC-4B84-8734-76EC07B4B4B0}">
      <dgm:prSet/>
      <dgm:spPr/>
      <dgm:t>
        <a:bodyPr/>
        <a:lstStyle/>
        <a:p>
          <a:endParaRPr lang="en-GB"/>
        </a:p>
      </dgm:t>
    </dgm:pt>
    <dgm:pt modelId="{41B9EB69-40BA-46D9-AAA2-EB0BE9C97539}" type="parTrans" cxnId="{15823FA8-ADFC-4B84-8734-76EC07B4B4B0}">
      <dgm:prSet/>
      <dgm:spPr/>
      <dgm:t>
        <a:bodyPr/>
        <a:lstStyle/>
        <a:p>
          <a:endParaRPr lang="en-GB"/>
        </a:p>
      </dgm:t>
    </dgm:pt>
    <dgm:pt modelId="{0280B595-2B3E-4FD3-803D-11F37B4DD9D7}" type="pres">
      <dgm:prSet presAssocID="{A88DCBB7-D912-46ED-868B-B17A15A258AF}" presName="compositeShape" presStyleCnt="0">
        <dgm:presLayoutVars>
          <dgm:chMax val="7"/>
          <dgm:dir/>
          <dgm:resizeHandles val="exact"/>
        </dgm:presLayoutVars>
      </dgm:prSet>
      <dgm:spPr/>
    </dgm:pt>
    <dgm:pt modelId="{B17A89DC-1A57-4260-9840-82A41A0A3ECF}" type="pres">
      <dgm:prSet presAssocID="{A88DCBB7-D912-46ED-868B-B17A15A258AF}" presName="wedge1" presStyleLbl="node1" presStyleIdx="0" presStyleCnt="5" custScaleX="115303" custLinFactNeighborX="-1758" custLinFactNeighborY="771"/>
      <dgm:spPr/>
    </dgm:pt>
    <dgm:pt modelId="{D96ED95A-C454-44E2-83D1-1E792B4011AA}" type="pres">
      <dgm:prSet presAssocID="{A88DCBB7-D912-46ED-868B-B17A15A258AF}" presName="dummy1a" presStyleCnt="0"/>
      <dgm:spPr/>
    </dgm:pt>
    <dgm:pt modelId="{55AD1749-7362-44C9-8748-768A40E9E425}" type="pres">
      <dgm:prSet presAssocID="{A88DCBB7-D912-46ED-868B-B17A15A258AF}" presName="dummy1b" presStyleCnt="0"/>
      <dgm:spPr/>
    </dgm:pt>
    <dgm:pt modelId="{93E895D3-9836-4ECF-8303-19572D963320}" type="pres">
      <dgm:prSet presAssocID="{A88DCBB7-D912-46ED-868B-B17A15A258AF}" presName="wedge1Tx" presStyleLbl="node1" presStyleIdx="0" presStyleCnt="5">
        <dgm:presLayoutVars>
          <dgm:chMax val="0"/>
          <dgm:chPref val="0"/>
          <dgm:bulletEnabled val="1"/>
        </dgm:presLayoutVars>
      </dgm:prSet>
      <dgm:spPr/>
    </dgm:pt>
    <dgm:pt modelId="{1C152920-00BF-48FD-B57E-F6BC935AAC2B}" type="pres">
      <dgm:prSet presAssocID="{A88DCBB7-D912-46ED-868B-B17A15A258AF}" presName="wedge2" presStyleLbl="node1" presStyleIdx="1" presStyleCnt="5"/>
      <dgm:spPr/>
    </dgm:pt>
    <dgm:pt modelId="{67DC9544-3B06-4304-85B0-31E363362446}" type="pres">
      <dgm:prSet presAssocID="{A88DCBB7-D912-46ED-868B-B17A15A258AF}" presName="dummy2a" presStyleCnt="0"/>
      <dgm:spPr/>
    </dgm:pt>
    <dgm:pt modelId="{D8960057-692E-4870-86F0-7B2018BE0806}" type="pres">
      <dgm:prSet presAssocID="{A88DCBB7-D912-46ED-868B-B17A15A258AF}" presName="dummy2b" presStyleCnt="0"/>
      <dgm:spPr/>
    </dgm:pt>
    <dgm:pt modelId="{573CD6F5-8966-4DDC-B132-5BBDFED76FDE}" type="pres">
      <dgm:prSet presAssocID="{A88DCBB7-D912-46ED-868B-B17A15A258AF}" presName="wedge2Tx" presStyleLbl="node1" presStyleIdx="1" presStyleCnt="5">
        <dgm:presLayoutVars>
          <dgm:chMax val="0"/>
          <dgm:chPref val="0"/>
          <dgm:bulletEnabled val="1"/>
        </dgm:presLayoutVars>
      </dgm:prSet>
      <dgm:spPr/>
    </dgm:pt>
    <dgm:pt modelId="{F0EAF3EB-9F73-4B56-88D1-A64705899C5A}" type="pres">
      <dgm:prSet presAssocID="{A88DCBB7-D912-46ED-868B-B17A15A258AF}" presName="wedge3" presStyleLbl="node1" presStyleIdx="2" presStyleCnt="5" custLinFactNeighborX="-685" custLinFactNeighborY="-66"/>
      <dgm:spPr/>
    </dgm:pt>
    <dgm:pt modelId="{94D9D37D-50EB-44AC-A872-F5CA11CCB142}" type="pres">
      <dgm:prSet presAssocID="{A88DCBB7-D912-46ED-868B-B17A15A258AF}" presName="dummy3a" presStyleCnt="0"/>
      <dgm:spPr/>
    </dgm:pt>
    <dgm:pt modelId="{85D3E066-5185-46FF-AC2E-2D1F0B53B531}" type="pres">
      <dgm:prSet presAssocID="{A88DCBB7-D912-46ED-868B-B17A15A258AF}" presName="dummy3b" presStyleCnt="0"/>
      <dgm:spPr/>
    </dgm:pt>
    <dgm:pt modelId="{39B98AB0-51B2-4B83-B26A-8A234D119592}" type="pres">
      <dgm:prSet presAssocID="{A88DCBB7-D912-46ED-868B-B17A15A258AF}" presName="wedge3Tx" presStyleLbl="node1" presStyleIdx="2" presStyleCnt="5">
        <dgm:presLayoutVars>
          <dgm:chMax val="0"/>
          <dgm:chPref val="0"/>
          <dgm:bulletEnabled val="1"/>
        </dgm:presLayoutVars>
      </dgm:prSet>
      <dgm:spPr/>
    </dgm:pt>
    <dgm:pt modelId="{A5D38232-A572-492A-B7F6-20E000B8E305}" type="pres">
      <dgm:prSet presAssocID="{A88DCBB7-D912-46ED-868B-B17A15A258AF}" presName="wedge4" presStyleLbl="node1" presStyleIdx="3" presStyleCnt="5"/>
      <dgm:spPr/>
    </dgm:pt>
    <dgm:pt modelId="{8D4E95FD-6B27-41B9-89CA-ECFDCFA2DB8B}" type="pres">
      <dgm:prSet presAssocID="{A88DCBB7-D912-46ED-868B-B17A15A258AF}" presName="dummy4a" presStyleCnt="0"/>
      <dgm:spPr/>
    </dgm:pt>
    <dgm:pt modelId="{F574198C-A735-458C-8FFF-F0ED75309DC1}" type="pres">
      <dgm:prSet presAssocID="{A88DCBB7-D912-46ED-868B-B17A15A258AF}" presName="dummy4b" presStyleCnt="0"/>
      <dgm:spPr/>
    </dgm:pt>
    <dgm:pt modelId="{E23FFCD8-E08C-4367-A7E4-DB3E05A3185A}" type="pres">
      <dgm:prSet presAssocID="{A88DCBB7-D912-46ED-868B-B17A15A258AF}" presName="wedge4Tx" presStyleLbl="node1" presStyleIdx="3" presStyleCnt="5">
        <dgm:presLayoutVars>
          <dgm:chMax val="0"/>
          <dgm:chPref val="0"/>
          <dgm:bulletEnabled val="1"/>
        </dgm:presLayoutVars>
      </dgm:prSet>
      <dgm:spPr/>
    </dgm:pt>
    <dgm:pt modelId="{B95FA9F8-1EA5-4EC5-B0ED-3B06C4C55544}" type="pres">
      <dgm:prSet presAssocID="{A88DCBB7-D912-46ED-868B-B17A15A258AF}" presName="wedge5" presStyleLbl="node1" presStyleIdx="4" presStyleCnt="5"/>
      <dgm:spPr/>
    </dgm:pt>
    <dgm:pt modelId="{A534A5BC-442D-4DBF-AAD6-F471322F11D8}" type="pres">
      <dgm:prSet presAssocID="{A88DCBB7-D912-46ED-868B-B17A15A258AF}" presName="dummy5a" presStyleCnt="0"/>
      <dgm:spPr/>
    </dgm:pt>
    <dgm:pt modelId="{59F980EE-EEC7-458F-9DD3-94DAA50C2C03}" type="pres">
      <dgm:prSet presAssocID="{A88DCBB7-D912-46ED-868B-B17A15A258AF}" presName="dummy5b" presStyleCnt="0"/>
      <dgm:spPr/>
    </dgm:pt>
    <dgm:pt modelId="{D1C9CAC3-47C4-4389-BE85-12A519AD8392}" type="pres">
      <dgm:prSet presAssocID="{A88DCBB7-D912-46ED-868B-B17A15A258AF}" presName="wedge5Tx" presStyleLbl="node1" presStyleIdx="4" presStyleCnt="5">
        <dgm:presLayoutVars>
          <dgm:chMax val="0"/>
          <dgm:chPref val="0"/>
          <dgm:bulletEnabled val="1"/>
        </dgm:presLayoutVars>
      </dgm:prSet>
      <dgm:spPr/>
    </dgm:pt>
    <dgm:pt modelId="{49D14C8E-9EDE-4AF5-8DE7-7F070FED83DE}" type="pres">
      <dgm:prSet presAssocID="{4339BDC7-ED57-4353-A20A-EB9A893DB5BB}" presName="arrowWedge1" presStyleLbl="fgSibTrans2D1" presStyleIdx="0" presStyleCnt="5" custLinFactNeighborX="3732" custLinFactNeighborY="-2216"/>
      <dgm:spPr/>
    </dgm:pt>
    <dgm:pt modelId="{8E93CD14-7582-4078-8BB7-2814B6CA7D3D}" type="pres">
      <dgm:prSet presAssocID="{A071D547-C5FE-4139-9AF6-7C13F072EBD9}" presName="arrowWedge2" presStyleLbl="fgSibTrans2D1" presStyleIdx="1" presStyleCnt="5"/>
      <dgm:spPr/>
    </dgm:pt>
    <dgm:pt modelId="{954314A2-B77B-4487-9792-AA1B34B510E6}" type="pres">
      <dgm:prSet presAssocID="{75022A02-BE7B-49D2-B6DD-91DBFD4AD078}" presName="arrowWedge3" presStyleLbl="fgSibTrans2D1" presStyleIdx="2" presStyleCnt="5"/>
      <dgm:spPr/>
    </dgm:pt>
    <dgm:pt modelId="{1492077F-11A1-4948-8BFE-3C593D1CAB20}" type="pres">
      <dgm:prSet presAssocID="{9C06E24E-2693-48A1-A8C1-FE1F10C1DE66}" presName="arrowWedge4" presStyleLbl="fgSibTrans2D1" presStyleIdx="3" presStyleCnt="5"/>
      <dgm:spPr/>
    </dgm:pt>
    <dgm:pt modelId="{A59BA2A7-7F14-4AE1-B0FB-32EFB61BB88B}" type="pres">
      <dgm:prSet presAssocID="{457F5B2D-F7A8-499B-9DD8-E53155874D3C}" presName="arrowWedge5" presStyleLbl="fgSibTrans2D1" presStyleIdx="4" presStyleCnt="5"/>
      <dgm:spPr/>
    </dgm:pt>
  </dgm:ptLst>
  <dgm:cxnLst>
    <dgm:cxn modelId="{86096311-061B-4FF2-B9D3-6E0ABF5B2EF0}" type="presOf" srcId="{9786281D-034B-4033-B81F-EB51374FB82A}" destId="{F0EAF3EB-9F73-4B56-88D1-A64705899C5A}" srcOrd="0" destOrd="0" presId="urn:microsoft.com/office/officeart/2005/8/layout/cycle8"/>
    <dgm:cxn modelId="{8C83F71F-9EBB-49E1-A7A2-1FE62597AA62}" type="presOf" srcId="{9786281D-034B-4033-B81F-EB51374FB82A}" destId="{39B98AB0-51B2-4B83-B26A-8A234D119592}" srcOrd="1" destOrd="0" presId="urn:microsoft.com/office/officeart/2005/8/layout/cycle8"/>
    <dgm:cxn modelId="{8FA61E33-326F-4E16-B944-FC3D80E1A1F8}" srcId="{A88DCBB7-D912-46ED-868B-B17A15A258AF}" destId="{9786281D-034B-4033-B81F-EB51374FB82A}" srcOrd="2" destOrd="0" parTransId="{5542A732-0F6F-4DC0-9B68-B9CB4E0DF3B3}" sibTransId="{75022A02-BE7B-49D2-B6DD-91DBFD4AD078}"/>
    <dgm:cxn modelId="{43457636-F575-4D83-8AB9-C72D7AB3156B}" type="presOf" srcId="{37298DF7-2B82-48F2-A0AF-0F4C8E73A628}" destId="{93E895D3-9836-4ECF-8303-19572D963320}" srcOrd="1" destOrd="0" presId="urn:microsoft.com/office/officeart/2005/8/layout/cycle8"/>
    <dgm:cxn modelId="{1EF87D3C-5964-4784-92C5-4C7ED1576F82}" srcId="{A88DCBB7-D912-46ED-868B-B17A15A258AF}" destId="{37298DF7-2B82-48F2-A0AF-0F4C8E73A628}" srcOrd="0" destOrd="0" parTransId="{93F247DF-AFAF-4B8B-B507-C812C63171F4}" sibTransId="{4339BDC7-ED57-4353-A20A-EB9A893DB5BB}"/>
    <dgm:cxn modelId="{927A5544-29FC-402A-BAAB-998EBEEBF8A5}" type="presOf" srcId="{37298DF7-2B82-48F2-A0AF-0F4C8E73A628}" destId="{B17A89DC-1A57-4260-9840-82A41A0A3ECF}" srcOrd="0" destOrd="0" presId="urn:microsoft.com/office/officeart/2005/8/layout/cycle8"/>
    <dgm:cxn modelId="{ED88646F-3163-4BEC-AC10-507256F415D8}" type="presOf" srcId="{BF04435C-F318-4A4E-9F0B-125FFFAC0C31}" destId="{B95FA9F8-1EA5-4EC5-B0ED-3B06C4C55544}" srcOrd="0" destOrd="0" presId="urn:microsoft.com/office/officeart/2005/8/layout/cycle8"/>
    <dgm:cxn modelId="{0F1CD54F-620F-4087-A714-A4A7EB589A0D}" type="presOf" srcId="{A88DCBB7-D912-46ED-868B-B17A15A258AF}" destId="{0280B595-2B3E-4FD3-803D-11F37B4DD9D7}" srcOrd="0" destOrd="0" presId="urn:microsoft.com/office/officeart/2005/8/layout/cycle8"/>
    <dgm:cxn modelId="{99CB1152-FC21-49CF-9C5E-63F33B15B621}" type="presOf" srcId="{DA1F2E3D-F78B-48B7-8962-0080481CC012}" destId="{573CD6F5-8966-4DDC-B132-5BBDFED76FDE}" srcOrd="1" destOrd="0" presId="urn:microsoft.com/office/officeart/2005/8/layout/cycle8"/>
    <dgm:cxn modelId="{298FAA82-E43C-4C14-9386-29EF04C60D79}" srcId="{A88DCBB7-D912-46ED-868B-B17A15A258AF}" destId="{BF04435C-F318-4A4E-9F0B-125FFFAC0C31}" srcOrd="4" destOrd="0" parTransId="{38DA1712-E79A-4E64-8AD9-0A075B1A504F}" sibTransId="{457F5B2D-F7A8-499B-9DD8-E53155874D3C}"/>
    <dgm:cxn modelId="{15823FA8-ADFC-4B84-8734-76EC07B4B4B0}" srcId="{A88DCBB7-D912-46ED-868B-B17A15A258AF}" destId="{DA1F2E3D-F78B-48B7-8962-0080481CC012}" srcOrd="1" destOrd="0" parTransId="{41B9EB69-40BA-46D9-AAA2-EB0BE9C97539}" sibTransId="{A071D547-C5FE-4139-9AF6-7C13F072EBD9}"/>
    <dgm:cxn modelId="{63EF9CCA-9F7B-4151-9D8E-45245D89831C}" type="presOf" srcId="{BF04435C-F318-4A4E-9F0B-125FFFAC0C31}" destId="{D1C9CAC3-47C4-4389-BE85-12A519AD8392}" srcOrd="1" destOrd="0" presId="urn:microsoft.com/office/officeart/2005/8/layout/cycle8"/>
    <dgm:cxn modelId="{5C61A1CD-5079-4FB2-8E12-DF9BF39E95A5}" srcId="{A88DCBB7-D912-46ED-868B-B17A15A258AF}" destId="{39307576-56C7-40F7-AF15-E86584112010}" srcOrd="3" destOrd="0" parTransId="{9355E1DE-9120-4CEE-8C54-CB77ACB80E3A}" sibTransId="{9C06E24E-2693-48A1-A8C1-FE1F10C1DE66}"/>
    <dgm:cxn modelId="{807F7AEB-0F11-4AAB-B678-E9792995A33A}" type="presOf" srcId="{39307576-56C7-40F7-AF15-E86584112010}" destId="{A5D38232-A572-492A-B7F6-20E000B8E305}" srcOrd="0" destOrd="0" presId="urn:microsoft.com/office/officeart/2005/8/layout/cycle8"/>
    <dgm:cxn modelId="{F8F921F3-335D-4672-9EDA-93784A1B7B84}" type="presOf" srcId="{39307576-56C7-40F7-AF15-E86584112010}" destId="{E23FFCD8-E08C-4367-A7E4-DB3E05A3185A}" srcOrd="1" destOrd="0" presId="urn:microsoft.com/office/officeart/2005/8/layout/cycle8"/>
    <dgm:cxn modelId="{470F45FD-0383-4B33-A2C7-A8B0B9C2070F}" type="presOf" srcId="{DA1F2E3D-F78B-48B7-8962-0080481CC012}" destId="{1C152920-00BF-48FD-B57E-F6BC935AAC2B}" srcOrd="0" destOrd="0" presId="urn:microsoft.com/office/officeart/2005/8/layout/cycle8"/>
    <dgm:cxn modelId="{5F40BEE9-775B-498D-AE98-F2035F44A293}" type="presParOf" srcId="{0280B595-2B3E-4FD3-803D-11F37B4DD9D7}" destId="{B17A89DC-1A57-4260-9840-82A41A0A3ECF}" srcOrd="0" destOrd="0" presId="urn:microsoft.com/office/officeart/2005/8/layout/cycle8"/>
    <dgm:cxn modelId="{0972F8A9-D255-4C2F-B274-68B04317C6DD}" type="presParOf" srcId="{0280B595-2B3E-4FD3-803D-11F37B4DD9D7}" destId="{D96ED95A-C454-44E2-83D1-1E792B4011AA}" srcOrd="1" destOrd="0" presId="urn:microsoft.com/office/officeart/2005/8/layout/cycle8"/>
    <dgm:cxn modelId="{098A63C0-81FE-484B-B219-E80934DBDF96}" type="presParOf" srcId="{0280B595-2B3E-4FD3-803D-11F37B4DD9D7}" destId="{55AD1749-7362-44C9-8748-768A40E9E425}" srcOrd="2" destOrd="0" presId="urn:microsoft.com/office/officeart/2005/8/layout/cycle8"/>
    <dgm:cxn modelId="{CC3BC275-9598-4F4E-9298-7586756D3B26}" type="presParOf" srcId="{0280B595-2B3E-4FD3-803D-11F37B4DD9D7}" destId="{93E895D3-9836-4ECF-8303-19572D963320}" srcOrd="3" destOrd="0" presId="urn:microsoft.com/office/officeart/2005/8/layout/cycle8"/>
    <dgm:cxn modelId="{638F9B4B-0FFF-4EDF-B41F-90AFCDCEB505}" type="presParOf" srcId="{0280B595-2B3E-4FD3-803D-11F37B4DD9D7}" destId="{1C152920-00BF-48FD-B57E-F6BC935AAC2B}" srcOrd="4" destOrd="0" presId="urn:microsoft.com/office/officeart/2005/8/layout/cycle8"/>
    <dgm:cxn modelId="{86C33879-6CD8-439B-B7B9-6EA91BCD7E36}" type="presParOf" srcId="{0280B595-2B3E-4FD3-803D-11F37B4DD9D7}" destId="{67DC9544-3B06-4304-85B0-31E363362446}" srcOrd="5" destOrd="0" presId="urn:microsoft.com/office/officeart/2005/8/layout/cycle8"/>
    <dgm:cxn modelId="{1B831930-ED58-4E1C-BB76-5CBE6277FD2B}" type="presParOf" srcId="{0280B595-2B3E-4FD3-803D-11F37B4DD9D7}" destId="{D8960057-692E-4870-86F0-7B2018BE0806}" srcOrd="6" destOrd="0" presId="urn:microsoft.com/office/officeart/2005/8/layout/cycle8"/>
    <dgm:cxn modelId="{4D251FC8-A68C-4C44-BEA2-5BB809F0983A}" type="presParOf" srcId="{0280B595-2B3E-4FD3-803D-11F37B4DD9D7}" destId="{573CD6F5-8966-4DDC-B132-5BBDFED76FDE}" srcOrd="7" destOrd="0" presId="urn:microsoft.com/office/officeart/2005/8/layout/cycle8"/>
    <dgm:cxn modelId="{D1227670-00DA-42C7-B01D-2A80A06B6D4C}" type="presParOf" srcId="{0280B595-2B3E-4FD3-803D-11F37B4DD9D7}" destId="{F0EAF3EB-9F73-4B56-88D1-A64705899C5A}" srcOrd="8" destOrd="0" presId="urn:microsoft.com/office/officeart/2005/8/layout/cycle8"/>
    <dgm:cxn modelId="{2615DC2B-F5BD-4605-BFF5-5C08E69777C0}" type="presParOf" srcId="{0280B595-2B3E-4FD3-803D-11F37B4DD9D7}" destId="{94D9D37D-50EB-44AC-A872-F5CA11CCB142}" srcOrd="9" destOrd="0" presId="urn:microsoft.com/office/officeart/2005/8/layout/cycle8"/>
    <dgm:cxn modelId="{5D98FF4C-B31C-47E5-8A15-0B37A5971BE8}" type="presParOf" srcId="{0280B595-2B3E-4FD3-803D-11F37B4DD9D7}" destId="{85D3E066-5185-46FF-AC2E-2D1F0B53B531}" srcOrd="10" destOrd="0" presId="urn:microsoft.com/office/officeart/2005/8/layout/cycle8"/>
    <dgm:cxn modelId="{CE3843C0-970D-4F99-A50D-AA77AD699769}" type="presParOf" srcId="{0280B595-2B3E-4FD3-803D-11F37B4DD9D7}" destId="{39B98AB0-51B2-4B83-B26A-8A234D119592}" srcOrd="11" destOrd="0" presId="urn:microsoft.com/office/officeart/2005/8/layout/cycle8"/>
    <dgm:cxn modelId="{FD5C25A4-FFE1-4266-AC12-01AF25989C97}" type="presParOf" srcId="{0280B595-2B3E-4FD3-803D-11F37B4DD9D7}" destId="{A5D38232-A572-492A-B7F6-20E000B8E305}" srcOrd="12" destOrd="0" presId="urn:microsoft.com/office/officeart/2005/8/layout/cycle8"/>
    <dgm:cxn modelId="{0886EAA3-EB7E-46B2-9BC5-56FB425E74FD}" type="presParOf" srcId="{0280B595-2B3E-4FD3-803D-11F37B4DD9D7}" destId="{8D4E95FD-6B27-41B9-89CA-ECFDCFA2DB8B}" srcOrd="13" destOrd="0" presId="urn:microsoft.com/office/officeart/2005/8/layout/cycle8"/>
    <dgm:cxn modelId="{FDA296F8-8B3B-4851-B115-03D285CE79D7}" type="presParOf" srcId="{0280B595-2B3E-4FD3-803D-11F37B4DD9D7}" destId="{F574198C-A735-458C-8FFF-F0ED75309DC1}" srcOrd="14" destOrd="0" presId="urn:microsoft.com/office/officeart/2005/8/layout/cycle8"/>
    <dgm:cxn modelId="{6614A6EC-77E0-416E-A3BC-FBDE21169C3A}" type="presParOf" srcId="{0280B595-2B3E-4FD3-803D-11F37B4DD9D7}" destId="{E23FFCD8-E08C-4367-A7E4-DB3E05A3185A}" srcOrd="15" destOrd="0" presId="urn:microsoft.com/office/officeart/2005/8/layout/cycle8"/>
    <dgm:cxn modelId="{2182FEBC-E964-4025-8EF5-5BF2FBB5B0DE}" type="presParOf" srcId="{0280B595-2B3E-4FD3-803D-11F37B4DD9D7}" destId="{B95FA9F8-1EA5-4EC5-B0ED-3B06C4C55544}" srcOrd="16" destOrd="0" presId="urn:microsoft.com/office/officeart/2005/8/layout/cycle8"/>
    <dgm:cxn modelId="{26F0FFD1-0110-4AAE-8F9B-DD725D2A2047}" type="presParOf" srcId="{0280B595-2B3E-4FD3-803D-11F37B4DD9D7}" destId="{A534A5BC-442D-4DBF-AAD6-F471322F11D8}" srcOrd="17" destOrd="0" presId="urn:microsoft.com/office/officeart/2005/8/layout/cycle8"/>
    <dgm:cxn modelId="{2CBB32F0-8C84-4A98-A414-55CF51F54351}" type="presParOf" srcId="{0280B595-2B3E-4FD3-803D-11F37B4DD9D7}" destId="{59F980EE-EEC7-458F-9DD3-94DAA50C2C03}" srcOrd="18" destOrd="0" presId="urn:microsoft.com/office/officeart/2005/8/layout/cycle8"/>
    <dgm:cxn modelId="{1DEB8918-976A-4BD4-A89F-15B9226CF692}" type="presParOf" srcId="{0280B595-2B3E-4FD3-803D-11F37B4DD9D7}" destId="{D1C9CAC3-47C4-4389-BE85-12A519AD8392}" srcOrd="19" destOrd="0" presId="urn:microsoft.com/office/officeart/2005/8/layout/cycle8"/>
    <dgm:cxn modelId="{AD003144-CD36-4563-A816-EB60FCC6075B}" type="presParOf" srcId="{0280B595-2B3E-4FD3-803D-11F37B4DD9D7}" destId="{49D14C8E-9EDE-4AF5-8DE7-7F070FED83DE}" srcOrd="20" destOrd="0" presId="urn:microsoft.com/office/officeart/2005/8/layout/cycle8"/>
    <dgm:cxn modelId="{F3ADEB01-BCDF-4036-9B56-7EBD066CB2C5}" type="presParOf" srcId="{0280B595-2B3E-4FD3-803D-11F37B4DD9D7}" destId="{8E93CD14-7582-4078-8BB7-2814B6CA7D3D}" srcOrd="21" destOrd="0" presId="urn:microsoft.com/office/officeart/2005/8/layout/cycle8"/>
    <dgm:cxn modelId="{9F5CE10C-560C-484C-B1F7-E3B5595E5B26}" type="presParOf" srcId="{0280B595-2B3E-4FD3-803D-11F37B4DD9D7}" destId="{954314A2-B77B-4487-9792-AA1B34B510E6}" srcOrd="22" destOrd="0" presId="urn:microsoft.com/office/officeart/2005/8/layout/cycle8"/>
    <dgm:cxn modelId="{182E2164-D5D2-4B79-B327-99ABB3B26A24}" type="presParOf" srcId="{0280B595-2B3E-4FD3-803D-11F37B4DD9D7}" destId="{1492077F-11A1-4948-8BFE-3C593D1CAB20}" srcOrd="23" destOrd="0" presId="urn:microsoft.com/office/officeart/2005/8/layout/cycle8"/>
    <dgm:cxn modelId="{FF5CCB4F-F1C3-4D4D-A0CC-E356E44DD2C0}" type="presParOf" srcId="{0280B595-2B3E-4FD3-803D-11F37B4DD9D7}" destId="{A59BA2A7-7F14-4AE1-B0FB-32EFB61BB88B}"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89DC-1A57-4260-9840-82A41A0A3ECF}">
      <dsp:nvSpPr>
        <dsp:cNvPr id="0" name=""/>
        <dsp:cNvSpPr/>
      </dsp:nvSpPr>
      <dsp:spPr>
        <a:xfrm>
          <a:off x="1631955" y="395468"/>
          <a:ext cx="5601768" cy="4858302"/>
        </a:xfrm>
        <a:prstGeom prst="pie">
          <a:avLst>
            <a:gd name="adj1" fmla="val 16200000"/>
            <a:gd name="adj2" fmla="val 2052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b="1" kern="1200" dirty="0">
              <a:solidFill>
                <a:schemeClr val="tx1"/>
              </a:solidFill>
            </a:rPr>
            <a:t>Acceptance/ Continuance</a:t>
          </a:r>
        </a:p>
      </dsp:txBody>
      <dsp:txXfrm>
        <a:off x="4554210" y="1212125"/>
        <a:ext cx="1800568" cy="1041064"/>
      </dsp:txXfrm>
    </dsp:sp>
    <dsp:sp modelId="{1C152920-00BF-48FD-B57E-F6BC935AAC2B}">
      <dsp:nvSpPr>
        <dsp:cNvPr id="0" name=""/>
        <dsp:cNvSpPr/>
      </dsp:nvSpPr>
      <dsp:spPr>
        <a:xfrm>
          <a:off x="2130739" y="487565"/>
          <a:ext cx="4858302" cy="4858302"/>
        </a:xfrm>
        <a:prstGeom prst="pie">
          <a:avLst>
            <a:gd name="adj1" fmla="val 20520000"/>
            <a:gd name="adj2" fmla="val 3240000"/>
          </a:avLst>
        </a:prstGeom>
        <a:solidFill>
          <a:schemeClr val="accent5">
            <a:hueOff val="1800000"/>
            <a:satOff val="-7281"/>
            <a:lumOff val="-813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35000"/>
            </a:spcAft>
            <a:buNone/>
          </a:pPr>
          <a:r>
            <a:rPr lang="en-GB" sz="2400" b="1" kern="1200" dirty="0">
              <a:solidFill>
                <a:schemeClr val="tx1"/>
              </a:solidFill>
            </a:rPr>
            <a:t>Planning</a:t>
          </a:r>
        </a:p>
      </dsp:txBody>
      <dsp:txXfrm>
        <a:off x="5259717" y="2707346"/>
        <a:ext cx="1445923" cy="1156738"/>
      </dsp:txXfrm>
    </dsp:sp>
    <dsp:sp modelId="{F0EAF3EB-9F73-4B56-88D1-A64705899C5A}">
      <dsp:nvSpPr>
        <dsp:cNvPr id="0" name=""/>
        <dsp:cNvSpPr/>
      </dsp:nvSpPr>
      <dsp:spPr>
        <a:xfrm>
          <a:off x="1987569" y="564173"/>
          <a:ext cx="4858302" cy="4858302"/>
        </a:xfrm>
        <a:prstGeom prst="pie">
          <a:avLst>
            <a:gd name="adj1" fmla="val 3240000"/>
            <a:gd name="adj2" fmla="val 7560000"/>
          </a:avLst>
        </a:prstGeom>
        <a:solidFill>
          <a:schemeClr val="accent5">
            <a:hueOff val="3600000"/>
            <a:satOff val="-14561"/>
            <a:lumOff val="-1627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b="1" kern="1200" dirty="0">
              <a:solidFill>
                <a:schemeClr val="tx1"/>
              </a:solidFill>
            </a:rPr>
            <a:t>Fieldwork</a:t>
          </a:r>
        </a:p>
      </dsp:txBody>
      <dsp:txXfrm>
        <a:off x="3722677" y="3976552"/>
        <a:ext cx="1388086" cy="1272412"/>
      </dsp:txXfrm>
    </dsp:sp>
    <dsp:sp modelId="{A5D38232-A572-492A-B7F6-20E000B8E305}">
      <dsp:nvSpPr>
        <dsp:cNvPr id="0" name=""/>
        <dsp:cNvSpPr/>
      </dsp:nvSpPr>
      <dsp:spPr>
        <a:xfrm>
          <a:off x="1910959" y="487565"/>
          <a:ext cx="4858302" cy="4858302"/>
        </a:xfrm>
        <a:prstGeom prst="pie">
          <a:avLst>
            <a:gd name="adj1" fmla="val 7560000"/>
            <a:gd name="adj2" fmla="val 11880000"/>
          </a:avLst>
        </a:prstGeom>
        <a:solidFill>
          <a:schemeClr val="accent5">
            <a:hueOff val="5400000"/>
            <a:satOff val="-21842"/>
            <a:lumOff val="-2441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bg1"/>
              </a:solidFill>
            </a:rPr>
            <a:t>Completion</a:t>
          </a:r>
        </a:p>
      </dsp:txBody>
      <dsp:txXfrm>
        <a:off x="2194360" y="2707346"/>
        <a:ext cx="1445923" cy="1156738"/>
      </dsp:txXfrm>
    </dsp:sp>
    <dsp:sp modelId="{B95FA9F8-1EA5-4EC5-B0ED-3B06C4C55544}">
      <dsp:nvSpPr>
        <dsp:cNvPr id="0" name=""/>
        <dsp:cNvSpPr/>
      </dsp:nvSpPr>
      <dsp:spPr>
        <a:xfrm>
          <a:off x="1952601" y="358010"/>
          <a:ext cx="4858302" cy="4858302"/>
        </a:xfrm>
        <a:prstGeom prst="pie">
          <a:avLst>
            <a:gd name="adj1" fmla="val 11880000"/>
            <a:gd name="adj2" fmla="val 16200000"/>
          </a:avLst>
        </a:prstGeom>
        <a:solidFill>
          <a:schemeClr val="accent5">
            <a:hueOff val="7200000"/>
            <a:satOff val="-29122"/>
            <a:lumOff val="-3254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kern="1200" dirty="0"/>
            <a:t>Audit Report</a:t>
          </a:r>
        </a:p>
      </dsp:txBody>
      <dsp:txXfrm>
        <a:off x="2714892" y="1174668"/>
        <a:ext cx="1561597" cy="1041064"/>
      </dsp:txXfrm>
    </dsp:sp>
    <dsp:sp modelId="{49D14C8E-9EDE-4AF5-8DE7-7F070FED83DE}">
      <dsp:nvSpPr>
        <dsp:cNvPr id="0" name=""/>
        <dsp:cNvSpPr/>
      </dsp:nvSpPr>
      <dsp:spPr>
        <a:xfrm>
          <a:off x="1903712" y="-26273"/>
          <a:ext cx="5459806" cy="5459806"/>
        </a:xfrm>
        <a:prstGeom prst="circularArrow">
          <a:avLst>
            <a:gd name="adj1" fmla="val 5085"/>
            <a:gd name="adj2" fmla="val 327528"/>
            <a:gd name="adj3" fmla="val 20192361"/>
            <a:gd name="adj4" fmla="val 16200324"/>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E93CD14-7582-4078-8BB7-2814B6CA7D3D}">
      <dsp:nvSpPr>
        <dsp:cNvPr id="0" name=""/>
        <dsp:cNvSpPr/>
      </dsp:nvSpPr>
      <dsp:spPr>
        <a:xfrm>
          <a:off x="1830323" y="186770"/>
          <a:ext cx="5459806" cy="5459806"/>
        </a:xfrm>
        <a:prstGeom prst="circularArrow">
          <a:avLst>
            <a:gd name="adj1" fmla="val 5085"/>
            <a:gd name="adj2" fmla="val 327528"/>
            <a:gd name="adj3" fmla="val 2912753"/>
            <a:gd name="adj4" fmla="val 20519953"/>
            <a:gd name="adj5" fmla="val 5932"/>
          </a:avLst>
        </a:prstGeom>
        <a:solidFill>
          <a:schemeClr val="accent5">
            <a:hueOff val="1800000"/>
            <a:satOff val="-7281"/>
            <a:lumOff val="-8137"/>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54314A2-B77B-4487-9792-AA1B34B510E6}">
      <dsp:nvSpPr>
        <dsp:cNvPr id="0" name=""/>
        <dsp:cNvSpPr/>
      </dsp:nvSpPr>
      <dsp:spPr>
        <a:xfrm>
          <a:off x="1686817" y="263623"/>
          <a:ext cx="5459806" cy="5459806"/>
        </a:xfrm>
        <a:prstGeom prst="circularArrow">
          <a:avLst>
            <a:gd name="adj1" fmla="val 5085"/>
            <a:gd name="adj2" fmla="val 327528"/>
            <a:gd name="adj3" fmla="val 7232777"/>
            <a:gd name="adj4" fmla="val 3239695"/>
            <a:gd name="adj5" fmla="val 5932"/>
          </a:avLst>
        </a:prstGeom>
        <a:solidFill>
          <a:schemeClr val="accent5">
            <a:hueOff val="3600000"/>
            <a:satOff val="-14561"/>
            <a:lumOff val="-1627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492077F-11A1-4948-8BFE-3C593D1CAB20}">
      <dsp:nvSpPr>
        <dsp:cNvPr id="0" name=""/>
        <dsp:cNvSpPr/>
      </dsp:nvSpPr>
      <dsp:spPr>
        <a:xfrm>
          <a:off x="1609871" y="186770"/>
          <a:ext cx="5459806" cy="5459806"/>
        </a:xfrm>
        <a:prstGeom prst="circularArrow">
          <a:avLst>
            <a:gd name="adj1" fmla="val 5085"/>
            <a:gd name="adj2" fmla="val 327528"/>
            <a:gd name="adj3" fmla="val 11552519"/>
            <a:gd name="adj4" fmla="val 7559718"/>
            <a:gd name="adj5" fmla="val 5932"/>
          </a:avLst>
        </a:prstGeom>
        <a:solidFill>
          <a:schemeClr val="accent5">
            <a:hueOff val="5400000"/>
            <a:satOff val="-21842"/>
            <a:lumOff val="-2441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59BA2A7-7F14-4AE1-B0FB-32EFB61BB88B}">
      <dsp:nvSpPr>
        <dsp:cNvPr id="0" name=""/>
        <dsp:cNvSpPr/>
      </dsp:nvSpPr>
      <dsp:spPr>
        <a:xfrm>
          <a:off x="1652078" y="57258"/>
          <a:ext cx="5459806" cy="5459806"/>
        </a:xfrm>
        <a:prstGeom prst="circularArrow">
          <a:avLst>
            <a:gd name="adj1" fmla="val 5085"/>
            <a:gd name="adj2" fmla="val 327528"/>
            <a:gd name="adj3" fmla="val 15872148"/>
            <a:gd name="adj4" fmla="val 11880111"/>
            <a:gd name="adj5" fmla="val 5932"/>
          </a:avLst>
        </a:prstGeom>
        <a:solidFill>
          <a:schemeClr val="accent5">
            <a:hueOff val="7200000"/>
            <a:satOff val="-29122"/>
            <a:lumOff val="-3254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70938" y="0"/>
            <a:ext cx="3037840" cy="463407"/>
          </a:xfrm>
          <a:prstGeom prst="rect">
            <a:avLst/>
          </a:prstGeom>
        </p:spPr>
        <p:txBody>
          <a:bodyPr vert="horz" lIns="91440" tIns="45720" rIns="91440" bIns="45720" rtlCol="0"/>
          <a:lstStyle>
            <a:lvl1pPr algn="r">
              <a:defRPr sz="1200"/>
            </a:lvl1pPr>
          </a:lstStyle>
          <a:p>
            <a:fld id="{42B6E325-7498-46C2-8147-459AB294A661}" type="datetimeFigureOut">
              <a:rPr lang="en-GB" smtClean="0"/>
              <a:t>22/12/2021</a:t>
            </a:fld>
            <a:endParaRPr lang="en-GB"/>
          </a:p>
        </p:txBody>
      </p:sp>
      <p:sp>
        <p:nvSpPr>
          <p:cNvPr id="4" name="Slide Image Placeholder 3"/>
          <p:cNvSpPr>
            <a:spLocks noGrp="1" noRot="1" noChangeAspect="1"/>
          </p:cNvSpPr>
          <p:nvPr>
            <p:ph type="sldImg" idx="2"/>
          </p:nvPr>
        </p:nvSpPr>
        <p:spPr>
          <a:xfrm>
            <a:off x="1427163" y="1154113"/>
            <a:ext cx="4156075" cy="31162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772669"/>
            <a:ext cx="3037840" cy="46340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1440" tIns="45720" rIns="91440" bIns="45720" rtlCol="0" anchor="b"/>
          <a:lstStyle>
            <a:lvl1pPr algn="r">
              <a:defRPr sz="1200"/>
            </a:lvl1pPr>
          </a:lstStyle>
          <a:p>
            <a:fld id="{7112293C-C16D-448B-B583-4D9C0AC6C928}" type="slidenum">
              <a:rPr lang="en-GB" smtClean="0"/>
              <a:t>‹#›</a:t>
            </a:fld>
            <a:endParaRPr lang="en-GB"/>
          </a:p>
        </p:txBody>
      </p:sp>
    </p:spTree>
    <p:extLst>
      <p:ext uri="{BB962C8B-B14F-4D97-AF65-F5344CB8AC3E}">
        <p14:creationId xmlns:p14="http://schemas.microsoft.com/office/powerpoint/2010/main" val="303782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7112293C-C16D-448B-B583-4D9C0AC6C928}" type="slidenum">
              <a:rPr lang="en-GB" smtClean="0"/>
              <a:t>40</a:t>
            </a:fld>
            <a:endParaRPr lang="en-GB"/>
          </a:p>
        </p:txBody>
      </p:sp>
    </p:spTree>
    <p:extLst>
      <p:ext uri="{BB962C8B-B14F-4D97-AF65-F5344CB8AC3E}">
        <p14:creationId xmlns:p14="http://schemas.microsoft.com/office/powerpoint/2010/main" val="2492863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153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pPr>
            <a:endParaRPr lang="en-GB">
              <a:solidFill>
                <a:srgbClr val="000000"/>
              </a:solidFill>
            </a:endParaRPr>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r>
              <a:rPr lang="en-GB" altLang="en-US"/>
              <a:t>Click to edit Master title style</a:t>
            </a:r>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GB" altLang="en-US"/>
              <a:t>Click to edit Master subtitle style</a:t>
            </a:r>
          </a:p>
        </p:txBody>
      </p:sp>
      <p:sp>
        <p:nvSpPr>
          <p:cNvPr id="321541" name="Rectangle 5"/>
          <p:cNvSpPr>
            <a:spLocks noGrp="1" noChangeArrowheads="1"/>
          </p:cNvSpPr>
          <p:nvPr>
            <p:ph type="dt" sz="half" idx="2"/>
          </p:nvPr>
        </p:nvSpPr>
        <p:spPr/>
        <p:txBody>
          <a:bodyPr/>
          <a:lstStyle>
            <a:lvl1pPr>
              <a:defRPr/>
            </a:lvl1pPr>
          </a:lstStyle>
          <a:p>
            <a:endParaRPr lang="en-GB" altLang="en-US">
              <a:solidFill>
                <a:srgbClr val="000000"/>
              </a:solidFill>
            </a:endParaRPr>
          </a:p>
        </p:txBody>
      </p:sp>
      <p:sp>
        <p:nvSpPr>
          <p:cNvPr id="321542" name="Rectangle 6"/>
          <p:cNvSpPr>
            <a:spLocks noGrp="1" noChangeArrowheads="1"/>
          </p:cNvSpPr>
          <p:nvPr>
            <p:ph type="ftr" sz="quarter" idx="3"/>
          </p:nvPr>
        </p:nvSpPr>
        <p:spPr/>
        <p:txBody>
          <a:bodyPr/>
          <a:lstStyle>
            <a:lvl1pPr>
              <a:defRPr/>
            </a:lvl1pPr>
          </a:lstStyle>
          <a:p>
            <a:endParaRPr lang="en-GB" altLang="en-US">
              <a:solidFill>
                <a:srgbClr val="000000"/>
              </a:solidFill>
            </a:endParaRPr>
          </a:p>
        </p:txBody>
      </p:sp>
      <p:sp>
        <p:nvSpPr>
          <p:cNvPr id="321543" name="Rectangle 7"/>
          <p:cNvSpPr>
            <a:spLocks noGrp="1" noChangeArrowheads="1"/>
          </p:cNvSpPr>
          <p:nvPr>
            <p:ph type="sldNum" sz="quarter" idx="4"/>
          </p:nvPr>
        </p:nvSpPr>
        <p:spPr/>
        <p:txBody>
          <a:bodyPr/>
          <a:lstStyle>
            <a:lvl1pPr>
              <a:defRPr/>
            </a:lvl1pPr>
          </a:lstStyle>
          <a:p>
            <a:fld id="{A2017469-2E2A-4F0E-9DF8-39B59039A4D8}" type="slidenum">
              <a:rPr lang="en-GB" altLang="en-US" smtClean="0">
                <a:solidFill>
                  <a:srgbClr val="000000"/>
                </a:solidFill>
              </a:rPr>
              <a:pPr/>
              <a:t>‹#›</a:t>
            </a:fld>
            <a:endParaRPr lang="en-GB" altLang="en-US">
              <a:solidFill>
                <a:srgbClr val="000000"/>
              </a:solidFill>
            </a:endParaRPr>
          </a:p>
        </p:txBody>
      </p:sp>
      <p:grpSp>
        <p:nvGrpSpPr>
          <p:cNvPr id="321544" name="Group 8"/>
          <p:cNvGrpSpPr>
            <a:grpSpLocks/>
          </p:cNvGrpSpPr>
          <p:nvPr/>
        </p:nvGrpSpPr>
        <p:grpSpPr bwMode="auto">
          <a:xfrm>
            <a:off x="7493000" y="2992438"/>
            <a:ext cx="1338263" cy="2189162"/>
            <a:chOff x="4704" y="1885"/>
            <a:chExt cx="843" cy="1379"/>
          </a:xfrm>
        </p:grpSpPr>
        <p:sp>
          <p:nvSpPr>
            <p:cNvPr id="32154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4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4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4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4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7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7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7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7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7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7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grpSp>
      <p:sp>
        <p:nvSpPr>
          <p:cNvPr id="32157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pPr>
            <a:endParaRPr lang="en-GB">
              <a:solidFill>
                <a:srgbClr val="000000"/>
              </a:solidFill>
            </a:endParaRPr>
          </a:p>
        </p:txBody>
      </p:sp>
    </p:spTree>
    <p:extLst>
      <p:ext uri="{BB962C8B-B14F-4D97-AF65-F5344CB8AC3E}">
        <p14:creationId xmlns:p14="http://schemas.microsoft.com/office/powerpoint/2010/main" val="2919560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83800F5-EF92-470B-A63F-4DF75C69DB9B}"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846233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3F89CA3-4237-4444-A631-6812A116E189}"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1025203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153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pPr>
            <a:endParaRPr lang="en-GB">
              <a:solidFill>
                <a:srgbClr val="000000"/>
              </a:solidFill>
            </a:endParaRPr>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r>
              <a:rPr lang="en-GB" altLang="en-US"/>
              <a:t>Click to edit Master title style</a:t>
            </a:r>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GB" altLang="en-US"/>
              <a:t>Click to edit Master subtitle style</a:t>
            </a:r>
          </a:p>
        </p:txBody>
      </p:sp>
      <p:sp>
        <p:nvSpPr>
          <p:cNvPr id="321541" name="Rectangle 5"/>
          <p:cNvSpPr>
            <a:spLocks noGrp="1" noChangeArrowheads="1"/>
          </p:cNvSpPr>
          <p:nvPr>
            <p:ph type="dt" sz="half" idx="2"/>
          </p:nvPr>
        </p:nvSpPr>
        <p:spPr/>
        <p:txBody>
          <a:bodyPr/>
          <a:lstStyle>
            <a:lvl1pPr>
              <a:defRPr/>
            </a:lvl1pPr>
          </a:lstStyle>
          <a:p>
            <a:endParaRPr lang="en-GB" altLang="en-US">
              <a:solidFill>
                <a:srgbClr val="000000"/>
              </a:solidFill>
            </a:endParaRPr>
          </a:p>
        </p:txBody>
      </p:sp>
      <p:sp>
        <p:nvSpPr>
          <p:cNvPr id="321542" name="Rectangle 6"/>
          <p:cNvSpPr>
            <a:spLocks noGrp="1" noChangeArrowheads="1"/>
          </p:cNvSpPr>
          <p:nvPr>
            <p:ph type="ftr" sz="quarter" idx="3"/>
          </p:nvPr>
        </p:nvSpPr>
        <p:spPr/>
        <p:txBody>
          <a:bodyPr/>
          <a:lstStyle>
            <a:lvl1pPr>
              <a:defRPr/>
            </a:lvl1pPr>
          </a:lstStyle>
          <a:p>
            <a:endParaRPr lang="en-GB" altLang="en-US">
              <a:solidFill>
                <a:srgbClr val="000000"/>
              </a:solidFill>
            </a:endParaRPr>
          </a:p>
        </p:txBody>
      </p:sp>
      <p:sp>
        <p:nvSpPr>
          <p:cNvPr id="321543" name="Rectangle 7"/>
          <p:cNvSpPr>
            <a:spLocks noGrp="1" noChangeArrowheads="1"/>
          </p:cNvSpPr>
          <p:nvPr>
            <p:ph type="sldNum" sz="quarter" idx="4"/>
          </p:nvPr>
        </p:nvSpPr>
        <p:spPr/>
        <p:txBody>
          <a:bodyPr/>
          <a:lstStyle>
            <a:lvl1pPr>
              <a:defRPr/>
            </a:lvl1pPr>
          </a:lstStyle>
          <a:p>
            <a:fld id="{A2017469-2E2A-4F0E-9DF8-39B59039A4D8}" type="slidenum">
              <a:rPr lang="en-GB" altLang="en-US" smtClean="0">
                <a:solidFill>
                  <a:srgbClr val="000000"/>
                </a:solidFill>
              </a:rPr>
              <a:pPr/>
              <a:t>‹#›</a:t>
            </a:fld>
            <a:endParaRPr lang="en-GB" altLang="en-US">
              <a:solidFill>
                <a:srgbClr val="000000"/>
              </a:solidFill>
            </a:endParaRPr>
          </a:p>
        </p:txBody>
      </p:sp>
      <p:grpSp>
        <p:nvGrpSpPr>
          <p:cNvPr id="321544" name="Group 8"/>
          <p:cNvGrpSpPr>
            <a:grpSpLocks/>
          </p:cNvGrpSpPr>
          <p:nvPr/>
        </p:nvGrpSpPr>
        <p:grpSpPr bwMode="auto">
          <a:xfrm>
            <a:off x="7493000" y="2992438"/>
            <a:ext cx="1338263" cy="2189162"/>
            <a:chOff x="4704" y="1885"/>
            <a:chExt cx="843" cy="1379"/>
          </a:xfrm>
        </p:grpSpPr>
        <p:sp>
          <p:nvSpPr>
            <p:cNvPr id="32154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4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4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4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4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5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6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7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7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7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7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7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157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grpSp>
      <p:sp>
        <p:nvSpPr>
          <p:cNvPr id="32157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pPr>
            <a:endParaRPr lang="en-GB">
              <a:solidFill>
                <a:srgbClr val="000000"/>
              </a:solidFill>
            </a:endParaRPr>
          </a:p>
        </p:txBody>
      </p:sp>
    </p:spTree>
    <p:extLst>
      <p:ext uri="{BB962C8B-B14F-4D97-AF65-F5344CB8AC3E}">
        <p14:creationId xmlns:p14="http://schemas.microsoft.com/office/powerpoint/2010/main" val="150979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624641C-548C-4D02-A479-9F4DB6595AA2}"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892771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4B80B04-111E-4D5E-B78E-C09A0A6DC435}"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088809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3F5FEB0-7B1F-48EA-BA20-148CF11286E4}"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822177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lvl1pPr>
              <a:defRPr/>
            </a:lvl1pPr>
          </a:lstStyle>
          <a:p>
            <a:endParaRPr lang="en-GB"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GB"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BE451B1-0E9C-4270-A032-1B0C65B7A366}"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91837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lvl1pPr>
              <a:defRPr/>
            </a:lvl1pPr>
          </a:lstStyle>
          <a:p>
            <a:endParaRPr lang="en-GB"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GB"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E8757B8-79D8-42E4-AA72-D53AD3CFA17B}"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739646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GB"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C2C530B2-4938-4568-A447-E8B12CB3B9AC}"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879195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GB"/>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15D7905-4109-42F5-A520-BE96091E91A9}"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9027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624641C-548C-4D02-A479-9F4DB6595AA2}"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432860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GB"/>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3E76EA5-C18C-4B84-A37B-32D0DD5A6035}"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4053786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83800F5-EF92-470B-A63F-4DF75C69DB9B}"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4468997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3F89CA3-4237-4444-A631-6812A116E189}"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22989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4B80B04-111E-4D5E-B78E-C09A0A6DC435}"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114774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3F5FEB0-7B1F-48EA-BA20-148CF11286E4}"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425574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lvl1pPr>
              <a:defRPr/>
            </a:lvl1pPr>
          </a:lstStyle>
          <a:p>
            <a:endParaRPr lang="en-GB"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GB"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BE451B1-0E9C-4270-A032-1B0C65B7A366}"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471827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lvl1pPr>
              <a:defRPr/>
            </a:lvl1pPr>
          </a:lstStyle>
          <a:p>
            <a:endParaRPr lang="en-GB"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GB"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E8757B8-79D8-42E4-AA72-D53AD3CFA17B}"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72492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GB"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C2C530B2-4938-4568-A447-E8B12CB3B9AC}"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13505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GB"/>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15D7905-4109-42F5-A520-BE96091E91A9}"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400018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GB"/>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3E76EA5-C18C-4B84-A37B-32D0DD5A6035}"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4292059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fontAlgn="base">
              <a:spcBef>
                <a:spcPct val="0"/>
              </a:spcBef>
              <a:spcAft>
                <a:spcPct val="0"/>
              </a:spcAft>
            </a:pPr>
            <a:endParaRPr lang="en-GB">
              <a:solidFill>
                <a:srgbClr val="000000"/>
              </a:solidFill>
            </a:endParaRPr>
          </a:p>
        </p:txBody>
      </p:sp>
      <p:sp>
        <p:nvSpPr>
          <p:cNvPr id="32051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32051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2051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pPr>
            <a:endParaRPr lang="en-GB" altLang="en-US">
              <a:solidFill>
                <a:srgbClr val="000000"/>
              </a:solidFill>
            </a:endParaRPr>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pPr>
            <a:endParaRPr lang="en-GB" altLang="en-US">
              <a:solidFill>
                <a:srgbClr val="000000"/>
              </a:solidFill>
            </a:endParaRPr>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pPr>
            <a:fld id="{5CAC3C54-0A14-4E68-9761-0F3EE9D926C0}" type="slidenum">
              <a:rPr lang="en-GB" altLang="en-US" smtClean="0">
                <a:solidFill>
                  <a:srgbClr val="000000"/>
                </a:solidFill>
              </a:rPr>
              <a:pPr fontAlgn="base">
                <a:spcBef>
                  <a:spcPct val="0"/>
                </a:spcBef>
                <a:spcAft>
                  <a:spcPct val="0"/>
                </a:spcAft>
              </a:pPr>
              <a:t>‹#›</a:t>
            </a:fld>
            <a:endParaRPr lang="en-GB" altLang="en-US">
              <a:solidFill>
                <a:srgbClr val="000000"/>
              </a:solidFill>
            </a:endParaRPr>
          </a:p>
        </p:txBody>
      </p:sp>
      <p:grpSp>
        <p:nvGrpSpPr>
          <p:cNvPr id="320520"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5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5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grpSp>
    </p:spTree>
    <p:extLst>
      <p:ext uri="{BB962C8B-B14F-4D97-AF65-F5344CB8AC3E}">
        <p14:creationId xmlns:p14="http://schemas.microsoft.com/office/powerpoint/2010/main" val="2322909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defRPr>
      </a:lvl2pPr>
      <a:lvl3pPr algn="l" rtl="0" eaLnBrk="1" fontAlgn="base" hangingPunct="1">
        <a:spcBef>
          <a:spcPct val="0"/>
        </a:spcBef>
        <a:spcAft>
          <a:spcPct val="0"/>
        </a:spcAft>
        <a:defRPr sz="3900" b="1">
          <a:solidFill>
            <a:schemeClr val="tx2"/>
          </a:solidFill>
          <a:latin typeface="Arial" charset="0"/>
        </a:defRPr>
      </a:lvl3pPr>
      <a:lvl4pPr algn="l" rtl="0" eaLnBrk="1" fontAlgn="base" hangingPunct="1">
        <a:spcBef>
          <a:spcPct val="0"/>
        </a:spcBef>
        <a:spcAft>
          <a:spcPct val="0"/>
        </a:spcAft>
        <a:defRPr sz="3900" b="1">
          <a:solidFill>
            <a:schemeClr val="tx2"/>
          </a:solidFill>
          <a:latin typeface="Arial" charset="0"/>
        </a:defRPr>
      </a:lvl4pPr>
      <a:lvl5pPr algn="l" rtl="0" eaLnBrk="1" fontAlgn="base" hangingPunct="1">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fontAlgn="base">
              <a:spcBef>
                <a:spcPct val="0"/>
              </a:spcBef>
              <a:spcAft>
                <a:spcPct val="0"/>
              </a:spcAft>
            </a:pPr>
            <a:endParaRPr lang="en-GB">
              <a:solidFill>
                <a:srgbClr val="000000"/>
              </a:solidFill>
            </a:endParaRPr>
          </a:p>
        </p:txBody>
      </p:sp>
      <p:sp>
        <p:nvSpPr>
          <p:cNvPr id="32051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32051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2051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pPr>
            <a:endParaRPr lang="en-GB" altLang="en-US">
              <a:solidFill>
                <a:srgbClr val="000000"/>
              </a:solidFill>
            </a:endParaRPr>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pPr>
            <a:endParaRPr lang="en-GB" altLang="en-US">
              <a:solidFill>
                <a:srgbClr val="000000"/>
              </a:solidFill>
            </a:endParaRPr>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pPr>
            <a:fld id="{5CAC3C54-0A14-4E68-9761-0F3EE9D926C0}" type="slidenum">
              <a:rPr lang="en-GB" altLang="en-US" smtClean="0">
                <a:solidFill>
                  <a:srgbClr val="000000"/>
                </a:solidFill>
              </a:rPr>
              <a:pPr fontAlgn="base">
                <a:spcBef>
                  <a:spcPct val="0"/>
                </a:spcBef>
                <a:spcAft>
                  <a:spcPct val="0"/>
                </a:spcAft>
              </a:pPr>
              <a:t>‹#›</a:t>
            </a:fld>
            <a:endParaRPr lang="en-GB" altLang="en-US">
              <a:solidFill>
                <a:srgbClr val="000000"/>
              </a:solidFill>
            </a:endParaRPr>
          </a:p>
        </p:txBody>
      </p:sp>
      <p:grpSp>
        <p:nvGrpSpPr>
          <p:cNvPr id="320520"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2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3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4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5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sp>
          <p:nvSpPr>
            <p:cNvPr id="32055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pPr>
              <a:endParaRPr lang="en-GB">
                <a:solidFill>
                  <a:srgbClr val="000000"/>
                </a:solidFill>
              </a:endParaRPr>
            </a:p>
          </p:txBody>
        </p:sp>
      </p:grpSp>
    </p:spTree>
    <p:extLst>
      <p:ext uri="{BB962C8B-B14F-4D97-AF65-F5344CB8AC3E}">
        <p14:creationId xmlns:p14="http://schemas.microsoft.com/office/powerpoint/2010/main" val="3896356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defRPr>
      </a:lvl2pPr>
      <a:lvl3pPr algn="l" rtl="0" eaLnBrk="1" fontAlgn="base" hangingPunct="1">
        <a:spcBef>
          <a:spcPct val="0"/>
        </a:spcBef>
        <a:spcAft>
          <a:spcPct val="0"/>
        </a:spcAft>
        <a:defRPr sz="3900" b="1">
          <a:solidFill>
            <a:schemeClr val="tx2"/>
          </a:solidFill>
          <a:latin typeface="Arial" charset="0"/>
        </a:defRPr>
      </a:lvl3pPr>
      <a:lvl4pPr algn="l" rtl="0" eaLnBrk="1" fontAlgn="base" hangingPunct="1">
        <a:spcBef>
          <a:spcPct val="0"/>
        </a:spcBef>
        <a:spcAft>
          <a:spcPct val="0"/>
        </a:spcAft>
        <a:defRPr sz="3900" b="1">
          <a:solidFill>
            <a:schemeClr val="tx2"/>
          </a:solidFill>
          <a:latin typeface="Arial" charset="0"/>
        </a:defRPr>
      </a:lvl4pPr>
      <a:lvl5pPr algn="l" rtl="0" eaLnBrk="1" fontAlgn="base" hangingPunct="1">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blackboard.uwe.ac.uk/bbcswebdav/orgs/ACC/simulations/auditsim_0919_xg/auditsim_web/auditsim_files/intro.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Aft>
                <a:spcPts val="1800"/>
              </a:spcAft>
            </a:pPr>
            <a:br>
              <a:rPr lang="en-GB" dirty="0"/>
            </a:br>
            <a:br>
              <a:rPr lang="en-GB" dirty="0"/>
            </a:br>
            <a:br>
              <a:rPr lang="en-GB" dirty="0"/>
            </a:br>
            <a:br>
              <a:rPr lang="en-GB" dirty="0"/>
            </a:br>
            <a:br>
              <a:rPr lang="en-GB" dirty="0"/>
            </a:br>
            <a:br>
              <a:rPr lang="en-GB" dirty="0"/>
            </a:br>
            <a:br>
              <a:rPr lang="en-GB" dirty="0"/>
            </a:br>
            <a:br>
              <a:rPr lang="en-GB" dirty="0"/>
            </a:br>
            <a:r>
              <a:rPr lang="en-GB" dirty="0"/>
              <a:t>Audit &amp; Assurance</a:t>
            </a:r>
          </a:p>
        </p:txBody>
      </p:sp>
      <p:sp>
        <p:nvSpPr>
          <p:cNvPr id="3" name="Subtitle 2"/>
          <p:cNvSpPr>
            <a:spLocks noGrp="1"/>
          </p:cNvSpPr>
          <p:nvPr>
            <p:ph type="subTitle" idx="1"/>
          </p:nvPr>
        </p:nvSpPr>
        <p:spPr>
          <a:xfrm>
            <a:off x="251520" y="3049588"/>
            <a:ext cx="6846193" cy="3475756"/>
          </a:xfrm>
        </p:spPr>
        <p:txBody>
          <a:bodyPr/>
          <a:lstStyle/>
          <a:p>
            <a:r>
              <a:rPr lang="en-GB" dirty="0"/>
              <a:t>Topic 9A</a:t>
            </a:r>
          </a:p>
          <a:p>
            <a:r>
              <a:rPr lang="en-GB" dirty="0"/>
              <a:t>Evidence and Sampling</a:t>
            </a:r>
          </a:p>
          <a:p>
            <a:r>
              <a:rPr lang="en-GB" dirty="0"/>
              <a:t> Podcast 1</a:t>
            </a:r>
          </a:p>
          <a:p>
            <a:endParaRPr lang="en-GB" dirty="0"/>
          </a:p>
        </p:txBody>
      </p:sp>
    </p:spTree>
    <p:extLst>
      <p:ext uri="{BB962C8B-B14F-4D97-AF65-F5344CB8AC3E}">
        <p14:creationId xmlns:p14="http://schemas.microsoft.com/office/powerpoint/2010/main" val="1175221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Evidence gathering audit procedures </a:t>
            </a:r>
            <a:endParaRPr lang="en-GB" dirty="0"/>
          </a:p>
        </p:txBody>
      </p:sp>
      <p:sp>
        <p:nvSpPr>
          <p:cNvPr id="3" name="Content Placeholder 2"/>
          <p:cNvSpPr>
            <a:spLocks noGrp="1"/>
          </p:cNvSpPr>
          <p:nvPr>
            <p:ph idx="1"/>
          </p:nvPr>
        </p:nvSpPr>
        <p:spPr>
          <a:xfrm>
            <a:off x="467544" y="1556792"/>
            <a:ext cx="8229600" cy="4950098"/>
          </a:xfrm>
        </p:spPr>
        <p:txBody>
          <a:bodyPr/>
          <a:lstStyle/>
          <a:p>
            <a:pPr marL="0" indent="0">
              <a:buNone/>
            </a:pPr>
            <a:r>
              <a:rPr lang="en-GB" sz="2400" dirty="0"/>
              <a:t>There are more different ways evidence can be obtained by the auditor (use </a:t>
            </a:r>
            <a:r>
              <a:rPr lang="en-GB" sz="2400" b="1" dirty="0"/>
              <a:t>active verbs </a:t>
            </a:r>
            <a:r>
              <a:rPr lang="en-GB" sz="2400" dirty="0"/>
              <a:t>if asked for </a:t>
            </a:r>
            <a:r>
              <a:rPr lang="en-GB" sz="2400"/>
              <a:t>audit procedures)</a:t>
            </a:r>
            <a:endParaRPr lang="en-GB" sz="2400" dirty="0"/>
          </a:p>
          <a:p>
            <a:r>
              <a:rPr lang="en-GB" sz="2400" dirty="0"/>
              <a:t>Vouch</a:t>
            </a:r>
          </a:p>
          <a:p>
            <a:r>
              <a:rPr lang="en-GB" sz="2400" dirty="0"/>
              <a:t>Agree</a:t>
            </a:r>
          </a:p>
          <a:p>
            <a:r>
              <a:rPr lang="en-GB" sz="2400" dirty="0"/>
              <a:t>Reconcile</a:t>
            </a:r>
          </a:p>
          <a:p>
            <a:r>
              <a:rPr lang="en-GB" sz="2400" dirty="0"/>
              <a:t>Cast</a:t>
            </a:r>
          </a:p>
          <a:p>
            <a:r>
              <a:rPr lang="en-GB" sz="2400" dirty="0"/>
              <a:t>Review</a:t>
            </a:r>
          </a:p>
          <a:p>
            <a:r>
              <a:rPr lang="en-GB" sz="2400" dirty="0"/>
              <a:t>Ascertain</a:t>
            </a:r>
          </a:p>
          <a:p>
            <a:r>
              <a:rPr lang="en-GB" sz="2400" dirty="0"/>
              <a:t>Trace</a:t>
            </a:r>
          </a:p>
          <a:p>
            <a:r>
              <a:rPr lang="en-GB" sz="2400" dirty="0"/>
              <a:t>Compare</a:t>
            </a:r>
          </a:p>
          <a:p>
            <a:r>
              <a:rPr lang="en-GB" sz="2400" dirty="0"/>
              <a:t>Obtain</a:t>
            </a:r>
          </a:p>
          <a:p>
            <a:pPr marL="0" indent="0">
              <a:buNone/>
            </a:pPr>
            <a:endParaRPr lang="en-GB" sz="1050" dirty="0"/>
          </a:p>
          <a:p>
            <a:pPr marL="0" indent="0">
              <a:buNone/>
            </a:pPr>
            <a:endParaRPr lang="en-GB" sz="1200" dirty="0"/>
          </a:p>
          <a:p>
            <a:endParaRPr lang="en-GB" dirty="0"/>
          </a:p>
        </p:txBody>
      </p:sp>
    </p:spTree>
    <p:extLst>
      <p:ext uri="{BB962C8B-B14F-4D97-AF65-F5344CB8AC3E}">
        <p14:creationId xmlns:p14="http://schemas.microsoft.com/office/powerpoint/2010/main" val="40393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Scoping – Tesco audit report: 2020 Deloitte</a:t>
            </a:r>
          </a:p>
        </p:txBody>
      </p:sp>
      <p:sp>
        <p:nvSpPr>
          <p:cNvPr id="3" name="Content Placeholder 2"/>
          <p:cNvSpPr>
            <a:spLocks noGrp="1"/>
          </p:cNvSpPr>
          <p:nvPr>
            <p:ph idx="1"/>
          </p:nvPr>
        </p:nvSpPr>
        <p:spPr>
          <a:xfrm>
            <a:off x="457200" y="1773584"/>
            <a:ext cx="8229600" cy="4411662"/>
          </a:xfrm>
        </p:spPr>
        <p:txBody>
          <a:bodyPr/>
          <a:lstStyle/>
          <a:p>
            <a:pPr marL="0" indent="0">
              <a:buNone/>
            </a:pPr>
            <a:r>
              <a:rPr lang="en-GB" dirty="0"/>
              <a:t>“Our Group audit was </a:t>
            </a:r>
            <a:r>
              <a:rPr lang="en-GB" dirty="0">
                <a:highlight>
                  <a:srgbClr val="FFFF00"/>
                </a:highlight>
              </a:rPr>
              <a:t>scoped </a:t>
            </a:r>
            <a:r>
              <a:rPr lang="en-GB" dirty="0"/>
              <a:t>by obtaining an understanding of the Group and its environment, including Group-wide controls, and assessing the </a:t>
            </a:r>
            <a:r>
              <a:rPr lang="en-GB" dirty="0">
                <a:highlight>
                  <a:srgbClr val="FFFF00"/>
                </a:highlight>
              </a:rPr>
              <a:t>risks of material misstatement</a:t>
            </a:r>
            <a:r>
              <a:rPr lang="en-GB" dirty="0"/>
              <a:t> at the Group level.”</a:t>
            </a:r>
          </a:p>
          <a:p>
            <a:pPr marL="0" indent="0">
              <a:buNone/>
            </a:pPr>
            <a:endParaRPr lang="en-GB" dirty="0"/>
          </a:p>
          <a:p>
            <a:pPr marL="0" indent="0">
              <a:buNone/>
            </a:pPr>
            <a:r>
              <a:rPr lang="en-GB" dirty="0"/>
              <a:t>“Our audit scoping provides </a:t>
            </a:r>
            <a:r>
              <a:rPr lang="en-GB" dirty="0">
                <a:highlight>
                  <a:srgbClr val="FFFF00"/>
                </a:highlight>
              </a:rPr>
              <a:t>full scope audit coverage</a:t>
            </a:r>
            <a:r>
              <a:rPr lang="en-GB" dirty="0"/>
              <a:t> of 96% (2018/19: 95%) of </a:t>
            </a:r>
            <a:r>
              <a:rPr lang="en-GB" u="sng" dirty="0"/>
              <a:t>revenue</a:t>
            </a:r>
            <a:r>
              <a:rPr lang="en-GB" dirty="0"/>
              <a:t> and 92% (2018/19: 94%) of </a:t>
            </a:r>
            <a:r>
              <a:rPr lang="en-GB" u="sng" dirty="0"/>
              <a:t>net assets</a:t>
            </a:r>
            <a:r>
              <a:rPr lang="en-GB" dirty="0"/>
              <a:t>.”</a:t>
            </a:r>
          </a:p>
        </p:txBody>
      </p:sp>
    </p:spTree>
    <p:extLst>
      <p:ext uri="{BB962C8B-B14F-4D97-AF65-F5344CB8AC3E}">
        <p14:creationId xmlns:p14="http://schemas.microsoft.com/office/powerpoint/2010/main" val="247159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847466"/>
          </a:xfrm>
        </p:spPr>
        <p:txBody>
          <a:bodyPr/>
          <a:lstStyle/>
          <a:p>
            <a:r>
              <a:rPr lang="en-GB" sz="3600" dirty="0">
                <a:solidFill>
                  <a:srgbClr val="FF0000"/>
                </a:solidFill>
                <a:highlight>
                  <a:srgbClr val="FFFF00"/>
                </a:highlight>
              </a:rPr>
              <a:t>2. </a:t>
            </a:r>
            <a:r>
              <a:rPr lang="en-GB" sz="3600" dirty="0"/>
              <a:t>Audit of Accounting Estimates</a:t>
            </a:r>
          </a:p>
        </p:txBody>
      </p:sp>
      <p:sp>
        <p:nvSpPr>
          <p:cNvPr id="3" name="Content Placeholder 2"/>
          <p:cNvSpPr>
            <a:spLocks noGrp="1"/>
          </p:cNvSpPr>
          <p:nvPr>
            <p:ph idx="1"/>
          </p:nvPr>
        </p:nvSpPr>
        <p:spPr>
          <a:xfrm>
            <a:off x="539552" y="1700808"/>
            <a:ext cx="8136904" cy="4411662"/>
          </a:xfrm>
        </p:spPr>
        <p:txBody>
          <a:bodyPr/>
          <a:lstStyle/>
          <a:p>
            <a:pPr marL="0" indent="0">
              <a:buNone/>
            </a:pPr>
            <a:r>
              <a:rPr lang="en-GB" dirty="0"/>
              <a:t>Examples:</a:t>
            </a:r>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dirty="0"/>
              <a:t>Not a result of transactions with third parties</a:t>
            </a:r>
          </a:p>
          <a:p>
            <a:r>
              <a:rPr lang="en-GB" dirty="0"/>
              <a:t>Based on management judgement</a:t>
            </a:r>
          </a:p>
        </p:txBody>
      </p:sp>
      <p:sp>
        <p:nvSpPr>
          <p:cNvPr id="4" name="Cloud 3"/>
          <p:cNvSpPr/>
          <p:nvPr/>
        </p:nvSpPr>
        <p:spPr>
          <a:xfrm>
            <a:off x="3796566" y="1493495"/>
            <a:ext cx="3456384" cy="100811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sp>
        <p:nvSpPr>
          <p:cNvPr id="5" name="TextBox 4"/>
          <p:cNvSpPr txBox="1"/>
          <p:nvPr/>
        </p:nvSpPr>
        <p:spPr>
          <a:xfrm>
            <a:off x="4228614" y="1637511"/>
            <a:ext cx="2736304" cy="584775"/>
          </a:xfrm>
          <a:prstGeom prst="rect">
            <a:avLst/>
          </a:prstGeom>
          <a:noFill/>
        </p:spPr>
        <p:txBody>
          <a:bodyPr wrap="square" rtlCol="0">
            <a:spAutoFit/>
          </a:bodyPr>
          <a:lstStyle/>
          <a:p>
            <a:pPr fontAlgn="base">
              <a:spcBef>
                <a:spcPct val="0"/>
              </a:spcBef>
              <a:spcAft>
                <a:spcPct val="0"/>
              </a:spcAft>
            </a:pPr>
            <a:r>
              <a:rPr lang="en-GB" sz="3200" b="1" dirty="0">
                <a:solidFill>
                  <a:srgbClr val="FFFFFF"/>
                </a:solidFill>
              </a:rPr>
              <a:t>Depreciation</a:t>
            </a:r>
          </a:p>
        </p:txBody>
      </p:sp>
      <p:sp>
        <p:nvSpPr>
          <p:cNvPr id="6" name="Cloud 5"/>
          <p:cNvSpPr/>
          <p:nvPr/>
        </p:nvSpPr>
        <p:spPr>
          <a:xfrm>
            <a:off x="5292080" y="2298858"/>
            <a:ext cx="3664024" cy="16561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sp>
        <p:nvSpPr>
          <p:cNvPr id="7" name="TextBox 6"/>
          <p:cNvSpPr txBox="1"/>
          <p:nvPr/>
        </p:nvSpPr>
        <p:spPr>
          <a:xfrm>
            <a:off x="5652120" y="2514882"/>
            <a:ext cx="2736304" cy="1077218"/>
          </a:xfrm>
          <a:prstGeom prst="rect">
            <a:avLst/>
          </a:prstGeom>
          <a:noFill/>
        </p:spPr>
        <p:txBody>
          <a:bodyPr wrap="square" rtlCol="0">
            <a:spAutoFit/>
          </a:bodyPr>
          <a:lstStyle/>
          <a:p>
            <a:pPr algn="ctr" fontAlgn="base">
              <a:spcBef>
                <a:spcPct val="0"/>
              </a:spcBef>
              <a:spcAft>
                <a:spcPct val="0"/>
              </a:spcAft>
            </a:pPr>
            <a:r>
              <a:rPr lang="en-GB" sz="3200" b="1" dirty="0">
                <a:solidFill>
                  <a:srgbClr val="FFFFFF"/>
                </a:solidFill>
              </a:rPr>
              <a:t>Provisions e.g. warranty</a:t>
            </a:r>
          </a:p>
        </p:txBody>
      </p:sp>
      <p:sp>
        <p:nvSpPr>
          <p:cNvPr id="8" name="Cloud 7"/>
          <p:cNvSpPr/>
          <p:nvPr/>
        </p:nvSpPr>
        <p:spPr>
          <a:xfrm>
            <a:off x="107504" y="2222286"/>
            <a:ext cx="3456384" cy="129324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sp>
        <p:nvSpPr>
          <p:cNvPr id="9" name="TextBox 8"/>
          <p:cNvSpPr txBox="1"/>
          <p:nvPr/>
        </p:nvSpPr>
        <p:spPr>
          <a:xfrm>
            <a:off x="539552" y="2294294"/>
            <a:ext cx="2736304" cy="1077218"/>
          </a:xfrm>
          <a:prstGeom prst="rect">
            <a:avLst/>
          </a:prstGeom>
          <a:noFill/>
        </p:spPr>
        <p:txBody>
          <a:bodyPr wrap="square" rtlCol="0">
            <a:spAutoFit/>
          </a:bodyPr>
          <a:lstStyle/>
          <a:p>
            <a:pPr algn="ctr" fontAlgn="base">
              <a:spcBef>
                <a:spcPct val="0"/>
              </a:spcBef>
              <a:spcAft>
                <a:spcPct val="0"/>
              </a:spcAft>
            </a:pPr>
            <a:r>
              <a:rPr lang="en-GB" sz="3200" b="1" dirty="0">
                <a:solidFill>
                  <a:srgbClr val="FFFFFF"/>
                </a:solidFill>
              </a:rPr>
              <a:t>Inventory valuation</a:t>
            </a:r>
          </a:p>
        </p:txBody>
      </p:sp>
      <p:sp>
        <p:nvSpPr>
          <p:cNvPr id="11" name="TextBox 10"/>
          <p:cNvSpPr txBox="1"/>
          <p:nvPr/>
        </p:nvSpPr>
        <p:spPr>
          <a:xfrm>
            <a:off x="2555776" y="3592100"/>
            <a:ext cx="2736304" cy="830997"/>
          </a:xfrm>
          <a:prstGeom prst="rect">
            <a:avLst/>
          </a:prstGeom>
          <a:solidFill>
            <a:schemeClr val="tx2">
              <a:lumMod val="75000"/>
            </a:schemeClr>
          </a:solidFill>
        </p:spPr>
        <p:txBody>
          <a:bodyPr wrap="square" rtlCol="0">
            <a:spAutoFit/>
          </a:bodyPr>
          <a:lstStyle/>
          <a:p>
            <a:pPr algn="ctr" fontAlgn="base">
              <a:spcBef>
                <a:spcPct val="0"/>
              </a:spcBef>
              <a:spcAft>
                <a:spcPct val="0"/>
              </a:spcAft>
            </a:pPr>
            <a:r>
              <a:rPr lang="en-GB" sz="2400" dirty="0">
                <a:solidFill>
                  <a:srgbClr val="FFFFFF"/>
                </a:solidFill>
              </a:rPr>
              <a:t>Less reliable evidence available</a:t>
            </a:r>
          </a:p>
        </p:txBody>
      </p:sp>
      <p:sp>
        <p:nvSpPr>
          <p:cNvPr id="12" name="TextBox 11"/>
          <p:cNvSpPr txBox="1"/>
          <p:nvPr/>
        </p:nvSpPr>
        <p:spPr>
          <a:xfrm>
            <a:off x="3796566" y="5805264"/>
            <a:ext cx="2736304" cy="830997"/>
          </a:xfrm>
          <a:prstGeom prst="rect">
            <a:avLst/>
          </a:prstGeom>
          <a:solidFill>
            <a:schemeClr val="tx2">
              <a:lumMod val="75000"/>
            </a:schemeClr>
          </a:solidFill>
        </p:spPr>
        <p:txBody>
          <a:bodyPr wrap="square" rtlCol="0">
            <a:spAutoFit/>
          </a:bodyPr>
          <a:lstStyle/>
          <a:p>
            <a:pPr algn="ctr" fontAlgn="base">
              <a:spcBef>
                <a:spcPct val="0"/>
              </a:spcBef>
              <a:spcAft>
                <a:spcPct val="0"/>
              </a:spcAft>
            </a:pPr>
            <a:r>
              <a:rPr lang="en-GB" sz="2400" dirty="0">
                <a:solidFill>
                  <a:srgbClr val="FFFFFF"/>
                </a:solidFill>
              </a:rPr>
              <a:t>Risk of management bias</a:t>
            </a:r>
          </a:p>
        </p:txBody>
      </p:sp>
      <p:cxnSp>
        <p:nvCxnSpPr>
          <p:cNvPr id="14" name="Straight Arrow Connector 13"/>
          <p:cNvCxnSpPr/>
          <p:nvPr/>
        </p:nvCxnSpPr>
        <p:spPr>
          <a:xfrm flipH="1">
            <a:off x="2051720" y="4007598"/>
            <a:ext cx="504056" cy="5735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940152" y="5445224"/>
            <a:ext cx="144016"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35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Audit of Accounting Estimates</a:t>
            </a:r>
          </a:p>
        </p:txBody>
      </p:sp>
      <p:sp>
        <p:nvSpPr>
          <p:cNvPr id="3" name="Content Placeholder 2"/>
          <p:cNvSpPr>
            <a:spLocks noGrp="1"/>
          </p:cNvSpPr>
          <p:nvPr>
            <p:ph idx="1"/>
          </p:nvPr>
        </p:nvSpPr>
        <p:spPr>
          <a:xfrm>
            <a:off x="457200" y="1719262"/>
            <a:ext cx="8147248" cy="4662065"/>
          </a:xfrm>
        </p:spPr>
        <p:txBody>
          <a:bodyPr/>
          <a:lstStyle/>
          <a:p>
            <a:pPr marL="0" indent="0">
              <a:buNone/>
            </a:pPr>
            <a:r>
              <a:rPr lang="en-GB" dirty="0"/>
              <a:t>Requires </a:t>
            </a:r>
            <a:r>
              <a:rPr lang="en-GB" b="1" dirty="0">
                <a:solidFill>
                  <a:srgbClr val="0000FF"/>
                </a:solidFill>
              </a:rPr>
              <a:t>professional scepticism</a:t>
            </a:r>
          </a:p>
          <a:p>
            <a:pPr marL="0" indent="0">
              <a:buNone/>
            </a:pPr>
            <a:endParaRPr lang="en-GB" b="1" dirty="0"/>
          </a:p>
          <a:p>
            <a:pPr marL="0" indent="0">
              <a:buNone/>
            </a:pPr>
            <a:r>
              <a:rPr lang="en-GB" b="1" dirty="0">
                <a:solidFill>
                  <a:srgbClr val="7030A0"/>
                </a:solidFill>
              </a:rPr>
              <a:t>ISA 540 </a:t>
            </a:r>
            <a:r>
              <a:rPr lang="en-GB" dirty="0">
                <a:solidFill>
                  <a:srgbClr val="7030A0"/>
                </a:solidFill>
                <a:highlight>
                  <a:srgbClr val="FFFF00"/>
                </a:highlight>
              </a:rPr>
              <a:t>Auditing Accounting Estimates </a:t>
            </a:r>
            <a:r>
              <a:rPr lang="en-GB" dirty="0">
                <a:solidFill>
                  <a:srgbClr val="7030A0"/>
                </a:solidFill>
              </a:rPr>
              <a:t>sets out the appropriate audit approach. </a:t>
            </a:r>
          </a:p>
          <a:p>
            <a:pPr marL="0" indent="0">
              <a:buNone/>
            </a:pPr>
            <a:r>
              <a:rPr lang="en-GB" dirty="0">
                <a:highlight>
                  <a:srgbClr val="FFFF00"/>
                </a:highlight>
              </a:rPr>
              <a:t>Risk assessment </a:t>
            </a:r>
            <a:r>
              <a:rPr lang="en-GB" dirty="0"/>
              <a:t>procedures should identify risk of </a:t>
            </a:r>
            <a:r>
              <a:rPr lang="en-GB" b="1" dirty="0"/>
              <a:t>material </a:t>
            </a:r>
            <a:r>
              <a:rPr lang="en-GB" dirty="0"/>
              <a:t>misstatement due to accounting estimates.</a:t>
            </a:r>
          </a:p>
          <a:p>
            <a:r>
              <a:rPr lang="en-GB" b="1" dirty="0">
                <a:highlight>
                  <a:srgbClr val="FFFF00"/>
                </a:highlight>
              </a:rPr>
              <a:t>Estimation uncertainty </a:t>
            </a:r>
            <a:r>
              <a:rPr lang="en-GB" dirty="0"/>
              <a:t>is a key risk (</a:t>
            </a:r>
            <a:r>
              <a:rPr lang="en-GB" sz="2800" dirty="0" err="1"/>
              <a:t>ie</a:t>
            </a:r>
            <a:r>
              <a:rPr lang="en-GB" sz="2800" dirty="0"/>
              <a:t> inherent lack of precision in </a:t>
            </a:r>
            <a:r>
              <a:rPr lang="en-US" sz="2800" dirty="0"/>
              <a:t>measurement</a:t>
            </a:r>
            <a:r>
              <a:rPr lang="en-US" dirty="0"/>
              <a:t>)</a:t>
            </a:r>
            <a:r>
              <a:rPr lang="en-GB" dirty="0"/>
              <a:t>.</a:t>
            </a:r>
          </a:p>
          <a:p>
            <a:pPr marL="0" indent="0">
              <a:buNone/>
            </a:pPr>
            <a:endParaRPr lang="en-GB" dirty="0"/>
          </a:p>
        </p:txBody>
      </p:sp>
    </p:spTree>
    <p:extLst>
      <p:ext uri="{BB962C8B-B14F-4D97-AF65-F5344CB8AC3E}">
        <p14:creationId xmlns:p14="http://schemas.microsoft.com/office/powerpoint/2010/main" val="414268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Audit of Accounting Estimates</a:t>
            </a:r>
          </a:p>
        </p:txBody>
      </p:sp>
      <p:graphicFrame>
        <p:nvGraphicFramePr>
          <p:cNvPr id="4" name="Table 3"/>
          <p:cNvGraphicFramePr>
            <a:graphicFrameLocks noGrp="1"/>
          </p:cNvGraphicFramePr>
          <p:nvPr>
            <p:extLst>
              <p:ext uri="{D42A27DB-BD31-4B8C-83A1-F6EECF244321}">
                <p14:modId xmlns:p14="http://schemas.microsoft.com/office/powerpoint/2010/main" val="2623603838"/>
              </p:ext>
            </p:extLst>
          </p:nvPr>
        </p:nvGraphicFramePr>
        <p:xfrm>
          <a:off x="611560" y="1844824"/>
          <a:ext cx="7920880" cy="4774063"/>
        </p:xfrm>
        <a:graphic>
          <a:graphicData uri="http://schemas.openxmlformats.org/drawingml/2006/table">
            <a:tbl>
              <a:tblPr firstRow="1" bandRow="1">
                <a:tableStyleId>{5C22544A-7EE6-4342-B048-85BDC9FD1C3A}</a:tableStyleId>
              </a:tblPr>
              <a:tblGrid>
                <a:gridCol w="3960440">
                  <a:extLst>
                    <a:ext uri="{9D8B030D-6E8A-4147-A177-3AD203B41FA5}">
                      <a16:colId xmlns:a16="http://schemas.microsoft.com/office/drawing/2014/main" val="20000"/>
                    </a:ext>
                  </a:extLst>
                </a:gridCol>
                <a:gridCol w="3960440">
                  <a:extLst>
                    <a:ext uri="{9D8B030D-6E8A-4147-A177-3AD203B41FA5}">
                      <a16:colId xmlns:a16="http://schemas.microsoft.com/office/drawing/2014/main" val="20001"/>
                    </a:ext>
                  </a:extLst>
                </a:gridCol>
              </a:tblGrid>
              <a:tr h="567823">
                <a:tc>
                  <a:txBody>
                    <a:bodyPr/>
                    <a:lstStyle/>
                    <a:p>
                      <a:r>
                        <a:rPr lang="en-GB" sz="2800" dirty="0"/>
                        <a:t>Method</a:t>
                      </a:r>
                    </a:p>
                  </a:txBody>
                  <a:tcPr/>
                </a:tc>
                <a:tc>
                  <a:txBody>
                    <a:bodyPr/>
                    <a:lstStyle/>
                    <a:p>
                      <a:r>
                        <a:rPr lang="en-GB" sz="2800" dirty="0"/>
                        <a:t>Example</a:t>
                      </a:r>
                    </a:p>
                  </a:txBody>
                  <a:tcPr/>
                </a:tc>
                <a:extLst>
                  <a:ext uri="{0D108BD9-81ED-4DB2-BD59-A6C34878D82A}">
                    <a16:rowId xmlns:a16="http://schemas.microsoft.com/office/drawing/2014/main" val="10000"/>
                  </a:ext>
                </a:extLst>
              </a:tr>
              <a:tr h="732279">
                <a:tc>
                  <a:txBody>
                    <a:bodyPr/>
                    <a:lstStyle/>
                    <a:p>
                      <a:r>
                        <a:rPr lang="en-GB" dirty="0"/>
                        <a:t>Test the </a:t>
                      </a:r>
                      <a:r>
                        <a:rPr lang="en-GB" dirty="0">
                          <a:highlight>
                            <a:srgbClr val="FFFF00"/>
                          </a:highlight>
                        </a:rPr>
                        <a:t>process</a:t>
                      </a:r>
                      <a:r>
                        <a:rPr lang="en-GB" dirty="0"/>
                        <a:t> management used</a:t>
                      </a:r>
                      <a:r>
                        <a:rPr lang="en-GB" baseline="0" dirty="0"/>
                        <a:t> to estimate the figure and the data upon which the estimate is based</a:t>
                      </a:r>
                      <a:endParaRPr lang="en-GB" dirty="0"/>
                    </a:p>
                  </a:txBody>
                  <a:tcPr/>
                </a:tc>
                <a:tc>
                  <a:txBody>
                    <a:bodyPr/>
                    <a:lstStyle/>
                    <a:p>
                      <a:r>
                        <a:rPr lang="en-GB" dirty="0"/>
                        <a:t>Compare estimate with past experience, check</a:t>
                      </a:r>
                      <a:r>
                        <a:rPr lang="en-GB" baseline="0" dirty="0"/>
                        <a:t> the calculation and consider any factors that would have affected the current year figure</a:t>
                      </a:r>
                      <a:endParaRPr lang="en-GB" dirty="0"/>
                    </a:p>
                  </a:txBody>
                  <a:tcPr/>
                </a:tc>
                <a:extLst>
                  <a:ext uri="{0D108BD9-81ED-4DB2-BD59-A6C34878D82A}">
                    <a16:rowId xmlns:a16="http://schemas.microsoft.com/office/drawing/2014/main" val="10001"/>
                  </a:ext>
                </a:extLst>
              </a:tr>
              <a:tr h="732279">
                <a:tc>
                  <a:txBody>
                    <a:bodyPr/>
                    <a:lstStyle/>
                    <a:p>
                      <a:r>
                        <a:rPr lang="en-GB" dirty="0"/>
                        <a:t>Use a ‘</a:t>
                      </a:r>
                      <a:r>
                        <a:rPr lang="en-GB" dirty="0">
                          <a:highlight>
                            <a:srgbClr val="FFFF00"/>
                          </a:highlight>
                        </a:rPr>
                        <a:t>point estimate</a:t>
                      </a:r>
                      <a:r>
                        <a:rPr lang="en-GB" dirty="0"/>
                        <a:t>’</a:t>
                      </a:r>
                    </a:p>
                  </a:txBody>
                  <a:tcPr/>
                </a:tc>
                <a:tc>
                  <a:txBody>
                    <a:bodyPr/>
                    <a:lstStyle/>
                    <a:p>
                      <a:r>
                        <a:rPr lang="en-GB" dirty="0"/>
                        <a:t>There may be standard models available for comparison. Compare with </a:t>
                      </a:r>
                      <a:r>
                        <a:rPr lang="en-GB" dirty="0">
                          <a:highlight>
                            <a:srgbClr val="FFFF00"/>
                          </a:highlight>
                        </a:rPr>
                        <a:t>range estimates</a:t>
                      </a:r>
                      <a:endParaRPr lang="en-GB" dirty="0"/>
                    </a:p>
                  </a:txBody>
                  <a:tcPr/>
                </a:tc>
                <a:extLst>
                  <a:ext uri="{0D108BD9-81ED-4DB2-BD59-A6C34878D82A}">
                    <a16:rowId xmlns:a16="http://schemas.microsoft.com/office/drawing/2014/main" val="10002"/>
                  </a:ext>
                </a:extLst>
              </a:tr>
              <a:tr h="732279">
                <a:tc>
                  <a:txBody>
                    <a:bodyPr/>
                    <a:lstStyle/>
                    <a:p>
                      <a:r>
                        <a:rPr lang="en-GB" dirty="0"/>
                        <a:t>Review events occurring up to the date of the auditor’s report </a:t>
                      </a:r>
                      <a:r>
                        <a:rPr lang="en-GB" dirty="0">
                          <a:solidFill>
                            <a:srgbClr val="FF0000"/>
                          </a:solidFill>
                        </a:rPr>
                        <a:t>(</a:t>
                      </a:r>
                      <a:r>
                        <a:rPr lang="en-GB" dirty="0" err="1">
                          <a:solidFill>
                            <a:srgbClr val="FF0000"/>
                          </a:solidFill>
                        </a:rPr>
                        <a:t>ie</a:t>
                      </a:r>
                      <a:r>
                        <a:rPr lang="en-GB" dirty="0"/>
                        <a:t> </a:t>
                      </a:r>
                      <a:r>
                        <a:rPr lang="en-GB" dirty="0">
                          <a:solidFill>
                            <a:srgbClr val="FF0000"/>
                          </a:solidFill>
                        </a:rPr>
                        <a:t>post year end)</a:t>
                      </a:r>
                      <a:endParaRPr lang="en-GB" dirty="0"/>
                    </a:p>
                  </a:txBody>
                  <a:tcPr/>
                </a:tc>
                <a:tc>
                  <a:txBody>
                    <a:bodyPr/>
                    <a:lstStyle/>
                    <a:p>
                      <a:r>
                        <a:rPr lang="en-GB" dirty="0"/>
                        <a:t>More evidence may be available after the balance sheet date</a:t>
                      </a:r>
                    </a:p>
                  </a:txBody>
                  <a:tcPr/>
                </a:tc>
                <a:extLst>
                  <a:ext uri="{0D108BD9-81ED-4DB2-BD59-A6C34878D82A}">
                    <a16:rowId xmlns:a16="http://schemas.microsoft.com/office/drawing/2014/main" val="10003"/>
                  </a:ext>
                </a:extLst>
              </a:tr>
              <a:tr h="732279">
                <a:tc>
                  <a:txBody>
                    <a:bodyPr/>
                    <a:lstStyle/>
                    <a:p>
                      <a:r>
                        <a:rPr lang="en-GB" dirty="0"/>
                        <a:t>Test</a:t>
                      </a:r>
                      <a:r>
                        <a:rPr lang="en-GB" baseline="0" dirty="0"/>
                        <a:t> effectiveness of any</a:t>
                      </a:r>
                      <a:r>
                        <a:rPr lang="en-GB" baseline="0" dirty="0">
                          <a:highlight>
                            <a:srgbClr val="FFFF00"/>
                          </a:highlight>
                        </a:rPr>
                        <a:t> controls </a:t>
                      </a:r>
                      <a:r>
                        <a:rPr lang="en-GB" baseline="0" dirty="0"/>
                        <a:t>over the estimate plus </a:t>
                      </a:r>
                      <a:r>
                        <a:rPr lang="en-GB" baseline="0" dirty="0">
                          <a:highlight>
                            <a:srgbClr val="FFFF00"/>
                          </a:highlight>
                        </a:rPr>
                        <a:t>substantive procedures</a:t>
                      </a:r>
                      <a:r>
                        <a:rPr lang="en-GB" baseline="0" dirty="0"/>
                        <a:t> (e.g. analytical procedures)</a:t>
                      </a:r>
                      <a:endParaRPr lang="en-GB" dirty="0"/>
                    </a:p>
                  </a:txBody>
                  <a:tcPr/>
                </a:tc>
                <a:tc>
                  <a:txBody>
                    <a:bodyPr/>
                    <a:lstStyle/>
                    <a:p>
                      <a:r>
                        <a:rPr lang="en-GB" dirty="0"/>
                        <a:t>Appropriate if there are controls over the estimation and if the estimate is derived</a:t>
                      </a:r>
                      <a:r>
                        <a:rPr lang="en-GB" baseline="0" dirty="0"/>
                        <a:t> from the routine processing of data</a:t>
                      </a:r>
                      <a:endParaRPr lang="en-GB"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77268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highlight>
                  <a:srgbClr val="FFFF00"/>
                </a:highlight>
              </a:rPr>
              <a:t>3. </a:t>
            </a:r>
            <a:r>
              <a:rPr lang="en-GB" u="sng" dirty="0">
                <a:highlight>
                  <a:srgbClr val="00FFFF"/>
                </a:highlight>
              </a:rPr>
              <a:t>Inventory</a:t>
            </a:r>
            <a:r>
              <a:rPr lang="en-GB" dirty="0"/>
              <a:t>: Procedures to Obtain Evidence</a:t>
            </a:r>
          </a:p>
        </p:txBody>
      </p:sp>
      <p:sp>
        <p:nvSpPr>
          <p:cNvPr id="3" name="Content Placeholder 2"/>
          <p:cNvSpPr>
            <a:spLocks noGrp="1"/>
          </p:cNvSpPr>
          <p:nvPr>
            <p:ph idx="1"/>
          </p:nvPr>
        </p:nvSpPr>
        <p:spPr>
          <a:xfrm>
            <a:off x="457200" y="1417638"/>
            <a:ext cx="8229600" cy="4713287"/>
          </a:xfrm>
        </p:spPr>
        <p:txBody>
          <a:bodyPr/>
          <a:lstStyle/>
          <a:p>
            <a:pPr marL="0" indent="0">
              <a:buNone/>
            </a:pPr>
            <a:r>
              <a:rPr lang="en-GB" b="1" dirty="0">
                <a:highlight>
                  <a:srgbClr val="00FF00"/>
                </a:highlight>
              </a:rPr>
              <a:t>Assertions</a:t>
            </a:r>
          </a:p>
          <a:p>
            <a:r>
              <a:rPr lang="en-GB" dirty="0"/>
              <a:t>Rights and Obligations</a:t>
            </a:r>
          </a:p>
          <a:p>
            <a:r>
              <a:rPr lang="en-GB" dirty="0"/>
              <a:t>Existence</a:t>
            </a:r>
          </a:p>
          <a:p>
            <a:r>
              <a:rPr lang="en-GB" dirty="0"/>
              <a:t>Completeness </a:t>
            </a:r>
          </a:p>
          <a:p>
            <a:r>
              <a:rPr lang="en-GB" dirty="0"/>
              <a:t>Accuracy, Valuation and Allocation</a:t>
            </a:r>
          </a:p>
          <a:p>
            <a:r>
              <a:rPr lang="en-GB" dirty="0"/>
              <a:t>Classification</a:t>
            </a:r>
          </a:p>
          <a:p>
            <a:r>
              <a:rPr lang="en-GB" dirty="0"/>
              <a:t>Presentation</a:t>
            </a:r>
          </a:p>
          <a:p>
            <a:pPr marL="0" indent="0" algn="ctr">
              <a:buNone/>
            </a:pPr>
            <a:r>
              <a:rPr lang="en-GB" b="1" dirty="0">
                <a:solidFill>
                  <a:srgbClr val="7030A0"/>
                </a:solidFill>
              </a:rPr>
              <a:t>What audit evidence can we obtain to support these assertions?</a:t>
            </a:r>
          </a:p>
          <a:p>
            <a:pPr marL="0" indent="0">
              <a:buNone/>
            </a:pPr>
            <a:endParaRPr lang="en-GB" dirty="0"/>
          </a:p>
        </p:txBody>
      </p:sp>
    </p:spTree>
    <p:extLst>
      <p:ext uri="{BB962C8B-B14F-4D97-AF65-F5344CB8AC3E}">
        <p14:creationId xmlns:p14="http://schemas.microsoft.com/office/powerpoint/2010/main" val="449920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Inventory – Risks of Material Misstatement </a:t>
            </a:r>
            <a:r>
              <a:rPr lang="en-GB" sz="3000" dirty="0">
                <a:solidFill>
                  <a:srgbClr val="FF0000"/>
                </a:solidFill>
              </a:rPr>
              <a:t>(what can go wrong?)</a:t>
            </a:r>
            <a:endParaRPr lang="en-GB" sz="3000" dirty="0"/>
          </a:p>
        </p:txBody>
      </p:sp>
      <p:sp>
        <p:nvSpPr>
          <p:cNvPr id="3" name="Content Placeholder 2"/>
          <p:cNvSpPr>
            <a:spLocks noGrp="1"/>
          </p:cNvSpPr>
          <p:nvPr>
            <p:ph idx="1"/>
          </p:nvPr>
        </p:nvSpPr>
        <p:spPr>
          <a:xfrm>
            <a:off x="457200" y="1340768"/>
            <a:ext cx="8229600" cy="5184576"/>
          </a:xfrm>
        </p:spPr>
        <p:txBody>
          <a:bodyPr/>
          <a:lstStyle/>
          <a:p>
            <a:r>
              <a:rPr lang="en-GB" sz="2400" dirty="0"/>
              <a:t>Inventory that </a:t>
            </a:r>
            <a:r>
              <a:rPr lang="en-GB" sz="2400" b="1" dirty="0">
                <a:solidFill>
                  <a:srgbClr val="00B050"/>
                </a:solidFill>
              </a:rPr>
              <a:t>does not exist </a:t>
            </a:r>
            <a:r>
              <a:rPr lang="en-GB" sz="2400" dirty="0"/>
              <a:t>may be included in the financial statements (</a:t>
            </a:r>
            <a:r>
              <a:rPr lang="en-GB" sz="2400" b="1" dirty="0">
                <a:highlight>
                  <a:srgbClr val="FFFF00"/>
                </a:highlight>
              </a:rPr>
              <a:t>existence</a:t>
            </a:r>
            <a:r>
              <a:rPr lang="en-GB" sz="2400" dirty="0"/>
              <a:t>) = overstatement</a:t>
            </a:r>
            <a:r>
              <a:rPr lang="en-GB" sz="2400" b="1" dirty="0"/>
              <a:t> </a:t>
            </a:r>
            <a:endParaRPr lang="en-GB" sz="2400" dirty="0"/>
          </a:p>
          <a:p>
            <a:r>
              <a:rPr lang="en-GB" sz="2400" b="1" dirty="0">
                <a:solidFill>
                  <a:srgbClr val="7030A0"/>
                </a:solidFill>
              </a:rPr>
              <a:t>Not all inventory may be included </a:t>
            </a:r>
            <a:r>
              <a:rPr lang="en-GB" sz="2400" dirty="0"/>
              <a:t>in the financial statements = understatement</a:t>
            </a:r>
            <a:r>
              <a:rPr lang="en-GB" sz="2400" b="1" dirty="0"/>
              <a:t> (</a:t>
            </a:r>
            <a:r>
              <a:rPr lang="en-GB" sz="2400" b="1" dirty="0">
                <a:highlight>
                  <a:srgbClr val="FFFF00"/>
                </a:highlight>
              </a:rPr>
              <a:t>completeness</a:t>
            </a:r>
            <a:r>
              <a:rPr lang="en-GB" sz="2400" b="1" dirty="0"/>
              <a:t>)</a:t>
            </a:r>
            <a:endParaRPr lang="en-GB" sz="2400" dirty="0"/>
          </a:p>
          <a:p>
            <a:r>
              <a:rPr lang="en-GB" sz="2400" dirty="0"/>
              <a:t>Inventory may be included in the financial statements at full value when it is </a:t>
            </a:r>
            <a:r>
              <a:rPr lang="en-GB" sz="2400" b="1" dirty="0">
                <a:solidFill>
                  <a:srgbClr val="0000FF"/>
                </a:solidFill>
              </a:rPr>
              <a:t>obsolete or damaged - </a:t>
            </a:r>
            <a:r>
              <a:rPr lang="en-GB" sz="2400" dirty="0"/>
              <a:t>cost v NRV </a:t>
            </a:r>
            <a:r>
              <a:rPr lang="en-GB" sz="2400" b="1" dirty="0"/>
              <a:t>(</a:t>
            </a:r>
            <a:r>
              <a:rPr lang="en-GB" sz="2400" b="1" dirty="0">
                <a:highlight>
                  <a:srgbClr val="FFFF00"/>
                </a:highlight>
              </a:rPr>
              <a:t>valuation</a:t>
            </a:r>
            <a:r>
              <a:rPr lang="en-GB" sz="2400" b="1" dirty="0"/>
              <a:t>)</a:t>
            </a:r>
          </a:p>
          <a:p>
            <a:r>
              <a:rPr lang="en-GB" sz="2400" dirty="0"/>
              <a:t>Inventory may be included in the financial statements </a:t>
            </a:r>
            <a:r>
              <a:rPr lang="en-GB" sz="2400" b="1" dirty="0">
                <a:solidFill>
                  <a:srgbClr val="00B050"/>
                </a:solidFill>
              </a:rPr>
              <a:t>at the wrong value - </a:t>
            </a:r>
            <a:r>
              <a:rPr lang="en-GB" sz="2400" dirty="0"/>
              <a:t>(</a:t>
            </a:r>
            <a:r>
              <a:rPr lang="en-GB" sz="2400" b="1" dirty="0">
                <a:highlight>
                  <a:srgbClr val="FFFF00"/>
                </a:highlight>
              </a:rPr>
              <a:t>valuation</a:t>
            </a:r>
            <a:r>
              <a:rPr lang="en-GB" sz="2400" dirty="0"/>
              <a:t>)</a:t>
            </a:r>
          </a:p>
          <a:p>
            <a:r>
              <a:rPr lang="en-GB" sz="2400" dirty="0"/>
              <a:t>Inventory </a:t>
            </a:r>
            <a:r>
              <a:rPr lang="en-GB" sz="2400" b="1" dirty="0">
                <a:solidFill>
                  <a:srgbClr val="7030A0"/>
                </a:solidFill>
              </a:rPr>
              <a:t>that belongs to third parties </a:t>
            </a:r>
            <a:r>
              <a:rPr lang="en-GB" sz="2400" dirty="0"/>
              <a:t>may be included in the financial statements (</a:t>
            </a:r>
            <a:r>
              <a:rPr lang="en-GB" sz="2400" b="1" dirty="0">
                <a:highlight>
                  <a:srgbClr val="FFFF00"/>
                </a:highlight>
              </a:rPr>
              <a:t>rights</a:t>
            </a:r>
            <a:r>
              <a:rPr lang="en-GB" sz="2400" dirty="0"/>
              <a:t>)</a:t>
            </a:r>
          </a:p>
          <a:p>
            <a:r>
              <a:rPr lang="en-GB" sz="2400" dirty="0"/>
              <a:t>Inventory </a:t>
            </a:r>
            <a:r>
              <a:rPr lang="en-GB" sz="2400" b="1" dirty="0">
                <a:solidFill>
                  <a:srgbClr val="0000FF"/>
                </a:solidFill>
              </a:rPr>
              <a:t>that has already been sold </a:t>
            </a:r>
            <a:r>
              <a:rPr lang="en-GB" sz="2400" dirty="0"/>
              <a:t>may be included in the financial statements  - (</a:t>
            </a:r>
            <a:r>
              <a:rPr lang="en-GB" sz="2400" b="1" dirty="0">
                <a:highlight>
                  <a:srgbClr val="FFFF00"/>
                </a:highlight>
              </a:rPr>
              <a:t>cut-off</a:t>
            </a:r>
            <a:r>
              <a:rPr lang="en-GB" sz="2400" dirty="0"/>
              <a:t>)</a:t>
            </a:r>
          </a:p>
        </p:txBody>
      </p:sp>
    </p:spTree>
    <p:extLst>
      <p:ext uri="{BB962C8B-B14F-4D97-AF65-F5344CB8AC3E}">
        <p14:creationId xmlns:p14="http://schemas.microsoft.com/office/powerpoint/2010/main" val="2635110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Inventory Count </a:t>
            </a:r>
            <a:r>
              <a:rPr lang="en-GB" sz="2800" b="0" dirty="0">
                <a:solidFill>
                  <a:srgbClr val="FF0000"/>
                </a:solidFill>
              </a:rPr>
              <a:t>(Stock count)</a:t>
            </a:r>
            <a:endParaRPr lang="en-GB" sz="2800" b="0" dirty="0"/>
          </a:p>
        </p:txBody>
      </p:sp>
      <p:sp>
        <p:nvSpPr>
          <p:cNvPr id="3" name="Content Placeholder 2"/>
          <p:cNvSpPr>
            <a:spLocks noGrp="1"/>
          </p:cNvSpPr>
          <p:nvPr>
            <p:ph idx="1"/>
          </p:nvPr>
        </p:nvSpPr>
        <p:spPr>
          <a:xfrm>
            <a:off x="395536" y="1556792"/>
            <a:ext cx="8229600" cy="5112568"/>
          </a:xfrm>
        </p:spPr>
        <p:txBody>
          <a:bodyPr/>
          <a:lstStyle/>
          <a:p>
            <a:r>
              <a:rPr lang="en-GB" dirty="0"/>
              <a:t>Most entities will carry out an inventory count at the </a:t>
            </a:r>
            <a:r>
              <a:rPr lang="en-GB" dirty="0">
                <a:highlight>
                  <a:srgbClr val="FFFF00"/>
                </a:highlight>
              </a:rPr>
              <a:t>year-end</a:t>
            </a:r>
          </a:p>
          <a:p>
            <a:r>
              <a:rPr lang="en-GB" dirty="0"/>
              <a:t>Auditors will evaluate and test the </a:t>
            </a:r>
            <a:r>
              <a:rPr lang="en-GB" dirty="0">
                <a:highlight>
                  <a:srgbClr val="FFFF00"/>
                </a:highlight>
              </a:rPr>
              <a:t>controls</a:t>
            </a:r>
            <a:r>
              <a:rPr lang="en-GB" dirty="0"/>
              <a:t> over inventory counting </a:t>
            </a:r>
          </a:p>
          <a:p>
            <a:r>
              <a:rPr lang="en-GB" dirty="0"/>
              <a:t>Auditors will usually </a:t>
            </a:r>
            <a:r>
              <a:rPr lang="en-GB" dirty="0">
                <a:highlight>
                  <a:srgbClr val="FFFF00"/>
                </a:highlight>
              </a:rPr>
              <a:t>attend </a:t>
            </a:r>
            <a:r>
              <a:rPr lang="en-GB" dirty="0"/>
              <a:t>the inventory count to </a:t>
            </a:r>
            <a:r>
              <a:rPr lang="en-GB" dirty="0">
                <a:highlight>
                  <a:srgbClr val="FFFF00"/>
                </a:highlight>
              </a:rPr>
              <a:t>test controls </a:t>
            </a:r>
            <a:r>
              <a:rPr lang="en-GB" dirty="0"/>
              <a:t>and </a:t>
            </a:r>
            <a:r>
              <a:rPr lang="en-GB" dirty="0">
                <a:highlight>
                  <a:srgbClr val="FFFF00"/>
                </a:highlight>
              </a:rPr>
              <a:t>perform substantive procedures</a:t>
            </a:r>
          </a:p>
          <a:p>
            <a:endParaRPr lang="en-GB" sz="800" dirty="0"/>
          </a:p>
          <a:p>
            <a:r>
              <a:rPr lang="en-GB" i="1" dirty="0">
                <a:solidFill>
                  <a:srgbClr val="0000FF"/>
                </a:solidFill>
              </a:rPr>
              <a:t>Some companies may have a </a:t>
            </a:r>
            <a:r>
              <a:rPr lang="en-GB" i="1" dirty="0">
                <a:solidFill>
                  <a:srgbClr val="0000FF"/>
                </a:solidFill>
                <a:highlight>
                  <a:srgbClr val="FFFF00"/>
                </a:highlight>
              </a:rPr>
              <a:t>perpetual inventory system </a:t>
            </a:r>
            <a:r>
              <a:rPr lang="en-GB" i="1" dirty="0">
                <a:solidFill>
                  <a:srgbClr val="0000FF"/>
                </a:solidFill>
              </a:rPr>
              <a:t>which means regular inventory counts are less necessary</a:t>
            </a:r>
          </a:p>
        </p:txBody>
      </p:sp>
    </p:spTree>
    <p:extLst>
      <p:ext uri="{BB962C8B-B14F-4D97-AF65-F5344CB8AC3E}">
        <p14:creationId xmlns:p14="http://schemas.microsoft.com/office/powerpoint/2010/main" val="14201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Controls over Inventory Count	</a:t>
            </a:r>
          </a:p>
        </p:txBody>
      </p:sp>
      <p:sp>
        <p:nvSpPr>
          <p:cNvPr id="3" name="Content Placeholder 2"/>
          <p:cNvSpPr>
            <a:spLocks noGrp="1"/>
          </p:cNvSpPr>
          <p:nvPr>
            <p:ph idx="1"/>
          </p:nvPr>
        </p:nvSpPr>
        <p:spPr/>
        <p:txBody>
          <a:bodyPr/>
          <a:lstStyle/>
          <a:p>
            <a:r>
              <a:rPr lang="en-GB" dirty="0"/>
              <a:t>Refer to your lectures on </a:t>
            </a:r>
            <a:r>
              <a:rPr lang="en-GB" dirty="0">
                <a:highlight>
                  <a:srgbClr val="FFFF00"/>
                </a:highlight>
              </a:rPr>
              <a:t>internal control </a:t>
            </a:r>
            <a:r>
              <a:rPr lang="en-GB" dirty="0"/>
              <a:t>for information on controls over inventory counts </a:t>
            </a:r>
          </a:p>
          <a:p>
            <a:endParaRPr lang="en-GB" dirty="0"/>
          </a:p>
          <a:p>
            <a:r>
              <a:rPr lang="en-GB" dirty="0"/>
              <a:t>Refer also to textbook </a:t>
            </a:r>
            <a:r>
              <a:rPr lang="en-GB" dirty="0">
                <a:highlight>
                  <a:srgbClr val="FFFF00"/>
                </a:highlight>
              </a:rPr>
              <a:t>chapter 13 </a:t>
            </a:r>
            <a:r>
              <a:rPr lang="en-GB" dirty="0"/>
              <a:t>for example controls over inventory counts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 Vs NRV	</a:t>
            </a:r>
          </a:p>
        </p:txBody>
      </p:sp>
      <p:sp>
        <p:nvSpPr>
          <p:cNvPr id="3" name="Content Placeholder 2"/>
          <p:cNvSpPr>
            <a:spLocks noGrp="1"/>
          </p:cNvSpPr>
          <p:nvPr>
            <p:ph idx="1"/>
          </p:nvPr>
        </p:nvSpPr>
        <p:spPr/>
        <p:txBody>
          <a:bodyPr/>
          <a:lstStyle/>
          <a:p>
            <a:pPr>
              <a:buNone/>
            </a:pPr>
            <a:r>
              <a:rPr lang="en-GB" dirty="0"/>
              <a:t>Indications inventory might be </a:t>
            </a:r>
            <a:r>
              <a:rPr lang="en-GB" dirty="0">
                <a:highlight>
                  <a:srgbClr val="FFFF00"/>
                </a:highlight>
              </a:rPr>
              <a:t>impaired</a:t>
            </a:r>
            <a:r>
              <a:rPr lang="en-GB" dirty="0"/>
              <a:t> include:</a:t>
            </a:r>
          </a:p>
          <a:p>
            <a:r>
              <a:rPr lang="en-GB" dirty="0"/>
              <a:t>An increase in cost or </a:t>
            </a:r>
            <a:r>
              <a:rPr lang="en-GB" dirty="0">
                <a:highlight>
                  <a:srgbClr val="FFFF00"/>
                </a:highlight>
              </a:rPr>
              <a:t>fall in sales price</a:t>
            </a:r>
          </a:p>
          <a:p>
            <a:r>
              <a:rPr lang="en-GB" dirty="0">
                <a:highlight>
                  <a:srgbClr val="FFFF00"/>
                </a:highlight>
              </a:rPr>
              <a:t>Physical deterioration </a:t>
            </a:r>
            <a:r>
              <a:rPr lang="en-GB" dirty="0"/>
              <a:t>(can be observed at inventory count)</a:t>
            </a:r>
          </a:p>
          <a:p>
            <a:r>
              <a:rPr lang="en-GB" dirty="0">
                <a:highlight>
                  <a:srgbClr val="FFFF00"/>
                </a:highlight>
              </a:rPr>
              <a:t>Obsolescence</a:t>
            </a:r>
            <a:r>
              <a:rPr lang="en-GB" dirty="0"/>
              <a:t> of product (older inventories)</a:t>
            </a:r>
          </a:p>
          <a:p>
            <a:r>
              <a:rPr lang="en-GB" dirty="0"/>
              <a:t>Loss leader strategy (artificially </a:t>
            </a:r>
            <a:r>
              <a:rPr lang="en-GB" dirty="0">
                <a:highlight>
                  <a:srgbClr val="FFFF00"/>
                </a:highlight>
              </a:rPr>
              <a:t>low prices</a:t>
            </a:r>
            <a:r>
              <a:rPr lang="en-GB" dirty="0"/>
              <a:t>)</a:t>
            </a:r>
          </a:p>
          <a:p>
            <a:r>
              <a:rPr lang="en-GB" dirty="0">
                <a:highlight>
                  <a:srgbClr val="FFFF00"/>
                </a:highlight>
              </a:rPr>
              <a:t>Production errors</a:t>
            </a:r>
          </a:p>
          <a:p>
            <a:pPr>
              <a:buNone/>
            </a:pPr>
            <a:endParaRPr lang="en-GB" sz="1200" dirty="0"/>
          </a:p>
          <a:p>
            <a:pPr>
              <a:buNone/>
            </a:pPr>
            <a:r>
              <a:rPr lang="en-GB" i="1" dirty="0">
                <a:solidFill>
                  <a:srgbClr val="0000FF"/>
                </a:solidFill>
              </a:rPr>
              <a:t>Auditors should compare cost to NRV – see chapter 13 of textbook for example  </a:t>
            </a:r>
            <a:r>
              <a:rPr lang="en-GB" dirty="0">
                <a:solidFill>
                  <a:srgbClr val="0000FF"/>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Required Reading: </a:t>
            </a:r>
            <a:br>
              <a:rPr lang="en-US" dirty="0"/>
            </a:br>
            <a:endParaRPr lang="en-US" dirty="0"/>
          </a:p>
        </p:txBody>
      </p:sp>
      <p:sp>
        <p:nvSpPr>
          <p:cNvPr id="5" name="Content Placeholder 4"/>
          <p:cNvSpPr>
            <a:spLocks noGrp="1"/>
          </p:cNvSpPr>
          <p:nvPr>
            <p:ph idx="1"/>
          </p:nvPr>
        </p:nvSpPr>
        <p:spPr/>
        <p:txBody>
          <a:bodyPr>
            <a:normAutofit/>
          </a:bodyPr>
          <a:lstStyle/>
          <a:p>
            <a:pPr marL="0" indent="0">
              <a:buNone/>
            </a:pPr>
            <a:r>
              <a:rPr lang="en-GB" dirty="0"/>
              <a:t>Chapters 11 &amp; 13, ICAEW ‘Assurance’ textbook</a:t>
            </a:r>
            <a:endParaRPr lang="en-US" dirty="0"/>
          </a:p>
        </p:txBody>
      </p:sp>
    </p:spTree>
    <p:extLst>
      <p:ext uri="{BB962C8B-B14F-4D97-AF65-F5344CB8AC3E}">
        <p14:creationId xmlns:p14="http://schemas.microsoft.com/office/powerpoint/2010/main" val="2522984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 v NRV	 - Example</a:t>
            </a:r>
          </a:p>
        </p:txBody>
      </p:sp>
      <p:sp>
        <p:nvSpPr>
          <p:cNvPr id="3" name="Content Placeholder 2"/>
          <p:cNvSpPr>
            <a:spLocks noGrp="1"/>
          </p:cNvSpPr>
          <p:nvPr>
            <p:ph idx="1"/>
          </p:nvPr>
        </p:nvSpPr>
        <p:spPr/>
        <p:txBody>
          <a:bodyPr/>
          <a:lstStyle/>
          <a:p>
            <a:pPr>
              <a:spcBef>
                <a:spcPts val="0"/>
              </a:spcBef>
              <a:buNone/>
            </a:pPr>
            <a:r>
              <a:rPr lang="en-GB" sz="1200" dirty="0"/>
              <a:t>	</a:t>
            </a:r>
            <a:r>
              <a:rPr lang="en-GB" sz="2800" dirty="0"/>
              <a:t>					  </a:t>
            </a:r>
            <a:r>
              <a:rPr lang="en-GB" sz="2800" b="1" dirty="0"/>
              <a:t>£</a:t>
            </a:r>
          </a:p>
          <a:p>
            <a:pPr>
              <a:spcBef>
                <a:spcPts val="0"/>
              </a:spcBef>
              <a:buNone/>
            </a:pPr>
            <a:r>
              <a:rPr lang="en-GB" sz="2800" b="1" dirty="0"/>
              <a:t>					     per unit</a:t>
            </a:r>
          </a:p>
          <a:p>
            <a:pPr>
              <a:buNone/>
            </a:pPr>
            <a:r>
              <a:rPr lang="en-GB" sz="2800" dirty="0"/>
              <a:t>Selling price			200</a:t>
            </a:r>
          </a:p>
          <a:p>
            <a:pPr>
              <a:buNone/>
            </a:pPr>
            <a:r>
              <a:rPr lang="en-GB" sz="2800" dirty="0"/>
              <a:t>Transport cost to customer	(35)</a:t>
            </a:r>
          </a:p>
          <a:p>
            <a:pPr>
              <a:buNone/>
            </a:pPr>
            <a:r>
              <a:rPr lang="en-GB" sz="2800" dirty="0"/>
              <a:t>Completion costs			</a:t>
            </a:r>
            <a:r>
              <a:rPr lang="en-GB" sz="2800" u="sng" dirty="0"/>
              <a:t>(40)</a:t>
            </a:r>
          </a:p>
          <a:p>
            <a:pPr>
              <a:buNone/>
            </a:pPr>
            <a:r>
              <a:rPr lang="en-GB" sz="2800" b="1" dirty="0"/>
              <a:t>NRV </a:t>
            </a:r>
            <a:r>
              <a:rPr lang="en-GB" sz="2800" dirty="0"/>
              <a:t>per unit on inventory	</a:t>
            </a:r>
            <a:r>
              <a:rPr lang="en-GB" sz="2800" u="sng" dirty="0"/>
              <a:t>125</a:t>
            </a:r>
          </a:p>
        </p:txBody>
      </p:sp>
    </p:spTree>
    <p:extLst>
      <p:ext uri="{BB962C8B-B14F-4D97-AF65-F5344CB8AC3E}">
        <p14:creationId xmlns:p14="http://schemas.microsoft.com/office/powerpoint/2010/main" val="1447248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930498"/>
          </a:xfrm>
        </p:spPr>
        <p:txBody>
          <a:bodyPr/>
          <a:lstStyle/>
          <a:p>
            <a:r>
              <a:rPr lang="en-GB" dirty="0"/>
              <a:t>Cost v NRV	 - Example (</a:t>
            </a:r>
            <a:r>
              <a:rPr lang="en-GB" dirty="0" err="1"/>
              <a:t>cont</a:t>
            </a:r>
            <a:r>
              <a:rPr lang="en-GB" dirty="0"/>
              <a:t>)</a:t>
            </a:r>
          </a:p>
        </p:txBody>
      </p:sp>
      <p:sp>
        <p:nvSpPr>
          <p:cNvPr id="3" name="Content Placeholder 2"/>
          <p:cNvSpPr>
            <a:spLocks noGrp="1"/>
          </p:cNvSpPr>
          <p:nvPr>
            <p:ph idx="1"/>
          </p:nvPr>
        </p:nvSpPr>
        <p:spPr>
          <a:xfrm>
            <a:off x="457200" y="1124744"/>
            <a:ext cx="8229600" cy="5006181"/>
          </a:xfrm>
        </p:spPr>
        <p:txBody>
          <a:bodyPr/>
          <a:lstStyle/>
          <a:p>
            <a:pPr>
              <a:spcBef>
                <a:spcPts val="0"/>
              </a:spcBef>
              <a:buNone/>
            </a:pPr>
            <a:r>
              <a:rPr lang="en-GB" sz="2800" b="1" u="sng" dirty="0"/>
              <a:t>Inventory cost per unit</a:t>
            </a:r>
            <a:r>
              <a:rPr lang="en-GB" sz="2800" b="1" dirty="0"/>
              <a:t>	</a:t>
            </a:r>
            <a:r>
              <a:rPr lang="en-GB" sz="2800" dirty="0"/>
              <a:t>	  </a:t>
            </a:r>
            <a:r>
              <a:rPr lang="en-GB" sz="2800" b="1" dirty="0"/>
              <a:t>£</a:t>
            </a:r>
          </a:p>
          <a:p>
            <a:pPr>
              <a:spcBef>
                <a:spcPts val="0"/>
              </a:spcBef>
              <a:buNone/>
            </a:pPr>
            <a:r>
              <a:rPr lang="en-GB" sz="2800" b="1" dirty="0"/>
              <a:t>						     per unit</a:t>
            </a:r>
          </a:p>
          <a:p>
            <a:pPr>
              <a:buNone/>
            </a:pPr>
            <a:r>
              <a:rPr lang="en-GB" sz="2800" dirty="0"/>
              <a:t>Raw  materials				 50</a:t>
            </a:r>
          </a:p>
          <a:p>
            <a:pPr>
              <a:buNone/>
            </a:pPr>
            <a:r>
              <a:rPr lang="en-GB" sz="2800" dirty="0"/>
              <a:t>Production labour			 25</a:t>
            </a:r>
          </a:p>
          <a:p>
            <a:pPr>
              <a:buNone/>
            </a:pPr>
            <a:r>
              <a:rPr lang="en-GB" sz="2800" dirty="0"/>
              <a:t>Production overheads variable	 10</a:t>
            </a:r>
          </a:p>
          <a:p>
            <a:pPr>
              <a:buNone/>
            </a:pPr>
            <a:r>
              <a:rPr lang="en-GB" sz="2800" dirty="0"/>
              <a:t>Production overheads fixed		</a:t>
            </a:r>
            <a:r>
              <a:rPr lang="en-GB" sz="2800" u="sng" dirty="0"/>
              <a:t> 60</a:t>
            </a:r>
          </a:p>
          <a:p>
            <a:pPr>
              <a:buNone/>
            </a:pPr>
            <a:r>
              <a:rPr lang="en-GB" sz="2800" b="1" dirty="0"/>
              <a:t>Total cost per unit			</a:t>
            </a:r>
            <a:r>
              <a:rPr lang="en-GB" sz="2800" b="1" u="sng" dirty="0"/>
              <a:t>145</a:t>
            </a:r>
          </a:p>
          <a:p>
            <a:pPr>
              <a:buNone/>
            </a:pPr>
            <a:endParaRPr lang="en-GB" sz="2800" u="sng" dirty="0"/>
          </a:p>
          <a:p>
            <a:pPr indent="0">
              <a:buNone/>
            </a:pPr>
            <a:r>
              <a:rPr lang="en-GB" sz="2800" b="1" dirty="0"/>
              <a:t>Conclusion </a:t>
            </a:r>
            <a:r>
              <a:rPr lang="en-GB" sz="2800" dirty="0"/>
              <a:t>– write down inventory from 145 to its NRV of 125</a:t>
            </a:r>
          </a:p>
          <a:p>
            <a:pPr>
              <a:buNone/>
            </a:pPr>
            <a:endParaRPr lang="en-GB" sz="2800" u="sng" dirty="0"/>
          </a:p>
        </p:txBody>
      </p:sp>
    </p:spTree>
    <p:extLst>
      <p:ext uri="{BB962C8B-B14F-4D97-AF65-F5344CB8AC3E}">
        <p14:creationId xmlns:p14="http://schemas.microsoft.com/office/powerpoint/2010/main" val="1064979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Andromeda Industries</a:t>
            </a:r>
          </a:p>
        </p:txBody>
      </p:sp>
      <p:sp>
        <p:nvSpPr>
          <p:cNvPr id="6" name="Subtitle 5"/>
          <p:cNvSpPr>
            <a:spLocks noGrp="1"/>
          </p:cNvSpPr>
          <p:nvPr>
            <p:ph type="subTitle" idx="1"/>
          </p:nvPr>
        </p:nvSpPr>
        <p:spPr/>
        <p:txBody>
          <a:bodyPr/>
          <a:lstStyle/>
          <a:p>
            <a:endParaRPr lang="en-GB" sz="3600" b="1" dirty="0"/>
          </a:p>
          <a:p>
            <a:pPr algn="ctr"/>
            <a:r>
              <a:rPr lang="en-GB" sz="4000" b="1" dirty="0"/>
              <a:t>Inventory Count</a:t>
            </a:r>
          </a:p>
        </p:txBody>
      </p:sp>
    </p:spTree>
    <p:extLst>
      <p:ext uri="{BB962C8B-B14F-4D97-AF65-F5344CB8AC3E}">
        <p14:creationId xmlns:p14="http://schemas.microsoft.com/office/powerpoint/2010/main" val="1439622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604837"/>
          </a:xfrm>
        </p:spPr>
        <p:txBody>
          <a:bodyPr/>
          <a:lstStyle/>
          <a:p>
            <a:r>
              <a:rPr lang="en-GB" sz="3600" dirty="0"/>
              <a:t>Andromeda Industries - Question</a:t>
            </a:r>
          </a:p>
        </p:txBody>
      </p:sp>
      <p:sp>
        <p:nvSpPr>
          <p:cNvPr id="3" name="Content Placeholder 2"/>
          <p:cNvSpPr>
            <a:spLocks noGrp="1"/>
          </p:cNvSpPr>
          <p:nvPr>
            <p:ph idx="1"/>
          </p:nvPr>
        </p:nvSpPr>
        <p:spPr>
          <a:xfrm>
            <a:off x="457200" y="727076"/>
            <a:ext cx="8229600" cy="5654252"/>
          </a:xfrm>
        </p:spPr>
        <p:txBody>
          <a:bodyPr/>
          <a:lstStyle/>
          <a:p>
            <a:pPr marL="0" indent="0">
              <a:lnSpc>
                <a:spcPct val="107000"/>
              </a:lnSpc>
              <a:spcAft>
                <a:spcPts val="800"/>
              </a:spcAft>
              <a:buNone/>
            </a:pPr>
            <a:r>
              <a:rPr lang="en-US" sz="2200" b="1" dirty="0">
                <a:ea typeface="Times New Roman" panose="02020603050405020304" pitchFamily="18" charset="0"/>
                <a:cs typeface="Times New Roman" panose="02020603050405020304" pitchFamily="18" charset="0"/>
              </a:rPr>
              <a:t>I</a:t>
            </a:r>
            <a:r>
              <a:rPr lang="en-US" sz="2200" b="1" dirty="0">
                <a:effectLst/>
                <a:ea typeface="Times New Roman" panose="02020603050405020304" pitchFamily="18" charset="0"/>
                <a:cs typeface="Times New Roman" panose="02020603050405020304" pitchFamily="18" charset="0"/>
              </a:rPr>
              <a:t>nventory count</a:t>
            </a:r>
            <a:endParaRPr lang="en-US" sz="22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dirty="0">
                <a:effectLst/>
                <a:ea typeface="Times New Roman" panose="02020603050405020304" pitchFamily="18" charset="0"/>
                <a:cs typeface="Times New Roman" panose="02020603050405020304" pitchFamily="18" charset="0"/>
              </a:rPr>
              <a:t>Andromeda’s raw materials and finished goods inventory are stored in </a:t>
            </a:r>
            <a:r>
              <a:rPr lang="en-US" sz="2200" dirty="0">
                <a:effectLst/>
                <a:highlight>
                  <a:srgbClr val="FFFF00"/>
                </a:highlight>
                <a:ea typeface="Times New Roman" panose="02020603050405020304" pitchFamily="18" charset="0"/>
                <a:cs typeface="Times New Roman" panose="02020603050405020304" pitchFamily="18" charset="0"/>
              </a:rPr>
              <a:t>12 warehouses </a:t>
            </a:r>
            <a:r>
              <a:rPr lang="en-US" sz="2200" dirty="0">
                <a:effectLst/>
                <a:ea typeface="Times New Roman" panose="02020603050405020304" pitchFamily="18" charset="0"/>
                <a:cs typeface="Times New Roman" panose="02020603050405020304" pitchFamily="18" charset="0"/>
              </a:rPr>
              <a:t>across the country. </a:t>
            </a:r>
            <a:endParaRPr lang="en-US" sz="22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dirty="0">
                <a:effectLst/>
                <a:ea typeface="Times New Roman" panose="02020603050405020304" pitchFamily="18" charset="0"/>
                <a:cs typeface="Times New Roman" panose="02020603050405020304" pitchFamily="18" charset="0"/>
              </a:rPr>
              <a:t>Each of these warehouses is expected to contain </a:t>
            </a:r>
            <a:r>
              <a:rPr lang="en-US" sz="2200" dirty="0">
                <a:effectLst/>
                <a:highlight>
                  <a:srgbClr val="FFFF00"/>
                </a:highlight>
                <a:ea typeface="Times New Roman" panose="02020603050405020304" pitchFamily="18" charset="0"/>
                <a:cs typeface="Times New Roman" panose="02020603050405020304" pitchFamily="18" charset="0"/>
              </a:rPr>
              <a:t>material </a:t>
            </a:r>
            <a:r>
              <a:rPr lang="en-US" sz="2200" dirty="0">
                <a:effectLst/>
                <a:ea typeface="Times New Roman" panose="02020603050405020304" pitchFamily="18" charset="0"/>
                <a:cs typeface="Times New Roman" panose="02020603050405020304" pitchFamily="18" charset="0"/>
              </a:rPr>
              <a:t>levels of inventory at the year end. It is expected that there will be no significant work in progress held at any of the sites. </a:t>
            </a:r>
            <a:endParaRPr lang="en-US" sz="2200" dirty="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US" sz="2200" dirty="0">
                <a:effectLst/>
                <a:ea typeface="Times New Roman" panose="02020603050405020304" pitchFamily="18" charset="0"/>
                <a:cs typeface="Times New Roman" panose="02020603050405020304" pitchFamily="18" charset="0"/>
              </a:rPr>
              <a:t>Each count will be supervised by a member of Andromeda’s </a:t>
            </a:r>
            <a:r>
              <a:rPr lang="en-US" sz="2200" dirty="0">
                <a:effectLst/>
                <a:highlight>
                  <a:srgbClr val="FFFF00"/>
                </a:highlight>
                <a:ea typeface="Times New Roman" panose="02020603050405020304" pitchFamily="18" charset="0"/>
                <a:cs typeface="Times New Roman" panose="02020603050405020304" pitchFamily="18" charset="0"/>
              </a:rPr>
              <a:t>internal audit </a:t>
            </a:r>
            <a:r>
              <a:rPr lang="en-US" sz="2200" dirty="0">
                <a:effectLst/>
                <a:ea typeface="Times New Roman" panose="02020603050405020304" pitchFamily="18" charset="0"/>
                <a:cs typeface="Times New Roman" panose="02020603050405020304" pitchFamily="18" charset="0"/>
              </a:rPr>
              <a:t>department and the counts will all take place on 31 December, when all movements of goods in and out of the warehouses will cease.</a:t>
            </a:r>
            <a:endParaRPr lang="en-US" sz="22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b="1" dirty="0">
                <a:effectLst/>
                <a:ea typeface="Times New Roman" panose="02020603050405020304" pitchFamily="18" charset="0"/>
                <a:cs typeface="Times New Roman" panose="02020603050405020304" pitchFamily="18" charset="0"/>
              </a:rPr>
              <a:t>Requirement</a:t>
            </a:r>
            <a:endParaRPr lang="en-US" sz="22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dirty="0">
                <a:effectLst/>
                <a:ea typeface="Times New Roman" panose="02020603050405020304" pitchFamily="18" charset="0"/>
                <a:cs typeface="Times New Roman" panose="02020603050405020304" pitchFamily="18" charset="0"/>
              </a:rPr>
              <a:t>Describe </a:t>
            </a:r>
            <a:r>
              <a:rPr lang="en-US" sz="2200" dirty="0">
                <a:effectLst/>
                <a:highlight>
                  <a:srgbClr val="FFFF00"/>
                </a:highlight>
                <a:ea typeface="Times New Roman" panose="02020603050405020304" pitchFamily="18" charset="0"/>
                <a:cs typeface="Times New Roman" panose="02020603050405020304" pitchFamily="18" charset="0"/>
              </a:rPr>
              <a:t>audit procedures </a:t>
            </a:r>
            <a:r>
              <a:rPr lang="en-US" sz="2200" dirty="0">
                <a:effectLst/>
                <a:ea typeface="Times New Roman" panose="02020603050405020304" pitchFamily="18" charset="0"/>
                <a:cs typeface="Times New Roman" panose="02020603050405020304" pitchFamily="18" charset="0"/>
              </a:rPr>
              <a:t>you would perform during the audit of Andromeda </a:t>
            </a:r>
            <a:r>
              <a:rPr lang="en-US" sz="2200" dirty="0">
                <a:effectLst/>
                <a:highlight>
                  <a:srgbClr val="FFFF00"/>
                </a:highlight>
                <a:ea typeface="Times New Roman" panose="02020603050405020304" pitchFamily="18" charset="0"/>
                <a:cs typeface="Times New Roman" panose="02020603050405020304" pitchFamily="18" charset="0"/>
              </a:rPr>
              <a:t>BEFORE</a:t>
            </a:r>
            <a:r>
              <a:rPr lang="en-US" sz="2200" dirty="0">
                <a:effectLst/>
                <a:ea typeface="Times New Roman" panose="02020603050405020304" pitchFamily="18" charset="0"/>
                <a:cs typeface="Times New Roman" panose="02020603050405020304" pitchFamily="18" charset="0"/>
              </a:rPr>
              <a:t> and </a:t>
            </a:r>
            <a:r>
              <a:rPr lang="en-US" sz="2200" dirty="0">
                <a:effectLst/>
                <a:highlight>
                  <a:srgbClr val="FFFF00"/>
                </a:highlight>
                <a:ea typeface="Times New Roman" panose="02020603050405020304" pitchFamily="18" charset="0"/>
                <a:cs typeface="Times New Roman" panose="02020603050405020304" pitchFamily="18" charset="0"/>
              </a:rPr>
              <a:t>DURING</a:t>
            </a:r>
            <a:r>
              <a:rPr lang="en-US" sz="2200" dirty="0">
                <a:effectLst/>
                <a:ea typeface="Times New Roman" panose="02020603050405020304" pitchFamily="18" charset="0"/>
                <a:cs typeface="Times New Roman" panose="02020603050405020304" pitchFamily="18" charset="0"/>
              </a:rPr>
              <a:t> the inventory counts.</a:t>
            </a:r>
            <a:endParaRPr lang="en-US" sz="2200" dirty="0">
              <a:effectLst/>
              <a:ea typeface="Calibri" panose="020F0502020204030204" pitchFamily="34" charset="0"/>
              <a:cs typeface="Times New Roman" panose="02020603050405020304" pitchFamily="18" charset="0"/>
            </a:endParaRPr>
          </a:p>
          <a:p>
            <a:endParaRPr lang="en-GB" sz="3200" dirty="0"/>
          </a:p>
        </p:txBody>
      </p:sp>
    </p:spTree>
    <p:extLst>
      <p:ext uri="{BB962C8B-B14F-4D97-AF65-F5344CB8AC3E}">
        <p14:creationId xmlns:p14="http://schemas.microsoft.com/office/powerpoint/2010/main" val="2220901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858490"/>
          </a:xfrm>
        </p:spPr>
        <p:txBody>
          <a:bodyPr/>
          <a:lstStyle/>
          <a:p>
            <a:r>
              <a:rPr lang="en-GB" dirty="0"/>
              <a:t>Andromeda Industries - </a:t>
            </a:r>
            <a:r>
              <a:rPr lang="en-GB" sz="3200" dirty="0"/>
              <a:t>solution</a:t>
            </a:r>
          </a:p>
        </p:txBody>
      </p:sp>
      <p:sp>
        <p:nvSpPr>
          <p:cNvPr id="3" name="Content Placeholder 2"/>
          <p:cNvSpPr>
            <a:spLocks noGrp="1"/>
          </p:cNvSpPr>
          <p:nvPr>
            <p:ph idx="1"/>
          </p:nvPr>
        </p:nvSpPr>
        <p:spPr>
          <a:xfrm>
            <a:off x="457200" y="1417638"/>
            <a:ext cx="8229600" cy="4713287"/>
          </a:xfrm>
        </p:spPr>
        <p:txBody>
          <a:bodyPr/>
          <a:lstStyle/>
          <a:p>
            <a:pPr marL="0" indent="0">
              <a:buNone/>
            </a:pPr>
            <a:r>
              <a:rPr lang="en-GB" sz="3200" b="1" dirty="0">
                <a:highlight>
                  <a:srgbClr val="00FF00"/>
                </a:highlight>
              </a:rPr>
              <a:t>Before</a:t>
            </a:r>
            <a:r>
              <a:rPr lang="en-GB" sz="3200" b="1" dirty="0"/>
              <a:t> inventory count</a:t>
            </a:r>
          </a:p>
          <a:p>
            <a:r>
              <a:rPr lang="en-GB" sz="3200" dirty="0"/>
              <a:t>Review prior year audit files</a:t>
            </a:r>
          </a:p>
          <a:p>
            <a:r>
              <a:rPr lang="en-GB" sz="3200" dirty="0"/>
              <a:t>Discuss inventory count with management (new warehouses; control issues)</a:t>
            </a:r>
          </a:p>
          <a:p>
            <a:r>
              <a:rPr lang="en-GB" sz="3200" dirty="0"/>
              <a:t>Select sample of warehouses to attend inventory count</a:t>
            </a:r>
          </a:p>
          <a:p>
            <a:r>
              <a:rPr lang="en-GB" sz="3200" dirty="0"/>
              <a:t>Review inventory count instructions from management</a:t>
            </a:r>
          </a:p>
          <a:p>
            <a:endParaRPr lang="en-GB" sz="3200" dirty="0"/>
          </a:p>
        </p:txBody>
      </p:sp>
    </p:spTree>
    <p:extLst>
      <p:ext uri="{BB962C8B-B14F-4D97-AF65-F5344CB8AC3E}">
        <p14:creationId xmlns:p14="http://schemas.microsoft.com/office/powerpoint/2010/main" val="923897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858490"/>
          </a:xfrm>
        </p:spPr>
        <p:txBody>
          <a:bodyPr/>
          <a:lstStyle/>
          <a:p>
            <a:r>
              <a:rPr lang="en-GB" dirty="0"/>
              <a:t>Andromeda Industries </a:t>
            </a:r>
            <a:r>
              <a:rPr lang="en-GB" sz="3200" dirty="0"/>
              <a:t>- solution</a:t>
            </a:r>
          </a:p>
        </p:txBody>
      </p:sp>
      <p:sp>
        <p:nvSpPr>
          <p:cNvPr id="3" name="Content Placeholder 2"/>
          <p:cNvSpPr>
            <a:spLocks noGrp="1"/>
          </p:cNvSpPr>
          <p:nvPr>
            <p:ph idx="1"/>
          </p:nvPr>
        </p:nvSpPr>
        <p:spPr>
          <a:xfrm>
            <a:off x="457200" y="1052736"/>
            <a:ext cx="8229600" cy="5544616"/>
          </a:xfrm>
        </p:spPr>
        <p:txBody>
          <a:bodyPr/>
          <a:lstStyle/>
          <a:p>
            <a:pPr marL="0" indent="0">
              <a:buNone/>
            </a:pPr>
            <a:r>
              <a:rPr lang="en-GB" sz="3200" b="1" dirty="0">
                <a:highlight>
                  <a:srgbClr val="00FF00"/>
                </a:highlight>
              </a:rPr>
              <a:t>During </a:t>
            </a:r>
            <a:r>
              <a:rPr lang="en-GB" sz="3200" b="1" dirty="0"/>
              <a:t>inventory count</a:t>
            </a:r>
          </a:p>
          <a:p>
            <a:r>
              <a:rPr lang="en-GB" sz="3200" dirty="0">
                <a:highlight>
                  <a:srgbClr val="FFFF00"/>
                </a:highlight>
              </a:rPr>
              <a:t>Observe</a:t>
            </a:r>
            <a:r>
              <a:rPr lang="en-GB" sz="3200" dirty="0"/>
              <a:t> counting to confirm procedures</a:t>
            </a:r>
          </a:p>
          <a:p>
            <a:r>
              <a:rPr lang="en-GB" sz="3200" dirty="0">
                <a:highlight>
                  <a:srgbClr val="FFFF00"/>
                </a:highlight>
              </a:rPr>
              <a:t>Sample</a:t>
            </a:r>
            <a:r>
              <a:rPr lang="en-GB" sz="3200" dirty="0"/>
              <a:t> inventory and perform test counts</a:t>
            </a:r>
          </a:p>
          <a:p>
            <a:r>
              <a:rPr lang="en-GB" sz="3200" dirty="0">
                <a:highlight>
                  <a:srgbClr val="FFFF00"/>
                </a:highlight>
              </a:rPr>
              <a:t>Confirm</a:t>
            </a:r>
            <a:r>
              <a:rPr lang="en-GB" sz="3200" dirty="0"/>
              <a:t> procedures for identifying damaged and slow moving goods</a:t>
            </a:r>
          </a:p>
          <a:p>
            <a:r>
              <a:rPr lang="en-GB" sz="3200" dirty="0">
                <a:highlight>
                  <a:srgbClr val="FFFF00"/>
                </a:highlight>
              </a:rPr>
              <a:t>Observe</a:t>
            </a:r>
            <a:r>
              <a:rPr lang="en-GB" sz="3200" dirty="0"/>
              <a:t> that all inventory movements have ceased</a:t>
            </a:r>
          </a:p>
          <a:p>
            <a:r>
              <a:rPr lang="en-GB" sz="3200" dirty="0">
                <a:highlight>
                  <a:srgbClr val="FFFF00"/>
                </a:highlight>
              </a:rPr>
              <a:t>Obtain</a:t>
            </a:r>
            <a:r>
              <a:rPr lang="en-GB" sz="3200" dirty="0"/>
              <a:t> copies of all sequentially numbered inventory sheets for follow-up testing</a:t>
            </a:r>
          </a:p>
          <a:p>
            <a:r>
              <a:rPr lang="en-GB" sz="3200" dirty="0">
                <a:highlight>
                  <a:srgbClr val="FFFF00"/>
                </a:highlight>
              </a:rPr>
              <a:t>Note</a:t>
            </a:r>
            <a:r>
              <a:rPr lang="en-GB" sz="3200" dirty="0"/>
              <a:t> last GRN and delivery note (cut-off)</a:t>
            </a:r>
          </a:p>
        </p:txBody>
      </p:sp>
    </p:spTree>
    <p:extLst>
      <p:ext uri="{BB962C8B-B14F-4D97-AF65-F5344CB8AC3E}">
        <p14:creationId xmlns:p14="http://schemas.microsoft.com/office/powerpoint/2010/main" val="3840807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Aft>
                <a:spcPts val="1800"/>
              </a:spcAft>
            </a:pPr>
            <a:br>
              <a:rPr lang="en-GB" dirty="0"/>
            </a:br>
            <a:br>
              <a:rPr lang="en-GB" dirty="0"/>
            </a:br>
            <a:br>
              <a:rPr lang="en-GB" dirty="0"/>
            </a:br>
            <a:br>
              <a:rPr lang="en-GB" dirty="0"/>
            </a:br>
            <a:br>
              <a:rPr lang="en-GB" dirty="0"/>
            </a:br>
            <a:br>
              <a:rPr lang="en-GB" dirty="0"/>
            </a:br>
            <a:br>
              <a:rPr lang="en-GB" dirty="0"/>
            </a:br>
            <a:br>
              <a:rPr lang="en-GB" dirty="0"/>
            </a:br>
            <a:r>
              <a:rPr lang="en-GB" dirty="0"/>
              <a:t>Audit &amp; Assurance</a:t>
            </a:r>
          </a:p>
        </p:txBody>
      </p:sp>
      <p:sp>
        <p:nvSpPr>
          <p:cNvPr id="3" name="Subtitle 2"/>
          <p:cNvSpPr>
            <a:spLocks noGrp="1"/>
          </p:cNvSpPr>
          <p:nvPr>
            <p:ph type="subTitle" idx="1"/>
          </p:nvPr>
        </p:nvSpPr>
        <p:spPr>
          <a:xfrm>
            <a:off x="251520" y="3049588"/>
            <a:ext cx="6846193" cy="3475756"/>
          </a:xfrm>
        </p:spPr>
        <p:txBody>
          <a:bodyPr/>
          <a:lstStyle/>
          <a:p>
            <a:r>
              <a:rPr lang="en-GB" dirty="0"/>
              <a:t>Topic 9A</a:t>
            </a:r>
          </a:p>
          <a:p>
            <a:r>
              <a:rPr lang="en-GB" dirty="0"/>
              <a:t>Evidence and Sampling</a:t>
            </a:r>
          </a:p>
          <a:p>
            <a:r>
              <a:rPr lang="en-GB" dirty="0"/>
              <a:t> Podcast 2</a:t>
            </a:r>
          </a:p>
          <a:p>
            <a:endParaRPr lang="en-GB" dirty="0"/>
          </a:p>
        </p:txBody>
      </p:sp>
    </p:spTree>
    <p:extLst>
      <p:ext uri="{BB962C8B-B14F-4D97-AF65-F5344CB8AC3E}">
        <p14:creationId xmlns:p14="http://schemas.microsoft.com/office/powerpoint/2010/main" val="3180040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498450"/>
          </a:xfrm>
        </p:spPr>
        <p:txBody>
          <a:bodyPr/>
          <a:lstStyle/>
          <a:p>
            <a:r>
              <a:rPr lang="en-GB" sz="3200" dirty="0"/>
              <a:t>Lecture plan</a:t>
            </a:r>
          </a:p>
        </p:txBody>
      </p:sp>
      <p:sp>
        <p:nvSpPr>
          <p:cNvPr id="3" name="Content Placeholder 2"/>
          <p:cNvSpPr>
            <a:spLocks noGrp="1"/>
          </p:cNvSpPr>
          <p:nvPr>
            <p:ph idx="1"/>
          </p:nvPr>
        </p:nvSpPr>
        <p:spPr>
          <a:xfrm>
            <a:off x="457200" y="548680"/>
            <a:ext cx="8363272" cy="6187082"/>
          </a:xfrm>
        </p:spPr>
        <p:txBody>
          <a:bodyPr/>
          <a:lstStyle/>
          <a:p>
            <a:pPr marL="0" indent="0">
              <a:buNone/>
            </a:pPr>
            <a:r>
              <a:rPr lang="en-GB" sz="2600" b="1" dirty="0">
                <a:solidFill>
                  <a:srgbClr val="7030A0"/>
                </a:solidFill>
              </a:rPr>
              <a:t>Podcast 1</a:t>
            </a:r>
          </a:p>
          <a:p>
            <a:pPr marL="0" indent="0">
              <a:buNone/>
            </a:pPr>
            <a:r>
              <a:rPr lang="en-GB" sz="2600" dirty="0"/>
              <a:t>1.	Audit evidence (revision)</a:t>
            </a:r>
          </a:p>
          <a:p>
            <a:pPr marL="0" indent="0">
              <a:buNone/>
            </a:pPr>
            <a:r>
              <a:rPr lang="en-GB" sz="2600" dirty="0"/>
              <a:t>2.	Audit of accounting estimates</a:t>
            </a:r>
          </a:p>
          <a:p>
            <a:pPr marL="0" indent="0">
              <a:buNone/>
            </a:pPr>
            <a:r>
              <a:rPr lang="en-GB" sz="2600" dirty="0">
                <a:highlight>
                  <a:srgbClr val="FFFF00"/>
                </a:highlight>
              </a:rPr>
              <a:t>3.	Inventories</a:t>
            </a:r>
          </a:p>
          <a:p>
            <a:pPr marL="0" indent="0">
              <a:buNone/>
            </a:pPr>
            <a:r>
              <a:rPr lang="en-GB" sz="2600" b="1" dirty="0">
                <a:solidFill>
                  <a:srgbClr val="7030A0"/>
                </a:solidFill>
              </a:rPr>
              <a:t>Podcast 2</a:t>
            </a:r>
          </a:p>
          <a:p>
            <a:pPr marL="0" indent="0">
              <a:buNone/>
            </a:pPr>
            <a:r>
              <a:rPr lang="en-GB" sz="2600" dirty="0"/>
              <a:t>4.	CAATs</a:t>
            </a:r>
          </a:p>
          <a:p>
            <a:pPr marL="0" indent="0">
              <a:buNone/>
            </a:pPr>
            <a:r>
              <a:rPr lang="en-GB" sz="2600" dirty="0"/>
              <a:t>5.	Substantive analytical procedures</a:t>
            </a:r>
          </a:p>
          <a:p>
            <a:pPr marL="0" indent="0">
              <a:buNone/>
            </a:pPr>
            <a:r>
              <a:rPr lang="en-GB" sz="2600" dirty="0"/>
              <a:t>6.	Data analytics</a:t>
            </a:r>
          </a:p>
          <a:p>
            <a:pPr marL="0" indent="0">
              <a:buNone/>
            </a:pPr>
            <a:r>
              <a:rPr lang="en-GB" sz="2600" dirty="0">
                <a:highlight>
                  <a:srgbClr val="FFFF00"/>
                </a:highlight>
              </a:rPr>
              <a:t>7	PPE</a:t>
            </a:r>
          </a:p>
          <a:p>
            <a:pPr marL="0" indent="0">
              <a:buNone/>
            </a:pPr>
            <a:r>
              <a:rPr lang="en-GB" sz="2600" b="1" dirty="0">
                <a:solidFill>
                  <a:srgbClr val="7030A0"/>
                </a:solidFill>
              </a:rPr>
              <a:t>Podcast 3</a:t>
            </a:r>
          </a:p>
          <a:p>
            <a:pPr marL="0" indent="0">
              <a:buNone/>
            </a:pPr>
            <a:r>
              <a:rPr lang="en-GB" sz="2600" dirty="0">
                <a:highlight>
                  <a:srgbClr val="FFFF00"/>
                </a:highlight>
              </a:rPr>
              <a:t>8.	Intangibles</a:t>
            </a:r>
          </a:p>
          <a:p>
            <a:pPr marL="0" indent="0">
              <a:buNone/>
            </a:pPr>
            <a:r>
              <a:rPr lang="en-GB" sz="2600" dirty="0">
                <a:highlight>
                  <a:srgbClr val="FFFF00"/>
                </a:highlight>
              </a:rPr>
              <a:t>9.	Receivables</a:t>
            </a:r>
          </a:p>
          <a:p>
            <a:pPr marL="0" indent="0">
              <a:buNone/>
            </a:pPr>
            <a:r>
              <a:rPr lang="en-GB" sz="2600" dirty="0"/>
              <a:t>10.	Audit sampling</a:t>
            </a:r>
          </a:p>
          <a:p>
            <a:endParaRPr lang="en-GB" sz="2800" dirty="0"/>
          </a:p>
          <a:p>
            <a:endParaRPr lang="en-GB" sz="2800" dirty="0"/>
          </a:p>
          <a:p>
            <a:endParaRPr lang="en-GB" sz="2800" dirty="0"/>
          </a:p>
        </p:txBody>
      </p:sp>
    </p:spTree>
    <p:extLst>
      <p:ext uri="{BB962C8B-B14F-4D97-AF65-F5344CB8AC3E}">
        <p14:creationId xmlns:p14="http://schemas.microsoft.com/office/powerpoint/2010/main" val="749478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Andromeda Industries</a:t>
            </a:r>
          </a:p>
        </p:txBody>
      </p:sp>
      <p:sp>
        <p:nvSpPr>
          <p:cNvPr id="6" name="Subtitle 5"/>
          <p:cNvSpPr>
            <a:spLocks noGrp="1"/>
          </p:cNvSpPr>
          <p:nvPr>
            <p:ph type="subTitle" idx="1"/>
          </p:nvPr>
        </p:nvSpPr>
        <p:spPr/>
        <p:txBody>
          <a:bodyPr/>
          <a:lstStyle/>
          <a:p>
            <a:endParaRPr lang="en-GB" sz="3600" b="1" dirty="0"/>
          </a:p>
          <a:p>
            <a:pPr algn="ctr"/>
            <a:r>
              <a:rPr lang="en-GB" sz="4000" b="1" dirty="0"/>
              <a:t>Inventory Count</a:t>
            </a:r>
          </a:p>
        </p:txBody>
      </p:sp>
    </p:spTree>
    <p:extLst>
      <p:ext uri="{BB962C8B-B14F-4D97-AF65-F5344CB8AC3E}">
        <p14:creationId xmlns:p14="http://schemas.microsoft.com/office/powerpoint/2010/main" val="3532781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604837"/>
          </a:xfrm>
        </p:spPr>
        <p:txBody>
          <a:bodyPr/>
          <a:lstStyle/>
          <a:p>
            <a:r>
              <a:rPr lang="en-GB" sz="3600" dirty="0"/>
              <a:t>Andromeda Industries - Question</a:t>
            </a:r>
          </a:p>
        </p:txBody>
      </p:sp>
      <p:sp>
        <p:nvSpPr>
          <p:cNvPr id="3" name="Content Placeholder 2"/>
          <p:cNvSpPr>
            <a:spLocks noGrp="1"/>
          </p:cNvSpPr>
          <p:nvPr>
            <p:ph idx="1"/>
          </p:nvPr>
        </p:nvSpPr>
        <p:spPr>
          <a:xfrm>
            <a:off x="457200" y="727076"/>
            <a:ext cx="8229600" cy="5654252"/>
          </a:xfrm>
        </p:spPr>
        <p:txBody>
          <a:bodyPr/>
          <a:lstStyle/>
          <a:p>
            <a:pPr marL="0" indent="0">
              <a:lnSpc>
                <a:spcPct val="107000"/>
              </a:lnSpc>
              <a:spcAft>
                <a:spcPts val="800"/>
              </a:spcAft>
              <a:buNone/>
            </a:pPr>
            <a:r>
              <a:rPr lang="en-US" sz="2200" b="1" dirty="0">
                <a:ea typeface="Times New Roman" panose="02020603050405020304" pitchFamily="18" charset="0"/>
                <a:cs typeface="Times New Roman" panose="02020603050405020304" pitchFamily="18" charset="0"/>
              </a:rPr>
              <a:t>I</a:t>
            </a:r>
            <a:r>
              <a:rPr lang="en-US" sz="2200" b="1" dirty="0">
                <a:effectLst/>
                <a:ea typeface="Times New Roman" panose="02020603050405020304" pitchFamily="18" charset="0"/>
                <a:cs typeface="Times New Roman" panose="02020603050405020304" pitchFamily="18" charset="0"/>
              </a:rPr>
              <a:t>nventory count</a:t>
            </a:r>
            <a:endParaRPr lang="en-US" sz="22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dirty="0">
                <a:effectLst/>
                <a:ea typeface="Times New Roman" panose="02020603050405020304" pitchFamily="18" charset="0"/>
                <a:cs typeface="Times New Roman" panose="02020603050405020304" pitchFamily="18" charset="0"/>
              </a:rPr>
              <a:t>Andromeda’s raw materials and finished goods inventory are stored in </a:t>
            </a:r>
            <a:r>
              <a:rPr lang="en-US" sz="2200" dirty="0">
                <a:effectLst/>
                <a:highlight>
                  <a:srgbClr val="FFFF00"/>
                </a:highlight>
                <a:ea typeface="Times New Roman" panose="02020603050405020304" pitchFamily="18" charset="0"/>
                <a:cs typeface="Times New Roman" panose="02020603050405020304" pitchFamily="18" charset="0"/>
              </a:rPr>
              <a:t>12 warehouses </a:t>
            </a:r>
            <a:r>
              <a:rPr lang="en-US" sz="2200" dirty="0">
                <a:effectLst/>
                <a:ea typeface="Times New Roman" panose="02020603050405020304" pitchFamily="18" charset="0"/>
                <a:cs typeface="Times New Roman" panose="02020603050405020304" pitchFamily="18" charset="0"/>
              </a:rPr>
              <a:t>across the country. </a:t>
            </a:r>
            <a:endParaRPr lang="en-US" sz="22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dirty="0">
                <a:effectLst/>
                <a:ea typeface="Times New Roman" panose="02020603050405020304" pitchFamily="18" charset="0"/>
                <a:cs typeface="Times New Roman" panose="02020603050405020304" pitchFamily="18" charset="0"/>
              </a:rPr>
              <a:t>Each of these warehouses is expected to contain </a:t>
            </a:r>
            <a:r>
              <a:rPr lang="en-US" sz="2200" dirty="0">
                <a:effectLst/>
                <a:highlight>
                  <a:srgbClr val="FFFF00"/>
                </a:highlight>
                <a:ea typeface="Times New Roman" panose="02020603050405020304" pitchFamily="18" charset="0"/>
                <a:cs typeface="Times New Roman" panose="02020603050405020304" pitchFamily="18" charset="0"/>
              </a:rPr>
              <a:t>material </a:t>
            </a:r>
            <a:r>
              <a:rPr lang="en-US" sz="2200" dirty="0">
                <a:effectLst/>
                <a:ea typeface="Times New Roman" panose="02020603050405020304" pitchFamily="18" charset="0"/>
                <a:cs typeface="Times New Roman" panose="02020603050405020304" pitchFamily="18" charset="0"/>
              </a:rPr>
              <a:t>levels of inventory at the year end. It is expected that there will be no significant work in progress held at any of the sites. </a:t>
            </a:r>
            <a:endParaRPr lang="en-US" sz="2200" dirty="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US" sz="2200" dirty="0">
                <a:effectLst/>
                <a:ea typeface="Times New Roman" panose="02020603050405020304" pitchFamily="18" charset="0"/>
                <a:cs typeface="Times New Roman" panose="02020603050405020304" pitchFamily="18" charset="0"/>
              </a:rPr>
              <a:t>Each count will be supervised by a member of Andromeda’s </a:t>
            </a:r>
            <a:r>
              <a:rPr lang="en-US" sz="2200" dirty="0">
                <a:effectLst/>
                <a:highlight>
                  <a:srgbClr val="FFFF00"/>
                </a:highlight>
                <a:ea typeface="Times New Roman" panose="02020603050405020304" pitchFamily="18" charset="0"/>
                <a:cs typeface="Times New Roman" panose="02020603050405020304" pitchFamily="18" charset="0"/>
              </a:rPr>
              <a:t>internal audit </a:t>
            </a:r>
            <a:r>
              <a:rPr lang="en-US" sz="2200" dirty="0">
                <a:effectLst/>
                <a:ea typeface="Times New Roman" panose="02020603050405020304" pitchFamily="18" charset="0"/>
                <a:cs typeface="Times New Roman" panose="02020603050405020304" pitchFamily="18" charset="0"/>
              </a:rPr>
              <a:t>department and the counts will all take place on 31 December, when all movements of goods in and out of the warehouses will cease.</a:t>
            </a:r>
            <a:endParaRPr lang="en-US" sz="22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b="1" dirty="0">
                <a:effectLst/>
                <a:ea typeface="Times New Roman" panose="02020603050405020304" pitchFamily="18" charset="0"/>
                <a:cs typeface="Times New Roman" panose="02020603050405020304" pitchFamily="18" charset="0"/>
              </a:rPr>
              <a:t>Requirement</a:t>
            </a:r>
            <a:endParaRPr lang="en-US" sz="22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dirty="0">
                <a:effectLst/>
                <a:ea typeface="Times New Roman" panose="02020603050405020304" pitchFamily="18" charset="0"/>
                <a:cs typeface="Times New Roman" panose="02020603050405020304" pitchFamily="18" charset="0"/>
              </a:rPr>
              <a:t>Describe </a:t>
            </a:r>
            <a:r>
              <a:rPr lang="en-US" sz="2200" dirty="0">
                <a:effectLst/>
                <a:highlight>
                  <a:srgbClr val="FFFF00"/>
                </a:highlight>
                <a:ea typeface="Times New Roman" panose="02020603050405020304" pitchFamily="18" charset="0"/>
                <a:cs typeface="Times New Roman" panose="02020603050405020304" pitchFamily="18" charset="0"/>
              </a:rPr>
              <a:t>audit procedures </a:t>
            </a:r>
            <a:r>
              <a:rPr lang="en-US" sz="2200" dirty="0">
                <a:effectLst/>
                <a:ea typeface="Times New Roman" panose="02020603050405020304" pitchFamily="18" charset="0"/>
                <a:cs typeface="Times New Roman" panose="02020603050405020304" pitchFamily="18" charset="0"/>
              </a:rPr>
              <a:t>you would perform during the audit of Andromeda </a:t>
            </a:r>
            <a:r>
              <a:rPr lang="en-US" sz="2200" dirty="0">
                <a:effectLst/>
                <a:highlight>
                  <a:srgbClr val="FFFF00"/>
                </a:highlight>
                <a:ea typeface="Times New Roman" panose="02020603050405020304" pitchFamily="18" charset="0"/>
                <a:cs typeface="Times New Roman" panose="02020603050405020304" pitchFamily="18" charset="0"/>
              </a:rPr>
              <a:t>BEFORE</a:t>
            </a:r>
            <a:r>
              <a:rPr lang="en-US" sz="2200" dirty="0">
                <a:effectLst/>
                <a:ea typeface="Times New Roman" panose="02020603050405020304" pitchFamily="18" charset="0"/>
                <a:cs typeface="Times New Roman" panose="02020603050405020304" pitchFamily="18" charset="0"/>
              </a:rPr>
              <a:t> and </a:t>
            </a:r>
            <a:r>
              <a:rPr lang="en-US" sz="2200" dirty="0">
                <a:effectLst/>
                <a:highlight>
                  <a:srgbClr val="FFFF00"/>
                </a:highlight>
                <a:ea typeface="Times New Roman" panose="02020603050405020304" pitchFamily="18" charset="0"/>
                <a:cs typeface="Times New Roman" panose="02020603050405020304" pitchFamily="18" charset="0"/>
              </a:rPr>
              <a:t>DURING</a:t>
            </a:r>
            <a:r>
              <a:rPr lang="en-US" sz="2200" dirty="0">
                <a:effectLst/>
                <a:ea typeface="Times New Roman" panose="02020603050405020304" pitchFamily="18" charset="0"/>
                <a:cs typeface="Times New Roman" panose="02020603050405020304" pitchFamily="18" charset="0"/>
              </a:rPr>
              <a:t> the inventory counts.</a:t>
            </a:r>
            <a:endParaRPr lang="en-US" sz="2200" dirty="0">
              <a:effectLst/>
              <a:ea typeface="Calibri" panose="020F0502020204030204" pitchFamily="34" charset="0"/>
              <a:cs typeface="Times New Roman" panose="02020603050405020304" pitchFamily="18" charset="0"/>
            </a:endParaRPr>
          </a:p>
          <a:p>
            <a:endParaRPr lang="en-GB" sz="3200" dirty="0"/>
          </a:p>
        </p:txBody>
      </p:sp>
    </p:spTree>
    <p:extLst>
      <p:ext uri="{BB962C8B-B14F-4D97-AF65-F5344CB8AC3E}">
        <p14:creationId xmlns:p14="http://schemas.microsoft.com/office/powerpoint/2010/main" val="371051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2238"/>
            <a:ext cx="7543800" cy="930498"/>
          </a:xfrm>
        </p:spPr>
        <p:txBody>
          <a:bodyPr>
            <a:normAutofit/>
          </a:bodyPr>
          <a:lstStyle/>
          <a:p>
            <a:r>
              <a:rPr lang="en-GB" b="1" dirty="0"/>
              <a:t>The Audit Process</a:t>
            </a:r>
          </a:p>
        </p:txBody>
      </p:sp>
      <p:graphicFrame>
        <p:nvGraphicFramePr>
          <p:cNvPr id="4" name="Content Placeholder 3"/>
          <p:cNvGraphicFramePr>
            <a:graphicFrameLocks noGrp="1"/>
          </p:cNvGraphicFramePr>
          <p:nvPr>
            <p:ph sz="quarter" idx="1"/>
          </p:nvPr>
        </p:nvGraphicFramePr>
        <p:xfrm>
          <a:off x="19845" y="1196752"/>
          <a:ext cx="9036496" cy="5783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538093" y="770801"/>
            <a:ext cx="1512168" cy="707886"/>
          </a:xfrm>
          <a:prstGeom prst="rect">
            <a:avLst/>
          </a:prstGeom>
          <a:noFill/>
        </p:spPr>
        <p:txBody>
          <a:bodyPr wrap="square" rtlCol="0">
            <a:spAutoFit/>
          </a:bodyPr>
          <a:lstStyle/>
          <a:p>
            <a:r>
              <a:rPr lang="en-GB" sz="4000" b="1" dirty="0">
                <a:solidFill>
                  <a:srgbClr val="0000FF"/>
                </a:solidFill>
                <a:highlight>
                  <a:srgbClr val="FFFF00"/>
                </a:highlight>
              </a:rPr>
              <a:t>Start</a:t>
            </a:r>
          </a:p>
        </p:txBody>
      </p:sp>
      <p:sp>
        <p:nvSpPr>
          <p:cNvPr id="5" name="Oval 4">
            <a:extLst>
              <a:ext uri="{FF2B5EF4-FFF2-40B4-BE49-F238E27FC236}">
                <a16:creationId xmlns:a16="http://schemas.microsoft.com/office/drawing/2014/main" id="{1164B913-BB51-4D3B-8BD4-3BF74A62B7F5}"/>
              </a:ext>
            </a:extLst>
          </p:cNvPr>
          <p:cNvSpPr/>
          <p:nvPr/>
        </p:nvSpPr>
        <p:spPr>
          <a:xfrm>
            <a:off x="3401008" y="5445224"/>
            <a:ext cx="2107096" cy="720080"/>
          </a:xfrm>
          <a:prstGeom prst="ellipse">
            <a:avLst/>
          </a:prstGeom>
          <a:noFill/>
          <a:ln w="984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993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858490"/>
          </a:xfrm>
        </p:spPr>
        <p:txBody>
          <a:bodyPr/>
          <a:lstStyle/>
          <a:p>
            <a:r>
              <a:rPr lang="en-GB" dirty="0"/>
              <a:t>Andromeda Industries - </a:t>
            </a:r>
            <a:r>
              <a:rPr lang="en-GB" sz="3200" dirty="0"/>
              <a:t>solution</a:t>
            </a:r>
          </a:p>
        </p:txBody>
      </p:sp>
      <p:sp>
        <p:nvSpPr>
          <p:cNvPr id="3" name="Content Placeholder 2"/>
          <p:cNvSpPr>
            <a:spLocks noGrp="1"/>
          </p:cNvSpPr>
          <p:nvPr>
            <p:ph idx="1"/>
          </p:nvPr>
        </p:nvSpPr>
        <p:spPr>
          <a:xfrm>
            <a:off x="457200" y="1417638"/>
            <a:ext cx="8229600" cy="4713287"/>
          </a:xfrm>
        </p:spPr>
        <p:txBody>
          <a:bodyPr/>
          <a:lstStyle/>
          <a:p>
            <a:pPr marL="0" indent="0">
              <a:buNone/>
            </a:pPr>
            <a:r>
              <a:rPr lang="en-GB" sz="3200" b="1" dirty="0">
                <a:highlight>
                  <a:srgbClr val="00FF00"/>
                </a:highlight>
              </a:rPr>
              <a:t>Before</a:t>
            </a:r>
            <a:r>
              <a:rPr lang="en-GB" sz="3200" b="1" dirty="0"/>
              <a:t> inventory count</a:t>
            </a:r>
          </a:p>
          <a:p>
            <a:r>
              <a:rPr lang="en-GB" sz="3200" dirty="0"/>
              <a:t>Review prior year audit files</a:t>
            </a:r>
          </a:p>
          <a:p>
            <a:r>
              <a:rPr lang="en-GB" sz="3200" dirty="0"/>
              <a:t>Discuss inventory count with management (new warehouses; control issues)</a:t>
            </a:r>
          </a:p>
          <a:p>
            <a:r>
              <a:rPr lang="en-GB" sz="3200" dirty="0"/>
              <a:t>Select sample of warehouses to attend inventory count</a:t>
            </a:r>
          </a:p>
          <a:p>
            <a:r>
              <a:rPr lang="en-GB" sz="3200" dirty="0"/>
              <a:t>Review inventory count instructions from management</a:t>
            </a:r>
          </a:p>
          <a:p>
            <a:endParaRPr lang="en-GB" sz="3200" dirty="0"/>
          </a:p>
        </p:txBody>
      </p:sp>
    </p:spTree>
    <p:extLst>
      <p:ext uri="{BB962C8B-B14F-4D97-AF65-F5344CB8AC3E}">
        <p14:creationId xmlns:p14="http://schemas.microsoft.com/office/powerpoint/2010/main" val="2444000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858490"/>
          </a:xfrm>
        </p:spPr>
        <p:txBody>
          <a:bodyPr/>
          <a:lstStyle/>
          <a:p>
            <a:r>
              <a:rPr lang="en-GB" dirty="0"/>
              <a:t>Andromeda Industries </a:t>
            </a:r>
            <a:r>
              <a:rPr lang="en-GB" sz="3200" dirty="0"/>
              <a:t>- solution</a:t>
            </a:r>
          </a:p>
        </p:txBody>
      </p:sp>
      <p:sp>
        <p:nvSpPr>
          <p:cNvPr id="3" name="Content Placeholder 2"/>
          <p:cNvSpPr>
            <a:spLocks noGrp="1"/>
          </p:cNvSpPr>
          <p:nvPr>
            <p:ph idx="1"/>
          </p:nvPr>
        </p:nvSpPr>
        <p:spPr>
          <a:xfrm>
            <a:off x="457200" y="1052736"/>
            <a:ext cx="8229600" cy="5544616"/>
          </a:xfrm>
        </p:spPr>
        <p:txBody>
          <a:bodyPr/>
          <a:lstStyle/>
          <a:p>
            <a:pPr marL="0" indent="0">
              <a:buNone/>
            </a:pPr>
            <a:r>
              <a:rPr lang="en-GB" sz="3200" b="1" dirty="0">
                <a:highlight>
                  <a:srgbClr val="00FF00"/>
                </a:highlight>
              </a:rPr>
              <a:t>During </a:t>
            </a:r>
            <a:r>
              <a:rPr lang="en-GB" sz="3200" b="1" dirty="0"/>
              <a:t>inventory count</a:t>
            </a:r>
          </a:p>
          <a:p>
            <a:r>
              <a:rPr lang="en-GB" sz="3200" dirty="0">
                <a:highlight>
                  <a:srgbClr val="FFFF00"/>
                </a:highlight>
              </a:rPr>
              <a:t>Observe</a:t>
            </a:r>
            <a:r>
              <a:rPr lang="en-GB" sz="3200" dirty="0"/>
              <a:t> counting to confirm procedures</a:t>
            </a:r>
          </a:p>
          <a:p>
            <a:r>
              <a:rPr lang="en-GB" sz="3200" dirty="0">
                <a:highlight>
                  <a:srgbClr val="FFFF00"/>
                </a:highlight>
              </a:rPr>
              <a:t>Sample</a:t>
            </a:r>
            <a:r>
              <a:rPr lang="en-GB" sz="3200" dirty="0"/>
              <a:t> inventory and perform test counts</a:t>
            </a:r>
          </a:p>
          <a:p>
            <a:r>
              <a:rPr lang="en-GB" sz="3200" dirty="0">
                <a:highlight>
                  <a:srgbClr val="FFFF00"/>
                </a:highlight>
              </a:rPr>
              <a:t>Confirm</a:t>
            </a:r>
            <a:r>
              <a:rPr lang="en-GB" sz="3200" dirty="0"/>
              <a:t> procedures for identifying damaged and slow moving goods</a:t>
            </a:r>
          </a:p>
          <a:p>
            <a:r>
              <a:rPr lang="en-GB" sz="3200" dirty="0">
                <a:highlight>
                  <a:srgbClr val="FFFF00"/>
                </a:highlight>
              </a:rPr>
              <a:t>Observe</a:t>
            </a:r>
            <a:r>
              <a:rPr lang="en-GB" sz="3200" dirty="0"/>
              <a:t> that all inventory movements have ceased</a:t>
            </a:r>
          </a:p>
          <a:p>
            <a:r>
              <a:rPr lang="en-GB" sz="3200" dirty="0">
                <a:highlight>
                  <a:srgbClr val="FFFF00"/>
                </a:highlight>
              </a:rPr>
              <a:t>Obtain</a:t>
            </a:r>
            <a:r>
              <a:rPr lang="en-GB" sz="3200" dirty="0"/>
              <a:t> copies of all sequentially numbered inventory sheets for follow-up testing</a:t>
            </a:r>
          </a:p>
          <a:p>
            <a:r>
              <a:rPr lang="en-GB" sz="3200" dirty="0">
                <a:highlight>
                  <a:srgbClr val="FFFF00"/>
                </a:highlight>
              </a:rPr>
              <a:t>Note</a:t>
            </a:r>
            <a:r>
              <a:rPr lang="en-GB" sz="3200" dirty="0"/>
              <a:t> last GRN and delivery note (cut-off)</a:t>
            </a:r>
          </a:p>
        </p:txBody>
      </p:sp>
    </p:spTree>
    <p:extLst>
      <p:ext uri="{BB962C8B-B14F-4D97-AF65-F5344CB8AC3E}">
        <p14:creationId xmlns:p14="http://schemas.microsoft.com/office/powerpoint/2010/main" val="1932130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highlight>
                  <a:srgbClr val="FFFF00"/>
                </a:highlight>
              </a:rPr>
              <a:t>4.</a:t>
            </a:r>
            <a:r>
              <a:rPr lang="en-GB" dirty="0"/>
              <a:t>	Computer Assisted Audit Techniques (CAATs)</a:t>
            </a:r>
          </a:p>
        </p:txBody>
      </p:sp>
      <p:sp>
        <p:nvSpPr>
          <p:cNvPr id="3" name="Content Placeholder 2"/>
          <p:cNvSpPr>
            <a:spLocks noGrp="1"/>
          </p:cNvSpPr>
          <p:nvPr>
            <p:ph idx="1"/>
          </p:nvPr>
        </p:nvSpPr>
        <p:spPr/>
        <p:txBody>
          <a:bodyPr/>
          <a:lstStyle/>
          <a:p>
            <a:r>
              <a:rPr lang="en-GB" dirty="0"/>
              <a:t>Auditors may use ‘Computer Assisted Audit Techniques’ (</a:t>
            </a:r>
            <a:r>
              <a:rPr lang="en-GB" dirty="0">
                <a:highlight>
                  <a:srgbClr val="FFFF00"/>
                </a:highlight>
              </a:rPr>
              <a:t>CAATs</a:t>
            </a:r>
            <a:r>
              <a:rPr lang="en-GB" dirty="0"/>
              <a:t>)</a:t>
            </a:r>
          </a:p>
          <a:p>
            <a:pPr lvl="1"/>
            <a:r>
              <a:rPr lang="en-GB" dirty="0"/>
              <a:t>Test data</a:t>
            </a:r>
          </a:p>
          <a:p>
            <a:pPr lvl="1"/>
            <a:r>
              <a:rPr lang="en-GB" dirty="0"/>
              <a:t>Audit software</a:t>
            </a:r>
          </a:p>
          <a:p>
            <a:pPr lvl="1"/>
            <a:endParaRPr lang="en-GB" dirty="0"/>
          </a:p>
          <a:p>
            <a:r>
              <a:rPr lang="en-GB" dirty="0"/>
              <a:t>To identify procedures that auditors may use CAATs for, think of normal audit procedures and consider whether the information can be obtained </a:t>
            </a:r>
            <a:r>
              <a:rPr lang="en-GB" dirty="0">
                <a:highlight>
                  <a:srgbClr val="FFFF00"/>
                </a:highlight>
              </a:rPr>
              <a:t>from the client’s computer system</a:t>
            </a:r>
          </a:p>
        </p:txBody>
      </p:sp>
    </p:spTree>
    <p:extLst>
      <p:ext uri="{BB962C8B-B14F-4D97-AF65-F5344CB8AC3E}">
        <p14:creationId xmlns:p14="http://schemas.microsoft.com/office/powerpoint/2010/main" val="2359406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Assisted Audit Techniques (CAATs)</a:t>
            </a:r>
          </a:p>
        </p:txBody>
      </p:sp>
      <p:graphicFrame>
        <p:nvGraphicFramePr>
          <p:cNvPr id="4" name="Table 4">
            <a:extLst>
              <a:ext uri="{FF2B5EF4-FFF2-40B4-BE49-F238E27FC236}">
                <a16:creationId xmlns:a16="http://schemas.microsoft.com/office/drawing/2014/main" id="{32CB3D60-D441-47FC-AE89-AA7F19537E47}"/>
              </a:ext>
            </a:extLst>
          </p:cNvPr>
          <p:cNvGraphicFramePr>
            <a:graphicFrameLocks noGrp="1"/>
          </p:cNvGraphicFramePr>
          <p:nvPr>
            <p:ph idx="1"/>
          </p:nvPr>
        </p:nvGraphicFramePr>
        <p:xfrm>
          <a:off x="457200" y="1719263"/>
          <a:ext cx="8229600" cy="3383280"/>
        </p:xfrm>
        <a:graphic>
          <a:graphicData uri="http://schemas.openxmlformats.org/drawingml/2006/table">
            <a:tbl>
              <a:tblPr firstRow="1" bandRow="1">
                <a:tableStyleId>{5C22544A-7EE6-4342-B048-85BDC9FD1C3A}</a:tableStyleId>
              </a:tblPr>
              <a:tblGrid>
                <a:gridCol w="3178696">
                  <a:extLst>
                    <a:ext uri="{9D8B030D-6E8A-4147-A177-3AD203B41FA5}">
                      <a16:colId xmlns:a16="http://schemas.microsoft.com/office/drawing/2014/main" val="2687854479"/>
                    </a:ext>
                  </a:extLst>
                </a:gridCol>
                <a:gridCol w="2448272">
                  <a:extLst>
                    <a:ext uri="{9D8B030D-6E8A-4147-A177-3AD203B41FA5}">
                      <a16:colId xmlns:a16="http://schemas.microsoft.com/office/drawing/2014/main" val="2815525278"/>
                    </a:ext>
                  </a:extLst>
                </a:gridCol>
                <a:gridCol w="2602632">
                  <a:extLst>
                    <a:ext uri="{9D8B030D-6E8A-4147-A177-3AD203B41FA5}">
                      <a16:colId xmlns:a16="http://schemas.microsoft.com/office/drawing/2014/main" val="981777568"/>
                    </a:ext>
                  </a:extLst>
                </a:gridCol>
              </a:tblGrid>
              <a:tr h="370840">
                <a:tc>
                  <a:txBody>
                    <a:bodyPr/>
                    <a:lstStyle/>
                    <a:p>
                      <a:endParaRPr lang="en-US" sz="3200"/>
                    </a:p>
                  </a:txBody>
                  <a:tcPr/>
                </a:tc>
                <a:tc>
                  <a:txBody>
                    <a:bodyPr/>
                    <a:lstStyle/>
                    <a:p>
                      <a:pPr algn="ctr"/>
                      <a:r>
                        <a:rPr lang="en-GB" sz="3200" dirty="0">
                          <a:solidFill>
                            <a:schemeClr val="accent4"/>
                          </a:solidFill>
                        </a:rPr>
                        <a:t>AUDITOR</a:t>
                      </a:r>
                      <a:endParaRPr lang="en-US" sz="3200" dirty="0">
                        <a:solidFill>
                          <a:schemeClr val="accent4"/>
                        </a:solidFill>
                      </a:endParaRPr>
                    </a:p>
                  </a:txBody>
                  <a:tcPr/>
                </a:tc>
                <a:tc>
                  <a:txBody>
                    <a:bodyPr/>
                    <a:lstStyle/>
                    <a:p>
                      <a:pPr algn="ctr"/>
                      <a:r>
                        <a:rPr lang="en-GB" sz="3200" dirty="0">
                          <a:solidFill>
                            <a:schemeClr val="accent4"/>
                          </a:solidFill>
                        </a:rPr>
                        <a:t>COMPANY</a:t>
                      </a:r>
                      <a:endParaRPr lang="en-US" sz="3200" dirty="0">
                        <a:solidFill>
                          <a:schemeClr val="accent4"/>
                        </a:solidFill>
                      </a:endParaRPr>
                    </a:p>
                  </a:txBody>
                  <a:tcPr/>
                </a:tc>
                <a:extLst>
                  <a:ext uri="{0D108BD9-81ED-4DB2-BD59-A6C34878D82A}">
                    <a16:rowId xmlns:a16="http://schemas.microsoft.com/office/drawing/2014/main" val="4232090370"/>
                  </a:ext>
                </a:extLst>
              </a:tr>
              <a:tr h="370840">
                <a:tc>
                  <a:txBody>
                    <a:bodyPr/>
                    <a:lstStyle/>
                    <a:p>
                      <a:r>
                        <a:rPr lang="en-GB" sz="3200" b="1" i="0" dirty="0"/>
                        <a:t>Using test data</a:t>
                      </a:r>
                    </a:p>
                    <a:p>
                      <a:r>
                        <a:rPr lang="en-GB" sz="2800" b="0" i="0" dirty="0"/>
                        <a:t>(</a:t>
                      </a:r>
                      <a:r>
                        <a:rPr lang="en-GB" sz="2800" b="0" i="0" dirty="0" err="1"/>
                        <a:t>eg</a:t>
                      </a:r>
                      <a:r>
                        <a:rPr lang="en-GB" sz="2800" b="0" i="0" dirty="0"/>
                        <a:t> dummy transactions)</a:t>
                      </a:r>
                      <a:endParaRPr lang="en-US" sz="2800" b="0" i="0" dirty="0"/>
                    </a:p>
                  </a:txBody>
                  <a:tcPr/>
                </a:tc>
                <a:tc>
                  <a:txBody>
                    <a:bodyPr/>
                    <a:lstStyle/>
                    <a:p>
                      <a:pPr algn="ctr"/>
                      <a:endParaRPr lang="en-GB" sz="2800" dirty="0"/>
                    </a:p>
                    <a:p>
                      <a:pPr algn="ctr"/>
                      <a:r>
                        <a:rPr lang="en-GB" sz="2800" dirty="0"/>
                        <a:t>DATA</a:t>
                      </a:r>
                    </a:p>
                    <a:p>
                      <a:pPr algn="ctr"/>
                      <a:endParaRPr lang="en-US" sz="2800" dirty="0"/>
                    </a:p>
                  </a:txBody>
                  <a:tcPr/>
                </a:tc>
                <a:tc>
                  <a:txBody>
                    <a:bodyPr/>
                    <a:lstStyle/>
                    <a:p>
                      <a:pPr algn="ctr"/>
                      <a:endParaRPr lang="en-GB" sz="2800" dirty="0"/>
                    </a:p>
                    <a:p>
                      <a:pPr algn="ctr"/>
                      <a:r>
                        <a:rPr lang="en-GB" sz="2800" dirty="0"/>
                        <a:t>SOFTWARE</a:t>
                      </a:r>
                      <a:endParaRPr lang="en-US" sz="2800" dirty="0"/>
                    </a:p>
                  </a:txBody>
                  <a:tcPr/>
                </a:tc>
                <a:extLst>
                  <a:ext uri="{0D108BD9-81ED-4DB2-BD59-A6C34878D82A}">
                    <a16:rowId xmlns:a16="http://schemas.microsoft.com/office/drawing/2014/main" val="3317206920"/>
                  </a:ext>
                </a:extLst>
              </a:tr>
              <a:tr h="370840">
                <a:tc>
                  <a:txBody>
                    <a:bodyPr/>
                    <a:lstStyle/>
                    <a:p>
                      <a:r>
                        <a:rPr lang="en-GB" sz="3200" b="1" dirty="0"/>
                        <a:t>Using audit software</a:t>
                      </a:r>
                      <a:endParaRPr lang="en-US" sz="3200" b="1" dirty="0"/>
                    </a:p>
                  </a:txBody>
                  <a:tcPr/>
                </a:tc>
                <a:tc>
                  <a:txBody>
                    <a:bodyPr/>
                    <a:lstStyle/>
                    <a:p>
                      <a:pPr algn="ctr"/>
                      <a:endParaRPr lang="en-GB" sz="2800" dirty="0"/>
                    </a:p>
                    <a:p>
                      <a:pPr algn="ctr"/>
                      <a:r>
                        <a:rPr lang="en-GB" sz="2800" dirty="0"/>
                        <a:t>SOFTWARE</a:t>
                      </a:r>
                    </a:p>
                    <a:p>
                      <a:pPr algn="ctr"/>
                      <a:endParaRPr lang="en-US" sz="2800" dirty="0"/>
                    </a:p>
                  </a:txBody>
                  <a:tcPr/>
                </a:tc>
                <a:tc>
                  <a:txBody>
                    <a:bodyPr/>
                    <a:lstStyle/>
                    <a:p>
                      <a:pPr algn="ctr"/>
                      <a:endParaRPr lang="en-GB" sz="2800" dirty="0"/>
                    </a:p>
                    <a:p>
                      <a:pPr algn="ctr"/>
                      <a:r>
                        <a:rPr lang="en-GB" sz="2800" dirty="0"/>
                        <a:t>DATA</a:t>
                      </a:r>
                      <a:endParaRPr lang="en-US" sz="2800" dirty="0"/>
                    </a:p>
                  </a:txBody>
                  <a:tcPr/>
                </a:tc>
                <a:extLst>
                  <a:ext uri="{0D108BD9-81ED-4DB2-BD59-A6C34878D82A}">
                    <a16:rowId xmlns:a16="http://schemas.microsoft.com/office/drawing/2014/main" val="1146607231"/>
                  </a:ext>
                </a:extLst>
              </a:tr>
            </a:tbl>
          </a:graphicData>
        </a:graphic>
      </p:graphicFrame>
    </p:spTree>
    <p:extLst>
      <p:ext uri="{BB962C8B-B14F-4D97-AF65-F5344CB8AC3E}">
        <p14:creationId xmlns:p14="http://schemas.microsoft.com/office/powerpoint/2010/main" val="2542428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858490"/>
          </a:xfrm>
        </p:spPr>
        <p:txBody>
          <a:bodyPr/>
          <a:lstStyle/>
          <a:p>
            <a:r>
              <a:rPr lang="en-GB" dirty="0"/>
              <a:t>Test Data </a:t>
            </a:r>
            <a:r>
              <a:rPr lang="en-GB" sz="2800" dirty="0">
                <a:solidFill>
                  <a:srgbClr val="FF0000"/>
                </a:solidFill>
              </a:rPr>
              <a:t>(</a:t>
            </a:r>
            <a:r>
              <a:rPr lang="en-GB" sz="2800" dirty="0" err="1">
                <a:solidFill>
                  <a:srgbClr val="FF0000"/>
                </a:solidFill>
              </a:rPr>
              <a:t>ie</a:t>
            </a:r>
            <a:r>
              <a:rPr lang="en-GB" sz="2800" dirty="0">
                <a:solidFill>
                  <a:srgbClr val="FF0000"/>
                </a:solidFill>
              </a:rPr>
              <a:t>. auditor’s data)</a:t>
            </a:r>
          </a:p>
        </p:txBody>
      </p:sp>
      <p:sp>
        <p:nvSpPr>
          <p:cNvPr id="3" name="Content Placeholder 2"/>
          <p:cNvSpPr>
            <a:spLocks noGrp="1"/>
          </p:cNvSpPr>
          <p:nvPr>
            <p:ph idx="1"/>
          </p:nvPr>
        </p:nvSpPr>
        <p:spPr>
          <a:xfrm>
            <a:off x="457200" y="1268760"/>
            <a:ext cx="8363272" cy="5328591"/>
          </a:xfrm>
        </p:spPr>
        <p:txBody>
          <a:bodyPr/>
          <a:lstStyle/>
          <a:p>
            <a:pPr marL="0" indent="0">
              <a:buNone/>
            </a:pPr>
            <a:r>
              <a:rPr lang="en-GB" sz="2800" dirty="0"/>
              <a:t>Tests controls within the client’s accounting system:</a:t>
            </a:r>
          </a:p>
          <a:p>
            <a:pPr marL="514350" indent="-514350">
              <a:buFont typeface="+mj-lt"/>
              <a:buAutoNum type="arabicPeriod"/>
            </a:pPr>
            <a:r>
              <a:rPr lang="en-GB" sz="2800" dirty="0"/>
              <a:t>Identify </a:t>
            </a:r>
            <a:r>
              <a:rPr lang="en-GB" sz="2800" dirty="0">
                <a:highlight>
                  <a:srgbClr val="FFFF00"/>
                </a:highlight>
              </a:rPr>
              <a:t>controls </a:t>
            </a:r>
            <a:r>
              <a:rPr lang="en-GB" sz="2800" dirty="0"/>
              <a:t>within the client’s system</a:t>
            </a:r>
          </a:p>
          <a:p>
            <a:pPr marL="514350" indent="-514350">
              <a:buFont typeface="+mj-lt"/>
              <a:buAutoNum type="arabicPeriod"/>
            </a:pPr>
            <a:r>
              <a:rPr lang="en-GB" sz="2800" dirty="0"/>
              <a:t>Decide upon the </a:t>
            </a:r>
            <a:r>
              <a:rPr lang="en-GB" sz="2800" dirty="0">
                <a:highlight>
                  <a:srgbClr val="FFFF00"/>
                </a:highlight>
              </a:rPr>
              <a:t>test data </a:t>
            </a:r>
            <a:r>
              <a:rPr lang="en-GB" sz="2800" dirty="0"/>
              <a:t>to use:</a:t>
            </a:r>
          </a:p>
          <a:p>
            <a:pPr lvl="1"/>
            <a:r>
              <a:rPr lang="en-GB" sz="2400" dirty="0"/>
              <a:t>Dummy data</a:t>
            </a:r>
          </a:p>
          <a:p>
            <a:pPr lvl="1"/>
            <a:r>
              <a:rPr lang="en-GB" sz="2400" dirty="0"/>
              <a:t>Real data</a:t>
            </a:r>
          </a:p>
          <a:p>
            <a:pPr lvl="1"/>
            <a:r>
              <a:rPr lang="en-GB" sz="2400" dirty="0"/>
              <a:t>Dummy data run through a copy of the system</a:t>
            </a:r>
          </a:p>
          <a:p>
            <a:pPr marL="514350" indent="-514350">
              <a:buFont typeface="+mj-lt"/>
              <a:buAutoNum type="arabicPeriod"/>
            </a:pPr>
            <a:r>
              <a:rPr lang="en-GB" sz="2800" dirty="0">
                <a:highlight>
                  <a:srgbClr val="FFFF00"/>
                </a:highlight>
              </a:rPr>
              <a:t>Run </a:t>
            </a:r>
            <a:r>
              <a:rPr lang="en-GB" sz="2800" dirty="0"/>
              <a:t>the test data</a:t>
            </a:r>
          </a:p>
          <a:p>
            <a:pPr marL="514350" indent="-514350">
              <a:buFont typeface="+mj-lt"/>
              <a:buAutoNum type="arabicPeriod"/>
            </a:pPr>
            <a:r>
              <a:rPr lang="en-GB" sz="2800" dirty="0">
                <a:highlight>
                  <a:srgbClr val="FFFF00"/>
                </a:highlight>
              </a:rPr>
              <a:t>Compare </a:t>
            </a:r>
            <a:r>
              <a:rPr lang="en-GB" sz="2800" dirty="0"/>
              <a:t>results with expectations</a:t>
            </a:r>
          </a:p>
          <a:p>
            <a:pPr marL="514350" indent="-514350">
              <a:buFont typeface="+mj-lt"/>
              <a:buAutoNum type="arabicPeriod"/>
            </a:pPr>
            <a:r>
              <a:rPr lang="en-GB" sz="2800" dirty="0">
                <a:highlight>
                  <a:srgbClr val="FFFF00"/>
                </a:highlight>
              </a:rPr>
              <a:t>Conclude </a:t>
            </a:r>
            <a:r>
              <a:rPr lang="en-GB" sz="2800" dirty="0"/>
              <a:t>on whether controls are operating effectively</a:t>
            </a:r>
          </a:p>
          <a:p>
            <a:endParaRPr lang="en-GB" sz="2800" dirty="0"/>
          </a:p>
        </p:txBody>
      </p:sp>
    </p:spTree>
    <p:extLst>
      <p:ext uri="{BB962C8B-B14F-4D97-AF65-F5344CB8AC3E}">
        <p14:creationId xmlns:p14="http://schemas.microsoft.com/office/powerpoint/2010/main" val="1065138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Data - Examples</a:t>
            </a:r>
          </a:p>
        </p:txBody>
      </p:sp>
      <p:sp>
        <p:nvSpPr>
          <p:cNvPr id="3" name="Content Placeholder 2"/>
          <p:cNvSpPr>
            <a:spLocks noGrp="1"/>
          </p:cNvSpPr>
          <p:nvPr>
            <p:ph idx="1"/>
          </p:nvPr>
        </p:nvSpPr>
        <p:spPr/>
        <p:txBody>
          <a:bodyPr/>
          <a:lstStyle/>
          <a:p>
            <a:r>
              <a:rPr lang="en-GB" dirty="0"/>
              <a:t>An invoice which does not </a:t>
            </a:r>
            <a:r>
              <a:rPr lang="en-GB" dirty="0">
                <a:highlight>
                  <a:srgbClr val="FFFF00"/>
                </a:highlight>
              </a:rPr>
              <a:t>cast </a:t>
            </a:r>
            <a:r>
              <a:rPr lang="en-GB" dirty="0"/>
              <a:t>(add up) should be rejected by the system</a:t>
            </a:r>
          </a:p>
          <a:p>
            <a:r>
              <a:rPr lang="en-GB" dirty="0"/>
              <a:t>An invoice with an </a:t>
            </a:r>
            <a:r>
              <a:rPr lang="en-GB" dirty="0">
                <a:highlight>
                  <a:srgbClr val="FFFF00"/>
                </a:highlight>
              </a:rPr>
              <a:t>incorrect supplier code </a:t>
            </a:r>
            <a:r>
              <a:rPr lang="en-GB" dirty="0"/>
              <a:t>should be rejected</a:t>
            </a:r>
          </a:p>
          <a:p>
            <a:r>
              <a:rPr lang="en-GB" dirty="0"/>
              <a:t>Valid entries should be </a:t>
            </a:r>
            <a:r>
              <a:rPr lang="en-GB" dirty="0">
                <a:highlight>
                  <a:srgbClr val="FFFF00"/>
                </a:highlight>
              </a:rPr>
              <a:t>correctly posted </a:t>
            </a:r>
            <a:r>
              <a:rPr lang="en-GB" dirty="0"/>
              <a:t>to the appropriate account</a:t>
            </a:r>
          </a:p>
          <a:p>
            <a:r>
              <a:rPr lang="en-GB" dirty="0">
                <a:solidFill>
                  <a:schemeClr val="accent4"/>
                </a:solidFill>
              </a:rPr>
              <a:t>A sales order which would exceed customer’s </a:t>
            </a:r>
            <a:r>
              <a:rPr lang="en-GB" dirty="0">
                <a:solidFill>
                  <a:schemeClr val="accent4"/>
                </a:solidFill>
                <a:highlight>
                  <a:srgbClr val="FFFF00"/>
                </a:highlight>
              </a:rPr>
              <a:t>credit limit </a:t>
            </a:r>
            <a:r>
              <a:rPr lang="en-GB" dirty="0">
                <a:solidFill>
                  <a:schemeClr val="accent4"/>
                </a:solidFill>
              </a:rPr>
              <a:t>should be rejected by the system.</a:t>
            </a:r>
          </a:p>
          <a:p>
            <a:endParaRPr lang="en-GB" dirty="0"/>
          </a:p>
          <a:p>
            <a:endParaRPr lang="en-GB" dirty="0"/>
          </a:p>
        </p:txBody>
      </p:sp>
    </p:spTree>
    <p:extLst>
      <p:ext uri="{BB962C8B-B14F-4D97-AF65-F5344CB8AC3E}">
        <p14:creationId xmlns:p14="http://schemas.microsoft.com/office/powerpoint/2010/main" val="288044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858490"/>
          </a:xfrm>
        </p:spPr>
        <p:txBody>
          <a:bodyPr/>
          <a:lstStyle/>
          <a:p>
            <a:r>
              <a:rPr lang="en-GB" dirty="0"/>
              <a:t>Audit Software </a:t>
            </a:r>
            <a:r>
              <a:rPr lang="en-GB" sz="3000" dirty="0">
                <a:solidFill>
                  <a:srgbClr val="FF0000"/>
                </a:solidFill>
              </a:rPr>
              <a:t>(auditor’s software)</a:t>
            </a:r>
          </a:p>
        </p:txBody>
      </p:sp>
      <p:sp>
        <p:nvSpPr>
          <p:cNvPr id="3" name="Content Placeholder 2"/>
          <p:cNvSpPr>
            <a:spLocks noGrp="1"/>
          </p:cNvSpPr>
          <p:nvPr>
            <p:ph idx="1"/>
          </p:nvPr>
        </p:nvSpPr>
        <p:spPr>
          <a:xfrm>
            <a:off x="457200" y="1268760"/>
            <a:ext cx="8229600" cy="4862165"/>
          </a:xfrm>
        </p:spPr>
        <p:txBody>
          <a:bodyPr/>
          <a:lstStyle/>
          <a:p>
            <a:pPr marL="0" indent="0">
              <a:buNone/>
            </a:pPr>
            <a:r>
              <a:rPr lang="en-GB" dirty="0"/>
              <a:t>Interrogates the client’s system and analyses selected information</a:t>
            </a:r>
          </a:p>
          <a:p>
            <a:pPr lvl="1"/>
            <a:r>
              <a:rPr lang="en-GB" dirty="0"/>
              <a:t>Extract a </a:t>
            </a:r>
            <a:r>
              <a:rPr lang="en-GB" dirty="0">
                <a:highlight>
                  <a:srgbClr val="FFFF00"/>
                </a:highlight>
              </a:rPr>
              <a:t>sample</a:t>
            </a:r>
            <a:r>
              <a:rPr lang="en-GB" dirty="0"/>
              <a:t> according to specified criteria e.g. balances over a certain amount</a:t>
            </a:r>
          </a:p>
          <a:p>
            <a:pPr lvl="1"/>
            <a:r>
              <a:rPr lang="en-GB" dirty="0"/>
              <a:t>Calculate</a:t>
            </a:r>
            <a:r>
              <a:rPr lang="en-GB" dirty="0">
                <a:highlight>
                  <a:srgbClr val="FFFF00"/>
                </a:highlight>
              </a:rPr>
              <a:t> ratios </a:t>
            </a:r>
            <a:r>
              <a:rPr lang="en-GB" dirty="0"/>
              <a:t>and select those outside expectations</a:t>
            </a:r>
          </a:p>
          <a:p>
            <a:pPr lvl="1"/>
            <a:r>
              <a:rPr lang="en-GB" dirty="0"/>
              <a:t>Check</a:t>
            </a:r>
            <a:r>
              <a:rPr lang="en-GB" dirty="0">
                <a:highlight>
                  <a:srgbClr val="FFFF00"/>
                </a:highlight>
              </a:rPr>
              <a:t> calculations </a:t>
            </a:r>
            <a:r>
              <a:rPr lang="en-GB" dirty="0"/>
              <a:t>performed by the system</a:t>
            </a:r>
          </a:p>
          <a:p>
            <a:pPr lvl="1"/>
            <a:r>
              <a:rPr lang="en-GB" dirty="0"/>
              <a:t>Prepare </a:t>
            </a:r>
            <a:r>
              <a:rPr lang="en-GB" dirty="0">
                <a:highlight>
                  <a:srgbClr val="FFFF00"/>
                </a:highlight>
              </a:rPr>
              <a:t>reports </a:t>
            </a:r>
            <a:r>
              <a:rPr lang="en-GB" dirty="0"/>
              <a:t>such as budget figures compared with actual figures</a:t>
            </a:r>
          </a:p>
          <a:p>
            <a:pPr lvl="1"/>
            <a:r>
              <a:rPr lang="en-GB" dirty="0"/>
              <a:t>Can test whole </a:t>
            </a:r>
            <a:r>
              <a:rPr lang="en-GB" dirty="0">
                <a:highlight>
                  <a:srgbClr val="FFFF00"/>
                </a:highlight>
              </a:rPr>
              <a:t>population</a:t>
            </a:r>
          </a:p>
        </p:txBody>
      </p:sp>
    </p:spTree>
    <p:extLst>
      <p:ext uri="{BB962C8B-B14F-4D97-AF65-F5344CB8AC3E}">
        <p14:creationId xmlns:p14="http://schemas.microsoft.com/office/powerpoint/2010/main" val="496357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229600" cy="6408712"/>
          </a:xfrm>
        </p:spPr>
        <p:txBody>
          <a:bodyPr/>
          <a:lstStyle/>
          <a:p>
            <a:r>
              <a:rPr lang="en-GB" sz="2400" dirty="0"/>
              <a:t>Delphic Ltd is a wholesaler of furniture. Delphic buys the furniture from six major manufacturers and sells them to over 600 different customers ranging from large retail chain stores to smaller owner-controlled businesses. </a:t>
            </a:r>
          </a:p>
          <a:p>
            <a:r>
              <a:rPr lang="en-GB" sz="2400" dirty="0"/>
              <a:t>The receivables balance includes customers owing up to £125,000 to smaller balances of about £5,000, all with many different due dates for payments and credit limits. All information is stored on </a:t>
            </a:r>
            <a:r>
              <a:rPr lang="en-GB" sz="2400" dirty="0" err="1"/>
              <a:t>Delphic’s</a:t>
            </a:r>
            <a:r>
              <a:rPr lang="en-GB" sz="2400" dirty="0"/>
              <a:t> computer systems. </a:t>
            </a:r>
          </a:p>
          <a:p>
            <a:endParaRPr lang="en-GB" sz="1100" dirty="0"/>
          </a:p>
          <a:p>
            <a:r>
              <a:rPr lang="en-GB" sz="2400" dirty="0"/>
              <a:t>You are the audit senior in charge of the audit of the receivables balance. For the first time at this client, you have decided to use audit software. Staff at Delphic are happy to help the auditor, although they cannot confirm completeness of systems documentation, and warn that the systems have very old operating systems in place, limiting file compatibility with more modern programs.</a:t>
            </a:r>
          </a:p>
        </p:txBody>
      </p:sp>
    </p:spTree>
    <p:extLst>
      <p:ext uri="{BB962C8B-B14F-4D97-AF65-F5344CB8AC3E}">
        <p14:creationId xmlns:p14="http://schemas.microsoft.com/office/powerpoint/2010/main" val="4165309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776"/>
            <a:ext cx="9099308"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5114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highlight>
                  <a:srgbClr val="FFFF00"/>
                </a:highlight>
              </a:rPr>
              <a:t>5.</a:t>
            </a:r>
            <a:r>
              <a:rPr lang="en-GB" dirty="0"/>
              <a:t>	Analytical Procedures</a:t>
            </a:r>
          </a:p>
        </p:txBody>
      </p:sp>
      <p:sp>
        <p:nvSpPr>
          <p:cNvPr id="3" name="Content Placeholder 2"/>
          <p:cNvSpPr>
            <a:spLocks noGrp="1"/>
          </p:cNvSpPr>
          <p:nvPr>
            <p:ph idx="1"/>
          </p:nvPr>
        </p:nvSpPr>
        <p:spPr>
          <a:xfrm>
            <a:off x="323528" y="1772816"/>
            <a:ext cx="8640960" cy="4608512"/>
          </a:xfrm>
        </p:spPr>
        <p:txBody>
          <a:bodyPr/>
          <a:lstStyle/>
          <a:p>
            <a:pPr marL="0">
              <a:buNone/>
            </a:pPr>
            <a:r>
              <a:rPr lang="en-GB" dirty="0"/>
              <a:t>Analytical Procedures can be used at three different stages of the audit:</a:t>
            </a:r>
          </a:p>
          <a:p>
            <a:pPr marL="114300" indent="-457200"/>
            <a:r>
              <a:rPr lang="en-GB" b="1" i="1" dirty="0">
                <a:solidFill>
                  <a:schemeClr val="accent5">
                    <a:lumMod val="50000"/>
                  </a:schemeClr>
                </a:solidFill>
              </a:rPr>
              <a:t>Beginning </a:t>
            </a:r>
            <a:r>
              <a:rPr lang="en-GB" b="1" i="1" dirty="0"/>
              <a:t>– </a:t>
            </a:r>
            <a:r>
              <a:rPr lang="en-GB" b="1" dirty="0">
                <a:highlight>
                  <a:srgbClr val="FFFF00"/>
                </a:highlight>
              </a:rPr>
              <a:t>Preliminary AP </a:t>
            </a:r>
            <a:r>
              <a:rPr lang="en-GB" b="1" i="1" dirty="0"/>
              <a:t>(as part of planning)</a:t>
            </a:r>
          </a:p>
          <a:p>
            <a:pPr marL="114300" indent="-457200"/>
            <a:r>
              <a:rPr lang="en-GB" b="1" i="1" dirty="0">
                <a:solidFill>
                  <a:schemeClr val="accent5">
                    <a:lumMod val="50000"/>
                  </a:schemeClr>
                </a:solidFill>
                <a:highlight>
                  <a:srgbClr val="00FF00"/>
                </a:highlight>
              </a:rPr>
              <a:t>Middle</a:t>
            </a:r>
            <a:r>
              <a:rPr lang="en-GB" b="1" i="1" dirty="0">
                <a:solidFill>
                  <a:schemeClr val="accent5">
                    <a:lumMod val="50000"/>
                  </a:schemeClr>
                </a:solidFill>
              </a:rPr>
              <a:t>	</a:t>
            </a:r>
            <a:r>
              <a:rPr lang="en-GB" b="1" i="1" dirty="0"/>
              <a:t> –</a:t>
            </a:r>
            <a:r>
              <a:rPr lang="en-GB" b="1" i="1" dirty="0">
                <a:solidFill>
                  <a:schemeClr val="accent5">
                    <a:lumMod val="50000"/>
                  </a:schemeClr>
                </a:solidFill>
              </a:rPr>
              <a:t> </a:t>
            </a:r>
            <a:r>
              <a:rPr lang="en-GB" b="1" dirty="0">
                <a:highlight>
                  <a:srgbClr val="FFFF00"/>
                </a:highlight>
              </a:rPr>
              <a:t>Substantive AP </a:t>
            </a:r>
            <a:r>
              <a:rPr lang="en-GB" b="1" i="1" dirty="0"/>
              <a:t>(gathering audit evidence as part of substantive procedures. Auditors are </a:t>
            </a:r>
            <a:r>
              <a:rPr lang="en-GB" b="1" i="1" u="sng" dirty="0"/>
              <a:t>not</a:t>
            </a:r>
            <a:r>
              <a:rPr lang="en-GB" b="1" i="1" dirty="0"/>
              <a:t> required to do this by ISA)</a:t>
            </a:r>
          </a:p>
          <a:p>
            <a:pPr marL="114300" indent="-457200"/>
            <a:r>
              <a:rPr lang="en-GB" b="1" i="1" dirty="0">
                <a:solidFill>
                  <a:schemeClr val="accent5">
                    <a:lumMod val="50000"/>
                  </a:schemeClr>
                </a:solidFill>
              </a:rPr>
              <a:t>End</a:t>
            </a:r>
            <a:r>
              <a:rPr lang="en-GB" b="1" i="1" dirty="0"/>
              <a:t> – </a:t>
            </a:r>
            <a:r>
              <a:rPr lang="en-GB" b="1" dirty="0">
                <a:highlight>
                  <a:srgbClr val="FFFF00"/>
                </a:highlight>
              </a:rPr>
              <a:t>Review AP </a:t>
            </a:r>
            <a:r>
              <a:rPr lang="en-GB" b="1" i="1" dirty="0"/>
              <a:t>(part of audit completion) </a:t>
            </a:r>
            <a:endParaRPr lang="en-GB" dirty="0"/>
          </a:p>
        </p:txBody>
      </p:sp>
    </p:spTree>
    <p:extLst>
      <p:ext uri="{BB962C8B-B14F-4D97-AF65-F5344CB8AC3E}">
        <p14:creationId xmlns:p14="http://schemas.microsoft.com/office/powerpoint/2010/main" val="133030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Evidence and Sampling</a:t>
            </a:r>
          </a:p>
        </p:txBody>
      </p:sp>
      <p:sp>
        <p:nvSpPr>
          <p:cNvPr id="3" name="Content Placeholder 2"/>
          <p:cNvSpPr>
            <a:spLocks noGrp="1"/>
          </p:cNvSpPr>
          <p:nvPr>
            <p:ph idx="1"/>
          </p:nvPr>
        </p:nvSpPr>
        <p:spPr>
          <a:xfrm>
            <a:off x="457200" y="1719262"/>
            <a:ext cx="8363272" cy="4878089"/>
          </a:xfrm>
        </p:spPr>
        <p:txBody>
          <a:bodyPr/>
          <a:lstStyle/>
          <a:p>
            <a:pPr marL="0">
              <a:buNone/>
            </a:pPr>
            <a:r>
              <a:rPr lang="en-GB" sz="2800" dirty="0"/>
              <a:t>By the end of studying this topic, you should be able to:</a:t>
            </a:r>
          </a:p>
          <a:p>
            <a:pPr lvl="0"/>
            <a:r>
              <a:rPr lang="en-GB" sz="2800" dirty="0"/>
              <a:t>Describe the procedures for </a:t>
            </a:r>
            <a:r>
              <a:rPr lang="en-GB" sz="2800" dirty="0">
                <a:highlight>
                  <a:srgbClr val="FFFF00"/>
                </a:highlight>
              </a:rPr>
              <a:t>obtaining evidence</a:t>
            </a:r>
            <a:r>
              <a:rPr lang="en-GB" sz="2800" dirty="0"/>
              <a:t>.</a:t>
            </a:r>
          </a:p>
          <a:p>
            <a:pPr marL="342000" indent="-342000"/>
            <a:r>
              <a:rPr lang="en-GB" sz="2800" dirty="0"/>
              <a:t>Recognise the </a:t>
            </a:r>
            <a:r>
              <a:rPr lang="en-GB" sz="2800" dirty="0">
                <a:highlight>
                  <a:srgbClr val="FFFF00"/>
                </a:highlight>
              </a:rPr>
              <a:t>strengths and weaknesses </a:t>
            </a:r>
            <a:r>
              <a:rPr lang="en-GB" sz="2800" dirty="0"/>
              <a:t>of particular forms of evidence</a:t>
            </a:r>
          </a:p>
          <a:p>
            <a:pPr marL="342000" indent="-342000"/>
            <a:r>
              <a:rPr lang="en-GB" sz="2800" dirty="0"/>
              <a:t>Recognise when </a:t>
            </a:r>
            <a:r>
              <a:rPr lang="en-GB" sz="2800" dirty="0">
                <a:highlight>
                  <a:srgbClr val="FFFF00"/>
                </a:highlight>
              </a:rPr>
              <a:t>sufficient, appropriate evidence </a:t>
            </a:r>
            <a:r>
              <a:rPr lang="en-GB" sz="2800" dirty="0"/>
              <a:t>has been obtained such that a </a:t>
            </a:r>
            <a:r>
              <a:rPr lang="en-GB" sz="2800" dirty="0">
                <a:highlight>
                  <a:srgbClr val="FFFF00"/>
                </a:highlight>
              </a:rPr>
              <a:t>conclusion</a:t>
            </a:r>
            <a:r>
              <a:rPr lang="en-GB" sz="2800" dirty="0"/>
              <a:t> can be drawn </a:t>
            </a:r>
          </a:p>
          <a:p>
            <a:pPr marL="342000" indent="-342000"/>
            <a:r>
              <a:rPr lang="en-GB" sz="2800" dirty="0"/>
              <a:t>Understand nature and methods of </a:t>
            </a:r>
            <a:r>
              <a:rPr lang="en-GB" sz="2800" dirty="0">
                <a:highlight>
                  <a:srgbClr val="FFFF00"/>
                </a:highlight>
              </a:rPr>
              <a:t>audit sampling</a:t>
            </a:r>
          </a:p>
          <a:p>
            <a:pPr marL="342000" indent="-342000"/>
            <a:endParaRPr lang="en-GB" sz="2800" dirty="0"/>
          </a:p>
          <a:p>
            <a:pPr marL="514350" indent="-514350"/>
            <a:endParaRPr lang="en-GB" sz="2800" dirty="0"/>
          </a:p>
          <a:p>
            <a:pPr marL="514350" indent="-514350"/>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2428564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Analytical Procedures</a:t>
            </a:r>
          </a:p>
        </p:txBody>
      </p:sp>
      <p:sp>
        <p:nvSpPr>
          <p:cNvPr id="3" name="Content Placeholder 2"/>
          <p:cNvSpPr>
            <a:spLocks noGrp="1"/>
          </p:cNvSpPr>
          <p:nvPr>
            <p:ph idx="1"/>
          </p:nvPr>
        </p:nvSpPr>
        <p:spPr/>
        <p:txBody>
          <a:bodyPr/>
          <a:lstStyle/>
          <a:p>
            <a:r>
              <a:rPr lang="en-GB" sz="2800" dirty="0"/>
              <a:t>ISA 520 </a:t>
            </a:r>
            <a:r>
              <a:rPr lang="en-GB" sz="2800" i="1" dirty="0"/>
              <a:t>Analytical Procedures</a:t>
            </a:r>
            <a:r>
              <a:rPr lang="en-GB" sz="2800" dirty="0"/>
              <a:t> gives detail on using analytical procedures in the audit process</a:t>
            </a:r>
          </a:p>
          <a:p>
            <a:endParaRPr lang="en-GB" sz="2800" dirty="0"/>
          </a:p>
          <a:p>
            <a:endParaRPr lang="en-GB" sz="2800" dirty="0"/>
          </a:p>
          <a:p>
            <a:endParaRPr lang="en-GB" sz="2800" dirty="0"/>
          </a:p>
          <a:p>
            <a:endParaRPr lang="en-GB" sz="2800" dirty="0"/>
          </a:p>
          <a:p>
            <a:r>
              <a:rPr lang="en-GB" sz="2800" dirty="0"/>
              <a:t>Substantive procedures are required to be performed on all material balances, this </a:t>
            </a:r>
            <a:r>
              <a:rPr lang="en-GB" sz="2800" b="1" dirty="0">
                <a:highlight>
                  <a:srgbClr val="FFFF00"/>
                </a:highlight>
              </a:rPr>
              <a:t>may</a:t>
            </a:r>
            <a:r>
              <a:rPr lang="en-GB" sz="2800" dirty="0"/>
              <a:t> include </a:t>
            </a:r>
            <a:r>
              <a:rPr lang="en-GB" sz="2800" dirty="0">
                <a:solidFill>
                  <a:srgbClr val="FF0000"/>
                </a:solidFill>
              </a:rPr>
              <a:t>substantive</a:t>
            </a:r>
            <a:r>
              <a:rPr lang="en-GB" sz="2800" dirty="0"/>
              <a:t> analytical procedures</a:t>
            </a:r>
          </a:p>
          <a:p>
            <a:endParaRPr lang="en-GB" dirty="0"/>
          </a:p>
        </p:txBody>
      </p:sp>
      <p:sp>
        <p:nvSpPr>
          <p:cNvPr id="4" name="TextBox 3"/>
          <p:cNvSpPr txBox="1"/>
          <p:nvPr/>
        </p:nvSpPr>
        <p:spPr>
          <a:xfrm>
            <a:off x="5385404" y="2780928"/>
            <a:ext cx="3312368" cy="1569660"/>
          </a:xfrm>
          <a:prstGeom prst="rect">
            <a:avLst/>
          </a:prstGeom>
          <a:solidFill>
            <a:schemeClr val="accent1"/>
          </a:solidFill>
        </p:spPr>
        <p:txBody>
          <a:bodyPr wrap="square" rtlCol="0">
            <a:spAutoFit/>
          </a:bodyPr>
          <a:lstStyle/>
          <a:p>
            <a:pPr algn="ctr"/>
            <a:r>
              <a:rPr lang="en-GB" sz="2400" b="1" dirty="0">
                <a:solidFill>
                  <a:schemeClr val="bg1"/>
                </a:solidFill>
              </a:rPr>
              <a:t>Remember</a:t>
            </a:r>
            <a:r>
              <a:rPr lang="en-GB" sz="2400" dirty="0">
                <a:solidFill>
                  <a:schemeClr val="bg1"/>
                </a:solidFill>
              </a:rPr>
              <a:t>: it is compulsory at the planning stage to use analytical procedures</a:t>
            </a:r>
            <a:endParaRPr lang="en-GB" dirty="0">
              <a:solidFill>
                <a:schemeClr val="bg1"/>
              </a:solidFill>
            </a:endParaRPr>
          </a:p>
        </p:txBody>
      </p:sp>
    </p:spTree>
    <p:extLst>
      <p:ext uri="{BB962C8B-B14F-4D97-AF65-F5344CB8AC3E}">
        <p14:creationId xmlns:p14="http://schemas.microsoft.com/office/powerpoint/2010/main" val="200724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Factors to Consider When Using Analytical Procedures</a:t>
            </a:r>
          </a:p>
        </p:txBody>
      </p:sp>
      <p:graphicFrame>
        <p:nvGraphicFramePr>
          <p:cNvPr id="4" name="Content Placeholder 3"/>
          <p:cNvGraphicFramePr>
            <a:graphicFrameLocks noGrp="1"/>
          </p:cNvGraphicFramePr>
          <p:nvPr>
            <p:ph idx="1"/>
          </p:nvPr>
        </p:nvGraphicFramePr>
        <p:xfrm>
          <a:off x="457200" y="1719263"/>
          <a:ext cx="8229600" cy="4907280"/>
        </p:xfrm>
        <a:graphic>
          <a:graphicData uri="http://schemas.openxmlformats.org/drawingml/2006/table">
            <a:tbl>
              <a:tblPr firstRow="1" bandRow="1">
                <a:tableStyleId>{5C22544A-7EE6-4342-B048-85BDC9FD1C3A}</a:tableStyleId>
              </a:tblPr>
              <a:tblGrid>
                <a:gridCol w="1810544">
                  <a:extLst>
                    <a:ext uri="{9D8B030D-6E8A-4147-A177-3AD203B41FA5}">
                      <a16:colId xmlns:a16="http://schemas.microsoft.com/office/drawing/2014/main" val="20000"/>
                    </a:ext>
                  </a:extLst>
                </a:gridCol>
                <a:gridCol w="6419056">
                  <a:extLst>
                    <a:ext uri="{9D8B030D-6E8A-4147-A177-3AD203B41FA5}">
                      <a16:colId xmlns:a16="http://schemas.microsoft.com/office/drawing/2014/main" val="20001"/>
                    </a:ext>
                  </a:extLst>
                </a:gridCol>
              </a:tblGrid>
              <a:tr h="370840">
                <a:tc>
                  <a:txBody>
                    <a:bodyPr/>
                    <a:lstStyle/>
                    <a:p>
                      <a:r>
                        <a:rPr lang="en-GB" sz="2400" dirty="0"/>
                        <a:t>Factor</a:t>
                      </a:r>
                    </a:p>
                  </a:txBody>
                  <a:tcPr/>
                </a:tc>
                <a:tc>
                  <a:txBody>
                    <a:bodyPr/>
                    <a:lstStyle/>
                    <a:p>
                      <a:r>
                        <a:rPr lang="en-GB" sz="2400" dirty="0"/>
                        <a:t>Issues to consider</a:t>
                      </a:r>
                    </a:p>
                  </a:txBody>
                  <a:tcPr/>
                </a:tc>
                <a:extLst>
                  <a:ext uri="{0D108BD9-81ED-4DB2-BD59-A6C34878D82A}">
                    <a16:rowId xmlns:a16="http://schemas.microsoft.com/office/drawing/2014/main" val="10000"/>
                  </a:ext>
                </a:extLst>
              </a:tr>
              <a:tr h="370840">
                <a:tc>
                  <a:txBody>
                    <a:bodyPr/>
                    <a:lstStyle/>
                    <a:p>
                      <a:r>
                        <a:rPr lang="en-GB" sz="2400" dirty="0"/>
                        <a:t>Suitability</a:t>
                      </a:r>
                    </a:p>
                  </a:txBody>
                  <a:tcPr/>
                </a:tc>
                <a:tc>
                  <a:txBody>
                    <a:bodyPr/>
                    <a:lstStyle/>
                    <a:p>
                      <a:r>
                        <a:rPr lang="en-GB" sz="2200" dirty="0"/>
                        <a:t>More applicable for </a:t>
                      </a:r>
                      <a:r>
                        <a:rPr lang="en-GB" sz="2200" dirty="0">
                          <a:highlight>
                            <a:srgbClr val="FFFF00"/>
                          </a:highlight>
                        </a:rPr>
                        <a:t>large volumes </a:t>
                      </a:r>
                      <a:r>
                        <a:rPr lang="en-GB" sz="2200" dirty="0"/>
                        <a:t>of </a:t>
                      </a:r>
                      <a:r>
                        <a:rPr lang="en-GB" sz="2200" dirty="0">
                          <a:highlight>
                            <a:srgbClr val="FFFF00"/>
                          </a:highlight>
                        </a:rPr>
                        <a:t>predictable</a:t>
                      </a:r>
                      <a:r>
                        <a:rPr lang="en-GB" sz="2200" baseline="0" dirty="0">
                          <a:highlight>
                            <a:srgbClr val="FFFF00"/>
                          </a:highlight>
                        </a:rPr>
                        <a:t> data</a:t>
                      </a:r>
                      <a:r>
                        <a:rPr lang="en-GB" sz="2200" baseline="0" dirty="0"/>
                        <a:t>. Need to consider whether other audit procedures are available which would provide corroboration or further evidence (</a:t>
                      </a:r>
                      <a:r>
                        <a:rPr lang="en-GB" sz="2200" b="0" baseline="0" dirty="0">
                          <a:solidFill>
                            <a:srgbClr val="FF0000"/>
                          </a:solidFill>
                        </a:rPr>
                        <a:t>Benchmarks</a:t>
                      </a:r>
                      <a:r>
                        <a:rPr lang="en-GB" sz="2200" baseline="0" dirty="0"/>
                        <a:t>)</a:t>
                      </a:r>
                      <a:endParaRPr lang="en-GB" sz="2200" dirty="0"/>
                    </a:p>
                  </a:txBody>
                  <a:tcPr/>
                </a:tc>
                <a:extLst>
                  <a:ext uri="{0D108BD9-81ED-4DB2-BD59-A6C34878D82A}">
                    <a16:rowId xmlns:a16="http://schemas.microsoft.com/office/drawing/2014/main" val="10001"/>
                  </a:ext>
                </a:extLst>
              </a:tr>
              <a:tr h="370840">
                <a:tc>
                  <a:txBody>
                    <a:bodyPr/>
                    <a:lstStyle/>
                    <a:p>
                      <a:r>
                        <a:rPr lang="en-GB" sz="2400" dirty="0">
                          <a:highlight>
                            <a:srgbClr val="FFFF00"/>
                          </a:highlight>
                        </a:rPr>
                        <a:t>Reliability</a:t>
                      </a:r>
                      <a:r>
                        <a:rPr lang="en-GB" sz="2400" dirty="0"/>
                        <a:t> of data</a:t>
                      </a:r>
                    </a:p>
                  </a:txBody>
                  <a:tcPr/>
                </a:tc>
                <a:tc>
                  <a:txBody>
                    <a:bodyPr/>
                    <a:lstStyle/>
                    <a:p>
                      <a:r>
                        <a:rPr lang="en-GB" sz="2200" dirty="0"/>
                        <a:t>The source of information,</a:t>
                      </a:r>
                      <a:r>
                        <a:rPr lang="en-GB" sz="2200" baseline="0" dirty="0"/>
                        <a:t> comparability of information, nature and relevance of information, whether there are </a:t>
                      </a:r>
                      <a:r>
                        <a:rPr lang="en-GB" sz="2200" baseline="0" dirty="0">
                          <a:highlight>
                            <a:srgbClr val="FFFF00"/>
                          </a:highlight>
                        </a:rPr>
                        <a:t>appropriate controls </a:t>
                      </a:r>
                      <a:r>
                        <a:rPr lang="en-GB" sz="2200" baseline="0" dirty="0"/>
                        <a:t>over data</a:t>
                      </a:r>
                      <a:endParaRPr lang="en-GB" sz="2200" dirty="0"/>
                    </a:p>
                  </a:txBody>
                  <a:tcPr/>
                </a:tc>
                <a:extLst>
                  <a:ext uri="{0D108BD9-81ED-4DB2-BD59-A6C34878D82A}">
                    <a16:rowId xmlns:a16="http://schemas.microsoft.com/office/drawing/2014/main" val="10002"/>
                  </a:ext>
                </a:extLst>
              </a:tr>
              <a:tr h="370840">
                <a:tc>
                  <a:txBody>
                    <a:bodyPr/>
                    <a:lstStyle/>
                    <a:p>
                      <a:r>
                        <a:rPr lang="en-GB" sz="2400" dirty="0"/>
                        <a:t>Precision</a:t>
                      </a:r>
                    </a:p>
                  </a:txBody>
                  <a:tcPr/>
                </a:tc>
                <a:tc>
                  <a:txBody>
                    <a:bodyPr/>
                    <a:lstStyle/>
                    <a:p>
                      <a:r>
                        <a:rPr lang="en-GB" sz="2200" dirty="0"/>
                        <a:t>The accuracy with</a:t>
                      </a:r>
                      <a:r>
                        <a:rPr lang="en-GB" sz="2200" baseline="0" dirty="0"/>
                        <a:t> which results can be</a:t>
                      </a:r>
                      <a:r>
                        <a:rPr lang="en-GB" sz="2200" baseline="0" dirty="0">
                          <a:highlight>
                            <a:srgbClr val="FFFF00"/>
                          </a:highlight>
                        </a:rPr>
                        <a:t> predicted </a:t>
                      </a:r>
                      <a:r>
                        <a:rPr lang="en-GB" sz="2200" baseline="0" dirty="0"/>
                        <a:t>and the extent to which information can be </a:t>
                      </a:r>
                      <a:r>
                        <a:rPr lang="en-GB" sz="2200" baseline="0" dirty="0">
                          <a:highlight>
                            <a:srgbClr val="FFFF00"/>
                          </a:highlight>
                        </a:rPr>
                        <a:t>disaggregated</a:t>
                      </a:r>
                      <a:endParaRPr lang="en-GB" sz="2200" dirty="0">
                        <a:highlight>
                          <a:srgbClr val="FFFF00"/>
                        </a:highlight>
                      </a:endParaRPr>
                    </a:p>
                  </a:txBody>
                  <a:tcPr/>
                </a:tc>
                <a:extLst>
                  <a:ext uri="{0D108BD9-81ED-4DB2-BD59-A6C34878D82A}">
                    <a16:rowId xmlns:a16="http://schemas.microsoft.com/office/drawing/2014/main" val="10003"/>
                  </a:ext>
                </a:extLst>
              </a:tr>
              <a:tr h="370840">
                <a:tc>
                  <a:txBody>
                    <a:bodyPr/>
                    <a:lstStyle/>
                    <a:p>
                      <a:r>
                        <a:rPr lang="en-GB" sz="2400" dirty="0"/>
                        <a:t>Acceptable difference</a:t>
                      </a:r>
                    </a:p>
                  </a:txBody>
                  <a:tcPr/>
                </a:tc>
                <a:tc>
                  <a:txBody>
                    <a:bodyPr/>
                    <a:lstStyle/>
                    <a:p>
                      <a:r>
                        <a:rPr lang="en-GB" sz="2200" dirty="0"/>
                        <a:t>Influenced by materiality and required assurance:</a:t>
                      </a:r>
                      <a:r>
                        <a:rPr lang="en-GB" sz="2200" baseline="0" dirty="0"/>
                        <a:t> higher risk, lower tolerance to differences</a:t>
                      </a:r>
                      <a:endParaRPr lang="en-GB" sz="2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65362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Income Statement Items</a:t>
            </a:r>
          </a:p>
        </p:txBody>
      </p:sp>
      <p:sp>
        <p:nvSpPr>
          <p:cNvPr id="3" name="Content Placeholder 2"/>
          <p:cNvSpPr>
            <a:spLocks noGrp="1"/>
          </p:cNvSpPr>
          <p:nvPr>
            <p:ph idx="1"/>
          </p:nvPr>
        </p:nvSpPr>
        <p:spPr>
          <a:xfrm>
            <a:off x="457200" y="1719262"/>
            <a:ext cx="8229600" cy="4662065"/>
          </a:xfrm>
        </p:spPr>
        <p:txBody>
          <a:bodyPr/>
          <a:lstStyle/>
          <a:p>
            <a:r>
              <a:rPr lang="en-GB" sz="2400" dirty="0"/>
              <a:t>Revenue, purchases and employee costs are tested predominantly through </a:t>
            </a:r>
            <a:r>
              <a:rPr lang="en-GB" sz="2400" dirty="0">
                <a:highlight>
                  <a:srgbClr val="FFFF00"/>
                </a:highlight>
              </a:rPr>
              <a:t>tests of controls </a:t>
            </a:r>
            <a:r>
              <a:rPr lang="en-GB" sz="2400" dirty="0"/>
              <a:t>(Topics 6, 7 &amp; 8)</a:t>
            </a:r>
          </a:p>
          <a:p>
            <a:r>
              <a:rPr lang="en-GB" sz="2400" dirty="0"/>
              <a:t>Also involve use of </a:t>
            </a:r>
            <a:r>
              <a:rPr lang="en-GB" sz="2400" dirty="0">
                <a:highlight>
                  <a:srgbClr val="FFFF00"/>
                </a:highlight>
              </a:rPr>
              <a:t>analytical procedures </a:t>
            </a:r>
            <a:r>
              <a:rPr lang="en-GB" sz="2400" dirty="0"/>
              <a:t>as amounts are usually of a predictable nature and involve large volumes of transactions.</a:t>
            </a:r>
          </a:p>
          <a:p>
            <a:endParaRPr lang="en-GB" sz="2400" dirty="0"/>
          </a:p>
          <a:p>
            <a:r>
              <a:rPr lang="en-GB" sz="2400" b="1" dirty="0">
                <a:solidFill>
                  <a:srgbClr val="0000FF"/>
                </a:solidFill>
              </a:rPr>
              <a:t>The </a:t>
            </a:r>
            <a:r>
              <a:rPr lang="en-GB" sz="2400" b="1" dirty="0">
                <a:solidFill>
                  <a:srgbClr val="0000FF"/>
                </a:solidFill>
                <a:highlight>
                  <a:srgbClr val="FFFF00"/>
                </a:highlight>
              </a:rPr>
              <a:t>level of risk </a:t>
            </a:r>
            <a:r>
              <a:rPr lang="en-GB" sz="2400" dirty="0">
                <a:solidFill>
                  <a:srgbClr val="0000FF"/>
                </a:solidFill>
              </a:rPr>
              <a:t>associated with income statement items would affect whether other substantive procedures were required in addition to analytical procedures (e.g. tracing transactions through to invoices and payments)</a:t>
            </a:r>
          </a:p>
        </p:txBody>
      </p:sp>
    </p:spTree>
    <p:extLst>
      <p:ext uri="{BB962C8B-B14F-4D97-AF65-F5344CB8AC3E}">
        <p14:creationId xmlns:p14="http://schemas.microsoft.com/office/powerpoint/2010/main" val="286793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data for comparison</a:t>
            </a:r>
          </a:p>
        </p:txBody>
      </p:sp>
      <p:sp>
        <p:nvSpPr>
          <p:cNvPr id="3" name="Content Placeholder 2"/>
          <p:cNvSpPr>
            <a:spLocks noGrp="1"/>
          </p:cNvSpPr>
          <p:nvPr>
            <p:ph idx="1"/>
          </p:nvPr>
        </p:nvSpPr>
        <p:spPr/>
        <p:txBody>
          <a:bodyPr/>
          <a:lstStyle/>
          <a:p>
            <a:r>
              <a:rPr lang="en-GB" dirty="0"/>
              <a:t>Interim financial information</a:t>
            </a:r>
          </a:p>
          <a:p>
            <a:r>
              <a:rPr lang="en-GB" dirty="0"/>
              <a:t>Budgets</a:t>
            </a:r>
          </a:p>
          <a:p>
            <a:r>
              <a:rPr lang="en-GB" dirty="0"/>
              <a:t>Management accounts</a:t>
            </a:r>
          </a:p>
          <a:p>
            <a:r>
              <a:rPr lang="en-GB" dirty="0"/>
              <a:t>Non-financial information</a:t>
            </a:r>
          </a:p>
          <a:p>
            <a:r>
              <a:rPr lang="en-GB" dirty="0"/>
              <a:t>Industry information</a:t>
            </a:r>
          </a:p>
          <a:p>
            <a:r>
              <a:rPr lang="en-GB" dirty="0"/>
              <a:t>Tax returns</a:t>
            </a:r>
          </a:p>
          <a:p>
            <a:r>
              <a:rPr lang="en-GB" dirty="0"/>
              <a:t>Board minutes</a:t>
            </a:r>
          </a:p>
        </p:txBody>
      </p:sp>
    </p:spTree>
    <p:extLst>
      <p:ext uri="{BB962C8B-B14F-4D97-AF65-F5344CB8AC3E}">
        <p14:creationId xmlns:p14="http://schemas.microsoft.com/office/powerpoint/2010/main" val="1808483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Analytical Procedures: Things to Consider</a:t>
            </a:r>
          </a:p>
        </p:txBody>
      </p:sp>
      <p:sp>
        <p:nvSpPr>
          <p:cNvPr id="3" name="Content Placeholder 2"/>
          <p:cNvSpPr>
            <a:spLocks noGrp="1"/>
          </p:cNvSpPr>
          <p:nvPr>
            <p:ph idx="1"/>
          </p:nvPr>
        </p:nvSpPr>
        <p:spPr/>
        <p:txBody>
          <a:bodyPr/>
          <a:lstStyle/>
          <a:p>
            <a:r>
              <a:rPr lang="en-GB" dirty="0"/>
              <a:t>If significant </a:t>
            </a:r>
            <a:r>
              <a:rPr lang="en-GB" dirty="0">
                <a:highlight>
                  <a:srgbClr val="FFFF00"/>
                </a:highlight>
              </a:rPr>
              <a:t>differences from expectations </a:t>
            </a:r>
            <a:r>
              <a:rPr lang="en-GB" dirty="0"/>
              <a:t>occur, the auditor needs to investigate this.</a:t>
            </a:r>
          </a:p>
          <a:p>
            <a:r>
              <a:rPr lang="en-GB" dirty="0"/>
              <a:t>Management responses need to be </a:t>
            </a:r>
            <a:r>
              <a:rPr lang="en-GB" dirty="0">
                <a:highlight>
                  <a:srgbClr val="FFFF00"/>
                </a:highlight>
              </a:rPr>
              <a:t>corroborated</a:t>
            </a:r>
            <a:r>
              <a:rPr lang="en-GB" dirty="0"/>
              <a:t> otherwise other audit procedures would need to be performed</a:t>
            </a:r>
          </a:p>
          <a:p>
            <a:r>
              <a:rPr lang="en-GB" dirty="0"/>
              <a:t>Effectiveness of the client’s</a:t>
            </a:r>
            <a:r>
              <a:rPr lang="en-GB" dirty="0">
                <a:highlight>
                  <a:srgbClr val="FFFF00"/>
                </a:highlight>
              </a:rPr>
              <a:t> controls will affect the reliability</a:t>
            </a:r>
            <a:r>
              <a:rPr lang="en-GB" dirty="0"/>
              <a:t> of the data</a:t>
            </a:r>
          </a:p>
        </p:txBody>
      </p:sp>
    </p:spTree>
    <p:extLst>
      <p:ext uri="{BB962C8B-B14F-4D97-AF65-F5344CB8AC3E}">
        <p14:creationId xmlns:p14="http://schemas.microsoft.com/office/powerpoint/2010/main" val="3279347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highlight>
                  <a:srgbClr val="FFFF00"/>
                </a:highlight>
              </a:rPr>
              <a:t>6.</a:t>
            </a:r>
            <a:r>
              <a:rPr lang="en-US" dirty="0"/>
              <a:t>	What is </a:t>
            </a:r>
            <a:r>
              <a:rPr lang="en-US" dirty="0">
                <a:highlight>
                  <a:srgbClr val="00FF00"/>
                </a:highlight>
              </a:rPr>
              <a:t>Data Analytics</a:t>
            </a:r>
            <a:r>
              <a:rPr lang="en-US" dirty="0"/>
              <a:t>?</a:t>
            </a:r>
          </a:p>
        </p:txBody>
      </p:sp>
      <p:sp>
        <p:nvSpPr>
          <p:cNvPr id="3" name="Content Placeholder 2"/>
          <p:cNvSpPr>
            <a:spLocks noGrp="1"/>
          </p:cNvSpPr>
          <p:nvPr>
            <p:ph idx="1"/>
          </p:nvPr>
        </p:nvSpPr>
        <p:spPr>
          <a:xfrm>
            <a:off x="457200" y="1719262"/>
            <a:ext cx="8229600" cy="4662065"/>
          </a:xfrm>
        </p:spPr>
        <p:txBody>
          <a:bodyPr/>
          <a:lstStyle/>
          <a:p>
            <a:pPr marL="0" indent="0">
              <a:buNone/>
            </a:pPr>
            <a:r>
              <a:rPr lang="en-US" sz="2400" u="sng" dirty="0"/>
              <a:t>Definition</a:t>
            </a:r>
            <a:endParaRPr lang="en-US" sz="2400" dirty="0"/>
          </a:p>
          <a:p>
            <a:pPr marL="0" indent="0">
              <a:buNone/>
            </a:pPr>
            <a:r>
              <a:rPr lang="en-US" sz="2800" dirty="0"/>
              <a:t>The process of </a:t>
            </a:r>
            <a:r>
              <a:rPr lang="en-US" sz="2800" dirty="0">
                <a:highlight>
                  <a:srgbClr val="FFFF00"/>
                </a:highlight>
              </a:rPr>
              <a:t>inspecting, cleaning, transforming, </a:t>
            </a:r>
            <a:r>
              <a:rPr lang="en-US" sz="2800" dirty="0" err="1">
                <a:highlight>
                  <a:srgbClr val="FFFF00"/>
                </a:highlight>
              </a:rPr>
              <a:t>analysing</a:t>
            </a:r>
            <a:r>
              <a:rPr lang="en-US" sz="2800" dirty="0"/>
              <a:t> and </a:t>
            </a:r>
            <a:r>
              <a:rPr lang="en-US" sz="2800" dirty="0">
                <a:highlight>
                  <a:srgbClr val="FFFF00"/>
                </a:highlight>
              </a:rPr>
              <a:t>modeling</a:t>
            </a:r>
            <a:r>
              <a:rPr lang="en-US" sz="2800" dirty="0"/>
              <a:t> data with the goal of highlighting useful information, suggesting conclusions, and supporting decision making.</a:t>
            </a:r>
          </a:p>
          <a:p>
            <a:pPr marL="0" indent="0">
              <a:buNone/>
            </a:pPr>
            <a:endParaRPr lang="en-US" sz="2800" dirty="0"/>
          </a:p>
          <a:p>
            <a:pPr marL="0" indent="0">
              <a:buNone/>
            </a:pPr>
            <a:r>
              <a:rPr lang="en-US" sz="2800" dirty="0"/>
              <a:t>Data analytics is an analytical process by which </a:t>
            </a:r>
            <a:r>
              <a:rPr lang="en-US" sz="2800" dirty="0">
                <a:highlight>
                  <a:srgbClr val="FFFF00"/>
                </a:highlight>
              </a:rPr>
              <a:t>insights</a:t>
            </a:r>
            <a:r>
              <a:rPr lang="en-US" sz="2800" dirty="0"/>
              <a:t> are extracted from operational, financial, and other forms of electronic data internal or external to the organisation. </a:t>
            </a:r>
          </a:p>
          <a:p>
            <a:pPr marL="0" indent="0">
              <a:buNone/>
            </a:pPr>
            <a:endParaRPr lang="en-US" sz="2800" dirty="0"/>
          </a:p>
          <a:p>
            <a:pPr marL="0" indent="0">
              <a:buNone/>
            </a:pPr>
            <a:endParaRPr lang="en-GB" sz="2400" dirty="0">
              <a:solidFill>
                <a:srgbClr val="0000FF"/>
              </a:solidFill>
            </a:endParaRPr>
          </a:p>
        </p:txBody>
      </p:sp>
    </p:spTree>
    <p:extLst>
      <p:ext uri="{BB962C8B-B14F-4D97-AF65-F5344CB8AC3E}">
        <p14:creationId xmlns:p14="http://schemas.microsoft.com/office/powerpoint/2010/main" val="2188696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a:t>
            </a:r>
          </a:p>
        </p:txBody>
      </p:sp>
      <p:sp>
        <p:nvSpPr>
          <p:cNvPr id="3" name="Content Placeholder 2"/>
          <p:cNvSpPr>
            <a:spLocks noGrp="1"/>
          </p:cNvSpPr>
          <p:nvPr>
            <p:ph idx="1"/>
          </p:nvPr>
        </p:nvSpPr>
        <p:spPr>
          <a:xfrm>
            <a:off x="457200" y="1719262"/>
            <a:ext cx="8229600" cy="4662065"/>
          </a:xfrm>
        </p:spPr>
        <p:txBody>
          <a:bodyPr/>
          <a:lstStyle/>
          <a:p>
            <a:pPr marL="0" indent="0">
              <a:buNone/>
            </a:pPr>
            <a:r>
              <a:rPr lang="en-US" sz="2400" dirty="0"/>
              <a:t>Data analytics insights can be historical, real-time, or predictive and can also be: </a:t>
            </a:r>
          </a:p>
          <a:p>
            <a:pPr lvl="0"/>
            <a:r>
              <a:rPr lang="en-US" sz="2400" b="1" dirty="0">
                <a:highlight>
                  <a:srgbClr val="FFFF00"/>
                </a:highlight>
              </a:rPr>
              <a:t>risk-focused</a:t>
            </a:r>
            <a:r>
              <a:rPr lang="en-US" sz="2400" dirty="0">
                <a:highlight>
                  <a:srgbClr val="FFFF00"/>
                </a:highlight>
              </a:rPr>
              <a:t> </a:t>
            </a:r>
            <a:r>
              <a:rPr lang="en-US" sz="2400" dirty="0"/>
              <a:t>(e.g. controls effectiveness, fraud, waste, abuse, policy/regulatory noncompliance); or</a:t>
            </a:r>
          </a:p>
          <a:p>
            <a:pPr lvl="0"/>
            <a:r>
              <a:rPr lang="en-US" sz="2400" b="1" dirty="0">
                <a:highlight>
                  <a:srgbClr val="FFFF00"/>
                </a:highlight>
              </a:rPr>
              <a:t>performance-focused</a:t>
            </a:r>
            <a:r>
              <a:rPr lang="en-US" sz="2400" dirty="0"/>
              <a:t> (e.g. increased sales, decreased costs, improved profitability) </a:t>
            </a:r>
          </a:p>
          <a:p>
            <a:pPr lvl="0"/>
            <a:endParaRPr lang="en-GB" sz="2400" dirty="0"/>
          </a:p>
          <a:p>
            <a:pPr marL="0" lvl="0" indent="0">
              <a:buNone/>
            </a:pPr>
            <a:r>
              <a:rPr lang="en-GB" sz="2400" dirty="0">
                <a:solidFill>
                  <a:srgbClr val="FF0000"/>
                </a:solidFill>
              </a:rPr>
              <a:t>E</a:t>
            </a:r>
            <a:r>
              <a:rPr lang="en-US" sz="2400" dirty="0" err="1">
                <a:solidFill>
                  <a:srgbClr val="FF0000"/>
                </a:solidFill>
              </a:rPr>
              <a:t>xample</a:t>
            </a:r>
            <a:r>
              <a:rPr lang="en-US" sz="2400" dirty="0">
                <a:solidFill>
                  <a:srgbClr val="FF0000"/>
                </a:solidFill>
              </a:rPr>
              <a:t>:   PwC </a:t>
            </a:r>
            <a:r>
              <a:rPr lang="en-US" sz="2400" b="1" dirty="0">
                <a:solidFill>
                  <a:srgbClr val="FF0000"/>
                </a:solidFill>
                <a:highlight>
                  <a:srgbClr val="FFFF00"/>
                </a:highlight>
              </a:rPr>
              <a:t>Halo</a:t>
            </a:r>
            <a:r>
              <a:rPr lang="en-US" sz="2400" b="1" dirty="0">
                <a:solidFill>
                  <a:srgbClr val="FF0000"/>
                </a:solidFill>
              </a:rPr>
              <a:t> </a:t>
            </a:r>
            <a:r>
              <a:rPr lang="en-US" sz="2400" dirty="0">
                <a:solidFill>
                  <a:srgbClr val="FF0000"/>
                </a:solidFill>
              </a:rPr>
              <a:t>system</a:t>
            </a:r>
          </a:p>
          <a:p>
            <a:pPr marL="0" indent="0">
              <a:buNone/>
            </a:pPr>
            <a:endParaRPr lang="en-US" sz="2800" dirty="0"/>
          </a:p>
          <a:p>
            <a:pPr marL="0" indent="0">
              <a:buNone/>
            </a:pPr>
            <a:endParaRPr lang="en-GB" sz="2400" dirty="0">
              <a:solidFill>
                <a:srgbClr val="0000FF"/>
              </a:solidFill>
            </a:endParaRPr>
          </a:p>
        </p:txBody>
      </p:sp>
    </p:spTree>
    <p:extLst>
      <p:ext uri="{BB962C8B-B14F-4D97-AF65-F5344CB8AC3E}">
        <p14:creationId xmlns:p14="http://schemas.microsoft.com/office/powerpoint/2010/main" val="3689286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  examples</a:t>
            </a:r>
          </a:p>
        </p:txBody>
      </p:sp>
      <p:sp>
        <p:nvSpPr>
          <p:cNvPr id="3" name="Content Placeholder 2"/>
          <p:cNvSpPr>
            <a:spLocks noGrp="1"/>
          </p:cNvSpPr>
          <p:nvPr>
            <p:ph idx="1"/>
          </p:nvPr>
        </p:nvSpPr>
        <p:spPr>
          <a:xfrm>
            <a:off x="457200" y="1719262"/>
            <a:ext cx="8229600" cy="4662065"/>
          </a:xfrm>
        </p:spPr>
        <p:txBody>
          <a:bodyPr/>
          <a:lstStyle/>
          <a:p>
            <a:pPr marL="0" indent="0">
              <a:buNone/>
            </a:pPr>
            <a:r>
              <a:rPr lang="en-GB" sz="2800" b="1" dirty="0"/>
              <a:t>Example 1 </a:t>
            </a:r>
          </a:p>
          <a:p>
            <a:pPr marL="0" indent="0">
              <a:buNone/>
            </a:pPr>
            <a:r>
              <a:rPr lang="en-GB" sz="2800" dirty="0"/>
              <a:t>Extract from client’s accounting system all sales transactions (credits) where the corresponding debit entry is neither receivables nor cash.</a:t>
            </a:r>
          </a:p>
          <a:p>
            <a:pPr marL="0" indent="0">
              <a:buNone/>
            </a:pPr>
            <a:r>
              <a:rPr lang="en-GB" sz="2800" b="1" dirty="0"/>
              <a:t>Example 2 </a:t>
            </a:r>
          </a:p>
          <a:p>
            <a:pPr marL="0" indent="0">
              <a:buNone/>
            </a:pPr>
            <a:r>
              <a:rPr lang="en-GB" sz="2800" dirty="0"/>
              <a:t>Extract from client’s accounting system all journal entries which are:</a:t>
            </a:r>
          </a:p>
          <a:p>
            <a:pPr marL="0" indent="0">
              <a:buNone/>
            </a:pPr>
            <a:r>
              <a:rPr lang="en-GB" sz="2800" dirty="0"/>
              <a:t>	Dr	PPE</a:t>
            </a:r>
          </a:p>
          <a:p>
            <a:pPr marL="0" indent="0">
              <a:buNone/>
            </a:pPr>
            <a:r>
              <a:rPr lang="en-GB" sz="2800" dirty="0"/>
              <a:t>	  Cr	  Any expense a/c</a:t>
            </a:r>
          </a:p>
          <a:p>
            <a:pPr marL="0" indent="0">
              <a:buNone/>
            </a:pPr>
            <a:endParaRPr lang="en-US" sz="2800" dirty="0"/>
          </a:p>
          <a:p>
            <a:pPr marL="0" indent="0">
              <a:buNone/>
            </a:pPr>
            <a:endParaRPr lang="en-GB" sz="2400" dirty="0">
              <a:solidFill>
                <a:srgbClr val="0000FF"/>
              </a:solidFill>
            </a:endParaRPr>
          </a:p>
        </p:txBody>
      </p:sp>
    </p:spTree>
    <p:extLst>
      <p:ext uri="{BB962C8B-B14F-4D97-AF65-F5344CB8AC3E}">
        <p14:creationId xmlns:p14="http://schemas.microsoft.com/office/powerpoint/2010/main" val="1435693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570458"/>
          </a:xfrm>
        </p:spPr>
        <p:txBody>
          <a:bodyPr/>
          <a:lstStyle/>
          <a:p>
            <a:r>
              <a:rPr lang="en-US" sz="3600" dirty="0"/>
              <a:t>Data Analytics -  Week 4 revision</a:t>
            </a:r>
          </a:p>
        </p:txBody>
      </p:sp>
      <p:sp>
        <p:nvSpPr>
          <p:cNvPr id="3" name="Content Placeholder 2"/>
          <p:cNvSpPr>
            <a:spLocks noGrp="1"/>
          </p:cNvSpPr>
          <p:nvPr>
            <p:ph idx="1"/>
          </p:nvPr>
        </p:nvSpPr>
        <p:spPr>
          <a:xfrm>
            <a:off x="457200" y="836712"/>
            <a:ext cx="8229600" cy="5544615"/>
          </a:xfrm>
        </p:spPr>
        <p:txBody>
          <a:bodyPr/>
          <a:lstStyle/>
          <a:p>
            <a:pPr marL="0" indent="0">
              <a:buNone/>
            </a:pPr>
            <a:endParaRPr lang="en-US" sz="2800" dirty="0"/>
          </a:p>
          <a:p>
            <a:pPr marL="0" indent="0">
              <a:buNone/>
            </a:pPr>
            <a:endParaRPr lang="en-GB" sz="2400" dirty="0">
              <a:solidFill>
                <a:srgbClr val="0000FF"/>
              </a:solidFill>
            </a:endParaRPr>
          </a:p>
        </p:txBody>
      </p:sp>
      <p:pic>
        <p:nvPicPr>
          <p:cNvPr id="5" name="Picture 4">
            <a:extLst>
              <a:ext uri="{FF2B5EF4-FFF2-40B4-BE49-F238E27FC236}">
                <a16:creationId xmlns:a16="http://schemas.microsoft.com/office/drawing/2014/main" id="{36A7D5E5-BBF9-45A3-A040-973552ED7BCE}"/>
              </a:ext>
            </a:extLst>
          </p:cNvPr>
          <p:cNvPicPr>
            <a:picLocks noChangeAspect="1"/>
          </p:cNvPicPr>
          <p:nvPr/>
        </p:nvPicPr>
        <p:blipFill>
          <a:blip r:embed="rId2"/>
          <a:stretch>
            <a:fillRect/>
          </a:stretch>
        </p:blipFill>
        <p:spPr>
          <a:xfrm>
            <a:off x="230832" y="836711"/>
            <a:ext cx="8229600" cy="5899051"/>
          </a:xfrm>
          <a:prstGeom prst="rect">
            <a:avLst/>
          </a:prstGeom>
        </p:spPr>
      </p:pic>
    </p:spTree>
    <p:extLst>
      <p:ext uri="{BB962C8B-B14F-4D97-AF65-F5344CB8AC3E}">
        <p14:creationId xmlns:p14="http://schemas.microsoft.com/office/powerpoint/2010/main" val="2073448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858490"/>
          </a:xfrm>
        </p:spPr>
        <p:txBody>
          <a:bodyPr/>
          <a:lstStyle/>
          <a:p>
            <a:r>
              <a:rPr lang="en-US" dirty="0"/>
              <a:t>Data Analytics</a:t>
            </a:r>
          </a:p>
        </p:txBody>
      </p:sp>
      <p:sp>
        <p:nvSpPr>
          <p:cNvPr id="3" name="Content Placeholder 2"/>
          <p:cNvSpPr>
            <a:spLocks noGrp="1"/>
          </p:cNvSpPr>
          <p:nvPr>
            <p:ph idx="1"/>
          </p:nvPr>
        </p:nvSpPr>
        <p:spPr>
          <a:xfrm>
            <a:off x="457200" y="1719262"/>
            <a:ext cx="8229600" cy="4662065"/>
          </a:xfrm>
        </p:spPr>
        <p:txBody>
          <a:bodyPr/>
          <a:lstStyle/>
          <a:p>
            <a:pPr marL="0" indent="0">
              <a:buNone/>
            </a:pPr>
            <a:endParaRPr lang="en-US" sz="2800" dirty="0"/>
          </a:p>
          <a:p>
            <a:pPr marL="0" indent="0">
              <a:buNone/>
            </a:pPr>
            <a:endParaRPr lang="en-GB" sz="2400" dirty="0">
              <a:solidFill>
                <a:srgbClr val="0000FF"/>
              </a:solidFill>
            </a:endParaRPr>
          </a:p>
        </p:txBody>
      </p:sp>
      <p:pic>
        <p:nvPicPr>
          <p:cNvPr id="4" name="Picture 3">
            <a:extLst>
              <a:ext uri="{FF2B5EF4-FFF2-40B4-BE49-F238E27FC236}">
                <a16:creationId xmlns:a16="http://schemas.microsoft.com/office/drawing/2014/main" id="{06B8A126-C3E2-4642-9328-A1861C3B78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5"/>
            <a:ext cx="7056783" cy="5256582"/>
          </a:xfrm>
          <a:prstGeom prst="rect">
            <a:avLst/>
          </a:prstGeom>
          <a:noFill/>
          <a:ln>
            <a:noFill/>
          </a:ln>
        </p:spPr>
      </p:pic>
    </p:spTree>
    <p:extLst>
      <p:ext uri="{BB962C8B-B14F-4D97-AF65-F5344CB8AC3E}">
        <p14:creationId xmlns:p14="http://schemas.microsoft.com/office/powerpoint/2010/main" val="9083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498450"/>
          </a:xfrm>
        </p:spPr>
        <p:txBody>
          <a:bodyPr/>
          <a:lstStyle/>
          <a:p>
            <a:r>
              <a:rPr lang="en-GB" sz="3200" dirty="0"/>
              <a:t>Lecture plan</a:t>
            </a:r>
          </a:p>
        </p:txBody>
      </p:sp>
      <p:sp>
        <p:nvSpPr>
          <p:cNvPr id="3" name="Content Placeholder 2"/>
          <p:cNvSpPr>
            <a:spLocks noGrp="1"/>
          </p:cNvSpPr>
          <p:nvPr>
            <p:ph idx="1"/>
          </p:nvPr>
        </p:nvSpPr>
        <p:spPr>
          <a:xfrm>
            <a:off x="457200" y="548680"/>
            <a:ext cx="8363272" cy="6187082"/>
          </a:xfrm>
        </p:spPr>
        <p:txBody>
          <a:bodyPr/>
          <a:lstStyle/>
          <a:p>
            <a:pPr marL="0" indent="0">
              <a:buNone/>
            </a:pPr>
            <a:r>
              <a:rPr lang="en-GB" sz="2600" b="1" dirty="0">
                <a:solidFill>
                  <a:srgbClr val="7030A0"/>
                </a:solidFill>
              </a:rPr>
              <a:t>Podcast 1</a:t>
            </a:r>
          </a:p>
          <a:p>
            <a:pPr marL="0" indent="0">
              <a:buNone/>
            </a:pPr>
            <a:r>
              <a:rPr lang="en-GB" sz="2600" dirty="0"/>
              <a:t>1.	Audit evidence (revision)</a:t>
            </a:r>
          </a:p>
          <a:p>
            <a:pPr marL="0" indent="0">
              <a:buNone/>
            </a:pPr>
            <a:r>
              <a:rPr lang="en-GB" sz="2600" dirty="0"/>
              <a:t>2.	Audit of accounting estimates</a:t>
            </a:r>
          </a:p>
          <a:p>
            <a:pPr marL="0" indent="0">
              <a:buNone/>
            </a:pPr>
            <a:r>
              <a:rPr lang="en-GB" sz="2600" dirty="0">
                <a:highlight>
                  <a:srgbClr val="FFFF00"/>
                </a:highlight>
              </a:rPr>
              <a:t>3.	Inventories</a:t>
            </a:r>
          </a:p>
          <a:p>
            <a:pPr marL="0" indent="0">
              <a:buNone/>
            </a:pPr>
            <a:r>
              <a:rPr lang="en-GB" sz="2600" b="1" dirty="0">
                <a:solidFill>
                  <a:srgbClr val="7030A0"/>
                </a:solidFill>
              </a:rPr>
              <a:t>Podcast 2</a:t>
            </a:r>
          </a:p>
          <a:p>
            <a:pPr marL="0" indent="0">
              <a:buNone/>
            </a:pPr>
            <a:r>
              <a:rPr lang="en-GB" sz="2600" dirty="0"/>
              <a:t>4.	CAATs</a:t>
            </a:r>
          </a:p>
          <a:p>
            <a:pPr marL="0" indent="0">
              <a:buNone/>
            </a:pPr>
            <a:r>
              <a:rPr lang="en-GB" sz="2600" dirty="0"/>
              <a:t>5.	Substantive analytical procedures</a:t>
            </a:r>
          </a:p>
          <a:p>
            <a:pPr marL="0" indent="0">
              <a:buNone/>
            </a:pPr>
            <a:r>
              <a:rPr lang="en-GB" sz="2600" dirty="0"/>
              <a:t>6.	Data analytics</a:t>
            </a:r>
          </a:p>
          <a:p>
            <a:pPr marL="0" indent="0">
              <a:buNone/>
            </a:pPr>
            <a:r>
              <a:rPr lang="en-GB" sz="2600" dirty="0">
                <a:highlight>
                  <a:srgbClr val="FFFF00"/>
                </a:highlight>
              </a:rPr>
              <a:t>7	PPE</a:t>
            </a:r>
          </a:p>
          <a:p>
            <a:pPr marL="0" indent="0">
              <a:buNone/>
            </a:pPr>
            <a:r>
              <a:rPr lang="en-GB" sz="2600" b="1" dirty="0">
                <a:solidFill>
                  <a:srgbClr val="7030A0"/>
                </a:solidFill>
              </a:rPr>
              <a:t>Podcast 3</a:t>
            </a:r>
          </a:p>
          <a:p>
            <a:pPr marL="0" indent="0">
              <a:buNone/>
            </a:pPr>
            <a:r>
              <a:rPr lang="en-GB" sz="2600" dirty="0">
                <a:highlight>
                  <a:srgbClr val="FFFF00"/>
                </a:highlight>
              </a:rPr>
              <a:t>8.	Intangibles</a:t>
            </a:r>
          </a:p>
          <a:p>
            <a:pPr marL="0" indent="0">
              <a:buNone/>
            </a:pPr>
            <a:r>
              <a:rPr lang="en-GB" sz="2600" dirty="0">
                <a:highlight>
                  <a:srgbClr val="FFFF00"/>
                </a:highlight>
              </a:rPr>
              <a:t>9.	Receivables</a:t>
            </a:r>
          </a:p>
          <a:p>
            <a:pPr marL="0" indent="0">
              <a:buNone/>
            </a:pPr>
            <a:r>
              <a:rPr lang="en-GB" sz="2600" dirty="0"/>
              <a:t>10.	Audit sampling</a:t>
            </a:r>
          </a:p>
          <a:p>
            <a:endParaRPr lang="en-GB" sz="2800" dirty="0"/>
          </a:p>
          <a:p>
            <a:endParaRPr lang="en-GB" sz="2800" dirty="0"/>
          </a:p>
          <a:p>
            <a:endParaRPr lang="en-GB" sz="2800" dirty="0"/>
          </a:p>
        </p:txBody>
      </p:sp>
    </p:spTree>
    <p:extLst>
      <p:ext uri="{BB962C8B-B14F-4D97-AF65-F5344CB8AC3E}">
        <p14:creationId xmlns:p14="http://schemas.microsoft.com/office/powerpoint/2010/main" val="16813938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930498"/>
          </a:xfrm>
        </p:spPr>
        <p:txBody>
          <a:bodyPr/>
          <a:lstStyle/>
          <a:p>
            <a:r>
              <a:rPr lang="en-GB" dirty="0">
                <a:solidFill>
                  <a:srgbClr val="FF0000"/>
                </a:solidFill>
                <a:highlight>
                  <a:srgbClr val="FFFF00"/>
                </a:highlight>
              </a:rPr>
              <a:t>7.</a:t>
            </a:r>
            <a:r>
              <a:rPr lang="en-GB" dirty="0"/>
              <a:t>	PPE</a:t>
            </a:r>
          </a:p>
        </p:txBody>
      </p:sp>
      <p:sp>
        <p:nvSpPr>
          <p:cNvPr id="3" name="Content Placeholder 2"/>
          <p:cNvSpPr>
            <a:spLocks noGrp="1"/>
          </p:cNvSpPr>
          <p:nvPr>
            <p:ph idx="1"/>
          </p:nvPr>
        </p:nvSpPr>
        <p:spPr>
          <a:xfrm>
            <a:off x="457200" y="1417638"/>
            <a:ext cx="8229600" cy="4713287"/>
          </a:xfrm>
        </p:spPr>
        <p:txBody>
          <a:bodyPr/>
          <a:lstStyle/>
          <a:p>
            <a:pPr marL="0" indent="0">
              <a:buNone/>
            </a:pPr>
            <a:r>
              <a:rPr lang="en-GB" b="1" dirty="0">
                <a:highlight>
                  <a:srgbClr val="FFFF00"/>
                </a:highlight>
              </a:rPr>
              <a:t>PPE:  Assertions</a:t>
            </a:r>
          </a:p>
          <a:p>
            <a:r>
              <a:rPr lang="en-GB" dirty="0"/>
              <a:t>Existence</a:t>
            </a:r>
          </a:p>
          <a:p>
            <a:r>
              <a:rPr lang="en-GB" dirty="0"/>
              <a:t>Rights and Obligations</a:t>
            </a:r>
          </a:p>
          <a:p>
            <a:r>
              <a:rPr lang="en-GB" dirty="0"/>
              <a:t>Completeness </a:t>
            </a:r>
          </a:p>
          <a:p>
            <a:r>
              <a:rPr lang="en-GB" dirty="0"/>
              <a:t>Accuracy, Valuation and Allocation</a:t>
            </a:r>
          </a:p>
          <a:p>
            <a:r>
              <a:rPr lang="en-GB" dirty="0"/>
              <a:t>Classification</a:t>
            </a:r>
          </a:p>
          <a:p>
            <a:r>
              <a:rPr lang="en-GB" dirty="0"/>
              <a:t>Presentation</a:t>
            </a:r>
          </a:p>
          <a:p>
            <a:pPr marL="0" indent="0" algn="ctr">
              <a:buNone/>
            </a:pPr>
            <a:r>
              <a:rPr lang="en-GB" b="1" dirty="0">
                <a:solidFill>
                  <a:srgbClr val="7030A0"/>
                </a:solidFill>
              </a:rPr>
              <a:t>What audit evidence can we obtain to support these assertions?</a:t>
            </a:r>
          </a:p>
        </p:txBody>
      </p:sp>
    </p:spTree>
    <p:extLst>
      <p:ext uri="{BB962C8B-B14F-4D97-AF65-F5344CB8AC3E}">
        <p14:creationId xmlns:p14="http://schemas.microsoft.com/office/powerpoint/2010/main" val="3744572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074514"/>
          </a:xfrm>
        </p:spPr>
        <p:txBody>
          <a:bodyPr/>
          <a:lstStyle/>
          <a:p>
            <a:r>
              <a:rPr lang="en-GB" dirty="0"/>
              <a:t>PPE: Risks of Misstatement</a:t>
            </a:r>
          </a:p>
        </p:txBody>
      </p:sp>
      <p:sp>
        <p:nvSpPr>
          <p:cNvPr id="3" name="Content Placeholder 2"/>
          <p:cNvSpPr>
            <a:spLocks noGrp="1"/>
          </p:cNvSpPr>
          <p:nvPr>
            <p:ph idx="1"/>
          </p:nvPr>
        </p:nvSpPr>
        <p:spPr>
          <a:xfrm>
            <a:off x="323528" y="1340768"/>
            <a:ext cx="8229600" cy="4713287"/>
          </a:xfrm>
        </p:spPr>
        <p:txBody>
          <a:bodyPr/>
          <a:lstStyle/>
          <a:p>
            <a:r>
              <a:rPr lang="en-GB" dirty="0"/>
              <a:t>The company </a:t>
            </a:r>
            <a:r>
              <a:rPr lang="en-GB" b="1" dirty="0">
                <a:solidFill>
                  <a:srgbClr val="0000FF"/>
                </a:solidFill>
              </a:rPr>
              <a:t>may not own </a:t>
            </a:r>
            <a:r>
              <a:rPr lang="en-GB" b="1" dirty="0">
                <a:solidFill>
                  <a:srgbClr val="FF0000"/>
                </a:solidFill>
              </a:rPr>
              <a:t>(or control) </a:t>
            </a:r>
            <a:r>
              <a:rPr lang="en-GB" dirty="0"/>
              <a:t>the assets (</a:t>
            </a:r>
            <a:r>
              <a:rPr lang="en-GB" b="1" dirty="0">
                <a:highlight>
                  <a:srgbClr val="FFFF00"/>
                </a:highlight>
              </a:rPr>
              <a:t>rights</a:t>
            </a:r>
            <a:r>
              <a:rPr lang="en-GB" dirty="0"/>
              <a:t>)</a:t>
            </a:r>
          </a:p>
          <a:p>
            <a:r>
              <a:rPr lang="en-GB" dirty="0"/>
              <a:t>The assets </a:t>
            </a:r>
            <a:r>
              <a:rPr lang="en-GB" b="1" dirty="0">
                <a:solidFill>
                  <a:srgbClr val="00B050"/>
                </a:solidFill>
              </a:rPr>
              <a:t>may not exist </a:t>
            </a:r>
            <a:r>
              <a:rPr lang="en-GB" dirty="0"/>
              <a:t>or may have been sold (</a:t>
            </a:r>
            <a:r>
              <a:rPr lang="en-GB" b="1" dirty="0">
                <a:highlight>
                  <a:srgbClr val="FFFF00"/>
                </a:highlight>
              </a:rPr>
              <a:t>existence and rights</a:t>
            </a:r>
            <a:r>
              <a:rPr lang="en-GB" dirty="0"/>
              <a:t>)</a:t>
            </a:r>
          </a:p>
          <a:p>
            <a:r>
              <a:rPr lang="en-GB" dirty="0"/>
              <a:t>Assets </a:t>
            </a:r>
            <a:r>
              <a:rPr lang="en-GB" b="1" dirty="0">
                <a:solidFill>
                  <a:srgbClr val="0000FF"/>
                </a:solidFill>
              </a:rPr>
              <a:t>may be omitted </a:t>
            </a:r>
            <a:r>
              <a:rPr lang="en-GB" dirty="0"/>
              <a:t>(</a:t>
            </a:r>
            <a:r>
              <a:rPr lang="en-GB" b="1" dirty="0">
                <a:highlight>
                  <a:srgbClr val="FFFF00"/>
                </a:highlight>
              </a:rPr>
              <a:t>completeness</a:t>
            </a:r>
            <a:r>
              <a:rPr lang="en-GB" dirty="0">
                <a:highlight>
                  <a:srgbClr val="FFFF00"/>
                </a:highlight>
              </a:rPr>
              <a:t>)</a:t>
            </a:r>
          </a:p>
          <a:p>
            <a:r>
              <a:rPr lang="en-GB" dirty="0"/>
              <a:t>Assets may be </a:t>
            </a:r>
            <a:r>
              <a:rPr lang="en-GB" b="1" dirty="0">
                <a:solidFill>
                  <a:srgbClr val="00B050"/>
                </a:solidFill>
              </a:rPr>
              <a:t>overvalued </a:t>
            </a:r>
            <a:r>
              <a:rPr lang="en-GB" dirty="0"/>
              <a:t>either by </a:t>
            </a:r>
            <a:r>
              <a:rPr lang="en-GB" b="1" dirty="0">
                <a:solidFill>
                  <a:srgbClr val="7030A0"/>
                </a:solidFill>
              </a:rPr>
              <a:t>inflating cost or valuation</a:t>
            </a:r>
            <a:r>
              <a:rPr lang="en-GB" dirty="0"/>
              <a:t>, or by </a:t>
            </a:r>
            <a:r>
              <a:rPr lang="en-GB" b="1" dirty="0">
                <a:solidFill>
                  <a:srgbClr val="7030A0"/>
                </a:solidFill>
              </a:rPr>
              <a:t>undercharging depreciation </a:t>
            </a:r>
            <a:r>
              <a:rPr lang="en-GB" dirty="0"/>
              <a:t>(</a:t>
            </a:r>
            <a:r>
              <a:rPr lang="en-GB" b="1" dirty="0">
                <a:highlight>
                  <a:srgbClr val="FFFF00"/>
                </a:highlight>
              </a:rPr>
              <a:t>valuation</a:t>
            </a:r>
            <a:r>
              <a:rPr lang="en-GB" dirty="0"/>
              <a:t>)</a:t>
            </a:r>
          </a:p>
          <a:p>
            <a:r>
              <a:rPr lang="en-GB" dirty="0"/>
              <a:t>The assets may be </a:t>
            </a:r>
            <a:r>
              <a:rPr lang="en-GB" b="1" dirty="0">
                <a:solidFill>
                  <a:srgbClr val="0000FF"/>
                </a:solidFill>
              </a:rPr>
              <a:t>incorrectly presented </a:t>
            </a:r>
            <a:r>
              <a:rPr lang="en-GB" dirty="0"/>
              <a:t>in the financial statements (</a:t>
            </a:r>
            <a:r>
              <a:rPr lang="en-GB" b="1" dirty="0">
                <a:highlight>
                  <a:srgbClr val="FFFF00"/>
                </a:highlight>
              </a:rPr>
              <a:t>presentation</a:t>
            </a:r>
            <a:r>
              <a:rPr lang="en-GB" dirty="0"/>
              <a:t>)</a:t>
            </a:r>
          </a:p>
        </p:txBody>
      </p:sp>
    </p:spTree>
    <p:extLst>
      <p:ext uri="{BB962C8B-B14F-4D97-AF65-F5344CB8AC3E}">
        <p14:creationId xmlns:p14="http://schemas.microsoft.com/office/powerpoint/2010/main" val="1268731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PPE </a:t>
            </a:r>
            <a:r>
              <a:rPr lang="en-GB" dirty="0"/>
              <a:t>- Procedures to Obtain Evidence</a:t>
            </a:r>
          </a:p>
        </p:txBody>
      </p:sp>
      <p:sp>
        <p:nvSpPr>
          <p:cNvPr id="3" name="Content Placeholder 2"/>
          <p:cNvSpPr>
            <a:spLocks noGrp="1"/>
          </p:cNvSpPr>
          <p:nvPr>
            <p:ph idx="1"/>
          </p:nvPr>
        </p:nvSpPr>
        <p:spPr/>
        <p:txBody>
          <a:bodyPr/>
          <a:lstStyle/>
          <a:p>
            <a:pPr marL="0" indent="0">
              <a:buNone/>
            </a:pPr>
            <a:r>
              <a:rPr lang="en-GB" b="1" dirty="0"/>
              <a:t>Rights </a:t>
            </a:r>
            <a:r>
              <a:rPr lang="en-GB" b="1" dirty="0">
                <a:solidFill>
                  <a:srgbClr val="FF0000"/>
                </a:solidFill>
              </a:rPr>
              <a:t>(assets) </a:t>
            </a:r>
            <a:r>
              <a:rPr lang="en-GB" b="1" dirty="0"/>
              <a:t>and Obligations </a:t>
            </a:r>
            <a:r>
              <a:rPr lang="en-GB" b="1" dirty="0">
                <a:solidFill>
                  <a:srgbClr val="FF0000"/>
                </a:solidFill>
              </a:rPr>
              <a:t>(liabilities)</a:t>
            </a:r>
            <a:r>
              <a:rPr lang="en-GB" b="1" dirty="0"/>
              <a:t>:</a:t>
            </a:r>
          </a:p>
          <a:p>
            <a:r>
              <a:rPr lang="en-GB" dirty="0"/>
              <a:t>Inspect ownership documents available for non-current assets</a:t>
            </a:r>
          </a:p>
          <a:p>
            <a:r>
              <a:rPr lang="en-GB" dirty="0"/>
              <a:t>Review sales invoices for any ‘disposals’ (assets sold within the year) to ensure ownership has been transferred</a:t>
            </a:r>
          </a:p>
          <a:p>
            <a:endParaRPr lang="en-GB" sz="1400" dirty="0"/>
          </a:p>
          <a:p>
            <a:pPr marL="0" indent="0">
              <a:buNone/>
            </a:pPr>
            <a:r>
              <a:rPr lang="en-GB" b="1" dirty="0"/>
              <a:t>Existence</a:t>
            </a:r>
          </a:p>
          <a:p>
            <a:r>
              <a:rPr lang="en-GB" dirty="0"/>
              <a:t>Physically inspect assets</a:t>
            </a:r>
          </a:p>
          <a:p>
            <a:pPr marL="0" indent="0">
              <a:buNone/>
            </a:pPr>
            <a:endParaRPr lang="en-GB" dirty="0"/>
          </a:p>
        </p:txBody>
      </p:sp>
    </p:spTree>
    <p:extLst>
      <p:ext uri="{BB962C8B-B14F-4D97-AF65-F5344CB8AC3E}">
        <p14:creationId xmlns:p14="http://schemas.microsoft.com/office/powerpoint/2010/main" val="39663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Procedures to Obtain Evidence</a:t>
            </a:r>
          </a:p>
        </p:txBody>
      </p:sp>
      <p:sp>
        <p:nvSpPr>
          <p:cNvPr id="3" name="Content Placeholder 2"/>
          <p:cNvSpPr>
            <a:spLocks noGrp="1"/>
          </p:cNvSpPr>
          <p:nvPr>
            <p:ph idx="1"/>
          </p:nvPr>
        </p:nvSpPr>
        <p:spPr>
          <a:xfrm>
            <a:off x="457200" y="1719262"/>
            <a:ext cx="8229600" cy="4806082"/>
          </a:xfrm>
        </p:spPr>
        <p:txBody>
          <a:bodyPr/>
          <a:lstStyle/>
          <a:p>
            <a:pPr marL="0" indent="0">
              <a:buNone/>
            </a:pPr>
            <a:r>
              <a:rPr lang="en-GB" b="1" dirty="0"/>
              <a:t>Completeness </a:t>
            </a:r>
            <a:r>
              <a:rPr lang="en-GB" dirty="0"/>
              <a:t>(</a:t>
            </a:r>
            <a:r>
              <a:rPr lang="en-GB" dirty="0">
                <a:highlight>
                  <a:srgbClr val="FFFF00"/>
                </a:highlight>
              </a:rPr>
              <a:t>understatement</a:t>
            </a:r>
            <a:r>
              <a:rPr lang="en-GB" dirty="0"/>
              <a:t>)</a:t>
            </a:r>
          </a:p>
          <a:p>
            <a:r>
              <a:rPr lang="en-GB" sz="2800" dirty="0"/>
              <a:t>Obtain a schedule of non-current assets</a:t>
            </a:r>
          </a:p>
          <a:p>
            <a:r>
              <a:rPr lang="en-GB" sz="2800" dirty="0"/>
              <a:t>Agree total per schedule to draft financial statements and accounting records (nominal ledger)</a:t>
            </a:r>
          </a:p>
          <a:p>
            <a:r>
              <a:rPr lang="en-GB" sz="2800" dirty="0"/>
              <a:t>Select a sample of assets </a:t>
            </a:r>
            <a:r>
              <a:rPr lang="en-GB" sz="2800" dirty="0">
                <a:highlight>
                  <a:srgbClr val="FFFF00"/>
                </a:highlight>
              </a:rPr>
              <a:t>physically present </a:t>
            </a:r>
            <a:r>
              <a:rPr lang="en-GB" sz="2800" dirty="0"/>
              <a:t>on site and ensure they are included on schedule</a:t>
            </a:r>
          </a:p>
          <a:p>
            <a:r>
              <a:rPr lang="en-GB" sz="2800" dirty="0"/>
              <a:t>Confirm additions (new assets purchased during the year) have been correctly included in the schedule</a:t>
            </a:r>
          </a:p>
          <a:p>
            <a:endParaRPr lang="en-GB" dirty="0"/>
          </a:p>
          <a:p>
            <a:endParaRPr lang="en-GB" dirty="0"/>
          </a:p>
        </p:txBody>
      </p:sp>
    </p:spTree>
    <p:extLst>
      <p:ext uri="{BB962C8B-B14F-4D97-AF65-F5344CB8AC3E}">
        <p14:creationId xmlns:p14="http://schemas.microsoft.com/office/powerpoint/2010/main" val="288291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Procedures to Obtain Evidence</a:t>
            </a:r>
          </a:p>
        </p:txBody>
      </p:sp>
      <p:sp>
        <p:nvSpPr>
          <p:cNvPr id="3" name="Content Placeholder 2"/>
          <p:cNvSpPr>
            <a:spLocks noGrp="1"/>
          </p:cNvSpPr>
          <p:nvPr>
            <p:ph idx="1"/>
          </p:nvPr>
        </p:nvSpPr>
        <p:spPr>
          <a:xfrm>
            <a:off x="395536" y="1556792"/>
            <a:ext cx="8229600" cy="5094114"/>
          </a:xfrm>
        </p:spPr>
        <p:txBody>
          <a:bodyPr/>
          <a:lstStyle/>
          <a:p>
            <a:pPr marL="0" indent="0">
              <a:buNone/>
            </a:pPr>
            <a:r>
              <a:rPr lang="en-GB" b="1" dirty="0"/>
              <a:t>Valuation</a:t>
            </a:r>
          </a:p>
          <a:p>
            <a:r>
              <a:rPr lang="en-GB" sz="2600" dirty="0"/>
              <a:t>Agree the </a:t>
            </a:r>
            <a:r>
              <a:rPr lang="en-GB" sz="2600" dirty="0">
                <a:highlight>
                  <a:srgbClr val="FFFF00"/>
                </a:highlight>
              </a:rPr>
              <a:t>cost</a:t>
            </a:r>
            <a:r>
              <a:rPr lang="en-GB" sz="2600" dirty="0"/>
              <a:t> of a sample of assets included in the schedule to purchase invoices</a:t>
            </a:r>
          </a:p>
          <a:p>
            <a:r>
              <a:rPr lang="en-GB" sz="2600" dirty="0"/>
              <a:t>Agree the </a:t>
            </a:r>
            <a:r>
              <a:rPr lang="en-GB" sz="2600" dirty="0">
                <a:highlight>
                  <a:srgbClr val="FFFF00"/>
                </a:highlight>
              </a:rPr>
              <a:t>opening accumulated depreciation </a:t>
            </a:r>
            <a:r>
              <a:rPr lang="en-GB" sz="2600" dirty="0"/>
              <a:t>to prior year audit file (assuming your firm was the auditor in the prior year)</a:t>
            </a:r>
          </a:p>
          <a:p>
            <a:r>
              <a:rPr lang="en-GB" sz="2600" dirty="0">
                <a:highlight>
                  <a:srgbClr val="FFFF00"/>
                </a:highlight>
              </a:rPr>
              <a:t>Re-calculate annual depreciation </a:t>
            </a:r>
            <a:r>
              <a:rPr lang="en-GB" sz="2600" dirty="0"/>
              <a:t>charge for a sample of assets and agree rate used to depreciation policy</a:t>
            </a:r>
          </a:p>
          <a:p>
            <a:r>
              <a:rPr lang="en-GB" sz="2600" dirty="0"/>
              <a:t>Re-calculate depreciation charged on </a:t>
            </a:r>
            <a:r>
              <a:rPr lang="en-GB" sz="2600" dirty="0">
                <a:highlight>
                  <a:srgbClr val="FFFF00"/>
                </a:highlight>
              </a:rPr>
              <a:t>disposed</a:t>
            </a:r>
            <a:r>
              <a:rPr lang="en-GB" sz="2600" dirty="0"/>
              <a:t> assets and re-calculate profit or loss on sale of the assets</a:t>
            </a:r>
          </a:p>
          <a:p>
            <a:endParaRPr lang="en-GB" sz="2800" dirty="0"/>
          </a:p>
          <a:p>
            <a:endParaRPr lang="en-GB" sz="2800" dirty="0"/>
          </a:p>
          <a:p>
            <a:endParaRPr lang="en-GB" dirty="0"/>
          </a:p>
        </p:txBody>
      </p:sp>
    </p:spTree>
    <p:extLst>
      <p:ext uri="{BB962C8B-B14F-4D97-AF65-F5344CB8AC3E}">
        <p14:creationId xmlns:p14="http://schemas.microsoft.com/office/powerpoint/2010/main" val="170586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PPE – areas to test</a:t>
            </a:r>
          </a:p>
        </p:txBody>
      </p:sp>
      <p:sp>
        <p:nvSpPr>
          <p:cNvPr id="3" name="Content Placeholder 2"/>
          <p:cNvSpPr>
            <a:spLocks noGrp="1"/>
          </p:cNvSpPr>
          <p:nvPr>
            <p:ph idx="1"/>
          </p:nvPr>
        </p:nvSpPr>
        <p:spPr>
          <a:xfrm>
            <a:off x="457200" y="1719262"/>
            <a:ext cx="8229600" cy="4662065"/>
          </a:xfrm>
        </p:spPr>
        <p:txBody>
          <a:bodyPr/>
          <a:lstStyle/>
          <a:p>
            <a:r>
              <a:rPr lang="en-GB" sz="3600" b="1" dirty="0"/>
              <a:t>Additions</a:t>
            </a:r>
          </a:p>
          <a:p>
            <a:r>
              <a:rPr lang="en-GB" sz="3600" b="1" dirty="0"/>
              <a:t>Disposals</a:t>
            </a:r>
          </a:p>
          <a:p>
            <a:r>
              <a:rPr lang="en-GB" sz="3600" b="1" dirty="0"/>
              <a:t>Depreciation</a:t>
            </a:r>
          </a:p>
          <a:p>
            <a:r>
              <a:rPr lang="en-GB" sz="3600" b="1" dirty="0"/>
              <a:t>Opening balances</a:t>
            </a:r>
          </a:p>
          <a:p>
            <a:r>
              <a:rPr lang="en-GB" sz="3600" b="1" dirty="0"/>
              <a:t>Impairment</a:t>
            </a:r>
          </a:p>
          <a:p>
            <a:endParaRPr lang="en-GB" dirty="0"/>
          </a:p>
        </p:txBody>
      </p:sp>
    </p:spTree>
    <p:extLst>
      <p:ext uri="{BB962C8B-B14F-4D97-AF65-F5344CB8AC3E}">
        <p14:creationId xmlns:p14="http://schemas.microsoft.com/office/powerpoint/2010/main" val="4253118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66402"/>
          </a:xfrm>
        </p:spPr>
        <p:txBody>
          <a:bodyPr/>
          <a:lstStyle/>
          <a:p>
            <a:endParaRPr lang="en-GB" dirty="0"/>
          </a:p>
        </p:txBody>
      </p:sp>
      <p:pic>
        <p:nvPicPr>
          <p:cNvPr id="4" name="Content Placeholder 3">
            <a:extLst>
              <a:ext uri="{FF2B5EF4-FFF2-40B4-BE49-F238E27FC236}">
                <a16:creationId xmlns:a16="http://schemas.microsoft.com/office/drawing/2014/main" id="{01D387C7-BCB8-4CDF-BC01-41C25453792E}"/>
              </a:ext>
            </a:extLst>
          </p:cNvPr>
          <p:cNvPicPr>
            <a:picLocks noGrp="1" noChangeAspect="1"/>
          </p:cNvPicPr>
          <p:nvPr>
            <p:ph idx="1"/>
          </p:nvPr>
        </p:nvPicPr>
        <p:blipFill>
          <a:blip r:embed="rId2"/>
          <a:stretch>
            <a:fillRect/>
          </a:stretch>
        </p:blipFill>
        <p:spPr>
          <a:xfrm>
            <a:off x="323528" y="332656"/>
            <a:ext cx="8568952" cy="6126286"/>
          </a:xfrm>
          <a:prstGeom prst="rect">
            <a:avLst/>
          </a:prstGeom>
        </p:spPr>
      </p:pic>
    </p:spTree>
    <p:extLst>
      <p:ext uri="{BB962C8B-B14F-4D97-AF65-F5344CB8AC3E}">
        <p14:creationId xmlns:p14="http://schemas.microsoft.com/office/powerpoint/2010/main" val="3044947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Pippa Burgers Co</a:t>
            </a:r>
          </a:p>
        </p:txBody>
      </p:sp>
      <p:sp>
        <p:nvSpPr>
          <p:cNvPr id="6" name="Subtitle 5"/>
          <p:cNvSpPr>
            <a:spLocks noGrp="1"/>
          </p:cNvSpPr>
          <p:nvPr>
            <p:ph type="subTitle" idx="1"/>
          </p:nvPr>
        </p:nvSpPr>
        <p:spPr/>
        <p:txBody>
          <a:bodyPr/>
          <a:lstStyle/>
          <a:p>
            <a:endParaRPr lang="en-GB" sz="3600" b="1" dirty="0"/>
          </a:p>
          <a:p>
            <a:pPr algn="ctr"/>
            <a:r>
              <a:rPr lang="en-GB" sz="4000" b="1" dirty="0"/>
              <a:t>PPE</a:t>
            </a:r>
          </a:p>
        </p:txBody>
      </p:sp>
    </p:spTree>
    <p:extLst>
      <p:ext uri="{BB962C8B-B14F-4D97-AF65-F5344CB8AC3E}">
        <p14:creationId xmlns:p14="http://schemas.microsoft.com/office/powerpoint/2010/main" val="2545445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570458"/>
          </a:xfrm>
        </p:spPr>
        <p:txBody>
          <a:bodyPr/>
          <a:lstStyle/>
          <a:p>
            <a:r>
              <a:rPr lang="en-GB" dirty="0"/>
              <a:t>Pippa Burgers Co - Solution</a:t>
            </a:r>
          </a:p>
        </p:txBody>
      </p:sp>
      <p:sp>
        <p:nvSpPr>
          <p:cNvPr id="3" name="Content Placeholder 2"/>
          <p:cNvSpPr>
            <a:spLocks noGrp="1"/>
          </p:cNvSpPr>
          <p:nvPr>
            <p:ph idx="1"/>
          </p:nvPr>
        </p:nvSpPr>
        <p:spPr>
          <a:xfrm>
            <a:off x="395536" y="836712"/>
            <a:ext cx="8229600" cy="5814194"/>
          </a:xfrm>
        </p:spPr>
        <p:txBody>
          <a:bodyPr/>
          <a:lstStyle/>
          <a:p>
            <a:pPr marL="0" indent="0">
              <a:lnSpc>
                <a:spcPct val="107000"/>
              </a:lnSpc>
              <a:spcAft>
                <a:spcPts val="800"/>
              </a:spcAft>
              <a:buNone/>
            </a:pPr>
            <a:r>
              <a:rPr lang="en-US" sz="2200" dirty="0">
                <a:effectLst/>
                <a:latin typeface="Arial" panose="020B0604020202020204" pitchFamily="34" charset="0"/>
                <a:ea typeface="Times New Roman" panose="02020603050405020304" pitchFamily="18" charset="0"/>
                <a:cs typeface="Times New Roman" panose="02020603050405020304" pitchFamily="18" charset="0"/>
              </a:rPr>
              <a:t>In the past, Pippa Burgers received negative press reports over the condition of its fast-food restaurants, with comments suggesting they are old fashioned and tired looking.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dirty="0">
                <a:effectLst/>
                <a:latin typeface="Arial" panose="020B0604020202020204" pitchFamily="34" charset="0"/>
                <a:ea typeface="Times New Roman" panose="02020603050405020304" pitchFamily="18" charset="0"/>
                <a:cs typeface="Times New Roman" panose="02020603050405020304" pitchFamily="18" charset="0"/>
              </a:rPr>
              <a:t>Therefore, during the year ended 31 March 20X7, Pippa undertook a full review of all its property and equipment and carried out </a:t>
            </a:r>
            <a:r>
              <a:rPr lang="en-US" sz="22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extensive refurbishments </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to the majority of its restaurants.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dirty="0">
                <a:effectLst/>
                <a:latin typeface="Arial" panose="020B0604020202020204" pitchFamily="34" charset="0"/>
                <a:ea typeface="Times New Roman" panose="02020603050405020304" pitchFamily="18" charset="0"/>
                <a:cs typeface="Times New Roman" panose="02020603050405020304" pitchFamily="18" charset="0"/>
              </a:rPr>
              <a:t>This review resulted in a significant amount of the older fixtures and fittings being</a:t>
            </a:r>
            <a:r>
              <a:rPr lang="en-US" sz="22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 disposed </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of and a significant amount of </a:t>
            </a:r>
            <a:r>
              <a:rPr lang="en-US" sz="22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capital expenditure </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was invested in all remaining restaurants.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b="1" dirty="0">
                <a:effectLst/>
                <a:latin typeface="Arial" panose="020B0604020202020204" pitchFamily="34" charset="0"/>
                <a:ea typeface="Times New Roman" panose="02020603050405020304" pitchFamily="18" charset="0"/>
                <a:cs typeface="Times New Roman" panose="02020603050405020304" pitchFamily="18" charset="0"/>
              </a:rPr>
              <a:t>Requirement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dirty="0">
                <a:effectLst/>
                <a:latin typeface="Arial" panose="020B0604020202020204" pitchFamily="34" charset="0"/>
                <a:ea typeface="Times New Roman" panose="02020603050405020304" pitchFamily="18" charset="0"/>
                <a:cs typeface="Times New Roman" panose="02020603050405020304" pitchFamily="18" charset="0"/>
              </a:rPr>
              <a:t>Describe the </a:t>
            </a:r>
            <a:r>
              <a:rPr lang="en-US" sz="22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substantive procedures </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you should perform to obtain sufficient and appropriate audit evidence in relation to Pippa’s property, plant and equipment.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GB" dirty="0"/>
          </a:p>
        </p:txBody>
      </p:sp>
    </p:spTree>
    <p:extLst>
      <p:ext uri="{BB962C8B-B14F-4D97-AF65-F5344CB8AC3E}">
        <p14:creationId xmlns:p14="http://schemas.microsoft.com/office/powerpoint/2010/main" val="35408072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Aft>
                <a:spcPts val="1800"/>
              </a:spcAft>
            </a:pPr>
            <a:br>
              <a:rPr lang="en-GB" dirty="0"/>
            </a:br>
            <a:br>
              <a:rPr lang="en-GB" dirty="0"/>
            </a:br>
            <a:br>
              <a:rPr lang="en-GB" dirty="0"/>
            </a:br>
            <a:br>
              <a:rPr lang="en-GB" dirty="0"/>
            </a:br>
            <a:br>
              <a:rPr lang="en-GB" dirty="0"/>
            </a:br>
            <a:br>
              <a:rPr lang="en-GB" dirty="0"/>
            </a:br>
            <a:br>
              <a:rPr lang="en-GB" dirty="0"/>
            </a:br>
            <a:br>
              <a:rPr lang="en-GB" dirty="0"/>
            </a:br>
            <a:r>
              <a:rPr lang="en-GB" dirty="0"/>
              <a:t>Audit &amp; Assurance</a:t>
            </a:r>
          </a:p>
        </p:txBody>
      </p:sp>
      <p:sp>
        <p:nvSpPr>
          <p:cNvPr id="3" name="Subtitle 2"/>
          <p:cNvSpPr>
            <a:spLocks noGrp="1"/>
          </p:cNvSpPr>
          <p:nvPr>
            <p:ph type="subTitle" idx="1"/>
          </p:nvPr>
        </p:nvSpPr>
        <p:spPr>
          <a:xfrm>
            <a:off x="251520" y="3049588"/>
            <a:ext cx="6846193" cy="3475756"/>
          </a:xfrm>
        </p:spPr>
        <p:txBody>
          <a:bodyPr/>
          <a:lstStyle/>
          <a:p>
            <a:r>
              <a:rPr lang="en-GB" dirty="0"/>
              <a:t>Topic 9A</a:t>
            </a:r>
          </a:p>
          <a:p>
            <a:r>
              <a:rPr lang="en-GB" dirty="0"/>
              <a:t>Evidence and Sampling</a:t>
            </a:r>
          </a:p>
          <a:p>
            <a:r>
              <a:rPr lang="en-GB" dirty="0"/>
              <a:t> Podcast 3</a:t>
            </a:r>
          </a:p>
          <a:p>
            <a:endParaRPr lang="en-GB" dirty="0"/>
          </a:p>
        </p:txBody>
      </p:sp>
    </p:spTree>
    <p:extLst>
      <p:ext uri="{BB962C8B-B14F-4D97-AF65-F5344CB8AC3E}">
        <p14:creationId xmlns:p14="http://schemas.microsoft.com/office/powerpoint/2010/main" val="139889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Additional Reading </a:t>
            </a:r>
          </a:p>
        </p:txBody>
      </p:sp>
      <p:sp>
        <p:nvSpPr>
          <p:cNvPr id="3" name="Content Placeholder 2"/>
          <p:cNvSpPr>
            <a:spLocks noGrp="1"/>
          </p:cNvSpPr>
          <p:nvPr>
            <p:ph idx="1"/>
          </p:nvPr>
        </p:nvSpPr>
        <p:spPr/>
        <p:txBody>
          <a:bodyPr/>
          <a:lstStyle/>
          <a:p>
            <a:r>
              <a:rPr lang="en-GB" sz="2800" dirty="0"/>
              <a:t>Self study - Chapters 9, 10 and 12 cover the topics Internal Audit, Documentation and Written Representations.</a:t>
            </a:r>
          </a:p>
          <a:p>
            <a:r>
              <a:rPr lang="en-GB" sz="2800" dirty="0"/>
              <a:t>We have covered these topics throughout the module (e.g. internal audit – controls; written representation – evidence; documentation – throughout)</a:t>
            </a:r>
          </a:p>
          <a:p>
            <a:r>
              <a:rPr lang="en-GB" sz="2800" dirty="0"/>
              <a:t>Reading these chapters will bring together and deepen your understanding of these topics</a:t>
            </a:r>
          </a:p>
        </p:txBody>
      </p:sp>
    </p:spTree>
    <p:extLst>
      <p:ext uri="{BB962C8B-B14F-4D97-AF65-F5344CB8AC3E}">
        <p14:creationId xmlns:p14="http://schemas.microsoft.com/office/powerpoint/2010/main" val="3340640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498450"/>
          </a:xfrm>
        </p:spPr>
        <p:txBody>
          <a:bodyPr/>
          <a:lstStyle/>
          <a:p>
            <a:r>
              <a:rPr lang="en-GB" sz="3200" dirty="0"/>
              <a:t>Lecture plan</a:t>
            </a:r>
          </a:p>
        </p:txBody>
      </p:sp>
      <p:sp>
        <p:nvSpPr>
          <p:cNvPr id="3" name="Content Placeholder 2"/>
          <p:cNvSpPr>
            <a:spLocks noGrp="1"/>
          </p:cNvSpPr>
          <p:nvPr>
            <p:ph idx="1"/>
          </p:nvPr>
        </p:nvSpPr>
        <p:spPr>
          <a:xfrm>
            <a:off x="457200" y="548680"/>
            <a:ext cx="8363272" cy="6187082"/>
          </a:xfrm>
        </p:spPr>
        <p:txBody>
          <a:bodyPr/>
          <a:lstStyle/>
          <a:p>
            <a:pPr marL="0" indent="0">
              <a:buNone/>
            </a:pPr>
            <a:r>
              <a:rPr lang="en-GB" sz="2600" b="1" dirty="0">
                <a:solidFill>
                  <a:srgbClr val="7030A0"/>
                </a:solidFill>
              </a:rPr>
              <a:t>Podcast 1</a:t>
            </a:r>
          </a:p>
          <a:p>
            <a:pPr marL="0" indent="0">
              <a:buNone/>
            </a:pPr>
            <a:r>
              <a:rPr lang="en-GB" sz="2600" dirty="0"/>
              <a:t>1.	Audit evidence (revision)</a:t>
            </a:r>
          </a:p>
          <a:p>
            <a:pPr marL="0" indent="0">
              <a:buNone/>
            </a:pPr>
            <a:r>
              <a:rPr lang="en-GB" sz="2600" dirty="0"/>
              <a:t>2.	Audit of accounting estimates</a:t>
            </a:r>
          </a:p>
          <a:p>
            <a:pPr marL="0" indent="0">
              <a:buNone/>
            </a:pPr>
            <a:r>
              <a:rPr lang="en-GB" sz="2600" dirty="0">
                <a:highlight>
                  <a:srgbClr val="FFFF00"/>
                </a:highlight>
              </a:rPr>
              <a:t>3.	Inventories</a:t>
            </a:r>
          </a:p>
          <a:p>
            <a:pPr marL="0" indent="0">
              <a:buNone/>
            </a:pPr>
            <a:r>
              <a:rPr lang="en-GB" sz="2600" b="1" dirty="0">
                <a:solidFill>
                  <a:srgbClr val="7030A0"/>
                </a:solidFill>
              </a:rPr>
              <a:t>Podcast 2</a:t>
            </a:r>
          </a:p>
          <a:p>
            <a:pPr marL="0" indent="0">
              <a:buNone/>
            </a:pPr>
            <a:r>
              <a:rPr lang="en-GB" sz="2600" dirty="0"/>
              <a:t>4.	CAATs</a:t>
            </a:r>
          </a:p>
          <a:p>
            <a:pPr marL="0" indent="0">
              <a:buNone/>
            </a:pPr>
            <a:r>
              <a:rPr lang="en-GB" sz="2600" dirty="0"/>
              <a:t>5.	Substantive analytical procedures</a:t>
            </a:r>
          </a:p>
          <a:p>
            <a:pPr marL="0" indent="0">
              <a:buNone/>
            </a:pPr>
            <a:r>
              <a:rPr lang="en-GB" sz="2600" dirty="0"/>
              <a:t>6.	Data analytics</a:t>
            </a:r>
          </a:p>
          <a:p>
            <a:pPr marL="0" indent="0">
              <a:buNone/>
            </a:pPr>
            <a:r>
              <a:rPr lang="en-GB" sz="2600" dirty="0">
                <a:highlight>
                  <a:srgbClr val="FFFF00"/>
                </a:highlight>
              </a:rPr>
              <a:t>7	PPE</a:t>
            </a:r>
          </a:p>
          <a:p>
            <a:pPr marL="0" indent="0">
              <a:buNone/>
            </a:pPr>
            <a:r>
              <a:rPr lang="en-GB" sz="2600" b="1" dirty="0">
                <a:solidFill>
                  <a:srgbClr val="7030A0"/>
                </a:solidFill>
              </a:rPr>
              <a:t>Podcast 3</a:t>
            </a:r>
          </a:p>
          <a:p>
            <a:pPr marL="0" indent="0">
              <a:buNone/>
            </a:pPr>
            <a:r>
              <a:rPr lang="en-GB" sz="2600" dirty="0">
                <a:highlight>
                  <a:srgbClr val="FFFF00"/>
                </a:highlight>
              </a:rPr>
              <a:t>8.	Intangibles</a:t>
            </a:r>
          </a:p>
          <a:p>
            <a:pPr marL="0" indent="0">
              <a:buNone/>
            </a:pPr>
            <a:r>
              <a:rPr lang="en-GB" sz="2600" dirty="0">
                <a:highlight>
                  <a:srgbClr val="FFFF00"/>
                </a:highlight>
              </a:rPr>
              <a:t>9.	Receivables</a:t>
            </a:r>
          </a:p>
          <a:p>
            <a:pPr marL="0" indent="0">
              <a:buNone/>
            </a:pPr>
            <a:r>
              <a:rPr lang="en-GB" sz="2600" dirty="0"/>
              <a:t>10.	Audit sampling</a:t>
            </a:r>
          </a:p>
          <a:p>
            <a:endParaRPr lang="en-GB" sz="2800" dirty="0"/>
          </a:p>
          <a:p>
            <a:endParaRPr lang="en-GB" sz="2800" dirty="0"/>
          </a:p>
          <a:p>
            <a:endParaRPr lang="en-GB" sz="2800" dirty="0"/>
          </a:p>
        </p:txBody>
      </p:sp>
    </p:spTree>
    <p:extLst>
      <p:ext uri="{BB962C8B-B14F-4D97-AF65-F5344CB8AC3E}">
        <p14:creationId xmlns:p14="http://schemas.microsoft.com/office/powerpoint/2010/main" val="42199607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Pippa Burgers Co</a:t>
            </a:r>
          </a:p>
        </p:txBody>
      </p:sp>
      <p:sp>
        <p:nvSpPr>
          <p:cNvPr id="6" name="Subtitle 5"/>
          <p:cNvSpPr>
            <a:spLocks noGrp="1"/>
          </p:cNvSpPr>
          <p:nvPr>
            <p:ph type="subTitle" idx="1"/>
          </p:nvPr>
        </p:nvSpPr>
        <p:spPr/>
        <p:txBody>
          <a:bodyPr/>
          <a:lstStyle/>
          <a:p>
            <a:endParaRPr lang="en-GB" sz="3600" b="1" dirty="0"/>
          </a:p>
          <a:p>
            <a:pPr algn="ctr"/>
            <a:r>
              <a:rPr lang="en-GB" sz="4000" b="1" dirty="0"/>
              <a:t>PPE</a:t>
            </a:r>
          </a:p>
        </p:txBody>
      </p:sp>
    </p:spTree>
    <p:extLst>
      <p:ext uri="{BB962C8B-B14F-4D97-AF65-F5344CB8AC3E}">
        <p14:creationId xmlns:p14="http://schemas.microsoft.com/office/powerpoint/2010/main" val="3271537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570458"/>
          </a:xfrm>
        </p:spPr>
        <p:txBody>
          <a:bodyPr/>
          <a:lstStyle/>
          <a:p>
            <a:r>
              <a:rPr lang="en-GB" dirty="0"/>
              <a:t>Pippa Burgers Co - Solution</a:t>
            </a:r>
          </a:p>
        </p:txBody>
      </p:sp>
      <p:sp>
        <p:nvSpPr>
          <p:cNvPr id="3" name="Content Placeholder 2"/>
          <p:cNvSpPr>
            <a:spLocks noGrp="1"/>
          </p:cNvSpPr>
          <p:nvPr>
            <p:ph idx="1"/>
          </p:nvPr>
        </p:nvSpPr>
        <p:spPr>
          <a:xfrm>
            <a:off x="395536" y="836712"/>
            <a:ext cx="8229600" cy="5814194"/>
          </a:xfrm>
        </p:spPr>
        <p:txBody>
          <a:bodyPr/>
          <a:lstStyle/>
          <a:p>
            <a:pPr marL="0" indent="0">
              <a:lnSpc>
                <a:spcPct val="107000"/>
              </a:lnSpc>
              <a:spcAft>
                <a:spcPts val="800"/>
              </a:spcAft>
              <a:buNone/>
            </a:pPr>
            <a:r>
              <a:rPr lang="en-US" sz="2200" dirty="0">
                <a:effectLst/>
                <a:latin typeface="Arial" panose="020B0604020202020204" pitchFamily="34" charset="0"/>
                <a:ea typeface="Times New Roman" panose="02020603050405020304" pitchFamily="18" charset="0"/>
                <a:cs typeface="Times New Roman" panose="02020603050405020304" pitchFamily="18" charset="0"/>
              </a:rPr>
              <a:t>In the past, Pippa Burgers received negative press reports over the </a:t>
            </a:r>
            <a:r>
              <a:rPr lang="en-US" sz="22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condition</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 of its fast-food restaurants, with comments suggesting they are old fashioned and tired looking.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dirty="0">
                <a:effectLst/>
                <a:latin typeface="Arial" panose="020B0604020202020204" pitchFamily="34" charset="0"/>
                <a:ea typeface="Times New Roman" panose="02020603050405020304" pitchFamily="18" charset="0"/>
                <a:cs typeface="Times New Roman" panose="02020603050405020304" pitchFamily="18" charset="0"/>
              </a:rPr>
              <a:t>Therefore, during the year ended 31 March 20X7, Pippa undertook a full review of all its property and equipment and carried out </a:t>
            </a:r>
            <a:r>
              <a:rPr lang="en-US" sz="22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extensive refurbishments </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to the majority of its restaurants.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dirty="0">
                <a:effectLst/>
                <a:latin typeface="Arial" panose="020B0604020202020204" pitchFamily="34" charset="0"/>
                <a:ea typeface="Times New Roman" panose="02020603050405020304" pitchFamily="18" charset="0"/>
                <a:cs typeface="Times New Roman" panose="02020603050405020304" pitchFamily="18" charset="0"/>
              </a:rPr>
              <a:t>This review resulted in a significant amount of the older fixtures and fittings being </a:t>
            </a:r>
            <a:r>
              <a:rPr lang="en-US" sz="22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disposed</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 of and a significant amount of </a:t>
            </a:r>
            <a:r>
              <a:rPr lang="en-US" sz="22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capital expenditure</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 was invested in all remaining restaurants.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b="1" dirty="0">
                <a:effectLst/>
                <a:latin typeface="Arial" panose="020B0604020202020204" pitchFamily="34" charset="0"/>
                <a:ea typeface="Times New Roman" panose="02020603050405020304" pitchFamily="18" charset="0"/>
                <a:cs typeface="Times New Roman" panose="02020603050405020304" pitchFamily="18" charset="0"/>
              </a:rPr>
              <a:t>Requirement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dirty="0">
                <a:effectLst/>
                <a:latin typeface="Arial" panose="020B0604020202020204" pitchFamily="34" charset="0"/>
                <a:ea typeface="Times New Roman" panose="02020603050405020304" pitchFamily="18" charset="0"/>
                <a:cs typeface="Times New Roman" panose="02020603050405020304" pitchFamily="18" charset="0"/>
              </a:rPr>
              <a:t>Describe the </a:t>
            </a:r>
            <a:r>
              <a:rPr lang="en-US" sz="22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substantive procedures </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you should perform to obtain sufficient and appropriate audit evidence in relation to Pippa’s property, plant and equipment.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GB" dirty="0"/>
          </a:p>
        </p:txBody>
      </p:sp>
    </p:spTree>
    <p:extLst>
      <p:ext uri="{BB962C8B-B14F-4D97-AF65-F5344CB8AC3E}">
        <p14:creationId xmlns:p14="http://schemas.microsoft.com/office/powerpoint/2010/main" val="1079131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570458"/>
          </a:xfrm>
        </p:spPr>
        <p:txBody>
          <a:bodyPr/>
          <a:lstStyle/>
          <a:p>
            <a:r>
              <a:rPr lang="en-GB" dirty="0"/>
              <a:t>Pippa Burgers Co - Solution</a:t>
            </a:r>
          </a:p>
        </p:txBody>
      </p:sp>
      <p:sp>
        <p:nvSpPr>
          <p:cNvPr id="3" name="Content Placeholder 2"/>
          <p:cNvSpPr>
            <a:spLocks noGrp="1"/>
          </p:cNvSpPr>
          <p:nvPr>
            <p:ph idx="1"/>
          </p:nvPr>
        </p:nvSpPr>
        <p:spPr>
          <a:xfrm>
            <a:off x="395536" y="836712"/>
            <a:ext cx="8229600" cy="5814194"/>
          </a:xfrm>
        </p:spPr>
        <p:txBody>
          <a:bodyPr/>
          <a:lstStyle/>
          <a:p>
            <a:pPr marL="0" indent="0">
              <a:buNone/>
            </a:pPr>
            <a:r>
              <a:rPr lang="en-GB" sz="2800" b="1" dirty="0">
                <a:highlight>
                  <a:srgbClr val="FFFF00"/>
                </a:highlight>
              </a:rPr>
              <a:t>Additions</a:t>
            </a:r>
          </a:p>
          <a:p>
            <a:r>
              <a:rPr lang="en-US" dirty="0"/>
              <a:t>Obtain a breakdown of additions</a:t>
            </a:r>
          </a:p>
          <a:p>
            <a:r>
              <a:rPr lang="en-US" dirty="0"/>
              <a:t>Confirm sample of additions to invoice</a:t>
            </a:r>
          </a:p>
          <a:p>
            <a:r>
              <a:rPr lang="en-US" dirty="0"/>
              <a:t>Confirm additions are capital </a:t>
            </a:r>
            <a:r>
              <a:rPr lang="en-US" sz="2400" dirty="0"/>
              <a:t>(not expenses)</a:t>
            </a:r>
            <a:endParaRPr lang="en-GB" sz="2400" dirty="0"/>
          </a:p>
          <a:p>
            <a:r>
              <a:rPr lang="en-US" dirty="0"/>
              <a:t>Physically inspect to confirm existence</a:t>
            </a:r>
          </a:p>
          <a:p>
            <a:r>
              <a:rPr lang="en-US" dirty="0"/>
              <a:t>Inspect maintenance account for PPE items</a:t>
            </a:r>
            <a:endParaRPr lang="en-GB" sz="2800" dirty="0"/>
          </a:p>
          <a:p>
            <a:pPr marL="0" indent="0">
              <a:buNone/>
            </a:pPr>
            <a:r>
              <a:rPr lang="en-GB" b="1" dirty="0">
                <a:highlight>
                  <a:srgbClr val="FFFF00"/>
                </a:highlight>
              </a:rPr>
              <a:t>Disposals</a:t>
            </a:r>
          </a:p>
          <a:p>
            <a:r>
              <a:rPr lang="en-US" dirty="0"/>
              <a:t>Obtain a breakdown of disposals</a:t>
            </a:r>
          </a:p>
          <a:p>
            <a:r>
              <a:rPr lang="en-US" dirty="0"/>
              <a:t>Confirm sample of disposals and agree to invoice to confirm sales proceeds</a:t>
            </a:r>
          </a:p>
          <a:p>
            <a:r>
              <a:rPr lang="en-US" dirty="0"/>
              <a:t>Recalculate profit/loss on disposal</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1662485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570458"/>
          </a:xfrm>
        </p:spPr>
        <p:txBody>
          <a:bodyPr/>
          <a:lstStyle/>
          <a:p>
            <a:r>
              <a:rPr lang="en-GB" dirty="0"/>
              <a:t>Pippa Burgers Co - Solution</a:t>
            </a:r>
          </a:p>
        </p:txBody>
      </p:sp>
      <p:sp>
        <p:nvSpPr>
          <p:cNvPr id="3" name="Content Placeholder 2"/>
          <p:cNvSpPr>
            <a:spLocks noGrp="1"/>
          </p:cNvSpPr>
          <p:nvPr>
            <p:ph idx="1"/>
          </p:nvPr>
        </p:nvSpPr>
        <p:spPr>
          <a:xfrm>
            <a:off x="395536" y="836712"/>
            <a:ext cx="8229600" cy="5814194"/>
          </a:xfrm>
        </p:spPr>
        <p:txBody>
          <a:bodyPr/>
          <a:lstStyle/>
          <a:p>
            <a:pPr marL="0" indent="0">
              <a:buNone/>
            </a:pPr>
            <a:r>
              <a:rPr lang="en-GB" b="1" dirty="0">
                <a:highlight>
                  <a:srgbClr val="FFFF00"/>
                </a:highlight>
              </a:rPr>
              <a:t>Depreciation</a:t>
            </a:r>
          </a:p>
          <a:p>
            <a:r>
              <a:rPr lang="en-US" dirty="0"/>
              <a:t>Recalculate depreciation for sample</a:t>
            </a:r>
          </a:p>
          <a:p>
            <a:r>
              <a:rPr lang="en-US" dirty="0"/>
              <a:t>Review disclosures</a:t>
            </a:r>
          </a:p>
          <a:p>
            <a:pPr marL="0" indent="0">
              <a:buNone/>
            </a:pPr>
            <a:r>
              <a:rPr lang="en-US" b="1" dirty="0">
                <a:highlight>
                  <a:srgbClr val="FFFF00"/>
                </a:highlight>
              </a:rPr>
              <a:t>Opening balances</a:t>
            </a:r>
          </a:p>
          <a:p>
            <a:r>
              <a:rPr lang="en-US" dirty="0"/>
              <a:t>Agree opening balances to prior year audit file</a:t>
            </a:r>
          </a:p>
          <a:p>
            <a:pPr marL="0" indent="0">
              <a:buNone/>
            </a:pPr>
            <a:r>
              <a:rPr lang="en-US" b="1" dirty="0">
                <a:highlight>
                  <a:srgbClr val="FFFF00"/>
                </a:highlight>
              </a:rPr>
              <a:t>Impairment</a:t>
            </a:r>
          </a:p>
          <a:p>
            <a:r>
              <a:rPr lang="en-US" dirty="0"/>
              <a:t>Confirm additions are PPE </a:t>
            </a:r>
            <a:r>
              <a:rPr lang="en-US" sz="2400" dirty="0"/>
              <a:t>(not expenses)</a:t>
            </a:r>
            <a:endParaRPr lang="en-GB" sz="2400" dirty="0"/>
          </a:p>
          <a:p>
            <a:r>
              <a:rPr lang="en-US" dirty="0"/>
              <a:t>Physically inspect for damage or faults</a:t>
            </a:r>
          </a:p>
          <a:p>
            <a:r>
              <a:rPr lang="en-US" dirty="0"/>
              <a:t>Make enquiries of management and board minutes for evidence of impairment</a:t>
            </a:r>
          </a:p>
          <a:p>
            <a:pPr marL="0" indent="0">
              <a:buNone/>
            </a:pPr>
            <a:endParaRPr lang="en-GB" dirty="0"/>
          </a:p>
        </p:txBody>
      </p:sp>
    </p:spTree>
    <p:extLst>
      <p:ext uri="{BB962C8B-B14F-4D97-AF65-F5344CB8AC3E}">
        <p14:creationId xmlns:p14="http://schemas.microsoft.com/office/powerpoint/2010/main" val="16103303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solidFill>
                  <a:srgbClr val="FF0000"/>
                </a:solidFill>
                <a:highlight>
                  <a:srgbClr val="FFFF00"/>
                </a:highlight>
              </a:rPr>
              <a:t>8.</a:t>
            </a:r>
            <a:r>
              <a:rPr lang="en-GB" sz="3600" dirty="0"/>
              <a:t>	</a:t>
            </a:r>
            <a:r>
              <a:rPr lang="en-GB" sz="3600" dirty="0">
                <a:highlight>
                  <a:srgbClr val="00FFFF"/>
                </a:highlight>
              </a:rPr>
              <a:t>Intangible Assets: </a:t>
            </a:r>
            <a:r>
              <a:rPr lang="en-GB" sz="3600" dirty="0"/>
              <a:t>Procedures to Obtain Evidence</a:t>
            </a:r>
          </a:p>
        </p:txBody>
      </p:sp>
      <p:sp>
        <p:nvSpPr>
          <p:cNvPr id="3" name="Content Placeholder 2"/>
          <p:cNvSpPr>
            <a:spLocks noGrp="1"/>
          </p:cNvSpPr>
          <p:nvPr>
            <p:ph idx="1"/>
          </p:nvPr>
        </p:nvSpPr>
        <p:spPr/>
        <p:txBody>
          <a:bodyPr/>
          <a:lstStyle/>
          <a:p>
            <a:pPr marL="0" indent="0">
              <a:buNone/>
            </a:pPr>
            <a:r>
              <a:rPr lang="en-GB" b="1" dirty="0">
                <a:highlight>
                  <a:srgbClr val="FFFF00"/>
                </a:highlight>
              </a:rPr>
              <a:t>Assertions</a:t>
            </a:r>
          </a:p>
          <a:p>
            <a:r>
              <a:rPr lang="en-GB" dirty="0"/>
              <a:t>Rights and Obligations</a:t>
            </a:r>
          </a:p>
          <a:p>
            <a:r>
              <a:rPr lang="en-GB" dirty="0"/>
              <a:t>Existence</a:t>
            </a:r>
          </a:p>
          <a:p>
            <a:r>
              <a:rPr lang="en-GB" dirty="0"/>
              <a:t>Completeness </a:t>
            </a:r>
          </a:p>
          <a:p>
            <a:r>
              <a:rPr lang="en-GB" dirty="0"/>
              <a:t>Accuracy, Valuation and Allocation</a:t>
            </a:r>
          </a:p>
          <a:p>
            <a:r>
              <a:rPr lang="en-GB" dirty="0"/>
              <a:t>Classification</a:t>
            </a:r>
          </a:p>
          <a:p>
            <a:r>
              <a:rPr lang="en-GB" dirty="0"/>
              <a:t>Presentation</a:t>
            </a:r>
          </a:p>
          <a:p>
            <a:pPr marL="0" indent="0" algn="ctr">
              <a:buNone/>
            </a:pPr>
            <a:r>
              <a:rPr lang="en-GB" b="1" dirty="0">
                <a:solidFill>
                  <a:srgbClr val="7030A0"/>
                </a:solidFill>
              </a:rPr>
              <a:t>What audit evidence can we obtain to support these assertions?</a:t>
            </a:r>
          </a:p>
          <a:p>
            <a:pPr marL="0" indent="0">
              <a:buNone/>
            </a:pPr>
            <a:endParaRPr lang="en-GB" dirty="0"/>
          </a:p>
        </p:txBody>
      </p:sp>
    </p:spTree>
    <p:extLst>
      <p:ext uri="{BB962C8B-B14F-4D97-AF65-F5344CB8AC3E}">
        <p14:creationId xmlns:p14="http://schemas.microsoft.com/office/powerpoint/2010/main" val="8514219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930498"/>
          </a:xfrm>
        </p:spPr>
        <p:txBody>
          <a:bodyPr/>
          <a:lstStyle/>
          <a:p>
            <a:r>
              <a:rPr lang="en-GB" sz="3600" dirty="0"/>
              <a:t>Intangible Assets: Examples</a:t>
            </a:r>
          </a:p>
        </p:txBody>
      </p:sp>
      <p:sp>
        <p:nvSpPr>
          <p:cNvPr id="3" name="Content Placeholder 2"/>
          <p:cNvSpPr>
            <a:spLocks noGrp="1"/>
          </p:cNvSpPr>
          <p:nvPr>
            <p:ph idx="1"/>
          </p:nvPr>
        </p:nvSpPr>
        <p:spPr/>
        <p:txBody>
          <a:bodyPr/>
          <a:lstStyle/>
          <a:p>
            <a:pPr marL="0" indent="0">
              <a:buNone/>
            </a:pPr>
            <a:r>
              <a:rPr lang="en-GB" b="1" dirty="0"/>
              <a:t>Purchased goodwill </a:t>
            </a:r>
            <a:r>
              <a:rPr lang="en-GB" dirty="0"/>
              <a:t>– acquisition of another business</a:t>
            </a:r>
          </a:p>
          <a:p>
            <a:pPr marL="0" indent="0">
              <a:buNone/>
            </a:pPr>
            <a:endParaRPr lang="en-GB" dirty="0"/>
          </a:p>
          <a:p>
            <a:pPr marL="0" indent="0">
              <a:buNone/>
            </a:pPr>
            <a:r>
              <a:rPr lang="en-GB" b="1" dirty="0"/>
              <a:t>Purchased </a:t>
            </a:r>
            <a:r>
              <a:rPr lang="en-GB" dirty="0"/>
              <a:t>– </a:t>
            </a:r>
            <a:r>
              <a:rPr lang="en-GB" dirty="0" err="1"/>
              <a:t>eg</a:t>
            </a:r>
            <a:r>
              <a:rPr lang="en-GB" dirty="0"/>
              <a:t> brands, patents, licences</a:t>
            </a:r>
          </a:p>
          <a:p>
            <a:pPr marL="0" indent="0">
              <a:buNone/>
            </a:pPr>
            <a:endParaRPr lang="en-GB" dirty="0"/>
          </a:p>
          <a:p>
            <a:pPr marL="0" indent="0">
              <a:buNone/>
            </a:pPr>
            <a:r>
              <a:rPr lang="en-GB" b="1" dirty="0"/>
              <a:t>Internally generated </a:t>
            </a:r>
            <a:r>
              <a:rPr lang="en-GB" dirty="0"/>
              <a:t>– </a:t>
            </a:r>
            <a:r>
              <a:rPr lang="en-GB" dirty="0" err="1"/>
              <a:t>eg</a:t>
            </a:r>
            <a:r>
              <a:rPr lang="en-GB" dirty="0"/>
              <a:t> development costs</a:t>
            </a:r>
          </a:p>
        </p:txBody>
      </p:sp>
    </p:spTree>
    <p:extLst>
      <p:ext uri="{BB962C8B-B14F-4D97-AF65-F5344CB8AC3E}">
        <p14:creationId xmlns:p14="http://schemas.microsoft.com/office/powerpoint/2010/main" val="20448628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Intangible Assets – Risks of Misstatement</a:t>
            </a:r>
          </a:p>
        </p:txBody>
      </p:sp>
      <p:sp>
        <p:nvSpPr>
          <p:cNvPr id="3" name="Content Placeholder 2"/>
          <p:cNvSpPr>
            <a:spLocks noGrp="1"/>
          </p:cNvSpPr>
          <p:nvPr>
            <p:ph idx="1"/>
          </p:nvPr>
        </p:nvSpPr>
        <p:spPr>
          <a:xfrm>
            <a:off x="457200" y="1719262"/>
            <a:ext cx="8229600" cy="4734073"/>
          </a:xfrm>
        </p:spPr>
        <p:txBody>
          <a:bodyPr/>
          <a:lstStyle/>
          <a:p>
            <a:r>
              <a:rPr lang="en-GB" sz="2800" b="1" dirty="0">
                <a:solidFill>
                  <a:srgbClr val="00B050"/>
                </a:solidFill>
              </a:rPr>
              <a:t>Expenses may be capitalised </a:t>
            </a:r>
            <a:r>
              <a:rPr lang="en-GB" sz="2800" dirty="0"/>
              <a:t>(included within intangible assets) incorrectly (</a:t>
            </a:r>
            <a:r>
              <a:rPr lang="en-GB" sz="2800" b="1" dirty="0">
                <a:highlight>
                  <a:srgbClr val="FFFF00"/>
                </a:highlight>
              </a:rPr>
              <a:t>valuation</a:t>
            </a:r>
            <a:r>
              <a:rPr lang="en-GB" sz="2800" dirty="0"/>
              <a:t>)</a:t>
            </a:r>
          </a:p>
          <a:p>
            <a:r>
              <a:rPr lang="en-GB" sz="2800" dirty="0"/>
              <a:t>Intangible assets may be incorrectly </a:t>
            </a:r>
            <a:r>
              <a:rPr lang="en-GB" sz="2800" u="sng" dirty="0"/>
              <a:t>recognised</a:t>
            </a:r>
            <a:r>
              <a:rPr lang="en-GB" sz="2800" dirty="0"/>
              <a:t> if the company does not own the rights to the asset (</a:t>
            </a:r>
            <a:r>
              <a:rPr lang="en-GB" sz="2800" b="1" dirty="0">
                <a:highlight>
                  <a:srgbClr val="FFFF00"/>
                </a:highlight>
              </a:rPr>
              <a:t>rights</a:t>
            </a:r>
            <a:r>
              <a:rPr lang="en-GB" sz="2800" dirty="0"/>
              <a:t>)</a:t>
            </a:r>
          </a:p>
          <a:p>
            <a:r>
              <a:rPr lang="en-GB" sz="2800" dirty="0"/>
              <a:t>Intangible assets may be carried at the wrong cost or valuation due to </a:t>
            </a:r>
            <a:r>
              <a:rPr lang="en-GB" sz="2800" b="1" dirty="0">
                <a:solidFill>
                  <a:srgbClr val="00B050"/>
                </a:solidFill>
              </a:rPr>
              <a:t>incorrect </a:t>
            </a:r>
            <a:r>
              <a:rPr lang="en-GB" sz="2800" b="1" u="sng" dirty="0">
                <a:solidFill>
                  <a:srgbClr val="00B050"/>
                </a:solidFill>
              </a:rPr>
              <a:t>amortisation</a:t>
            </a:r>
            <a:r>
              <a:rPr lang="en-GB" sz="2800" b="1" dirty="0">
                <a:solidFill>
                  <a:srgbClr val="00B050"/>
                </a:solidFill>
              </a:rPr>
              <a:t> </a:t>
            </a:r>
            <a:r>
              <a:rPr lang="en-GB" sz="2800" dirty="0"/>
              <a:t>(</a:t>
            </a:r>
            <a:r>
              <a:rPr lang="en-GB" sz="2800" b="1" dirty="0">
                <a:highlight>
                  <a:srgbClr val="FFFF00"/>
                </a:highlight>
              </a:rPr>
              <a:t>valuation</a:t>
            </a:r>
            <a:r>
              <a:rPr lang="en-GB" sz="2800" dirty="0"/>
              <a:t>)</a:t>
            </a:r>
          </a:p>
          <a:p>
            <a:r>
              <a:rPr lang="en-GB" sz="2800" u="sng" dirty="0"/>
              <a:t>Impairment</a:t>
            </a:r>
            <a:r>
              <a:rPr lang="en-GB" sz="2800" dirty="0"/>
              <a:t> reviews not being carried out appropriately (</a:t>
            </a:r>
            <a:r>
              <a:rPr lang="en-GB" sz="2800" b="1" dirty="0">
                <a:highlight>
                  <a:srgbClr val="FFFF00"/>
                </a:highlight>
              </a:rPr>
              <a:t>valuation</a:t>
            </a:r>
            <a:r>
              <a:rPr lang="en-GB" sz="2800" dirty="0"/>
              <a:t>)</a:t>
            </a:r>
          </a:p>
          <a:p>
            <a:endParaRPr lang="en-GB" sz="2800" dirty="0"/>
          </a:p>
        </p:txBody>
      </p:sp>
    </p:spTree>
    <p:extLst>
      <p:ext uri="{BB962C8B-B14F-4D97-AF65-F5344CB8AC3E}">
        <p14:creationId xmlns:p14="http://schemas.microsoft.com/office/powerpoint/2010/main" val="24940628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Intangible Assets: Procedures to Obtain Evidence</a:t>
            </a:r>
          </a:p>
        </p:txBody>
      </p:sp>
      <p:sp>
        <p:nvSpPr>
          <p:cNvPr id="3" name="Content Placeholder 2"/>
          <p:cNvSpPr>
            <a:spLocks noGrp="1"/>
          </p:cNvSpPr>
          <p:nvPr>
            <p:ph idx="1"/>
          </p:nvPr>
        </p:nvSpPr>
        <p:spPr>
          <a:xfrm>
            <a:off x="457200" y="1484784"/>
            <a:ext cx="8229600" cy="4896544"/>
          </a:xfrm>
        </p:spPr>
        <p:txBody>
          <a:bodyPr/>
          <a:lstStyle/>
          <a:p>
            <a:pPr marL="0" indent="0">
              <a:buNone/>
            </a:pPr>
            <a:r>
              <a:rPr lang="en-GB" b="1" dirty="0"/>
              <a:t>Rights and Obligations</a:t>
            </a:r>
          </a:p>
          <a:p>
            <a:r>
              <a:rPr lang="en-GB" dirty="0"/>
              <a:t>Agree a sample of intangible assets to </a:t>
            </a:r>
            <a:r>
              <a:rPr lang="en-GB" dirty="0">
                <a:highlight>
                  <a:srgbClr val="FFFF00"/>
                </a:highlight>
              </a:rPr>
              <a:t>purchase invoices </a:t>
            </a:r>
            <a:r>
              <a:rPr lang="en-GB" dirty="0"/>
              <a:t>(</a:t>
            </a:r>
            <a:r>
              <a:rPr lang="en-GB" dirty="0">
                <a:solidFill>
                  <a:srgbClr val="FF0000"/>
                </a:solidFill>
              </a:rPr>
              <a:t>if purchased</a:t>
            </a:r>
            <a:r>
              <a:rPr lang="en-GB" dirty="0"/>
              <a:t>)</a:t>
            </a:r>
          </a:p>
          <a:p>
            <a:r>
              <a:rPr lang="en-GB" dirty="0"/>
              <a:t>Agree to </a:t>
            </a:r>
            <a:r>
              <a:rPr lang="en-GB" dirty="0">
                <a:solidFill>
                  <a:srgbClr val="FF0000"/>
                </a:solidFill>
              </a:rPr>
              <a:t>legal</a:t>
            </a:r>
            <a:r>
              <a:rPr lang="en-GB" dirty="0"/>
              <a:t> documents (</a:t>
            </a:r>
            <a:r>
              <a:rPr lang="en-GB" dirty="0" err="1"/>
              <a:t>eg</a:t>
            </a:r>
            <a:r>
              <a:rPr lang="en-GB" dirty="0"/>
              <a:t> intellectual property rights)</a:t>
            </a:r>
          </a:p>
          <a:p>
            <a:endParaRPr lang="en-GB" dirty="0"/>
          </a:p>
          <a:p>
            <a:pPr marL="0" indent="0">
              <a:buNone/>
            </a:pPr>
            <a:r>
              <a:rPr lang="en-GB" b="1" dirty="0"/>
              <a:t>Existence</a:t>
            </a:r>
          </a:p>
          <a:p>
            <a:r>
              <a:rPr lang="en-GB" dirty="0"/>
              <a:t>Examine schedule of </a:t>
            </a:r>
            <a:r>
              <a:rPr lang="en-GB" dirty="0">
                <a:highlight>
                  <a:srgbClr val="FFFF00"/>
                </a:highlight>
              </a:rPr>
              <a:t>additions</a:t>
            </a:r>
            <a:r>
              <a:rPr lang="en-GB" dirty="0"/>
              <a:t> to ensure only </a:t>
            </a:r>
            <a:r>
              <a:rPr lang="en-GB" dirty="0">
                <a:highlight>
                  <a:srgbClr val="FFFF00"/>
                </a:highlight>
              </a:rPr>
              <a:t>capital items </a:t>
            </a:r>
            <a:r>
              <a:rPr lang="en-GB" dirty="0"/>
              <a:t>have been included</a:t>
            </a:r>
          </a:p>
        </p:txBody>
      </p:sp>
    </p:spTree>
    <p:extLst>
      <p:ext uri="{BB962C8B-B14F-4D97-AF65-F5344CB8AC3E}">
        <p14:creationId xmlns:p14="http://schemas.microsoft.com/office/powerpoint/2010/main" val="97187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Intangible Assets: Procedures to Obtain Evidence</a:t>
            </a:r>
          </a:p>
        </p:txBody>
      </p:sp>
      <p:sp>
        <p:nvSpPr>
          <p:cNvPr id="3" name="Content Placeholder 2"/>
          <p:cNvSpPr>
            <a:spLocks noGrp="1"/>
          </p:cNvSpPr>
          <p:nvPr>
            <p:ph idx="1"/>
          </p:nvPr>
        </p:nvSpPr>
        <p:spPr>
          <a:xfrm>
            <a:off x="457200" y="1719262"/>
            <a:ext cx="8229600" cy="4662065"/>
          </a:xfrm>
        </p:spPr>
        <p:txBody>
          <a:bodyPr/>
          <a:lstStyle/>
          <a:p>
            <a:pPr marL="0" indent="0">
              <a:buNone/>
            </a:pPr>
            <a:r>
              <a:rPr lang="en-GB" b="1" dirty="0"/>
              <a:t>Completeness</a:t>
            </a:r>
          </a:p>
          <a:p>
            <a:r>
              <a:rPr lang="en-GB" dirty="0"/>
              <a:t>Obtain a </a:t>
            </a:r>
            <a:r>
              <a:rPr lang="en-GB" u="sng" dirty="0"/>
              <a:t>schedule</a:t>
            </a:r>
            <a:r>
              <a:rPr lang="en-GB" dirty="0"/>
              <a:t> of intangible assets</a:t>
            </a:r>
          </a:p>
          <a:p>
            <a:r>
              <a:rPr lang="en-GB" dirty="0"/>
              <a:t>Agree the figure per the schedule to draft financial statements and nominal ledger</a:t>
            </a:r>
          </a:p>
          <a:p>
            <a:r>
              <a:rPr lang="en-GB" dirty="0"/>
              <a:t>Confirm </a:t>
            </a:r>
            <a:r>
              <a:rPr lang="en-GB" dirty="0">
                <a:highlight>
                  <a:srgbClr val="FFFF00"/>
                </a:highlight>
              </a:rPr>
              <a:t>additions</a:t>
            </a:r>
            <a:r>
              <a:rPr lang="en-GB" dirty="0"/>
              <a:t> (new assets purchased during the year) have been correctly included in the schedule</a:t>
            </a:r>
          </a:p>
          <a:p>
            <a:r>
              <a:rPr lang="en-GB" dirty="0"/>
              <a:t>Confirm </a:t>
            </a:r>
            <a:r>
              <a:rPr lang="en-GB" dirty="0">
                <a:highlight>
                  <a:srgbClr val="FFFF00"/>
                </a:highlight>
              </a:rPr>
              <a:t>internal costs </a:t>
            </a:r>
            <a:r>
              <a:rPr lang="en-GB" dirty="0"/>
              <a:t>relating to intangibles (</a:t>
            </a:r>
            <a:r>
              <a:rPr lang="en-GB" dirty="0" err="1"/>
              <a:t>eg</a:t>
            </a:r>
            <a:r>
              <a:rPr lang="en-GB" dirty="0"/>
              <a:t> </a:t>
            </a:r>
            <a:r>
              <a:rPr lang="en-GB" dirty="0">
                <a:highlight>
                  <a:srgbClr val="FFFF00"/>
                </a:highlight>
              </a:rPr>
              <a:t>development costs</a:t>
            </a:r>
            <a:r>
              <a:rPr lang="en-GB" dirty="0"/>
              <a:t>)</a:t>
            </a:r>
          </a:p>
          <a:p>
            <a:endParaRPr lang="en-GB" dirty="0"/>
          </a:p>
          <a:p>
            <a:endParaRPr lang="en-GB" dirty="0"/>
          </a:p>
        </p:txBody>
      </p:sp>
    </p:spTree>
    <p:extLst>
      <p:ext uri="{BB962C8B-B14F-4D97-AF65-F5344CB8AC3E}">
        <p14:creationId xmlns:p14="http://schemas.microsoft.com/office/powerpoint/2010/main" val="91137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highlight>
                  <a:srgbClr val="FFFF00"/>
                </a:highlight>
              </a:rPr>
              <a:t>1.</a:t>
            </a:r>
            <a:r>
              <a:rPr lang="en-GB" dirty="0"/>
              <a:t>	Audit Evidence (week 4)</a:t>
            </a:r>
          </a:p>
        </p:txBody>
      </p:sp>
      <p:sp>
        <p:nvSpPr>
          <p:cNvPr id="4" name="Content Placeholder 3"/>
          <p:cNvSpPr>
            <a:spLocks noGrp="1"/>
          </p:cNvSpPr>
          <p:nvPr>
            <p:ph idx="1"/>
          </p:nvPr>
        </p:nvSpPr>
        <p:spPr>
          <a:xfrm>
            <a:off x="457200" y="1719263"/>
            <a:ext cx="3610744" cy="156572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indent="0" algn="ctr">
              <a:buNone/>
              <a:defRPr/>
            </a:pPr>
            <a:r>
              <a:rPr lang="en-GB" sz="2400" b="1" dirty="0">
                <a:solidFill>
                  <a:prstClr val="black"/>
                </a:solidFill>
              </a:rPr>
              <a:t>Definition</a:t>
            </a:r>
          </a:p>
        </p:txBody>
      </p:sp>
      <p:sp>
        <p:nvSpPr>
          <p:cNvPr id="6" name="TextBox 5"/>
          <p:cNvSpPr txBox="1"/>
          <p:nvPr/>
        </p:nvSpPr>
        <p:spPr>
          <a:xfrm>
            <a:off x="4283968" y="1700808"/>
            <a:ext cx="4248472" cy="1815882"/>
          </a:xfrm>
          <a:prstGeom prst="rect">
            <a:avLst/>
          </a:prstGeom>
          <a:noFill/>
        </p:spPr>
        <p:txBody>
          <a:bodyPr wrap="square" rtlCol="0">
            <a:spAutoFit/>
          </a:bodyPr>
          <a:lstStyle/>
          <a:p>
            <a:pPr fontAlgn="base">
              <a:spcBef>
                <a:spcPct val="0"/>
              </a:spcBef>
              <a:spcAft>
                <a:spcPct val="0"/>
              </a:spcAft>
            </a:pPr>
            <a:r>
              <a:rPr lang="en-GB" sz="2800" dirty="0">
                <a:solidFill>
                  <a:srgbClr val="000000"/>
                </a:solidFill>
              </a:rPr>
              <a:t>Information used by the auditor in arriving at the </a:t>
            </a:r>
            <a:r>
              <a:rPr lang="en-GB" sz="2800" dirty="0">
                <a:solidFill>
                  <a:srgbClr val="000000"/>
                </a:solidFill>
                <a:highlight>
                  <a:srgbClr val="FFFF00"/>
                </a:highlight>
              </a:rPr>
              <a:t>conclusions</a:t>
            </a:r>
            <a:r>
              <a:rPr lang="en-GB" sz="2800" dirty="0">
                <a:solidFill>
                  <a:srgbClr val="000000"/>
                </a:solidFill>
              </a:rPr>
              <a:t> on which the </a:t>
            </a:r>
            <a:r>
              <a:rPr lang="en-GB" sz="2800" dirty="0">
                <a:solidFill>
                  <a:srgbClr val="000000"/>
                </a:solidFill>
                <a:highlight>
                  <a:srgbClr val="FFFF00"/>
                </a:highlight>
              </a:rPr>
              <a:t>auditor’s opinion </a:t>
            </a:r>
            <a:r>
              <a:rPr lang="en-GB" sz="2800" dirty="0">
                <a:solidFill>
                  <a:srgbClr val="000000"/>
                </a:solidFill>
              </a:rPr>
              <a:t>is based</a:t>
            </a:r>
          </a:p>
        </p:txBody>
      </p:sp>
      <p:sp>
        <p:nvSpPr>
          <p:cNvPr id="7" name="TextBox 6"/>
          <p:cNvSpPr txBox="1"/>
          <p:nvPr/>
        </p:nvSpPr>
        <p:spPr>
          <a:xfrm>
            <a:off x="755576" y="4149080"/>
            <a:ext cx="7344816" cy="2308324"/>
          </a:xfrm>
          <a:prstGeom prst="rect">
            <a:avLst/>
          </a:prstGeom>
          <a:noFill/>
        </p:spPr>
        <p:txBody>
          <a:bodyPr wrap="square" rtlCol="0">
            <a:spAutoFit/>
          </a:bodyPr>
          <a:lstStyle/>
          <a:p>
            <a:pPr fontAlgn="base">
              <a:spcBef>
                <a:spcPct val="0"/>
              </a:spcBef>
              <a:spcAft>
                <a:spcPct val="0"/>
              </a:spcAft>
            </a:pPr>
            <a:r>
              <a:rPr lang="en-GB" sz="2400" b="1" i="1" dirty="0">
                <a:solidFill>
                  <a:srgbClr val="000000"/>
                </a:solidFill>
                <a:highlight>
                  <a:srgbClr val="FFFF00"/>
                </a:highlight>
              </a:rPr>
              <a:t>ISA 500</a:t>
            </a:r>
            <a:r>
              <a:rPr lang="en-GB" sz="2400" i="1" dirty="0">
                <a:solidFill>
                  <a:srgbClr val="000000"/>
                </a:solidFill>
              </a:rPr>
              <a:t>,</a:t>
            </a:r>
            <a:r>
              <a:rPr lang="en-GB" sz="2400" b="1" i="1" dirty="0">
                <a:solidFill>
                  <a:srgbClr val="000000"/>
                </a:solidFill>
              </a:rPr>
              <a:t> Audit Evidence</a:t>
            </a:r>
            <a:r>
              <a:rPr lang="en-GB" sz="2400" i="1" dirty="0">
                <a:solidFill>
                  <a:srgbClr val="000000"/>
                </a:solidFill>
              </a:rPr>
              <a:t>.</a:t>
            </a:r>
            <a:endParaRPr lang="en-GB" sz="1200" dirty="0">
              <a:solidFill>
                <a:srgbClr val="000000"/>
              </a:solidFill>
            </a:endParaRPr>
          </a:p>
          <a:p>
            <a:pPr fontAlgn="base">
              <a:spcBef>
                <a:spcPct val="0"/>
              </a:spcBef>
              <a:spcAft>
                <a:spcPct val="0"/>
              </a:spcAft>
            </a:pPr>
            <a:r>
              <a:rPr lang="en-GB" sz="2400" dirty="0">
                <a:solidFill>
                  <a:srgbClr val="000000"/>
                </a:solidFill>
              </a:rPr>
              <a:t>Audit evidence includes both the information contained within the </a:t>
            </a:r>
            <a:r>
              <a:rPr lang="en-GB" sz="2400" b="1" dirty="0">
                <a:solidFill>
                  <a:srgbClr val="000000"/>
                </a:solidFill>
                <a:highlight>
                  <a:srgbClr val="FFFF00"/>
                </a:highlight>
              </a:rPr>
              <a:t>accounting records</a:t>
            </a:r>
            <a:r>
              <a:rPr lang="en-GB" sz="2400" dirty="0">
                <a:solidFill>
                  <a:srgbClr val="000000"/>
                </a:solidFill>
                <a:highlight>
                  <a:srgbClr val="FFFF00"/>
                </a:highlight>
              </a:rPr>
              <a:t> </a:t>
            </a:r>
            <a:r>
              <a:rPr lang="en-GB" sz="2400" dirty="0">
                <a:solidFill>
                  <a:srgbClr val="000000"/>
                </a:solidFill>
              </a:rPr>
              <a:t>underlying the financial statements, and </a:t>
            </a:r>
            <a:r>
              <a:rPr lang="en-GB" sz="2400" b="1" dirty="0">
                <a:solidFill>
                  <a:srgbClr val="000000"/>
                </a:solidFill>
                <a:highlight>
                  <a:srgbClr val="FFFF00"/>
                </a:highlight>
              </a:rPr>
              <a:t>other information </a:t>
            </a:r>
            <a:r>
              <a:rPr lang="en-GB" sz="2400" dirty="0">
                <a:solidFill>
                  <a:srgbClr val="000000"/>
                </a:solidFill>
              </a:rPr>
              <a:t>gathered by the auditors, such as confirmations from </a:t>
            </a:r>
            <a:r>
              <a:rPr lang="en-GB" sz="2400" i="1" dirty="0">
                <a:solidFill>
                  <a:srgbClr val="000000"/>
                </a:solidFill>
              </a:rPr>
              <a:t>third parties</a:t>
            </a:r>
            <a:r>
              <a:rPr lang="en-GB" sz="2400" dirty="0">
                <a:solidFill>
                  <a:srgbClr val="000000"/>
                </a:solidFill>
              </a:rPr>
              <a:t>. </a:t>
            </a:r>
            <a:endParaRPr lang="en-GB" dirty="0">
              <a:solidFill>
                <a:srgbClr val="000000"/>
              </a:solidFill>
            </a:endParaRPr>
          </a:p>
        </p:txBody>
      </p:sp>
    </p:spTree>
    <p:extLst>
      <p:ext uri="{BB962C8B-B14F-4D97-AF65-F5344CB8AC3E}">
        <p14:creationId xmlns:p14="http://schemas.microsoft.com/office/powerpoint/2010/main" val="18239923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Intangible Assets: Procedures to Obtain Evidence</a:t>
            </a:r>
          </a:p>
        </p:txBody>
      </p:sp>
      <p:sp>
        <p:nvSpPr>
          <p:cNvPr id="3" name="Content Placeholder 2"/>
          <p:cNvSpPr>
            <a:spLocks noGrp="1"/>
          </p:cNvSpPr>
          <p:nvPr>
            <p:ph idx="1"/>
          </p:nvPr>
        </p:nvSpPr>
        <p:spPr>
          <a:xfrm>
            <a:off x="467544" y="1556792"/>
            <a:ext cx="8229600" cy="5138738"/>
          </a:xfrm>
        </p:spPr>
        <p:txBody>
          <a:bodyPr/>
          <a:lstStyle/>
          <a:p>
            <a:pPr marL="0" indent="0">
              <a:buNone/>
            </a:pPr>
            <a:r>
              <a:rPr lang="en-GB" b="1" dirty="0"/>
              <a:t>Valuation</a:t>
            </a:r>
          </a:p>
          <a:p>
            <a:r>
              <a:rPr lang="en-GB" sz="2800" dirty="0"/>
              <a:t>Obtain client calculations of </a:t>
            </a:r>
            <a:r>
              <a:rPr lang="en-GB" sz="2800" dirty="0">
                <a:highlight>
                  <a:srgbClr val="FFFF00"/>
                </a:highlight>
              </a:rPr>
              <a:t>impairment reviews </a:t>
            </a:r>
            <a:r>
              <a:rPr lang="en-GB" sz="2800" dirty="0"/>
              <a:t>and re-perform calculations</a:t>
            </a:r>
          </a:p>
          <a:p>
            <a:r>
              <a:rPr lang="en-GB" sz="2800" dirty="0"/>
              <a:t>Assess reasonableness of</a:t>
            </a:r>
            <a:r>
              <a:rPr lang="en-GB" sz="2800" dirty="0">
                <a:highlight>
                  <a:srgbClr val="FFFF00"/>
                </a:highlight>
              </a:rPr>
              <a:t> assumptions </a:t>
            </a:r>
            <a:r>
              <a:rPr lang="en-GB" sz="2800" dirty="0"/>
              <a:t>used in impairment reviews</a:t>
            </a:r>
          </a:p>
          <a:p>
            <a:r>
              <a:rPr lang="en-GB" sz="2800" dirty="0"/>
              <a:t>Assess whether any conditions that may indicate </a:t>
            </a:r>
            <a:r>
              <a:rPr lang="en-GB" sz="2800" dirty="0">
                <a:highlight>
                  <a:srgbClr val="FFFF00"/>
                </a:highlight>
              </a:rPr>
              <a:t>impairment </a:t>
            </a:r>
            <a:r>
              <a:rPr lang="en-GB" sz="2800" dirty="0"/>
              <a:t>are present in the client</a:t>
            </a:r>
          </a:p>
          <a:p>
            <a:r>
              <a:rPr lang="en-GB" sz="2800" dirty="0"/>
              <a:t>Consider whether a </a:t>
            </a:r>
            <a:r>
              <a:rPr lang="en-GB" sz="2800" dirty="0">
                <a:highlight>
                  <a:srgbClr val="FFFF00"/>
                </a:highlight>
              </a:rPr>
              <a:t>specialist</a:t>
            </a:r>
            <a:r>
              <a:rPr lang="en-GB" sz="2800" dirty="0"/>
              <a:t> is required to value the asset</a:t>
            </a:r>
          </a:p>
          <a:p>
            <a:r>
              <a:rPr lang="en-GB" sz="2800" dirty="0"/>
              <a:t>Re-calculate </a:t>
            </a:r>
            <a:r>
              <a:rPr lang="en-GB" sz="2800" dirty="0">
                <a:highlight>
                  <a:srgbClr val="FFFF00"/>
                </a:highlight>
              </a:rPr>
              <a:t>amortisation</a:t>
            </a:r>
            <a:r>
              <a:rPr lang="en-GB" sz="2800" dirty="0"/>
              <a:t> charge for a sample of assets </a:t>
            </a:r>
          </a:p>
        </p:txBody>
      </p:sp>
    </p:spTree>
    <p:extLst>
      <p:ext uri="{BB962C8B-B14F-4D97-AF65-F5344CB8AC3E}">
        <p14:creationId xmlns:p14="http://schemas.microsoft.com/office/powerpoint/2010/main" val="214742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highlight>
                  <a:srgbClr val="FFFF00"/>
                </a:highlight>
              </a:rPr>
              <a:t>9. </a:t>
            </a:r>
            <a:r>
              <a:rPr lang="en-GB" dirty="0">
                <a:highlight>
                  <a:srgbClr val="00FFFF"/>
                </a:highlight>
              </a:rPr>
              <a:t>Receivables</a:t>
            </a:r>
          </a:p>
        </p:txBody>
      </p:sp>
      <p:sp>
        <p:nvSpPr>
          <p:cNvPr id="3" name="Content Placeholder 2"/>
          <p:cNvSpPr>
            <a:spLocks noGrp="1"/>
          </p:cNvSpPr>
          <p:nvPr>
            <p:ph idx="1"/>
          </p:nvPr>
        </p:nvSpPr>
        <p:spPr/>
        <p:txBody>
          <a:bodyPr/>
          <a:lstStyle/>
          <a:p>
            <a:pPr>
              <a:buNone/>
            </a:pPr>
            <a:r>
              <a:rPr lang="en-GB" dirty="0"/>
              <a:t>Significant Risks:</a:t>
            </a:r>
          </a:p>
          <a:p>
            <a:r>
              <a:rPr lang="en-GB" dirty="0"/>
              <a:t>Debts are </a:t>
            </a:r>
            <a:r>
              <a:rPr lang="en-GB" dirty="0">
                <a:highlight>
                  <a:srgbClr val="FFFF00"/>
                </a:highlight>
              </a:rPr>
              <a:t>uncollectable</a:t>
            </a:r>
            <a:r>
              <a:rPr lang="en-GB" dirty="0"/>
              <a:t> (valuation) </a:t>
            </a:r>
            <a:r>
              <a:rPr lang="en-GB" b="1" dirty="0">
                <a:solidFill>
                  <a:srgbClr val="FF0000"/>
                </a:solidFill>
              </a:rPr>
              <a:t>Can’t pay</a:t>
            </a:r>
          </a:p>
          <a:p>
            <a:r>
              <a:rPr lang="en-GB" dirty="0"/>
              <a:t>Debts are </a:t>
            </a:r>
            <a:r>
              <a:rPr lang="en-GB" dirty="0">
                <a:highlight>
                  <a:srgbClr val="FFFF00"/>
                </a:highlight>
              </a:rPr>
              <a:t>contested</a:t>
            </a:r>
            <a:r>
              <a:rPr lang="en-GB" dirty="0"/>
              <a:t> by customers (existence, rights and obligations) </a:t>
            </a:r>
            <a:r>
              <a:rPr lang="en-GB" b="1" dirty="0">
                <a:solidFill>
                  <a:srgbClr val="FF0000"/>
                </a:solidFill>
              </a:rPr>
              <a:t>Won’t pay</a:t>
            </a:r>
          </a:p>
          <a:p>
            <a:endParaRPr lang="en-GB" dirty="0"/>
          </a:p>
          <a:p>
            <a:r>
              <a:rPr lang="en-GB" dirty="0"/>
              <a:t>What </a:t>
            </a:r>
            <a:r>
              <a:rPr lang="en-GB" b="1" dirty="0"/>
              <a:t>external</a:t>
            </a:r>
            <a:r>
              <a:rPr lang="en-GB" dirty="0"/>
              <a:t> / </a:t>
            </a:r>
            <a:r>
              <a:rPr lang="en-GB" b="1" dirty="0">
                <a:highlight>
                  <a:srgbClr val="FFFF00"/>
                </a:highlight>
              </a:rPr>
              <a:t>third party </a:t>
            </a:r>
            <a:r>
              <a:rPr lang="en-GB" dirty="0">
                <a:highlight>
                  <a:srgbClr val="FFFF00"/>
                </a:highlight>
              </a:rPr>
              <a:t>evidence </a:t>
            </a:r>
            <a:r>
              <a:rPr lang="en-GB" dirty="0"/>
              <a:t>is available to support these assertions? </a:t>
            </a:r>
          </a:p>
          <a:p>
            <a:endParaRPr lang="en-GB" dirty="0"/>
          </a:p>
        </p:txBody>
      </p:sp>
    </p:spTree>
    <p:extLst>
      <p:ext uri="{BB962C8B-B14F-4D97-AF65-F5344CB8AC3E}">
        <p14:creationId xmlns:p14="http://schemas.microsoft.com/office/powerpoint/2010/main" val="40303052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86482"/>
          </a:xfrm>
        </p:spPr>
        <p:txBody>
          <a:bodyPr/>
          <a:lstStyle/>
          <a:p>
            <a:r>
              <a:rPr lang="en-GB" dirty="0"/>
              <a:t>Receivables: Audit Procedures</a:t>
            </a:r>
          </a:p>
        </p:txBody>
      </p:sp>
      <p:sp>
        <p:nvSpPr>
          <p:cNvPr id="3" name="Content Placeholder 2"/>
          <p:cNvSpPr>
            <a:spLocks noGrp="1"/>
          </p:cNvSpPr>
          <p:nvPr>
            <p:ph idx="1"/>
          </p:nvPr>
        </p:nvSpPr>
        <p:spPr>
          <a:xfrm>
            <a:off x="457200" y="980728"/>
            <a:ext cx="8229600" cy="5150197"/>
          </a:xfrm>
        </p:spPr>
        <p:txBody>
          <a:bodyPr/>
          <a:lstStyle/>
          <a:p>
            <a:r>
              <a:rPr lang="en-GB" dirty="0"/>
              <a:t>Perform a trade receivables </a:t>
            </a:r>
            <a:r>
              <a:rPr lang="en-GB" b="1" dirty="0">
                <a:highlight>
                  <a:srgbClr val="00FF00"/>
                </a:highlight>
              </a:rPr>
              <a:t>circularisation</a:t>
            </a:r>
            <a:r>
              <a:rPr lang="en-GB" dirty="0"/>
              <a:t> of a sample of year-end balances (</a:t>
            </a:r>
            <a:r>
              <a:rPr lang="en-GB" sz="2400" dirty="0">
                <a:solidFill>
                  <a:srgbClr val="FF0000"/>
                </a:solidFill>
              </a:rPr>
              <a:t>see later</a:t>
            </a:r>
            <a:r>
              <a:rPr lang="en-GB" dirty="0"/>
              <a:t>)</a:t>
            </a:r>
          </a:p>
          <a:p>
            <a:r>
              <a:rPr lang="en-GB" dirty="0"/>
              <a:t>Check receipt of </a:t>
            </a:r>
            <a:r>
              <a:rPr lang="en-GB" b="1" dirty="0">
                <a:solidFill>
                  <a:srgbClr val="0000FF"/>
                </a:solidFill>
                <a:highlight>
                  <a:srgbClr val="00FF00"/>
                </a:highlight>
              </a:rPr>
              <a:t>cash after year end </a:t>
            </a:r>
          </a:p>
          <a:p>
            <a:r>
              <a:rPr lang="en-GB" dirty="0"/>
              <a:t>Inspect the </a:t>
            </a:r>
            <a:r>
              <a:rPr lang="en-GB" b="1" dirty="0">
                <a:highlight>
                  <a:srgbClr val="00FF00"/>
                </a:highlight>
              </a:rPr>
              <a:t>aged receivables report</a:t>
            </a:r>
            <a:r>
              <a:rPr lang="en-GB" dirty="0">
                <a:highlight>
                  <a:srgbClr val="00FF00"/>
                </a:highlight>
              </a:rPr>
              <a:t> </a:t>
            </a:r>
            <a:r>
              <a:rPr lang="en-GB" dirty="0"/>
              <a:t>to identify any slow moving balances</a:t>
            </a:r>
            <a:endParaRPr lang="en-GB" b="1" dirty="0">
              <a:solidFill>
                <a:srgbClr val="0000FF"/>
              </a:solidFill>
            </a:endParaRPr>
          </a:p>
          <a:p>
            <a:r>
              <a:rPr lang="en-GB" dirty="0"/>
              <a:t>Confirm validity of sales to </a:t>
            </a:r>
            <a:r>
              <a:rPr lang="en-GB" b="1" dirty="0">
                <a:solidFill>
                  <a:srgbClr val="0000FF"/>
                </a:solidFill>
                <a:highlight>
                  <a:srgbClr val="FFFF00"/>
                </a:highlight>
              </a:rPr>
              <a:t>despatch notes</a:t>
            </a:r>
          </a:p>
          <a:p>
            <a:r>
              <a:rPr lang="en-GB" dirty="0"/>
              <a:t>Test company’s controls over </a:t>
            </a:r>
            <a:r>
              <a:rPr lang="en-GB" b="1" dirty="0">
                <a:solidFill>
                  <a:srgbClr val="0000FF"/>
                </a:solidFill>
              </a:rPr>
              <a:t>issue of </a:t>
            </a:r>
            <a:r>
              <a:rPr lang="en-GB" b="1" dirty="0">
                <a:solidFill>
                  <a:srgbClr val="0000FF"/>
                </a:solidFill>
                <a:highlight>
                  <a:srgbClr val="FFFF00"/>
                </a:highlight>
              </a:rPr>
              <a:t>credit notes</a:t>
            </a:r>
            <a:r>
              <a:rPr lang="en-GB" dirty="0"/>
              <a:t> and </a:t>
            </a:r>
            <a:r>
              <a:rPr lang="en-GB" b="1" dirty="0">
                <a:solidFill>
                  <a:srgbClr val="0000FF"/>
                </a:solidFill>
                <a:highlight>
                  <a:srgbClr val="FFFF00"/>
                </a:highlight>
              </a:rPr>
              <a:t>write-offs </a:t>
            </a:r>
            <a:r>
              <a:rPr lang="en-GB" b="1" dirty="0">
                <a:solidFill>
                  <a:srgbClr val="0000FF"/>
                </a:solidFill>
              </a:rPr>
              <a:t>of irrecoverable debts</a:t>
            </a:r>
          </a:p>
          <a:p>
            <a:r>
              <a:rPr lang="en-GB" dirty="0">
                <a:highlight>
                  <a:srgbClr val="FFFF00"/>
                </a:highlight>
              </a:rPr>
              <a:t>Trace sales invoices </a:t>
            </a:r>
            <a:r>
              <a:rPr lang="en-GB" dirty="0"/>
              <a:t>just before year end to year end receivables balance (cut off test)</a:t>
            </a:r>
          </a:p>
        </p:txBody>
      </p:sp>
    </p:spTree>
    <p:extLst>
      <p:ext uri="{BB962C8B-B14F-4D97-AF65-F5344CB8AC3E}">
        <p14:creationId xmlns:p14="http://schemas.microsoft.com/office/powerpoint/2010/main" val="24320555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2238"/>
            <a:ext cx="7543800" cy="930498"/>
          </a:xfrm>
        </p:spPr>
        <p:txBody>
          <a:bodyPr/>
          <a:lstStyle/>
          <a:p>
            <a:r>
              <a:rPr lang="en-GB" dirty="0"/>
              <a:t>Aged analysis of receivables</a:t>
            </a:r>
            <a:endParaRPr lang="en-US" dirty="0"/>
          </a:p>
        </p:txBody>
      </p:sp>
      <p:sp>
        <p:nvSpPr>
          <p:cNvPr id="5" name="Content Placeholder 4"/>
          <p:cNvSpPr>
            <a:spLocks noGrp="1"/>
          </p:cNvSpPr>
          <p:nvPr>
            <p:ph idx="1"/>
          </p:nvPr>
        </p:nvSpPr>
        <p:spPr>
          <a:xfrm>
            <a:off x="457200" y="1052736"/>
            <a:ext cx="8229600" cy="5078189"/>
          </a:xfrm>
        </p:spPr>
        <p:txBody>
          <a:bodyPr>
            <a:normAutofit/>
          </a:bodyPr>
          <a:lstStyle/>
          <a:p>
            <a:pPr marL="0" indent="0">
              <a:buNone/>
            </a:pPr>
            <a:endParaRPr lang="en-GB" sz="2800" dirty="0"/>
          </a:p>
          <a:p>
            <a:pPr lvl="1"/>
            <a:endParaRPr lang="en-GB" sz="2800" dirty="0"/>
          </a:p>
          <a:p>
            <a:pPr lvl="1"/>
            <a:endParaRPr lang="en-GB" sz="2800" dirty="0"/>
          </a:p>
          <a:p>
            <a:pPr marL="0" indent="0" algn="ctr">
              <a:buNone/>
            </a:pPr>
            <a:endParaRPr lang="en-US" dirty="0"/>
          </a:p>
        </p:txBody>
      </p:sp>
      <p:pic>
        <p:nvPicPr>
          <p:cNvPr id="2" name="Picture 1">
            <a:extLst>
              <a:ext uri="{FF2B5EF4-FFF2-40B4-BE49-F238E27FC236}">
                <a16:creationId xmlns:a16="http://schemas.microsoft.com/office/drawing/2014/main" id="{438D2E7D-F221-4CEC-AEA6-ED75D443A8F1}"/>
              </a:ext>
            </a:extLst>
          </p:cNvPr>
          <p:cNvPicPr>
            <a:picLocks noChangeAspect="1"/>
          </p:cNvPicPr>
          <p:nvPr/>
        </p:nvPicPr>
        <p:blipFill>
          <a:blip r:embed="rId2"/>
          <a:stretch>
            <a:fillRect/>
          </a:stretch>
        </p:blipFill>
        <p:spPr>
          <a:xfrm>
            <a:off x="646214" y="1124744"/>
            <a:ext cx="8040586" cy="4824536"/>
          </a:xfrm>
          <a:prstGeom prst="rect">
            <a:avLst/>
          </a:prstGeom>
        </p:spPr>
      </p:pic>
    </p:spTree>
    <p:extLst>
      <p:ext uri="{BB962C8B-B14F-4D97-AF65-F5344CB8AC3E}">
        <p14:creationId xmlns:p14="http://schemas.microsoft.com/office/powerpoint/2010/main" val="25477505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0538"/>
          </a:xfrm>
        </p:spPr>
        <p:txBody>
          <a:bodyPr/>
          <a:lstStyle/>
          <a:p>
            <a:r>
              <a:rPr lang="en-GB" dirty="0"/>
              <a:t>Receivables: Audit Procedures</a:t>
            </a:r>
            <a:br>
              <a:rPr lang="en-GB" dirty="0"/>
            </a:br>
            <a:r>
              <a:rPr lang="en-GB" dirty="0"/>
              <a:t>(</a:t>
            </a:r>
            <a:r>
              <a:rPr lang="en-GB" dirty="0" err="1"/>
              <a:t>cont</a:t>
            </a:r>
            <a:r>
              <a:rPr lang="en-GB" dirty="0"/>
              <a:t>)</a:t>
            </a:r>
          </a:p>
        </p:txBody>
      </p:sp>
      <p:sp>
        <p:nvSpPr>
          <p:cNvPr id="3" name="Content Placeholder 2"/>
          <p:cNvSpPr>
            <a:spLocks noGrp="1"/>
          </p:cNvSpPr>
          <p:nvPr>
            <p:ph idx="1"/>
          </p:nvPr>
        </p:nvSpPr>
        <p:spPr>
          <a:xfrm>
            <a:off x="457200" y="1412776"/>
            <a:ext cx="8229600" cy="5040560"/>
          </a:xfrm>
        </p:spPr>
        <p:txBody>
          <a:bodyPr/>
          <a:lstStyle/>
          <a:p>
            <a:r>
              <a:rPr lang="en-GB" dirty="0"/>
              <a:t>Calculate average </a:t>
            </a:r>
            <a:r>
              <a:rPr lang="en-GB" dirty="0">
                <a:highlight>
                  <a:srgbClr val="FFFF00"/>
                </a:highlight>
              </a:rPr>
              <a:t>receivables days </a:t>
            </a:r>
            <a:r>
              <a:rPr lang="en-GB" dirty="0"/>
              <a:t>and compare this to prior year. </a:t>
            </a:r>
          </a:p>
          <a:p>
            <a:r>
              <a:rPr lang="en-GB" dirty="0"/>
              <a:t>Review the </a:t>
            </a:r>
            <a:r>
              <a:rPr lang="en-GB" dirty="0">
                <a:highlight>
                  <a:srgbClr val="FFFF00"/>
                </a:highlight>
              </a:rPr>
              <a:t>reconciliation </a:t>
            </a:r>
            <a:r>
              <a:rPr lang="en-GB" dirty="0"/>
              <a:t>of sales ledger control account to the sales ledger list. </a:t>
            </a:r>
          </a:p>
          <a:p>
            <a:r>
              <a:rPr lang="en-GB" dirty="0"/>
              <a:t>Select a sample of </a:t>
            </a:r>
            <a:r>
              <a:rPr lang="en-GB" dirty="0">
                <a:highlight>
                  <a:srgbClr val="FFFF00"/>
                </a:highlight>
              </a:rPr>
              <a:t>despatched notes </a:t>
            </a:r>
            <a:r>
              <a:rPr lang="en-GB" dirty="0"/>
              <a:t>before and just after the year end and follow through to the sales invoice to ensure they are recorded in the correct accounting period.</a:t>
            </a:r>
            <a:endParaRPr lang="en-GB" i="1" dirty="0"/>
          </a:p>
          <a:p>
            <a:pPr marL="0" indent="0" algn="ctr">
              <a:buNone/>
            </a:pPr>
            <a:r>
              <a:rPr lang="en-GB" i="1" dirty="0">
                <a:solidFill>
                  <a:srgbClr val="0000FF"/>
                </a:solidFill>
              </a:rPr>
              <a:t>See textbook for example of receivables audit.</a:t>
            </a:r>
          </a:p>
          <a:p>
            <a:pPr marL="0" indent="0">
              <a:buNone/>
            </a:pPr>
            <a:r>
              <a:rPr lang="en-GB" i="1" dirty="0">
                <a:solidFill>
                  <a:srgbClr val="0000FF"/>
                </a:solidFill>
              </a:rPr>
              <a:t> See solution to</a:t>
            </a:r>
            <a:r>
              <a:rPr lang="en-GB" b="1" i="1" dirty="0">
                <a:solidFill>
                  <a:srgbClr val="FF0000"/>
                </a:solidFill>
              </a:rPr>
              <a:t> Dashing Co </a:t>
            </a:r>
            <a:r>
              <a:rPr lang="en-GB" i="1" dirty="0">
                <a:solidFill>
                  <a:srgbClr val="0000FF"/>
                </a:solidFill>
              </a:rPr>
              <a:t>question.</a:t>
            </a:r>
          </a:p>
        </p:txBody>
      </p:sp>
    </p:spTree>
    <p:extLst>
      <p:ext uri="{BB962C8B-B14F-4D97-AF65-F5344CB8AC3E}">
        <p14:creationId xmlns:p14="http://schemas.microsoft.com/office/powerpoint/2010/main" val="21219450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Confirmations from Customers / Receivables </a:t>
            </a:r>
            <a:r>
              <a:rPr lang="en-GB" dirty="0" err="1"/>
              <a:t>Circularisations</a:t>
            </a:r>
            <a:endParaRPr lang="en-GB" dirty="0"/>
          </a:p>
        </p:txBody>
      </p:sp>
      <p:sp>
        <p:nvSpPr>
          <p:cNvPr id="3" name="Content Placeholder 2"/>
          <p:cNvSpPr>
            <a:spLocks noGrp="1"/>
          </p:cNvSpPr>
          <p:nvPr>
            <p:ph idx="1"/>
          </p:nvPr>
        </p:nvSpPr>
        <p:spPr/>
        <p:txBody>
          <a:bodyPr/>
          <a:lstStyle/>
          <a:p>
            <a:r>
              <a:rPr lang="en-GB" dirty="0"/>
              <a:t>Auditors would obtain direct confirmation from a sample of customers </a:t>
            </a:r>
            <a:r>
              <a:rPr lang="en-GB" i="1" dirty="0"/>
              <a:t>(ISA 505: </a:t>
            </a:r>
            <a:r>
              <a:rPr lang="en-GB" i="1" dirty="0">
                <a:highlight>
                  <a:srgbClr val="FFFF00"/>
                </a:highlight>
              </a:rPr>
              <a:t>External Confirmations) </a:t>
            </a:r>
          </a:p>
          <a:p>
            <a:r>
              <a:rPr lang="en-GB" dirty="0"/>
              <a:t>The client needs to request the information (as hopefully customers wouldn’t divulge confidential information to unauthorised parties)   </a:t>
            </a:r>
          </a:p>
          <a:p>
            <a:endParaRPr lang="en-GB" dirty="0"/>
          </a:p>
          <a:p>
            <a:r>
              <a:rPr lang="en-GB" dirty="0"/>
              <a:t>Auditor would normally send the request – more reliable evidence if auditor generated  </a:t>
            </a:r>
          </a:p>
        </p:txBody>
      </p:sp>
      <p:sp>
        <p:nvSpPr>
          <p:cNvPr id="4" name="TextBox 3"/>
          <p:cNvSpPr txBox="1"/>
          <p:nvPr/>
        </p:nvSpPr>
        <p:spPr>
          <a:xfrm>
            <a:off x="4716016" y="4581128"/>
            <a:ext cx="4032448" cy="954107"/>
          </a:xfrm>
          <a:prstGeom prst="rect">
            <a:avLst/>
          </a:prstGeom>
          <a:solidFill>
            <a:schemeClr val="accent1"/>
          </a:solidFill>
        </p:spPr>
        <p:txBody>
          <a:bodyPr wrap="square" rtlCol="0">
            <a:spAutoFit/>
          </a:bodyPr>
          <a:lstStyle/>
          <a:p>
            <a:pPr algn="ctr"/>
            <a:r>
              <a:rPr lang="en-GB" sz="2800" dirty="0">
                <a:solidFill>
                  <a:schemeClr val="bg1"/>
                </a:solidFill>
              </a:rPr>
              <a:t>Assertions: existence &amp; rights and obligations</a:t>
            </a:r>
          </a:p>
        </p:txBody>
      </p:sp>
    </p:spTree>
    <p:extLst>
      <p:ext uri="{BB962C8B-B14F-4D97-AF65-F5344CB8AC3E}">
        <p14:creationId xmlns:p14="http://schemas.microsoft.com/office/powerpoint/2010/main" val="102864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Confirmations from Customers / Receivables </a:t>
            </a:r>
            <a:r>
              <a:rPr lang="en-GB" dirty="0" err="1"/>
              <a:t>Circularisations</a:t>
            </a:r>
            <a:endParaRPr lang="en-GB" dirty="0"/>
          </a:p>
        </p:txBody>
      </p:sp>
      <p:sp>
        <p:nvSpPr>
          <p:cNvPr id="3" name="Content Placeholder 2"/>
          <p:cNvSpPr>
            <a:spLocks noGrp="1"/>
          </p:cNvSpPr>
          <p:nvPr>
            <p:ph idx="1"/>
          </p:nvPr>
        </p:nvSpPr>
        <p:spPr/>
        <p:txBody>
          <a:bodyPr/>
          <a:lstStyle/>
          <a:p>
            <a:r>
              <a:rPr lang="en-GB" b="1" dirty="0">
                <a:highlight>
                  <a:srgbClr val="FFFF00"/>
                </a:highlight>
              </a:rPr>
              <a:t>Positive</a:t>
            </a:r>
            <a:r>
              <a:rPr lang="en-GB" dirty="0">
                <a:highlight>
                  <a:srgbClr val="FFFF00"/>
                </a:highlight>
              </a:rPr>
              <a:t> </a:t>
            </a:r>
            <a:r>
              <a:rPr lang="en-GB" dirty="0"/>
              <a:t>confirmation – requests customer to reply confirming the amount owed at the balance sheet date</a:t>
            </a:r>
          </a:p>
          <a:p>
            <a:endParaRPr lang="en-GB" dirty="0"/>
          </a:p>
          <a:p>
            <a:endParaRPr lang="en-GB" dirty="0"/>
          </a:p>
          <a:p>
            <a:r>
              <a:rPr lang="en-GB" b="1" dirty="0">
                <a:highlight>
                  <a:srgbClr val="FFFF00"/>
                </a:highlight>
              </a:rPr>
              <a:t>Negative</a:t>
            </a:r>
            <a:r>
              <a:rPr lang="en-GB" b="1" dirty="0"/>
              <a:t> </a:t>
            </a:r>
            <a:r>
              <a:rPr lang="en-GB" dirty="0"/>
              <a:t>confirmation – customer replies only if they disagree with the amount owed</a:t>
            </a:r>
          </a:p>
          <a:p>
            <a:pPr marL="0" indent="0">
              <a:buNone/>
            </a:pPr>
            <a:r>
              <a:rPr lang="en-GB" i="1" dirty="0">
                <a:solidFill>
                  <a:srgbClr val="0000FF"/>
                </a:solidFill>
              </a:rPr>
              <a:t>See solution to</a:t>
            </a:r>
            <a:r>
              <a:rPr lang="en-GB" b="1" i="1" dirty="0">
                <a:solidFill>
                  <a:srgbClr val="FF0000"/>
                </a:solidFill>
              </a:rPr>
              <a:t> Dashing Co </a:t>
            </a:r>
            <a:r>
              <a:rPr lang="en-GB" i="1" dirty="0">
                <a:solidFill>
                  <a:srgbClr val="0000FF"/>
                </a:solidFill>
              </a:rPr>
              <a:t>question for circularisation procedures</a:t>
            </a:r>
            <a:endParaRPr lang="en-GB" b="1" dirty="0"/>
          </a:p>
        </p:txBody>
      </p:sp>
      <p:sp>
        <p:nvSpPr>
          <p:cNvPr id="4" name="TextBox 3"/>
          <p:cNvSpPr txBox="1"/>
          <p:nvPr/>
        </p:nvSpPr>
        <p:spPr>
          <a:xfrm>
            <a:off x="5508104" y="2852936"/>
            <a:ext cx="3240360" cy="954107"/>
          </a:xfrm>
          <a:prstGeom prst="rect">
            <a:avLst/>
          </a:prstGeom>
          <a:solidFill>
            <a:schemeClr val="accent1"/>
          </a:solidFill>
        </p:spPr>
        <p:txBody>
          <a:bodyPr wrap="square" rtlCol="0">
            <a:spAutoFit/>
          </a:bodyPr>
          <a:lstStyle/>
          <a:p>
            <a:pPr algn="ctr"/>
            <a:r>
              <a:rPr lang="en-GB" sz="2800" dirty="0">
                <a:solidFill>
                  <a:schemeClr val="bg1"/>
                </a:solidFill>
              </a:rPr>
              <a:t>More reliable evidence provided</a:t>
            </a:r>
          </a:p>
        </p:txBody>
      </p:sp>
      <p:cxnSp>
        <p:nvCxnSpPr>
          <p:cNvPr id="6" name="Straight Arrow Connector 5"/>
          <p:cNvCxnSpPr/>
          <p:nvPr/>
        </p:nvCxnSpPr>
        <p:spPr>
          <a:xfrm flipH="1" flipV="1">
            <a:off x="4283968" y="2852936"/>
            <a:ext cx="122413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82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2238"/>
            <a:ext cx="7543800" cy="930498"/>
          </a:xfrm>
        </p:spPr>
        <p:txBody>
          <a:bodyPr/>
          <a:lstStyle/>
          <a:p>
            <a:r>
              <a:rPr lang="en-GB" dirty="0"/>
              <a:t>Circularisation of receivables</a:t>
            </a:r>
            <a:endParaRPr lang="en-US" dirty="0"/>
          </a:p>
        </p:txBody>
      </p:sp>
      <p:sp>
        <p:nvSpPr>
          <p:cNvPr id="5" name="Content Placeholder 4"/>
          <p:cNvSpPr>
            <a:spLocks noGrp="1"/>
          </p:cNvSpPr>
          <p:nvPr>
            <p:ph idx="1"/>
          </p:nvPr>
        </p:nvSpPr>
        <p:spPr>
          <a:xfrm>
            <a:off x="457200" y="1052736"/>
            <a:ext cx="8229600" cy="5078189"/>
          </a:xfrm>
        </p:spPr>
        <p:txBody>
          <a:bodyPr>
            <a:normAutofit/>
          </a:bodyPr>
          <a:lstStyle/>
          <a:p>
            <a:pPr marL="0" indent="0">
              <a:buNone/>
            </a:pPr>
            <a:endParaRPr lang="en-GB" sz="2800" dirty="0"/>
          </a:p>
          <a:p>
            <a:pPr lvl="1"/>
            <a:endParaRPr lang="en-GB" sz="2800" dirty="0"/>
          </a:p>
          <a:p>
            <a:pPr lvl="1"/>
            <a:endParaRPr lang="en-GB" sz="2800" dirty="0"/>
          </a:p>
          <a:p>
            <a:pPr marL="0" indent="0" algn="ctr">
              <a:buNone/>
            </a:pPr>
            <a:endParaRPr lang="en-US" dirty="0"/>
          </a:p>
        </p:txBody>
      </p:sp>
      <p:pic>
        <p:nvPicPr>
          <p:cNvPr id="2" name="Picture 1">
            <a:extLst>
              <a:ext uri="{FF2B5EF4-FFF2-40B4-BE49-F238E27FC236}">
                <a16:creationId xmlns:a16="http://schemas.microsoft.com/office/drawing/2014/main" id="{5AC6722E-3DC3-4909-B461-2E52D0085835}"/>
              </a:ext>
            </a:extLst>
          </p:cNvPr>
          <p:cNvPicPr>
            <a:picLocks noChangeAspect="1"/>
          </p:cNvPicPr>
          <p:nvPr/>
        </p:nvPicPr>
        <p:blipFill>
          <a:blip r:embed="rId2"/>
          <a:stretch>
            <a:fillRect/>
          </a:stretch>
        </p:blipFill>
        <p:spPr>
          <a:xfrm>
            <a:off x="110094" y="1196752"/>
            <a:ext cx="8926402" cy="4752528"/>
          </a:xfrm>
          <a:prstGeom prst="rect">
            <a:avLst/>
          </a:prstGeom>
        </p:spPr>
      </p:pic>
    </p:spTree>
    <p:extLst>
      <p:ext uri="{BB962C8B-B14F-4D97-AF65-F5344CB8AC3E}">
        <p14:creationId xmlns:p14="http://schemas.microsoft.com/office/powerpoint/2010/main" val="2375170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930498"/>
          </a:xfrm>
        </p:spPr>
        <p:txBody>
          <a:bodyPr/>
          <a:lstStyle/>
          <a:p>
            <a:r>
              <a:rPr lang="en-GB" sz="3600" dirty="0"/>
              <a:t>Selecting a Receivables sample</a:t>
            </a:r>
          </a:p>
        </p:txBody>
      </p:sp>
      <p:sp>
        <p:nvSpPr>
          <p:cNvPr id="3" name="Content Placeholder 2"/>
          <p:cNvSpPr>
            <a:spLocks noGrp="1"/>
          </p:cNvSpPr>
          <p:nvPr>
            <p:ph idx="1"/>
          </p:nvPr>
        </p:nvSpPr>
        <p:spPr>
          <a:xfrm>
            <a:off x="467544" y="1340768"/>
            <a:ext cx="8229600" cy="5328592"/>
          </a:xfrm>
        </p:spPr>
        <p:txBody>
          <a:bodyPr/>
          <a:lstStyle/>
          <a:p>
            <a:r>
              <a:rPr lang="en-GB" dirty="0"/>
              <a:t>Need to consider in particular:</a:t>
            </a:r>
          </a:p>
          <a:p>
            <a:pPr lvl="1"/>
            <a:r>
              <a:rPr lang="en-GB" dirty="0"/>
              <a:t>Old, </a:t>
            </a:r>
            <a:r>
              <a:rPr lang="en-GB" dirty="0">
                <a:highlight>
                  <a:srgbClr val="FFFF00"/>
                </a:highlight>
              </a:rPr>
              <a:t>unpaid</a:t>
            </a:r>
            <a:r>
              <a:rPr lang="en-GB" dirty="0"/>
              <a:t> accounts</a:t>
            </a:r>
          </a:p>
          <a:p>
            <a:pPr lvl="1"/>
            <a:r>
              <a:rPr lang="en-GB" dirty="0"/>
              <a:t>Accounts </a:t>
            </a:r>
            <a:r>
              <a:rPr lang="en-GB" dirty="0">
                <a:highlight>
                  <a:srgbClr val="FFFF00"/>
                </a:highlight>
              </a:rPr>
              <a:t>written off </a:t>
            </a:r>
            <a:r>
              <a:rPr lang="en-GB" dirty="0"/>
              <a:t>during the period</a:t>
            </a:r>
          </a:p>
          <a:p>
            <a:pPr lvl="1"/>
            <a:r>
              <a:rPr lang="en-GB" dirty="0"/>
              <a:t>Accounts with </a:t>
            </a:r>
            <a:r>
              <a:rPr lang="en-GB" dirty="0">
                <a:highlight>
                  <a:srgbClr val="FFFF00"/>
                </a:highlight>
              </a:rPr>
              <a:t>credit balances</a:t>
            </a:r>
          </a:p>
          <a:p>
            <a:pPr lvl="1"/>
            <a:r>
              <a:rPr lang="en-GB" dirty="0"/>
              <a:t>Accounts </a:t>
            </a:r>
            <a:r>
              <a:rPr lang="en-GB" dirty="0">
                <a:highlight>
                  <a:srgbClr val="FFFF00"/>
                </a:highlight>
              </a:rPr>
              <a:t>settled in round sum </a:t>
            </a:r>
            <a:r>
              <a:rPr lang="en-GB" dirty="0"/>
              <a:t>amounts</a:t>
            </a:r>
          </a:p>
          <a:p>
            <a:r>
              <a:rPr lang="en-GB" dirty="0"/>
              <a:t>Also need to consider:</a:t>
            </a:r>
          </a:p>
          <a:p>
            <a:pPr lvl="1"/>
            <a:r>
              <a:rPr lang="en-GB" dirty="0">
                <a:highlight>
                  <a:srgbClr val="FFFF00"/>
                </a:highlight>
              </a:rPr>
              <a:t>Large balances </a:t>
            </a:r>
            <a:r>
              <a:rPr lang="en-GB" dirty="0"/>
              <a:t>(overstatement risk)</a:t>
            </a:r>
          </a:p>
          <a:p>
            <a:pPr lvl="1"/>
            <a:r>
              <a:rPr lang="en-GB" dirty="0"/>
              <a:t>Accounts with </a:t>
            </a:r>
            <a:r>
              <a:rPr lang="en-GB" dirty="0">
                <a:highlight>
                  <a:srgbClr val="FFFF00"/>
                </a:highlight>
              </a:rPr>
              <a:t>nil balances </a:t>
            </a:r>
            <a:r>
              <a:rPr lang="en-GB" dirty="0"/>
              <a:t>(understatement risk)</a:t>
            </a:r>
          </a:p>
          <a:p>
            <a:pPr lvl="1">
              <a:buNone/>
            </a:pPr>
            <a:endParaRPr lang="en-GB" sz="1000" dirty="0"/>
          </a:p>
          <a:p>
            <a:pPr marL="0" indent="0" algn="ctr">
              <a:buNone/>
            </a:pPr>
            <a:r>
              <a:rPr lang="en-GB" sz="2600" i="1" dirty="0">
                <a:solidFill>
                  <a:srgbClr val="0000FF"/>
                </a:solidFill>
              </a:rPr>
              <a:t>Assurance providers will need to perform further work where disagreements arise (or no reply is received)</a:t>
            </a:r>
          </a:p>
        </p:txBody>
      </p:sp>
    </p:spTree>
    <p:extLst>
      <p:ext uri="{BB962C8B-B14F-4D97-AF65-F5344CB8AC3E}">
        <p14:creationId xmlns:p14="http://schemas.microsoft.com/office/powerpoint/2010/main" val="36193063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2238"/>
            <a:ext cx="7543800" cy="930498"/>
          </a:xfrm>
        </p:spPr>
        <p:txBody>
          <a:bodyPr/>
          <a:lstStyle/>
          <a:p>
            <a:r>
              <a:rPr lang="en-GB" dirty="0"/>
              <a:t>Aged analysis of receivables</a:t>
            </a:r>
            <a:endParaRPr lang="en-US" dirty="0"/>
          </a:p>
        </p:txBody>
      </p:sp>
      <p:sp>
        <p:nvSpPr>
          <p:cNvPr id="5" name="Content Placeholder 4"/>
          <p:cNvSpPr>
            <a:spLocks noGrp="1"/>
          </p:cNvSpPr>
          <p:nvPr>
            <p:ph idx="1"/>
          </p:nvPr>
        </p:nvSpPr>
        <p:spPr>
          <a:xfrm>
            <a:off x="457200" y="1052736"/>
            <a:ext cx="8229600" cy="5078189"/>
          </a:xfrm>
        </p:spPr>
        <p:txBody>
          <a:bodyPr>
            <a:normAutofit lnSpcReduction="10000"/>
          </a:bodyPr>
          <a:lstStyle/>
          <a:p>
            <a:pPr marL="0" indent="0">
              <a:buNone/>
            </a:pPr>
            <a:r>
              <a:rPr lang="en-GB" sz="2600" dirty="0">
                <a:solidFill>
                  <a:srgbClr val="7030A0"/>
                </a:solidFill>
              </a:rPr>
              <a:t>“Virtual Desk and Filing System”</a:t>
            </a:r>
          </a:p>
          <a:p>
            <a:pPr marL="0" indent="0">
              <a:buNone/>
            </a:pPr>
            <a:r>
              <a:rPr lang="en-GB" sz="2600" dirty="0">
                <a:solidFill>
                  <a:srgbClr val="7030A0"/>
                </a:solidFill>
              </a:rPr>
              <a:t>“Interim Visit – Sales Systems – documents and resources”</a:t>
            </a:r>
          </a:p>
          <a:p>
            <a:pPr marL="0" indent="0">
              <a:buNone/>
            </a:pPr>
            <a:r>
              <a:rPr lang="en-GB" sz="2600" dirty="0">
                <a:solidFill>
                  <a:srgbClr val="7030A0"/>
                </a:solidFill>
              </a:rPr>
              <a:t>Go through the following video:</a:t>
            </a:r>
          </a:p>
          <a:p>
            <a:pPr marL="0" indent="0">
              <a:buNone/>
            </a:pPr>
            <a:r>
              <a:rPr lang="en-GB" sz="2600" dirty="0">
                <a:solidFill>
                  <a:srgbClr val="7030A0"/>
                </a:solidFill>
              </a:rPr>
              <a:t>“Sheridan AV: Aged Debtor Analysis”</a:t>
            </a:r>
          </a:p>
          <a:p>
            <a:pPr marL="0" indent="0">
              <a:buNone/>
            </a:pPr>
            <a:endParaRPr lang="en-GB" sz="2600" dirty="0">
              <a:solidFill>
                <a:srgbClr val="7030A0"/>
              </a:solidFill>
            </a:endParaRPr>
          </a:p>
          <a:p>
            <a:pPr marL="0" indent="0">
              <a:buNone/>
            </a:pPr>
            <a:r>
              <a:rPr lang="en-GB" sz="2600" dirty="0"/>
              <a:t>Note: Debtors = Receivables</a:t>
            </a:r>
          </a:p>
          <a:p>
            <a:pPr marL="0" indent="0">
              <a:buNone/>
            </a:pPr>
            <a:endParaRPr lang="en-GB" sz="2800" u="sng" dirty="0">
              <a:hlinkClick r:id="rId2"/>
            </a:endParaRPr>
          </a:p>
          <a:p>
            <a:pPr marL="344487" lvl="1" indent="0">
              <a:buNone/>
            </a:pPr>
            <a:r>
              <a:rPr lang="en-GB" sz="2800" u="sng" dirty="0">
                <a:hlinkClick r:id="rId2"/>
              </a:rPr>
              <a:t>https://blackboard.uwe.ac.uk/bbcswebdav/orgs/ACC/simulations/auditsim_0919_xg/auditsim_web/auditsim_files/intro.html</a:t>
            </a:r>
            <a:r>
              <a:rPr lang="en-GB" sz="2800" dirty="0"/>
              <a:t> </a:t>
            </a:r>
            <a:endParaRPr lang="en-GB" sz="2800" dirty="0">
              <a:solidFill>
                <a:srgbClr val="7030A0"/>
              </a:solidFill>
            </a:endParaRPr>
          </a:p>
          <a:p>
            <a:pPr marL="344487" lvl="1" indent="0">
              <a:buNone/>
            </a:pPr>
            <a:endParaRPr lang="en-GB" sz="2800" dirty="0"/>
          </a:p>
          <a:p>
            <a:pPr lvl="1"/>
            <a:endParaRPr lang="en-GB" sz="2800" dirty="0"/>
          </a:p>
          <a:p>
            <a:pPr lvl="1"/>
            <a:endParaRPr lang="en-GB" sz="2800" dirty="0"/>
          </a:p>
          <a:p>
            <a:pPr marL="0" indent="0" algn="ctr">
              <a:buNone/>
            </a:pPr>
            <a:endParaRPr lang="en-US" dirty="0"/>
          </a:p>
        </p:txBody>
      </p:sp>
    </p:spTree>
    <p:extLst>
      <p:ext uri="{BB962C8B-B14F-4D97-AF65-F5344CB8AC3E}">
        <p14:creationId xmlns:p14="http://schemas.microsoft.com/office/powerpoint/2010/main" val="242501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GB" dirty="0"/>
              <a:t>Sufficient Appropriate Audit Evidence (week 4)</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8766671"/>
              </p:ext>
            </p:extLst>
          </p:nvPr>
        </p:nvGraphicFramePr>
        <p:xfrm>
          <a:off x="457200" y="1719263"/>
          <a:ext cx="8229600" cy="4815840"/>
        </p:xfrm>
        <a:graphic>
          <a:graphicData uri="http://schemas.openxmlformats.org/drawingml/2006/table">
            <a:tbl>
              <a:tblPr firstRow="1" bandRow="1">
                <a:tableStyleId>{5C22544A-7EE6-4342-B048-85BDC9FD1C3A}</a:tableStyleId>
              </a:tblPr>
              <a:tblGrid>
                <a:gridCol w="1882552">
                  <a:extLst>
                    <a:ext uri="{9D8B030D-6E8A-4147-A177-3AD203B41FA5}">
                      <a16:colId xmlns:a16="http://schemas.microsoft.com/office/drawing/2014/main" val="20000"/>
                    </a:ext>
                  </a:extLst>
                </a:gridCol>
                <a:gridCol w="6347048">
                  <a:extLst>
                    <a:ext uri="{9D8B030D-6E8A-4147-A177-3AD203B41FA5}">
                      <a16:colId xmlns:a16="http://schemas.microsoft.com/office/drawing/2014/main" val="20001"/>
                    </a:ext>
                  </a:extLst>
                </a:gridCol>
              </a:tblGrid>
              <a:tr h="370840">
                <a:tc>
                  <a:txBody>
                    <a:bodyPr/>
                    <a:lstStyle/>
                    <a:p>
                      <a:endParaRPr lang="en-GB" dirty="0"/>
                    </a:p>
                  </a:txBody>
                  <a:tcPr/>
                </a:tc>
                <a:tc>
                  <a:txBody>
                    <a:bodyPr/>
                    <a:lstStyle/>
                    <a:p>
                      <a:r>
                        <a:rPr lang="en-GB" sz="2800" dirty="0">
                          <a:solidFill>
                            <a:schemeClr val="bg1"/>
                          </a:solidFill>
                        </a:rPr>
                        <a:t>Quality of Evidence</a:t>
                      </a:r>
                    </a:p>
                  </a:txBody>
                  <a:tcPr/>
                </a:tc>
                <a:extLst>
                  <a:ext uri="{0D108BD9-81ED-4DB2-BD59-A6C34878D82A}">
                    <a16:rowId xmlns:a16="http://schemas.microsoft.com/office/drawing/2014/main" val="10000"/>
                  </a:ext>
                </a:extLst>
              </a:tr>
              <a:tr h="370840">
                <a:tc>
                  <a:txBody>
                    <a:bodyPr/>
                    <a:lstStyle/>
                    <a:p>
                      <a:r>
                        <a:rPr lang="en-GB" sz="2800" dirty="0">
                          <a:highlight>
                            <a:srgbClr val="FF0000"/>
                          </a:highlight>
                        </a:rPr>
                        <a:t>External</a:t>
                      </a:r>
                    </a:p>
                  </a:txBody>
                  <a:tcPr/>
                </a:tc>
                <a:tc>
                  <a:txBody>
                    <a:bodyPr/>
                    <a:lstStyle/>
                    <a:p>
                      <a:r>
                        <a:rPr lang="en-GB" sz="2800" dirty="0"/>
                        <a:t>More reliable than evidence sourced from the entity</a:t>
                      </a:r>
                    </a:p>
                  </a:txBody>
                  <a:tcPr/>
                </a:tc>
                <a:extLst>
                  <a:ext uri="{0D108BD9-81ED-4DB2-BD59-A6C34878D82A}">
                    <a16:rowId xmlns:a16="http://schemas.microsoft.com/office/drawing/2014/main" val="10001"/>
                  </a:ext>
                </a:extLst>
              </a:tr>
              <a:tr h="370840">
                <a:tc>
                  <a:txBody>
                    <a:bodyPr/>
                    <a:lstStyle/>
                    <a:p>
                      <a:r>
                        <a:rPr lang="en-GB" sz="2800" dirty="0">
                          <a:highlight>
                            <a:srgbClr val="FF0000"/>
                          </a:highlight>
                        </a:rPr>
                        <a:t>Auditor</a:t>
                      </a:r>
                    </a:p>
                  </a:txBody>
                  <a:tcPr/>
                </a:tc>
                <a:tc>
                  <a:txBody>
                    <a:bodyPr/>
                    <a:lstStyle/>
                    <a:p>
                      <a:r>
                        <a:rPr lang="en-GB" sz="2800" dirty="0"/>
                        <a:t>Evidence</a:t>
                      </a:r>
                      <a:r>
                        <a:rPr lang="en-GB" sz="2800" baseline="0" dirty="0"/>
                        <a:t> is more reliable if sourced directly by the auditors</a:t>
                      </a:r>
                      <a:endParaRPr lang="en-GB" sz="2800" dirty="0"/>
                    </a:p>
                  </a:txBody>
                  <a:tcPr/>
                </a:tc>
                <a:extLst>
                  <a:ext uri="{0D108BD9-81ED-4DB2-BD59-A6C34878D82A}">
                    <a16:rowId xmlns:a16="http://schemas.microsoft.com/office/drawing/2014/main" val="10002"/>
                  </a:ext>
                </a:extLst>
              </a:tr>
              <a:tr h="370840">
                <a:tc>
                  <a:txBody>
                    <a:bodyPr/>
                    <a:lstStyle/>
                    <a:p>
                      <a:r>
                        <a:rPr lang="en-GB" sz="2800" dirty="0">
                          <a:highlight>
                            <a:srgbClr val="FF0000"/>
                          </a:highlight>
                        </a:rPr>
                        <a:t>Entity</a:t>
                      </a:r>
                    </a:p>
                  </a:txBody>
                  <a:tcPr/>
                </a:tc>
                <a:tc>
                  <a:txBody>
                    <a:bodyPr/>
                    <a:lstStyle/>
                    <a:p>
                      <a:r>
                        <a:rPr lang="en-GB" sz="2800" dirty="0"/>
                        <a:t>Entity</a:t>
                      </a:r>
                      <a:r>
                        <a:rPr lang="en-GB" sz="2800" baseline="0" dirty="0"/>
                        <a:t> generated evidence is more reliable when control systems operate effectively</a:t>
                      </a:r>
                      <a:endParaRPr lang="en-GB" sz="2800" dirty="0"/>
                    </a:p>
                  </a:txBody>
                  <a:tcPr/>
                </a:tc>
                <a:extLst>
                  <a:ext uri="{0D108BD9-81ED-4DB2-BD59-A6C34878D82A}">
                    <a16:rowId xmlns:a16="http://schemas.microsoft.com/office/drawing/2014/main" val="10003"/>
                  </a:ext>
                </a:extLst>
              </a:tr>
              <a:tr h="370840">
                <a:tc>
                  <a:txBody>
                    <a:bodyPr/>
                    <a:lstStyle/>
                    <a:p>
                      <a:r>
                        <a:rPr lang="en-GB" sz="2800" dirty="0">
                          <a:highlight>
                            <a:srgbClr val="00FF00"/>
                          </a:highlight>
                        </a:rPr>
                        <a:t>Written</a:t>
                      </a:r>
                    </a:p>
                  </a:txBody>
                  <a:tcPr/>
                </a:tc>
                <a:tc>
                  <a:txBody>
                    <a:bodyPr/>
                    <a:lstStyle/>
                    <a:p>
                      <a:r>
                        <a:rPr lang="en-GB" sz="2800" dirty="0"/>
                        <a:t>More</a:t>
                      </a:r>
                      <a:r>
                        <a:rPr lang="en-GB" sz="2800" baseline="0" dirty="0"/>
                        <a:t> reliable than oral evidence</a:t>
                      </a:r>
                      <a:endParaRPr lang="en-GB" sz="2800" dirty="0"/>
                    </a:p>
                  </a:txBody>
                  <a:tcPr/>
                </a:tc>
                <a:extLst>
                  <a:ext uri="{0D108BD9-81ED-4DB2-BD59-A6C34878D82A}">
                    <a16:rowId xmlns:a16="http://schemas.microsoft.com/office/drawing/2014/main" val="10004"/>
                  </a:ext>
                </a:extLst>
              </a:tr>
              <a:tr h="370840">
                <a:tc>
                  <a:txBody>
                    <a:bodyPr/>
                    <a:lstStyle/>
                    <a:p>
                      <a:r>
                        <a:rPr lang="en-GB" sz="2800" dirty="0">
                          <a:highlight>
                            <a:srgbClr val="00FF00"/>
                          </a:highlight>
                        </a:rPr>
                        <a:t>Original</a:t>
                      </a:r>
                    </a:p>
                  </a:txBody>
                  <a:tcPr/>
                </a:tc>
                <a:tc>
                  <a:txBody>
                    <a:bodyPr/>
                    <a:lstStyle/>
                    <a:p>
                      <a:r>
                        <a:rPr lang="en-GB" sz="2800" dirty="0"/>
                        <a:t>More reliable than</a:t>
                      </a:r>
                      <a:r>
                        <a:rPr lang="en-GB" sz="2800" baseline="0" dirty="0"/>
                        <a:t> photocopies</a:t>
                      </a:r>
                      <a:endParaRPr lang="en-GB" sz="2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179336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BD79A88-FD66-4B42-9442-3E09029EF461}"/>
              </a:ext>
            </a:extLst>
          </p:cNvPr>
          <p:cNvSpPr>
            <a:spLocks noGrp="1"/>
          </p:cNvSpPr>
          <p:nvPr>
            <p:ph type="title"/>
          </p:nvPr>
        </p:nvSpPr>
        <p:spPr/>
        <p:txBody>
          <a:bodyPr/>
          <a:lstStyle/>
          <a:p>
            <a:r>
              <a:rPr lang="en-US" altLang="en-US" dirty="0">
                <a:solidFill>
                  <a:srgbClr val="FF0000"/>
                </a:solidFill>
                <a:highlight>
                  <a:srgbClr val="FFFF00"/>
                </a:highlight>
              </a:rPr>
              <a:t>10. </a:t>
            </a:r>
            <a:r>
              <a:rPr lang="en-US" altLang="en-US" dirty="0"/>
              <a:t>Audit Sampling - Definition</a:t>
            </a:r>
          </a:p>
        </p:txBody>
      </p:sp>
      <p:sp>
        <p:nvSpPr>
          <p:cNvPr id="3" name="Content Placeholder 2">
            <a:extLst>
              <a:ext uri="{FF2B5EF4-FFF2-40B4-BE49-F238E27FC236}">
                <a16:creationId xmlns:a16="http://schemas.microsoft.com/office/drawing/2014/main" id="{9E6880FA-D9C3-4AB6-8FAA-FD280135C7A5}"/>
              </a:ext>
            </a:extLst>
          </p:cNvPr>
          <p:cNvSpPr>
            <a:spLocks noGrp="1"/>
          </p:cNvSpPr>
          <p:nvPr>
            <p:ph idx="1"/>
          </p:nvPr>
        </p:nvSpPr>
        <p:spPr/>
        <p:txBody>
          <a:bodyPr>
            <a:normAutofit/>
          </a:bodyPr>
          <a:lstStyle/>
          <a:p>
            <a:pPr marL="0" indent="0">
              <a:lnSpc>
                <a:spcPct val="110000"/>
              </a:lnSpc>
              <a:buNone/>
              <a:defRPr/>
            </a:pPr>
            <a:r>
              <a:rPr lang="en-GB" dirty="0"/>
              <a:t>Audit sampling is the application of an audit procedure to </a:t>
            </a:r>
            <a:r>
              <a:rPr lang="en-GB" dirty="0">
                <a:highlight>
                  <a:srgbClr val="FFFF00"/>
                </a:highlight>
              </a:rPr>
              <a:t>less than 100% </a:t>
            </a:r>
            <a:r>
              <a:rPr lang="en-GB" dirty="0"/>
              <a:t>of the items within an account balance or class of transactions for the purpose of </a:t>
            </a:r>
            <a:r>
              <a:rPr lang="en-GB" dirty="0">
                <a:highlight>
                  <a:srgbClr val="FFFF00"/>
                </a:highlight>
              </a:rPr>
              <a:t>evaluating some characteristic </a:t>
            </a:r>
            <a:r>
              <a:rPr lang="en-GB" dirty="0"/>
              <a:t>of the balance or class.</a:t>
            </a:r>
          </a:p>
          <a:p>
            <a:pPr marL="0" indent="0">
              <a:lnSpc>
                <a:spcPct val="110000"/>
              </a:lnSpc>
              <a:buNone/>
              <a:defRPr/>
            </a:pPr>
            <a:r>
              <a:rPr lang="en-GB" dirty="0"/>
              <a:t>Applies to:</a:t>
            </a:r>
          </a:p>
          <a:p>
            <a:pPr>
              <a:lnSpc>
                <a:spcPct val="110000"/>
              </a:lnSpc>
              <a:defRPr/>
            </a:pPr>
            <a:r>
              <a:rPr lang="en-GB" dirty="0">
                <a:highlight>
                  <a:srgbClr val="00FF00"/>
                </a:highlight>
              </a:rPr>
              <a:t>Tests of details</a:t>
            </a:r>
          </a:p>
          <a:p>
            <a:pPr>
              <a:lnSpc>
                <a:spcPct val="110000"/>
              </a:lnSpc>
              <a:defRPr/>
            </a:pPr>
            <a:r>
              <a:rPr lang="en-GB" dirty="0">
                <a:highlight>
                  <a:srgbClr val="00FF00"/>
                </a:highlight>
              </a:rPr>
              <a:t>Tests of controls</a:t>
            </a:r>
            <a:endParaRPr lang="en-US" dirty="0">
              <a:highlight>
                <a:srgbClr val="00FF00"/>
              </a:highlight>
            </a:endParaRPr>
          </a:p>
        </p:txBody>
      </p:sp>
    </p:spTree>
    <p:extLst>
      <p:ext uri="{BB962C8B-B14F-4D97-AF65-F5344CB8AC3E}">
        <p14:creationId xmlns:p14="http://schemas.microsoft.com/office/powerpoint/2010/main" val="33304456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BD79A88-FD66-4B42-9442-3E09029EF461}"/>
              </a:ext>
            </a:extLst>
          </p:cNvPr>
          <p:cNvSpPr>
            <a:spLocks noGrp="1"/>
          </p:cNvSpPr>
          <p:nvPr>
            <p:ph type="title"/>
          </p:nvPr>
        </p:nvSpPr>
        <p:spPr>
          <a:xfrm>
            <a:off x="457200" y="122238"/>
            <a:ext cx="7543800" cy="786482"/>
          </a:xfrm>
        </p:spPr>
        <p:txBody>
          <a:bodyPr/>
          <a:lstStyle/>
          <a:p>
            <a:r>
              <a:rPr lang="en-US" altLang="en-US" dirty="0"/>
              <a:t>Sampling Risk</a:t>
            </a:r>
          </a:p>
        </p:txBody>
      </p:sp>
      <p:sp>
        <p:nvSpPr>
          <p:cNvPr id="3" name="Content Placeholder 2">
            <a:extLst>
              <a:ext uri="{FF2B5EF4-FFF2-40B4-BE49-F238E27FC236}">
                <a16:creationId xmlns:a16="http://schemas.microsoft.com/office/drawing/2014/main" id="{9E6880FA-D9C3-4AB6-8FAA-FD280135C7A5}"/>
              </a:ext>
            </a:extLst>
          </p:cNvPr>
          <p:cNvSpPr>
            <a:spLocks noGrp="1"/>
          </p:cNvSpPr>
          <p:nvPr>
            <p:ph idx="1"/>
          </p:nvPr>
        </p:nvSpPr>
        <p:spPr>
          <a:xfrm>
            <a:off x="457200" y="1124744"/>
            <a:ext cx="8229600" cy="5006181"/>
          </a:xfrm>
        </p:spPr>
        <p:txBody>
          <a:bodyPr>
            <a:normAutofit fontScale="92500" lnSpcReduction="20000"/>
          </a:bodyPr>
          <a:lstStyle/>
          <a:p>
            <a:pPr>
              <a:lnSpc>
                <a:spcPct val="110000"/>
              </a:lnSpc>
              <a:defRPr/>
            </a:pPr>
            <a:r>
              <a:rPr lang="en-US" dirty="0"/>
              <a:t>Likelihood (</a:t>
            </a:r>
            <a:r>
              <a:rPr lang="en-US" dirty="0" err="1">
                <a:solidFill>
                  <a:srgbClr val="FF0000"/>
                </a:solidFill>
              </a:rPr>
              <a:t>ie</a:t>
            </a:r>
            <a:r>
              <a:rPr lang="en-US" dirty="0">
                <a:solidFill>
                  <a:srgbClr val="FF0000"/>
                </a:solidFill>
              </a:rPr>
              <a:t> probability</a:t>
            </a:r>
            <a:r>
              <a:rPr lang="en-US" dirty="0"/>
              <a:t>) that the decision based on the </a:t>
            </a:r>
            <a:r>
              <a:rPr lang="en-US" dirty="0">
                <a:highlight>
                  <a:srgbClr val="FFFF00"/>
                </a:highlight>
              </a:rPr>
              <a:t>sample</a:t>
            </a:r>
            <a:r>
              <a:rPr lang="en-US" dirty="0"/>
              <a:t> differs from the decision that would have been made if the </a:t>
            </a:r>
            <a:r>
              <a:rPr lang="en-US" dirty="0">
                <a:highlight>
                  <a:srgbClr val="FFFF00"/>
                </a:highlight>
              </a:rPr>
              <a:t>entire population </a:t>
            </a:r>
            <a:r>
              <a:rPr lang="en-US" dirty="0"/>
              <a:t>were examined</a:t>
            </a:r>
          </a:p>
          <a:p>
            <a:pPr>
              <a:lnSpc>
                <a:spcPct val="110000"/>
              </a:lnSpc>
              <a:defRPr/>
            </a:pPr>
            <a:r>
              <a:rPr lang="en-US" dirty="0"/>
              <a:t>Caused by selecting a </a:t>
            </a:r>
            <a:r>
              <a:rPr lang="en-US" b="1" dirty="0">
                <a:solidFill>
                  <a:srgbClr val="C00000"/>
                </a:solidFill>
              </a:rPr>
              <a:t>non-representative sample</a:t>
            </a:r>
          </a:p>
          <a:p>
            <a:pPr>
              <a:lnSpc>
                <a:spcPct val="110000"/>
              </a:lnSpc>
              <a:defRPr/>
            </a:pPr>
            <a:r>
              <a:rPr lang="en-US" dirty="0"/>
              <a:t>Can be controlled by:</a:t>
            </a:r>
          </a:p>
          <a:p>
            <a:pPr lvl="1">
              <a:lnSpc>
                <a:spcPct val="110000"/>
              </a:lnSpc>
              <a:defRPr/>
            </a:pPr>
            <a:r>
              <a:rPr lang="en-US" dirty="0"/>
              <a:t>Determining an appropriate </a:t>
            </a:r>
            <a:r>
              <a:rPr lang="en-US" u="sng" dirty="0"/>
              <a:t>sample size</a:t>
            </a:r>
          </a:p>
          <a:p>
            <a:pPr lvl="1">
              <a:lnSpc>
                <a:spcPct val="110000"/>
              </a:lnSpc>
              <a:defRPr/>
            </a:pPr>
            <a:r>
              <a:rPr lang="en-US" dirty="0"/>
              <a:t>Ensuring that all items have an </a:t>
            </a:r>
            <a:r>
              <a:rPr lang="en-US" u="sng" dirty="0"/>
              <a:t>equal likelihood </a:t>
            </a:r>
            <a:r>
              <a:rPr lang="en-US" dirty="0"/>
              <a:t>of selection (or probability of selection proportional to size)</a:t>
            </a:r>
          </a:p>
          <a:p>
            <a:pPr lvl="1">
              <a:lnSpc>
                <a:spcPct val="110000"/>
              </a:lnSpc>
              <a:defRPr/>
            </a:pPr>
            <a:r>
              <a:rPr lang="en-US" u="sng" dirty="0"/>
              <a:t>Evaluating</a:t>
            </a:r>
            <a:r>
              <a:rPr lang="en-US" dirty="0"/>
              <a:t> sample results in order to control risk</a:t>
            </a:r>
          </a:p>
        </p:txBody>
      </p:sp>
    </p:spTree>
    <p:extLst>
      <p:ext uri="{BB962C8B-B14F-4D97-AF65-F5344CB8AC3E}">
        <p14:creationId xmlns:p14="http://schemas.microsoft.com/office/powerpoint/2010/main" val="41941925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1B09DBB-0779-43F2-A76D-A19D33C2F10F}"/>
              </a:ext>
            </a:extLst>
          </p:cNvPr>
          <p:cNvSpPr>
            <a:spLocks noGrp="1"/>
          </p:cNvSpPr>
          <p:nvPr>
            <p:ph type="title"/>
          </p:nvPr>
        </p:nvSpPr>
        <p:spPr/>
        <p:txBody>
          <a:bodyPr/>
          <a:lstStyle/>
          <a:p>
            <a:r>
              <a:rPr lang="en-US" altLang="en-US" dirty="0"/>
              <a:t>Non-sampling risk</a:t>
            </a:r>
          </a:p>
        </p:txBody>
      </p:sp>
      <p:sp>
        <p:nvSpPr>
          <p:cNvPr id="10243" name="Content Placeholder 2">
            <a:extLst>
              <a:ext uri="{FF2B5EF4-FFF2-40B4-BE49-F238E27FC236}">
                <a16:creationId xmlns:a16="http://schemas.microsoft.com/office/drawing/2014/main" id="{C145796D-428D-4BD8-83FD-64A266B727CB}"/>
              </a:ext>
            </a:extLst>
          </p:cNvPr>
          <p:cNvSpPr>
            <a:spLocks noGrp="1"/>
          </p:cNvSpPr>
          <p:nvPr>
            <p:ph idx="1"/>
          </p:nvPr>
        </p:nvSpPr>
        <p:spPr/>
        <p:txBody>
          <a:bodyPr/>
          <a:lstStyle/>
          <a:p>
            <a:r>
              <a:rPr lang="en-US" altLang="en-US" dirty="0"/>
              <a:t>Likelihood that an incorrect conclusion is drawn for reasons </a:t>
            </a:r>
            <a:r>
              <a:rPr lang="en-US" altLang="en-US" dirty="0">
                <a:highlight>
                  <a:srgbClr val="FFFF00"/>
                </a:highlight>
              </a:rPr>
              <a:t>unrelated to the sample</a:t>
            </a:r>
          </a:p>
          <a:p>
            <a:r>
              <a:rPr lang="en-US" altLang="en-US" dirty="0"/>
              <a:t>Most common cause is mistakes in </a:t>
            </a:r>
            <a:r>
              <a:rPr lang="en-US" altLang="en-US" dirty="0">
                <a:highlight>
                  <a:srgbClr val="FFFF00"/>
                </a:highlight>
              </a:rPr>
              <a:t>evaluating sample items</a:t>
            </a:r>
          </a:p>
        </p:txBody>
      </p:sp>
    </p:spTree>
    <p:extLst>
      <p:ext uri="{BB962C8B-B14F-4D97-AF65-F5344CB8AC3E}">
        <p14:creationId xmlns:p14="http://schemas.microsoft.com/office/powerpoint/2010/main" val="4877141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CB10BFC-26B7-49F2-833E-7BB809781875}"/>
              </a:ext>
            </a:extLst>
          </p:cNvPr>
          <p:cNvSpPr>
            <a:spLocks noGrp="1"/>
          </p:cNvSpPr>
          <p:nvPr>
            <p:ph type="title"/>
          </p:nvPr>
        </p:nvSpPr>
        <p:spPr>
          <a:xfrm>
            <a:off x="457200" y="122238"/>
            <a:ext cx="7543800" cy="858490"/>
          </a:xfrm>
        </p:spPr>
        <p:txBody>
          <a:bodyPr/>
          <a:lstStyle/>
          <a:p>
            <a:r>
              <a:rPr lang="en-US" altLang="en-US" dirty="0"/>
              <a:t>Approaches to Sampling</a:t>
            </a:r>
          </a:p>
        </p:txBody>
      </p:sp>
      <p:sp>
        <p:nvSpPr>
          <p:cNvPr id="3" name="Content Placeholder 2">
            <a:extLst>
              <a:ext uri="{FF2B5EF4-FFF2-40B4-BE49-F238E27FC236}">
                <a16:creationId xmlns:a16="http://schemas.microsoft.com/office/drawing/2014/main" id="{ED80E8F9-105D-4DC1-AE0A-D5851E5A70E6}"/>
              </a:ext>
            </a:extLst>
          </p:cNvPr>
          <p:cNvSpPr>
            <a:spLocks noGrp="1"/>
          </p:cNvSpPr>
          <p:nvPr>
            <p:ph idx="1"/>
          </p:nvPr>
        </p:nvSpPr>
        <p:spPr>
          <a:xfrm>
            <a:off x="457200" y="1124744"/>
            <a:ext cx="8229600" cy="5328592"/>
          </a:xfrm>
        </p:spPr>
        <p:txBody>
          <a:bodyPr>
            <a:normAutofit lnSpcReduction="10000"/>
          </a:bodyPr>
          <a:lstStyle/>
          <a:p>
            <a:pPr>
              <a:lnSpc>
                <a:spcPct val="120000"/>
              </a:lnSpc>
              <a:defRPr/>
            </a:pPr>
            <a:r>
              <a:rPr lang="en-US" b="1" dirty="0">
                <a:solidFill>
                  <a:srgbClr val="C00000"/>
                </a:solidFill>
              </a:rPr>
              <a:t>Statistical sampling </a:t>
            </a:r>
            <a:r>
              <a:rPr lang="en-US" dirty="0"/>
              <a:t>applies laws of probability in selecting sample items and evaluating sample results</a:t>
            </a:r>
          </a:p>
          <a:p>
            <a:pPr lvl="1">
              <a:lnSpc>
                <a:spcPct val="120000"/>
              </a:lnSpc>
              <a:defRPr/>
            </a:pPr>
            <a:r>
              <a:rPr lang="en-US" dirty="0"/>
              <a:t>Allows audit team to control exposure to sampling risk</a:t>
            </a:r>
          </a:p>
          <a:p>
            <a:pPr>
              <a:lnSpc>
                <a:spcPct val="120000"/>
              </a:lnSpc>
              <a:defRPr/>
            </a:pPr>
            <a:r>
              <a:rPr lang="en-US" b="1" dirty="0">
                <a:solidFill>
                  <a:srgbClr val="C00000"/>
                </a:solidFill>
              </a:rPr>
              <a:t>Non-statistical sampling </a:t>
            </a:r>
            <a:r>
              <a:rPr lang="en-US" dirty="0">
                <a:solidFill>
                  <a:srgbClr val="C00000"/>
                </a:solidFill>
              </a:rPr>
              <a:t>(</a:t>
            </a:r>
            <a:r>
              <a:rPr lang="en-US" sz="2800" dirty="0" err="1">
                <a:solidFill>
                  <a:srgbClr val="C00000"/>
                </a:solidFill>
              </a:rPr>
              <a:t>eg</a:t>
            </a:r>
            <a:r>
              <a:rPr lang="en-US" sz="2800" dirty="0">
                <a:solidFill>
                  <a:srgbClr val="C00000"/>
                </a:solidFill>
              </a:rPr>
              <a:t> judgement sampling</a:t>
            </a:r>
            <a:r>
              <a:rPr lang="en-US" dirty="0">
                <a:solidFill>
                  <a:srgbClr val="C00000"/>
                </a:solidFill>
              </a:rPr>
              <a:t>) </a:t>
            </a:r>
            <a:r>
              <a:rPr lang="en-US" dirty="0"/>
              <a:t>does not allow audit team to control exposure to sampling risk</a:t>
            </a:r>
          </a:p>
          <a:p>
            <a:pPr>
              <a:lnSpc>
                <a:spcPct val="120000"/>
              </a:lnSpc>
              <a:defRPr/>
            </a:pPr>
            <a:r>
              <a:rPr lang="en-US" dirty="0"/>
              <a:t>Both statistical sampling and non-statistical sampling are appropriate under GAAS</a:t>
            </a:r>
            <a:r>
              <a:rPr lang="en-US" b="1" dirty="0">
                <a:solidFill>
                  <a:srgbClr val="C00000"/>
                </a:solidFill>
              </a:rPr>
              <a:t> </a:t>
            </a:r>
          </a:p>
        </p:txBody>
      </p:sp>
    </p:spTree>
    <p:extLst>
      <p:ext uri="{BB962C8B-B14F-4D97-AF65-F5344CB8AC3E}">
        <p14:creationId xmlns:p14="http://schemas.microsoft.com/office/powerpoint/2010/main" val="38002099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68E83EA-7256-4B98-B00E-2CB084FD2D45}"/>
              </a:ext>
            </a:extLst>
          </p:cNvPr>
          <p:cNvSpPr>
            <a:spLocks noGrp="1"/>
          </p:cNvSpPr>
          <p:nvPr>
            <p:ph type="title"/>
          </p:nvPr>
        </p:nvSpPr>
        <p:spPr>
          <a:xfrm>
            <a:off x="457200" y="122238"/>
            <a:ext cx="7543800" cy="714474"/>
          </a:xfrm>
        </p:spPr>
        <p:txBody>
          <a:bodyPr/>
          <a:lstStyle/>
          <a:p>
            <a:r>
              <a:rPr lang="en-US" altLang="en-US" sz="3600" dirty="0"/>
              <a:t>Effect of Factors on Sample Size</a:t>
            </a:r>
          </a:p>
        </p:txBody>
      </p:sp>
      <p:graphicFrame>
        <p:nvGraphicFramePr>
          <p:cNvPr id="4" name="Content Placeholder 3">
            <a:extLst>
              <a:ext uri="{FF2B5EF4-FFF2-40B4-BE49-F238E27FC236}">
                <a16:creationId xmlns:a16="http://schemas.microsoft.com/office/drawing/2014/main" id="{6C963171-5BF0-4531-9ED9-77579FC4B439}"/>
              </a:ext>
            </a:extLst>
          </p:cNvPr>
          <p:cNvGraphicFramePr>
            <a:graphicFrameLocks noGrp="1"/>
          </p:cNvGraphicFramePr>
          <p:nvPr>
            <p:ph idx="1"/>
          </p:nvPr>
        </p:nvGraphicFramePr>
        <p:xfrm>
          <a:off x="323528" y="836712"/>
          <a:ext cx="7939608" cy="6076463"/>
        </p:xfrm>
        <a:graphic>
          <a:graphicData uri="http://schemas.openxmlformats.org/drawingml/2006/table">
            <a:tbl>
              <a:tblPr firstRow="1" bandRow="1">
                <a:tableStyleId>{93296810-A885-4BE3-A3E7-6D5BEEA58F35}</a:tableStyleId>
              </a:tblPr>
              <a:tblGrid>
                <a:gridCol w="2268016">
                  <a:extLst>
                    <a:ext uri="{9D8B030D-6E8A-4147-A177-3AD203B41FA5}">
                      <a16:colId xmlns:a16="http://schemas.microsoft.com/office/drawing/2014/main" val="20000"/>
                    </a:ext>
                  </a:extLst>
                </a:gridCol>
                <a:gridCol w="1438096">
                  <a:extLst>
                    <a:ext uri="{9D8B030D-6E8A-4147-A177-3AD203B41FA5}">
                      <a16:colId xmlns:a16="http://schemas.microsoft.com/office/drawing/2014/main" val="20001"/>
                    </a:ext>
                  </a:extLst>
                </a:gridCol>
                <a:gridCol w="4233496">
                  <a:extLst>
                    <a:ext uri="{9D8B030D-6E8A-4147-A177-3AD203B41FA5}">
                      <a16:colId xmlns:a16="http://schemas.microsoft.com/office/drawing/2014/main" val="20002"/>
                    </a:ext>
                  </a:extLst>
                </a:gridCol>
              </a:tblGrid>
              <a:tr h="395771">
                <a:tc>
                  <a:txBody>
                    <a:bodyPr/>
                    <a:lstStyle/>
                    <a:p>
                      <a:pPr algn="ctr"/>
                      <a:r>
                        <a:rPr lang="en-US" sz="1800" dirty="0">
                          <a:latin typeface="Calibri" panose="020F0502020204030204" pitchFamily="34" charset="0"/>
                        </a:rPr>
                        <a:t>Factor</a:t>
                      </a:r>
                    </a:p>
                  </a:txBody>
                  <a:tcPr marT="45706" marB="45706"/>
                </a:tc>
                <a:tc>
                  <a:txBody>
                    <a:bodyPr/>
                    <a:lstStyle/>
                    <a:p>
                      <a:pPr algn="ctr"/>
                      <a:r>
                        <a:rPr lang="en-US" sz="1800" dirty="0">
                          <a:latin typeface="Calibri" panose="020F0502020204030204" pitchFamily="34" charset="0"/>
                        </a:rPr>
                        <a:t>Effect on sample size</a:t>
                      </a:r>
                    </a:p>
                  </a:txBody>
                  <a:tcPr marT="45706" marB="45706"/>
                </a:tc>
                <a:tc>
                  <a:txBody>
                    <a:bodyPr/>
                    <a:lstStyle/>
                    <a:p>
                      <a:pPr algn="ctr"/>
                      <a:r>
                        <a:rPr lang="en-US" sz="1800" dirty="0">
                          <a:latin typeface="Calibri" panose="020F0502020204030204" pitchFamily="34" charset="0"/>
                        </a:rPr>
                        <a:t>Explanation</a:t>
                      </a:r>
                    </a:p>
                  </a:txBody>
                  <a:tcPr marT="45706" marB="45706"/>
                </a:tc>
                <a:extLst>
                  <a:ext uri="{0D108BD9-81ED-4DB2-BD59-A6C34878D82A}">
                    <a16:rowId xmlns:a16="http://schemas.microsoft.com/office/drawing/2014/main" val="10000"/>
                  </a:ext>
                </a:extLst>
              </a:tr>
              <a:tr h="618230">
                <a:tc>
                  <a:txBody>
                    <a:bodyPr/>
                    <a:lstStyle/>
                    <a:p>
                      <a:r>
                        <a:rPr lang="en-US" sz="1800" dirty="0">
                          <a:latin typeface="Calibri" panose="020F0502020204030204" pitchFamily="34" charset="0"/>
                        </a:rPr>
                        <a:t>Population</a:t>
                      </a:r>
                      <a:r>
                        <a:rPr lang="en-US" sz="1800" baseline="0" dirty="0">
                          <a:latin typeface="Calibri" panose="020F0502020204030204" pitchFamily="34" charset="0"/>
                        </a:rPr>
                        <a:t> size</a:t>
                      </a:r>
                      <a:endParaRPr lang="en-US" sz="1800" dirty="0">
                        <a:latin typeface="Calibri" panose="020F0502020204030204" pitchFamily="34" charset="0"/>
                      </a:endParaRPr>
                    </a:p>
                  </a:txBody>
                  <a:tcPr marT="45706" marB="45706"/>
                </a:tc>
                <a:tc>
                  <a:txBody>
                    <a:bodyPr/>
                    <a:lstStyle/>
                    <a:p>
                      <a:r>
                        <a:rPr lang="en-US" sz="1800" dirty="0">
                          <a:latin typeface="Calibri" panose="020F0502020204030204" pitchFamily="34" charset="0"/>
                        </a:rPr>
                        <a:t>Insignificant</a:t>
                      </a:r>
                    </a:p>
                  </a:txBody>
                  <a:tcPr marT="45706" marB="45706"/>
                </a:tc>
                <a:tc>
                  <a:txBody>
                    <a:bodyPr/>
                    <a:lstStyle/>
                    <a:p>
                      <a:r>
                        <a:rPr lang="en-US" sz="1800" dirty="0">
                          <a:latin typeface="Calibri" panose="020F0502020204030204" pitchFamily="34" charset="0"/>
                        </a:rPr>
                        <a:t>As population is larger sample increases but will normally be insignificant</a:t>
                      </a:r>
                    </a:p>
                  </a:txBody>
                  <a:tcPr marT="45706" marB="45706"/>
                </a:tc>
                <a:extLst>
                  <a:ext uri="{0D108BD9-81ED-4DB2-BD59-A6C34878D82A}">
                    <a16:rowId xmlns:a16="http://schemas.microsoft.com/office/drawing/2014/main" val="10001"/>
                  </a:ext>
                </a:extLst>
              </a:tr>
              <a:tr h="878550">
                <a:tc>
                  <a:txBody>
                    <a:bodyPr/>
                    <a:lstStyle/>
                    <a:p>
                      <a:r>
                        <a:rPr lang="en-US" sz="1800" dirty="0">
                          <a:latin typeface="Calibri" panose="020F0502020204030204" pitchFamily="34" charset="0"/>
                        </a:rPr>
                        <a:t>Expected rate of deviation (Expected</a:t>
                      </a:r>
                      <a:r>
                        <a:rPr lang="en-US" sz="1800" baseline="0" dirty="0">
                          <a:latin typeface="Calibri" panose="020F0502020204030204" pitchFamily="34" charset="0"/>
                        </a:rPr>
                        <a:t> misstatement)</a:t>
                      </a:r>
                      <a:endParaRPr lang="en-US" sz="1800" dirty="0">
                        <a:latin typeface="Calibri" panose="020F0502020204030204" pitchFamily="34" charset="0"/>
                      </a:endParaRPr>
                    </a:p>
                  </a:txBody>
                  <a:tcPr marT="45706" marB="45706"/>
                </a:tc>
                <a:tc>
                  <a:txBody>
                    <a:bodyPr/>
                    <a:lstStyle/>
                    <a:p>
                      <a:r>
                        <a:rPr lang="en-US" sz="1800" dirty="0">
                          <a:latin typeface="Calibri" panose="020F0502020204030204" pitchFamily="34" charset="0"/>
                        </a:rPr>
                        <a:t>Direct</a:t>
                      </a:r>
                    </a:p>
                  </a:txBody>
                  <a:tcPr marT="45706" marB="45706"/>
                </a:tc>
                <a:tc>
                  <a:txBody>
                    <a:bodyPr/>
                    <a:lstStyle/>
                    <a:p>
                      <a:r>
                        <a:rPr lang="en-US" sz="1800" dirty="0">
                          <a:latin typeface="Calibri" panose="020F0502020204030204" pitchFamily="34" charset="0"/>
                        </a:rPr>
                        <a:t>As auditors expect</a:t>
                      </a:r>
                      <a:r>
                        <a:rPr lang="en-US" sz="1800" baseline="0" dirty="0">
                          <a:latin typeface="Calibri" panose="020F0502020204030204" pitchFamily="34" charset="0"/>
                        </a:rPr>
                        <a:t> higher level of deviations or misstatements in</a:t>
                      </a:r>
                      <a:r>
                        <a:rPr lang="en-US" sz="1800" dirty="0">
                          <a:latin typeface="Calibri" panose="020F0502020204030204" pitchFamily="34" charset="0"/>
                        </a:rPr>
                        <a:t> population,</a:t>
                      </a:r>
                      <a:r>
                        <a:rPr lang="en-US" sz="1800" baseline="0" dirty="0">
                          <a:latin typeface="Calibri" panose="020F0502020204030204" pitchFamily="34" charset="0"/>
                        </a:rPr>
                        <a:t> need to sample more items</a:t>
                      </a:r>
                      <a:endParaRPr lang="en-US" sz="1800" dirty="0">
                        <a:latin typeface="Calibri" panose="020F0502020204030204" pitchFamily="34" charset="0"/>
                      </a:endParaRPr>
                    </a:p>
                  </a:txBody>
                  <a:tcPr marT="45706" marB="45706"/>
                </a:tc>
                <a:extLst>
                  <a:ext uri="{0D108BD9-81ED-4DB2-BD59-A6C34878D82A}">
                    <a16:rowId xmlns:a16="http://schemas.microsoft.com/office/drawing/2014/main" val="10002"/>
                  </a:ext>
                </a:extLst>
              </a:tr>
              <a:tr h="861734">
                <a:tc>
                  <a:txBody>
                    <a:bodyPr/>
                    <a:lstStyle/>
                    <a:p>
                      <a:r>
                        <a:rPr lang="en-US" sz="1800" dirty="0">
                          <a:latin typeface="Calibri" panose="020F0502020204030204" pitchFamily="34" charset="0"/>
                        </a:rPr>
                        <a:t>Tolerable rate of deviation (Tolerable misstatement)</a:t>
                      </a:r>
                    </a:p>
                  </a:txBody>
                  <a:tcPr marT="45706" marB="45706"/>
                </a:tc>
                <a:tc>
                  <a:txBody>
                    <a:bodyPr/>
                    <a:lstStyle/>
                    <a:p>
                      <a:r>
                        <a:rPr lang="en-US" sz="1800" dirty="0">
                          <a:latin typeface="Calibri" panose="020F0502020204030204" pitchFamily="34" charset="0"/>
                        </a:rPr>
                        <a:t>Inverse</a:t>
                      </a:r>
                    </a:p>
                  </a:txBody>
                  <a:tcPr marT="45706" marB="45706"/>
                </a:tc>
                <a:tc>
                  <a:txBody>
                    <a:bodyPr/>
                    <a:lstStyle/>
                    <a:p>
                      <a:r>
                        <a:rPr lang="en-US" sz="1800" dirty="0">
                          <a:latin typeface="Calibri" panose="020F0502020204030204" pitchFamily="34" charset="0"/>
                        </a:rPr>
                        <a:t>As auditors </a:t>
                      </a:r>
                      <a:r>
                        <a:rPr lang="en-US" sz="1800" baseline="0" dirty="0">
                          <a:latin typeface="Calibri" panose="020F0502020204030204" pitchFamily="34" charset="0"/>
                        </a:rPr>
                        <a:t>tolerate lower levels of deviations (or misstatements), need to sample more items</a:t>
                      </a:r>
                      <a:endParaRPr lang="en-US" sz="1800" dirty="0">
                        <a:latin typeface="Calibri" panose="020F0502020204030204" pitchFamily="34" charset="0"/>
                      </a:endParaRPr>
                    </a:p>
                  </a:txBody>
                  <a:tcPr marT="45706" marB="45706"/>
                </a:tc>
                <a:extLst>
                  <a:ext uri="{0D108BD9-81ED-4DB2-BD59-A6C34878D82A}">
                    <a16:rowId xmlns:a16="http://schemas.microsoft.com/office/drawing/2014/main" val="10003"/>
                  </a:ext>
                </a:extLst>
              </a:tr>
              <a:tr h="861734">
                <a:tc>
                  <a:txBody>
                    <a:bodyPr/>
                    <a:lstStyle/>
                    <a:p>
                      <a:r>
                        <a:rPr lang="en-US" sz="1800" dirty="0">
                          <a:latin typeface="Calibri" panose="020F0502020204030204" pitchFamily="34" charset="0"/>
                        </a:rPr>
                        <a:t>Sampling</a:t>
                      </a:r>
                      <a:r>
                        <a:rPr lang="en-US" sz="1800" baseline="0" dirty="0">
                          <a:latin typeface="Calibri" panose="020F0502020204030204" pitchFamily="34" charset="0"/>
                        </a:rPr>
                        <a:t> risk</a:t>
                      </a:r>
                      <a:endParaRPr lang="en-US" sz="1800" dirty="0">
                        <a:latin typeface="Calibri" panose="020F0502020204030204" pitchFamily="34" charset="0"/>
                      </a:endParaRPr>
                    </a:p>
                  </a:txBody>
                  <a:tcPr marT="45706" marB="45706"/>
                </a:tc>
                <a:tc>
                  <a:txBody>
                    <a:bodyPr/>
                    <a:lstStyle/>
                    <a:p>
                      <a:r>
                        <a:rPr lang="en-US" sz="1800">
                          <a:latin typeface="Calibri" panose="020F0502020204030204" pitchFamily="34" charset="0"/>
                        </a:rPr>
                        <a:t>Inverse</a:t>
                      </a:r>
                      <a:endParaRPr lang="en-US" sz="1800" dirty="0">
                        <a:latin typeface="Calibri" panose="020F0502020204030204" pitchFamily="34" charset="0"/>
                      </a:endParaRPr>
                    </a:p>
                  </a:txBody>
                  <a:tcPr marT="45706" marB="45706"/>
                </a:tc>
                <a:tc>
                  <a:txBody>
                    <a:bodyPr/>
                    <a:lstStyle/>
                    <a:p>
                      <a:r>
                        <a:rPr lang="en-US" sz="1800" dirty="0">
                          <a:latin typeface="Calibri" panose="020F0502020204030204" pitchFamily="34" charset="0"/>
                        </a:rPr>
                        <a:t>As auditors wish to reduce chance of incorrect</a:t>
                      </a:r>
                      <a:r>
                        <a:rPr lang="en-US" sz="1800" baseline="0" dirty="0">
                          <a:latin typeface="Calibri" panose="020F0502020204030204" pitchFamily="34" charset="0"/>
                        </a:rPr>
                        <a:t> decisions, need to sample more items</a:t>
                      </a:r>
                      <a:endParaRPr lang="en-US" sz="1800" dirty="0">
                        <a:latin typeface="Calibri" panose="020F0502020204030204" pitchFamily="34" charset="0"/>
                      </a:endParaRPr>
                    </a:p>
                  </a:txBody>
                  <a:tcPr marT="45706" marB="45706"/>
                </a:tc>
                <a:extLst>
                  <a:ext uri="{0D108BD9-81ED-4DB2-BD59-A6C34878D82A}">
                    <a16:rowId xmlns:a16="http://schemas.microsoft.com/office/drawing/2014/main" val="10004"/>
                  </a:ext>
                </a:extLst>
              </a:tr>
              <a:tr h="861734">
                <a:tc>
                  <a:txBody>
                    <a:bodyPr/>
                    <a:lstStyle/>
                    <a:p>
                      <a:r>
                        <a:rPr lang="en-US" sz="1800" dirty="0">
                          <a:latin typeface="Calibri" panose="020F0502020204030204" pitchFamily="34" charset="0"/>
                        </a:rPr>
                        <a:t>Population</a:t>
                      </a:r>
                      <a:r>
                        <a:rPr lang="en-US" sz="1800" baseline="0" dirty="0">
                          <a:latin typeface="Calibri" panose="020F0502020204030204" pitchFamily="34" charset="0"/>
                        </a:rPr>
                        <a:t> variability</a:t>
                      </a:r>
                      <a:endParaRPr lang="en-US" sz="1800" dirty="0">
                        <a:latin typeface="Calibri" panose="020F0502020204030204" pitchFamily="34" charset="0"/>
                      </a:endParaRPr>
                    </a:p>
                  </a:txBody>
                  <a:tcPr marT="45706" marB="45706"/>
                </a:tc>
                <a:tc>
                  <a:txBody>
                    <a:bodyPr/>
                    <a:lstStyle/>
                    <a:p>
                      <a:r>
                        <a:rPr lang="en-US" sz="1800" dirty="0">
                          <a:latin typeface="Calibri" panose="020F0502020204030204" pitchFamily="34" charset="0"/>
                        </a:rPr>
                        <a:t>Direct</a:t>
                      </a:r>
                    </a:p>
                  </a:txBody>
                  <a:tcPr marT="45706" marB="45706"/>
                </a:tc>
                <a:tc>
                  <a:txBody>
                    <a:bodyPr/>
                    <a:lstStyle/>
                    <a:p>
                      <a:r>
                        <a:rPr lang="en-US" sz="1800" dirty="0">
                          <a:latin typeface="Calibri" panose="020F0502020204030204" pitchFamily="34" charset="0"/>
                        </a:rPr>
                        <a:t>As population</a:t>
                      </a:r>
                      <a:r>
                        <a:rPr lang="en-US" sz="1800" baseline="0" dirty="0">
                          <a:latin typeface="Calibri" panose="020F0502020204030204" pitchFamily="34" charset="0"/>
                        </a:rPr>
                        <a:t> is more variable, need to sample more items to obtain representative sample</a:t>
                      </a:r>
                      <a:endParaRPr lang="en-US" sz="1800" dirty="0">
                        <a:latin typeface="Calibri" panose="020F0502020204030204" pitchFamily="34" charset="0"/>
                      </a:endParaRPr>
                    </a:p>
                  </a:txBody>
                  <a:tcPr marT="45706" marB="45706"/>
                </a:tc>
                <a:extLst>
                  <a:ext uri="{0D108BD9-81ED-4DB2-BD59-A6C34878D82A}">
                    <a16:rowId xmlns:a16="http://schemas.microsoft.com/office/drawing/2014/main" val="10005"/>
                  </a:ext>
                </a:extLst>
              </a:tr>
              <a:tr h="1138871">
                <a:tc>
                  <a:txBody>
                    <a:bodyPr/>
                    <a:lstStyle/>
                    <a:p>
                      <a:r>
                        <a:rPr lang="en-GB" sz="1800" dirty="0">
                          <a:latin typeface="Calibri" panose="020F0502020204030204" pitchFamily="34" charset="0"/>
                        </a:rPr>
                        <a:t>Risk of material misstatement</a:t>
                      </a:r>
                      <a:endParaRPr lang="en-US" sz="1800" dirty="0">
                        <a:latin typeface="Calibri" panose="020F0502020204030204" pitchFamily="34" charset="0"/>
                      </a:endParaRPr>
                    </a:p>
                  </a:txBody>
                  <a:tcPr marT="45706" marB="45706"/>
                </a:tc>
                <a:tc>
                  <a:txBody>
                    <a:bodyPr/>
                    <a:lstStyle/>
                    <a:p>
                      <a:r>
                        <a:rPr lang="en-GB" sz="1800" dirty="0">
                          <a:latin typeface="Calibri" panose="020F0502020204030204" pitchFamily="34" charset="0"/>
                        </a:rPr>
                        <a:t>Direct</a:t>
                      </a:r>
                      <a:endParaRPr lang="en-US" sz="1800" dirty="0">
                        <a:latin typeface="Calibri" panose="020F0502020204030204" pitchFamily="34" charset="0"/>
                      </a:endParaRPr>
                    </a:p>
                  </a:txBody>
                  <a:tcPr marT="45706" marB="4570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rPr>
                        <a:t>As auditors expect</a:t>
                      </a:r>
                      <a:r>
                        <a:rPr lang="en-US" sz="1800" baseline="0" dirty="0">
                          <a:latin typeface="Calibri" panose="020F0502020204030204" pitchFamily="34" charset="0"/>
                        </a:rPr>
                        <a:t> higher level of risk in</a:t>
                      </a:r>
                      <a:r>
                        <a:rPr lang="en-US" sz="1800" dirty="0">
                          <a:latin typeface="Calibri" panose="020F0502020204030204" pitchFamily="34" charset="0"/>
                        </a:rPr>
                        <a:t> population,</a:t>
                      </a:r>
                      <a:r>
                        <a:rPr lang="en-US" sz="1800" baseline="0" dirty="0">
                          <a:latin typeface="Calibri" panose="020F0502020204030204" pitchFamily="34" charset="0"/>
                        </a:rPr>
                        <a:t> need to sample more items to reduce detection risk</a:t>
                      </a:r>
                      <a:endParaRPr lang="en-US" sz="1800" dirty="0">
                        <a:latin typeface="Calibri" panose="020F0502020204030204" pitchFamily="34" charset="0"/>
                      </a:endParaRPr>
                    </a:p>
                  </a:txBody>
                  <a:tcPr marT="45706" marB="45706"/>
                </a:tc>
                <a:extLst>
                  <a:ext uri="{0D108BD9-81ED-4DB2-BD59-A6C34878D82A}">
                    <a16:rowId xmlns:a16="http://schemas.microsoft.com/office/drawing/2014/main" val="2126112544"/>
                  </a:ext>
                </a:extLst>
              </a:tr>
            </a:tbl>
          </a:graphicData>
        </a:graphic>
      </p:graphicFrame>
    </p:spTree>
    <p:extLst>
      <p:ext uri="{BB962C8B-B14F-4D97-AF65-F5344CB8AC3E}">
        <p14:creationId xmlns:p14="http://schemas.microsoft.com/office/powerpoint/2010/main" val="3661925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1B09DBB-0779-43F2-A76D-A19D33C2F10F}"/>
              </a:ext>
            </a:extLst>
          </p:cNvPr>
          <p:cNvSpPr>
            <a:spLocks noGrp="1"/>
          </p:cNvSpPr>
          <p:nvPr>
            <p:ph type="title"/>
          </p:nvPr>
        </p:nvSpPr>
        <p:spPr/>
        <p:txBody>
          <a:bodyPr/>
          <a:lstStyle/>
          <a:p>
            <a:r>
              <a:rPr lang="en-US" altLang="en-US" dirty="0"/>
              <a:t>Homework</a:t>
            </a:r>
          </a:p>
        </p:txBody>
      </p:sp>
      <p:sp>
        <p:nvSpPr>
          <p:cNvPr id="10243" name="Content Placeholder 2">
            <a:extLst>
              <a:ext uri="{FF2B5EF4-FFF2-40B4-BE49-F238E27FC236}">
                <a16:creationId xmlns:a16="http://schemas.microsoft.com/office/drawing/2014/main" id="{C145796D-428D-4BD8-83FD-64A266B727CB}"/>
              </a:ext>
            </a:extLst>
          </p:cNvPr>
          <p:cNvSpPr>
            <a:spLocks noGrp="1"/>
          </p:cNvSpPr>
          <p:nvPr>
            <p:ph idx="1"/>
          </p:nvPr>
        </p:nvSpPr>
        <p:spPr/>
        <p:txBody>
          <a:bodyPr/>
          <a:lstStyle/>
          <a:p>
            <a:r>
              <a:rPr lang="en-GB" altLang="en-US" dirty="0"/>
              <a:t>Read study manual – Chapters 11 and 13</a:t>
            </a:r>
          </a:p>
          <a:p>
            <a:r>
              <a:rPr lang="en-GB" altLang="en-US" dirty="0"/>
              <a:t>Cragg – attempt question for Synchronous session on Monday </a:t>
            </a:r>
          </a:p>
          <a:p>
            <a:r>
              <a:rPr lang="en-GB" altLang="en-US" dirty="0"/>
              <a:t>Questions on CANVAS</a:t>
            </a:r>
          </a:p>
          <a:p>
            <a:endParaRPr lang="en-US" altLang="en-US" dirty="0"/>
          </a:p>
        </p:txBody>
      </p:sp>
    </p:spTree>
    <p:extLst>
      <p:ext uri="{BB962C8B-B14F-4D97-AF65-F5344CB8AC3E}">
        <p14:creationId xmlns:p14="http://schemas.microsoft.com/office/powerpoint/2010/main" val="2626574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Obtaining audit evidence – audit procedures</a:t>
            </a:r>
          </a:p>
        </p:txBody>
      </p:sp>
      <p:sp>
        <p:nvSpPr>
          <p:cNvPr id="3" name="Content Placeholder 2"/>
          <p:cNvSpPr>
            <a:spLocks noGrp="1"/>
          </p:cNvSpPr>
          <p:nvPr>
            <p:ph idx="1"/>
          </p:nvPr>
        </p:nvSpPr>
        <p:spPr>
          <a:xfrm>
            <a:off x="457200" y="1773584"/>
            <a:ext cx="8229600" cy="4411662"/>
          </a:xfrm>
        </p:spPr>
        <p:txBody>
          <a:bodyPr/>
          <a:lstStyle/>
          <a:p>
            <a:r>
              <a:rPr lang="en-GB" dirty="0"/>
              <a:t>Inspect </a:t>
            </a:r>
            <a:r>
              <a:rPr lang="en-GB" sz="2600" dirty="0"/>
              <a:t>(assets and documents)</a:t>
            </a:r>
          </a:p>
          <a:p>
            <a:r>
              <a:rPr lang="en-GB" dirty="0"/>
              <a:t>Observe </a:t>
            </a:r>
            <a:r>
              <a:rPr lang="en-GB" sz="2600" dirty="0"/>
              <a:t>(</a:t>
            </a:r>
            <a:r>
              <a:rPr lang="en-GB" sz="2600" dirty="0" err="1"/>
              <a:t>eg</a:t>
            </a:r>
            <a:r>
              <a:rPr lang="en-GB" sz="2600" dirty="0"/>
              <a:t> </a:t>
            </a:r>
            <a:r>
              <a:rPr lang="en-GB" sz="2600" dirty="0" err="1"/>
              <a:t>segegation</a:t>
            </a:r>
            <a:r>
              <a:rPr lang="en-GB" sz="2600" dirty="0"/>
              <a:t> of duties)</a:t>
            </a:r>
          </a:p>
          <a:p>
            <a:r>
              <a:rPr lang="en-GB" dirty="0"/>
              <a:t>Inquiry </a:t>
            </a:r>
            <a:r>
              <a:rPr lang="en-GB" sz="2600" dirty="0"/>
              <a:t>(of management)</a:t>
            </a:r>
          </a:p>
          <a:p>
            <a:r>
              <a:rPr lang="en-GB" dirty="0"/>
              <a:t>External confirmation </a:t>
            </a:r>
            <a:r>
              <a:rPr lang="en-GB" sz="2600" dirty="0"/>
              <a:t>(</a:t>
            </a:r>
            <a:r>
              <a:rPr lang="en-GB" sz="2600" dirty="0" err="1"/>
              <a:t>eg</a:t>
            </a:r>
            <a:r>
              <a:rPr lang="en-GB" sz="2600" dirty="0"/>
              <a:t> from bank or suppliers)</a:t>
            </a:r>
          </a:p>
          <a:p>
            <a:r>
              <a:rPr lang="en-GB" dirty="0"/>
              <a:t>Recalculation </a:t>
            </a:r>
            <a:r>
              <a:rPr lang="en-GB" sz="2600" dirty="0"/>
              <a:t>(</a:t>
            </a:r>
            <a:r>
              <a:rPr lang="en-GB" sz="2600" dirty="0" err="1"/>
              <a:t>eg</a:t>
            </a:r>
            <a:r>
              <a:rPr lang="en-GB" sz="2600" dirty="0"/>
              <a:t> adding up invoice)</a:t>
            </a:r>
          </a:p>
          <a:p>
            <a:r>
              <a:rPr lang="en-GB" dirty="0"/>
              <a:t>Reperformance </a:t>
            </a:r>
            <a:r>
              <a:rPr lang="en-GB" sz="2600" dirty="0"/>
              <a:t>(</a:t>
            </a:r>
            <a:r>
              <a:rPr lang="en-GB" sz="2600" dirty="0" err="1"/>
              <a:t>eg</a:t>
            </a:r>
            <a:r>
              <a:rPr lang="en-GB" sz="2600" dirty="0"/>
              <a:t> with CAAT)</a:t>
            </a:r>
          </a:p>
          <a:p>
            <a:r>
              <a:rPr lang="en-GB" dirty="0"/>
              <a:t>Analytical procedures </a:t>
            </a:r>
            <a:r>
              <a:rPr lang="en-GB" sz="2600" dirty="0"/>
              <a:t>(substantive)</a:t>
            </a:r>
          </a:p>
          <a:p>
            <a:endParaRPr lang="en-GB" dirty="0"/>
          </a:p>
        </p:txBody>
      </p:sp>
    </p:spTree>
    <p:extLst>
      <p:ext uri="{BB962C8B-B14F-4D97-AF65-F5344CB8AC3E}">
        <p14:creationId xmlns:p14="http://schemas.microsoft.com/office/powerpoint/2010/main" val="21650484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Network design template">
  <a:themeElements>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ffice Theme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ffice Theme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ffice Theme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ffice Theme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ffice Theme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ffice Theme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etwork design template">
  <a:themeElements>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ffice Theme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ffice Theme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ffice Theme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ffice Theme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ffice Theme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ffice Theme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2251</TotalTime>
  <Words>4412</Words>
  <Application>Microsoft Office PowerPoint</Application>
  <PresentationFormat>On-screen Show (4:3)</PresentationFormat>
  <Paragraphs>585</Paragraphs>
  <Slides>85</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85</vt:i4>
      </vt:variant>
    </vt:vector>
  </HeadingPairs>
  <TitlesOfParts>
    <vt:vector size="90" baseType="lpstr">
      <vt:lpstr>Arial</vt:lpstr>
      <vt:lpstr>Calibri</vt:lpstr>
      <vt:lpstr>Wingdings</vt:lpstr>
      <vt:lpstr>Network design template</vt:lpstr>
      <vt:lpstr>1_Network design template</vt:lpstr>
      <vt:lpstr>        Audit &amp; Assurance</vt:lpstr>
      <vt:lpstr>Required Reading:  </vt:lpstr>
      <vt:lpstr>The Audit Process</vt:lpstr>
      <vt:lpstr>Evidence and Sampling</vt:lpstr>
      <vt:lpstr>Lecture plan</vt:lpstr>
      <vt:lpstr>Additional Reading </vt:lpstr>
      <vt:lpstr>1. Audit Evidence (week 4)</vt:lpstr>
      <vt:lpstr>Sufficient Appropriate Audit Evidence (week 4)</vt:lpstr>
      <vt:lpstr>Obtaining audit evidence – audit procedures</vt:lpstr>
      <vt:lpstr>Evidence gathering audit procedures </vt:lpstr>
      <vt:lpstr>Scoping – Tesco audit report: 2020 Deloitte</vt:lpstr>
      <vt:lpstr>2. Audit of Accounting Estimates</vt:lpstr>
      <vt:lpstr>Audit of Accounting Estimates</vt:lpstr>
      <vt:lpstr>Audit of Accounting Estimates</vt:lpstr>
      <vt:lpstr>3. Inventory: Procedures to Obtain Evidence</vt:lpstr>
      <vt:lpstr>Inventory – Risks of Material Misstatement (what can go wrong?)</vt:lpstr>
      <vt:lpstr>Inventory Count (Stock count)</vt:lpstr>
      <vt:lpstr>Controls over Inventory Count </vt:lpstr>
      <vt:lpstr>Cost Vs NRV </vt:lpstr>
      <vt:lpstr>Cost v NRV  - Example</vt:lpstr>
      <vt:lpstr>Cost v NRV  - Example (cont)</vt:lpstr>
      <vt:lpstr>Andromeda Industries</vt:lpstr>
      <vt:lpstr>Andromeda Industries - Question</vt:lpstr>
      <vt:lpstr>Andromeda Industries - solution</vt:lpstr>
      <vt:lpstr>Andromeda Industries - solution</vt:lpstr>
      <vt:lpstr>        Audit &amp; Assurance</vt:lpstr>
      <vt:lpstr>Lecture plan</vt:lpstr>
      <vt:lpstr>Andromeda Industries</vt:lpstr>
      <vt:lpstr>Andromeda Industries - Question</vt:lpstr>
      <vt:lpstr>Andromeda Industries - solution</vt:lpstr>
      <vt:lpstr>Andromeda Industries - solution</vt:lpstr>
      <vt:lpstr>4. Computer Assisted Audit Techniques (CAATs)</vt:lpstr>
      <vt:lpstr>Computer Assisted Audit Techniques (CAATs)</vt:lpstr>
      <vt:lpstr>Test Data (ie. auditor’s data)</vt:lpstr>
      <vt:lpstr>Test Data - Examples</vt:lpstr>
      <vt:lpstr>Audit Software (auditor’s software)</vt:lpstr>
      <vt:lpstr>PowerPoint Presentation</vt:lpstr>
      <vt:lpstr>PowerPoint Presentation</vt:lpstr>
      <vt:lpstr>5. Analytical Procedures</vt:lpstr>
      <vt:lpstr>Analytical Procedures</vt:lpstr>
      <vt:lpstr>Factors to Consider When Using Analytical Procedures</vt:lpstr>
      <vt:lpstr>Income Statement Items</vt:lpstr>
      <vt:lpstr>Examples of data for comparison</vt:lpstr>
      <vt:lpstr>Analytical Procedures: Things to Consider</vt:lpstr>
      <vt:lpstr>6. What is Data Analytics?</vt:lpstr>
      <vt:lpstr>Data Analytics</vt:lpstr>
      <vt:lpstr>Data Analytics -  examples</vt:lpstr>
      <vt:lpstr>Data Analytics -  Week 4 revision</vt:lpstr>
      <vt:lpstr>Data Analytics</vt:lpstr>
      <vt:lpstr>7. PPE</vt:lpstr>
      <vt:lpstr>PPE: Risks of Misstatement</vt:lpstr>
      <vt:lpstr>PPE - Procedures to Obtain Evidence</vt:lpstr>
      <vt:lpstr>Procedures to Obtain Evidence</vt:lpstr>
      <vt:lpstr>Procedures to Obtain Evidence</vt:lpstr>
      <vt:lpstr>PPE – areas to test</vt:lpstr>
      <vt:lpstr>PowerPoint Presentation</vt:lpstr>
      <vt:lpstr>Pippa Burgers Co</vt:lpstr>
      <vt:lpstr>Pippa Burgers Co - Solution</vt:lpstr>
      <vt:lpstr>        Audit &amp; Assurance</vt:lpstr>
      <vt:lpstr>Lecture plan</vt:lpstr>
      <vt:lpstr>Pippa Burgers Co</vt:lpstr>
      <vt:lpstr>Pippa Burgers Co - Solution</vt:lpstr>
      <vt:lpstr>Pippa Burgers Co - Solution</vt:lpstr>
      <vt:lpstr>Pippa Burgers Co - Solution</vt:lpstr>
      <vt:lpstr>8. Intangible Assets: Procedures to Obtain Evidence</vt:lpstr>
      <vt:lpstr>Intangible Assets: Examples</vt:lpstr>
      <vt:lpstr>Intangible Assets – Risks of Misstatement</vt:lpstr>
      <vt:lpstr>Intangible Assets: Procedures to Obtain Evidence</vt:lpstr>
      <vt:lpstr>Intangible Assets: Procedures to Obtain Evidence</vt:lpstr>
      <vt:lpstr>Intangible Assets: Procedures to Obtain Evidence</vt:lpstr>
      <vt:lpstr>9. Receivables</vt:lpstr>
      <vt:lpstr>Receivables: Audit Procedures</vt:lpstr>
      <vt:lpstr>Aged analysis of receivables</vt:lpstr>
      <vt:lpstr>Receivables: Audit Procedures (cont)</vt:lpstr>
      <vt:lpstr>Confirmations from Customers / Receivables Circularisations</vt:lpstr>
      <vt:lpstr>Confirmations from Customers / Receivables Circularisations</vt:lpstr>
      <vt:lpstr>Circularisation of receivables</vt:lpstr>
      <vt:lpstr>Selecting a Receivables sample</vt:lpstr>
      <vt:lpstr>Aged analysis of receivables</vt:lpstr>
      <vt:lpstr>10. Audit Sampling - Definition</vt:lpstr>
      <vt:lpstr>Sampling Risk</vt:lpstr>
      <vt:lpstr>Non-sampling risk</vt:lpstr>
      <vt:lpstr>Approaches to Sampling</vt:lpstr>
      <vt:lpstr>Effect of Factors on Sample Size</vt:lpstr>
      <vt:lpstr>Homework</vt:lpstr>
    </vt:vector>
  </TitlesOfParts>
  <Company>The University of Liverpool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Intangible Assets: Procedures to Obtain Evidence</dc:title>
  <dc:creator>Scott, Helen</dc:creator>
  <cp:lastModifiedBy>Alshayea, Sultan Sulaiman K</cp:lastModifiedBy>
  <cp:revision>145</cp:revision>
  <cp:lastPrinted>2020-12-02T16:14:33Z</cp:lastPrinted>
  <dcterms:created xsi:type="dcterms:W3CDTF">2014-11-26T11:28:59Z</dcterms:created>
  <dcterms:modified xsi:type="dcterms:W3CDTF">2021-12-22T00:24:40Z</dcterms:modified>
</cp:coreProperties>
</file>