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8" r:id="rId2"/>
  </p:sldMasterIdLst>
  <p:notesMasterIdLst>
    <p:notesMasterId r:id="rId63"/>
  </p:notesMasterIdLst>
  <p:handoutMasterIdLst>
    <p:handoutMasterId r:id="rId64"/>
  </p:handoutMasterIdLst>
  <p:sldIdLst>
    <p:sldId id="779" r:id="rId3"/>
    <p:sldId id="264" r:id="rId4"/>
    <p:sldId id="331" r:id="rId5"/>
    <p:sldId id="362" r:id="rId6"/>
    <p:sldId id="419" r:id="rId7"/>
    <p:sldId id="780" r:id="rId8"/>
    <p:sldId id="257" r:id="rId9"/>
    <p:sldId id="781" r:id="rId10"/>
    <p:sldId id="784" r:id="rId11"/>
    <p:sldId id="293" r:id="rId12"/>
    <p:sldId id="324" r:id="rId13"/>
    <p:sldId id="258" r:id="rId14"/>
    <p:sldId id="782" r:id="rId15"/>
    <p:sldId id="783" r:id="rId16"/>
    <p:sldId id="785" r:id="rId17"/>
    <p:sldId id="786" r:id="rId18"/>
    <p:sldId id="772" r:id="rId19"/>
    <p:sldId id="773" r:id="rId20"/>
    <p:sldId id="774" r:id="rId21"/>
    <p:sldId id="775" r:id="rId22"/>
    <p:sldId id="787" r:id="rId23"/>
    <p:sldId id="788" r:id="rId24"/>
    <p:sldId id="789" r:id="rId25"/>
    <p:sldId id="790" r:id="rId26"/>
    <p:sldId id="791" r:id="rId27"/>
    <p:sldId id="792" r:id="rId28"/>
    <p:sldId id="793" r:id="rId29"/>
    <p:sldId id="794" r:id="rId30"/>
    <p:sldId id="795" r:id="rId31"/>
    <p:sldId id="796" r:id="rId32"/>
    <p:sldId id="797" r:id="rId33"/>
    <p:sldId id="798" r:id="rId34"/>
    <p:sldId id="799" r:id="rId35"/>
    <p:sldId id="800" r:id="rId36"/>
    <p:sldId id="801" r:id="rId37"/>
    <p:sldId id="802" r:id="rId38"/>
    <p:sldId id="803" r:id="rId39"/>
    <p:sldId id="804" r:id="rId40"/>
    <p:sldId id="805" r:id="rId41"/>
    <p:sldId id="806" r:id="rId42"/>
    <p:sldId id="807" r:id="rId43"/>
    <p:sldId id="808" r:id="rId44"/>
    <p:sldId id="809" r:id="rId45"/>
    <p:sldId id="810" r:id="rId46"/>
    <p:sldId id="811" r:id="rId47"/>
    <p:sldId id="812" r:id="rId48"/>
    <p:sldId id="813" r:id="rId49"/>
    <p:sldId id="814" r:id="rId50"/>
    <p:sldId id="815" r:id="rId51"/>
    <p:sldId id="816" r:id="rId52"/>
    <p:sldId id="817" r:id="rId53"/>
    <p:sldId id="818" r:id="rId54"/>
    <p:sldId id="819" r:id="rId55"/>
    <p:sldId id="820" r:id="rId56"/>
    <p:sldId id="821" r:id="rId57"/>
    <p:sldId id="822" r:id="rId58"/>
    <p:sldId id="823" r:id="rId59"/>
    <p:sldId id="824" r:id="rId60"/>
    <p:sldId id="825" r:id="rId61"/>
    <p:sldId id="826" r:id="rId62"/>
  </p:sldIdLst>
  <p:sldSz cx="9144000" cy="6858000" type="screen4x3"/>
  <p:notesSz cx="6858000" cy="92964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2E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87951" autoAdjust="0"/>
  </p:normalViewPr>
  <p:slideViewPr>
    <p:cSldViewPr>
      <p:cViewPr varScale="1">
        <p:scale>
          <a:sx n="141" d="100"/>
          <a:sy n="141" d="100"/>
        </p:scale>
        <p:origin x="118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tan Suliman" userId="8001cb4647d5d1eb" providerId="LiveId" clId="{B194FDEC-8023-431C-82F6-51672EF617FC}"/>
    <pc:docChg chg="addSld modSld">
      <pc:chgData name="Sultan Suliman" userId="8001cb4647d5d1eb" providerId="LiveId" clId="{B194FDEC-8023-431C-82F6-51672EF617FC}" dt="2021-12-22T00:08:00.018" v="9" actId="20577"/>
      <pc:docMkLst>
        <pc:docMk/>
      </pc:docMkLst>
      <pc:sldChg chg="modSp mod">
        <pc:chgData name="Sultan Suliman" userId="8001cb4647d5d1eb" providerId="LiveId" clId="{B194FDEC-8023-431C-82F6-51672EF617FC}" dt="2021-12-22T00:06:26.070" v="0" actId="20577"/>
        <pc:sldMkLst>
          <pc:docMk/>
          <pc:sldMk cId="2428078016" sldId="779"/>
        </pc:sldMkLst>
        <pc:spChg chg="mod">
          <ac:chgData name="Sultan Suliman" userId="8001cb4647d5d1eb" providerId="LiveId" clId="{B194FDEC-8023-431C-82F6-51672EF617FC}" dt="2021-12-22T00:06:26.070" v="0" actId="20577"/>
          <ac:spMkLst>
            <pc:docMk/>
            <pc:sldMk cId="2428078016" sldId="779"/>
            <ac:spMk id="3" creationId="{00000000-0000-0000-0000-000000000000}"/>
          </ac:spMkLst>
        </pc:spChg>
      </pc:sldChg>
      <pc:sldChg chg="modSp add mod">
        <pc:chgData name="Sultan Suliman" userId="8001cb4647d5d1eb" providerId="LiveId" clId="{B194FDEC-8023-431C-82F6-51672EF617FC}" dt="2021-12-22T00:08:00.018" v="9" actId="20577"/>
        <pc:sldMkLst>
          <pc:docMk/>
          <pc:sldMk cId="1712098168" sldId="787"/>
        </pc:sldMkLst>
        <pc:spChg chg="mod">
          <ac:chgData name="Sultan Suliman" userId="8001cb4647d5d1eb" providerId="LiveId" clId="{B194FDEC-8023-431C-82F6-51672EF617FC}" dt="2021-12-22T00:08:00.018" v="9" actId="20577"/>
          <ac:spMkLst>
            <pc:docMk/>
            <pc:sldMk cId="1712098168" sldId="787"/>
            <ac:spMk id="3" creationId="{00000000-0000-0000-0000-000000000000}"/>
          </ac:spMkLst>
        </pc:spChg>
      </pc:sldChg>
      <pc:sldChg chg="add">
        <pc:chgData name="Sultan Suliman" userId="8001cb4647d5d1eb" providerId="LiveId" clId="{B194FDEC-8023-431C-82F6-51672EF617FC}" dt="2021-12-22T00:06:59.604" v="2"/>
        <pc:sldMkLst>
          <pc:docMk/>
          <pc:sldMk cId="4092376438" sldId="788"/>
        </pc:sldMkLst>
      </pc:sldChg>
      <pc:sldChg chg="add">
        <pc:chgData name="Sultan Suliman" userId="8001cb4647d5d1eb" providerId="LiveId" clId="{B194FDEC-8023-431C-82F6-51672EF617FC}" dt="2021-12-22T00:06:59.604" v="2"/>
        <pc:sldMkLst>
          <pc:docMk/>
          <pc:sldMk cId="3043077611" sldId="789"/>
        </pc:sldMkLst>
      </pc:sldChg>
      <pc:sldChg chg="add">
        <pc:chgData name="Sultan Suliman" userId="8001cb4647d5d1eb" providerId="LiveId" clId="{B194FDEC-8023-431C-82F6-51672EF617FC}" dt="2021-12-22T00:06:59.604" v="2"/>
        <pc:sldMkLst>
          <pc:docMk/>
          <pc:sldMk cId="515341152" sldId="790"/>
        </pc:sldMkLst>
      </pc:sldChg>
      <pc:sldChg chg="add">
        <pc:chgData name="Sultan Suliman" userId="8001cb4647d5d1eb" providerId="LiveId" clId="{B194FDEC-8023-431C-82F6-51672EF617FC}" dt="2021-12-22T00:06:59.604" v="2"/>
        <pc:sldMkLst>
          <pc:docMk/>
          <pc:sldMk cId="2448575929" sldId="791"/>
        </pc:sldMkLst>
      </pc:sldChg>
      <pc:sldChg chg="add">
        <pc:chgData name="Sultan Suliman" userId="8001cb4647d5d1eb" providerId="LiveId" clId="{B194FDEC-8023-431C-82F6-51672EF617FC}" dt="2021-12-22T00:06:59.604" v="2"/>
        <pc:sldMkLst>
          <pc:docMk/>
          <pc:sldMk cId="1461241831" sldId="792"/>
        </pc:sldMkLst>
      </pc:sldChg>
      <pc:sldChg chg="add">
        <pc:chgData name="Sultan Suliman" userId="8001cb4647d5d1eb" providerId="LiveId" clId="{B194FDEC-8023-431C-82F6-51672EF617FC}" dt="2021-12-22T00:06:59.604" v="2"/>
        <pc:sldMkLst>
          <pc:docMk/>
          <pc:sldMk cId="2370647734" sldId="793"/>
        </pc:sldMkLst>
      </pc:sldChg>
      <pc:sldChg chg="add">
        <pc:chgData name="Sultan Suliman" userId="8001cb4647d5d1eb" providerId="LiveId" clId="{B194FDEC-8023-431C-82F6-51672EF617FC}" dt="2021-12-22T00:06:59.604" v="2"/>
        <pc:sldMkLst>
          <pc:docMk/>
          <pc:sldMk cId="1422865363" sldId="794"/>
        </pc:sldMkLst>
      </pc:sldChg>
      <pc:sldChg chg="add">
        <pc:chgData name="Sultan Suliman" userId="8001cb4647d5d1eb" providerId="LiveId" clId="{B194FDEC-8023-431C-82F6-51672EF617FC}" dt="2021-12-22T00:06:59.604" v="2"/>
        <pc:sldMkLst>
          <pc:docMk/>
          <pc:sldMk cId="2814500719" sldId="795"/>
        </pc:sldMkLst>
      </pc:sldChg>
      <pc:sldChg chg="add">
        <pc:chgData name="Sultan Suliman" userId="8001cb4647d5d1eb" providerId="LiveId" clId="{B194FDEC-8023-431C-82F6-51672EF617FC}" dt="2021-12-22T00:06:59.604" v="2"/>
        <pc:sldMkLst>
          <pc:docMk/>
          <pc:sldMk cId="3106455655" sldId="796"/>
        </pc:sldMkLst>
      </pc:sldChg>
      <pc:sldChg chg="add">
        <pc:chgData name="Sultan Suliman" userId="8001cb4647d5d1eb" providerId="LiveId" clId="{B194FDEC-8023-431C-82F6-51672EF617FC}" dt="2021-12-22T00:06:59.604" v="2"/>
        <pc:sldMkLst>
          <pc:docMk/>
          <pc:sldMk cId="504366132" sldId="797"/>
        </pc:sldMkLst>
      </pc:sldChg>
      <pc:sldChg chg="add">
        <pc:chgData name="Sultan Suliman" userId="8001cb4647d5d1eb" providerId="LiveId" clId="{B194FDEC-8023-431C-82F6-51672EF617FC}" dt="2021-12-22T00:06:59.604" v="2"/>
        <pc:sldMkLst>
          <pc:docMk/>
          <pc:sldMk cId="3278054014" sldId="798"/>
        </pc:sldMkLst>
      </pc:sldChg>
      <pc:sldChg chg="add">
        <pc:chgData name="Sultan Suliman" userId="8001cb4647d5d1eb" providerId="LiveId" clId="{B194FDEC-8023-431C-82F6-51672EF617FC}" dt="2021-12-22T00:06:59.604" v="2"/>
        <pc:sldMkLst>
          <pc:docMk/>
          <pc:sldMk cId="2457390166" sldId="799"/>
        </pc:sldMkLst>
      </pc:sldChg>
      <pc:sldChg chg="add">
        <pc:chgData name="Sultan Suliman" userId="8001cb4647d5d1eb" providerId="LiveId" clId="{B194FDEC-8023-431C-82F6-51672EF617FC}" dt="2021-12-22T00:06:59.604" v="2"/>
        <pc:sldMkLst>
          <pc:docMk/>
          <pc:sldMk cId="2959024971" sldId="800"/>
        </pc:sldMkLst>
      </pc:sldChg>
      <pc:sldChg chg="modSp add mod">
        <pc:chgData name="Sultan Suliman" userId="8001cb4647d5d1eb" providerId="LiveId" clId="{B194FDEC-8023-431C-82F6-51672EF617FC}" dt="2021-12-22T00:07:53.432" v="8" actId="20577"/>
        <pc:sldMkLst>
          <pc:docMk/>
          <pc:sldMk cId="2936788049" sldId="801"/>
        </pc:sldMkLst>
        <pc:spChg chg="mod">
          <ac:chgData name="Sultan Suliman" userId="8001cb4647d5d1eb" providerId="LiveId" clId="{B194FDEC-8023-431C-82F6-51672EF617FC}" dt="2021-12-22T00:07:53.432" v="8" actId="20577"/>
          <ac:spMkLst>
            <pc:docMk/>
            <pc:sldMk cId="2936788049" sldId="801"/>
            <ac:spMk id="3" creationId="{00000000-0000-0000-0000-000000000000}"/>
          </ac:spMkLst>
        </pc:spChg>
      </pc:sldChg>
      <pc:sldChg chg="add">
        <pc:chgData name="Sultan Suliman" userId="8001cb4647d5d1eb" providerId="LiveId" clId="{B194FDEC-8023-431C-82F6-51672EF617FC}" dt="2021-12-22T00:07:13.472" v="4"/>
        <pc:sldMkLst>
          <pc:docMk/>
          <pc:sldMk cId="1949874121" sldId="802"/>
        </pc:sldMkLst>
      </pc:sldChg>
      <pc:sldChg chg="add">
        <pc:chgData name="Sultan Suliman" userId="8001cb4647d5d1eb" providerId="LiveId" clId="{B194FDEC-8023-431C-82F6-51672EF617FC}" dt="2021-12-22T00:07:13.472" v="4"/>
        <pc:sldMkLst>
          <pc:docMk/>
          <pc:sldMk cId="3827770642" sldId="803"/>
        </pc:sldMkLst>
      </pc:sldChg>
      <pc:sldChg chg="add">
        <pc:chgData name="Sultan Suliman" userId="8001cb4647d5d1eb" providerId="LiveId" clId="{B194FDEC-8023-431C-82F6-51672EF617FC}" dt="2021-12-22T00:07:13.472" v="4"/>
        <pc:sldMkLst>
          <pc:docMk/>
          <pc:sldMk cId="2648681358" sldId="804"/>
        </pc:sldMkLst>
      </pc:sldChg>
      <pc:sldChg chg="add">
        <pc:chgData name="Sultan Suliman" userId="8001cb4647d5d1eb" providerId="LiveId" clId="{B194FDEC-8023-431C-82F6-51672EF617FC}" dt="2021-12-22T00:07:13.472" v="4"/>
        <pc:sldMkLst>
          <pc:docMk/>
          <pc:sldMk cId="4096000054" sldId="805"/>
        </pc:sldMkLst>
      </pc:sldChg>
      <pc:sldChg chg="add">
        <pc:chgData name="Sultan Suliman" userId="8001cb4647d5d1eb" providerId="LiveId" clId="{B194FDEC-8023-431C-82F6-51672EF617FC}" dt="2021-12-22T00:07:13.472" v="4"/>
        <pc:sldMkLst>
          <pc:docMk/>
          <pc:sldMk cId="211007811" sldId="806"/>
        </pc:sldMkLst>
      </pc:sldChg>
      <pc:sldChg chg="add">
        <pc:chgData name="Sultan Suliman" userId="8001cb4647d5d1eb" providerId="LiveId" clId="{B194FDEC-8023-431C-82F6-51672EF617FC}" dt="2021-12-22T00:07:13.472" v="4"/>
        <pc:sldMkLst>
          <pc:docMk/>
          <pc:sldMk cId="3059623952" sldId="807"/>
        </pc:sldMkLst>
      </pc:sldChg>
      <pc:sldChg chg="add">
        <pc:chgData name="Sultan Suliman" userId="8001cb4647d5d1eb" providerId="LiveId" clId="{B194FDEC-8023-431C-82F6-51672EF617FC}" dt="2021-12-22T00:07:13.472" v="4"/>
        <pc:sldMkLst>
          <pc:docMk/>
          <pc:sldMk cId="3937964778" sldId="808"/>
        </pc:sldMkLst>
      </pc:sldChg>
      <pc:sldChg chg="add">
        <pc:chgData name="Sultan Suliman" userId="8001cb4647d5d1eb" providerId="LiveId" clId="{B194FDEC-8023-431C-82F6-51672EF617FC}" dt="2021-12-22T00:07:13.472" v="4"/>
        <pc:sldMkLst>
          <pc:docMk/>
          <pc:sldMk cId="3794858171" sldId="809"/>
        </pc:sldMkLst>
      </pc:sldChg>
      <pc:sldChg chg="add">
        <pc:chgData name="Sultan Suliman" userId="8001cb4647d5d1eb" providerId="LiveId" clId="{B194FDEC-8023-431C-82F6-51672EF617FC}" dt="2021-12-22T00:07:13.472" v="4"/>
        <pc:sldMkLst>
          <pc:docMk/>
          <pc:sldMk cId="192529228" sldId="810"/>
        </pc:sldMkLst>
      </pc:sldChg>
      <pc:sldChg chg="add">
        <pc:chgData name="Sultan Suliman" userId="8001cb4647d5d1eb" providerId="LiveId" clId="{B194FDEC-8023-431C-82F6-51672EF617FC}" dt="2021-12-22T00:07:13.472" v="4"/>
        <pc:sldMkLst>
          <pc:docMk/>
          <pc:sldMk cId="1081818967" sldId="811"/>
        </pc:sldMkLst>
      </pc:sldChg>
      <pc:sldChg chg="add">
        <pc:chgData name="Sultan Suliman" userId="8001cb4647d5d1eb" providerId="LiveId" clId="{B194FDEC-8023-431C-82F6-51672EF617FC}" dt="2021-12-22T00:07:13.472" v="4"/>
        <pc:sldMkLst>
          <pc:docMk/>
          <pc:sldMk cId="2135048803" sldId="812"/>
        </pc:sldMkLst>
      </pc:sldChg>
      <pc:sldChg chg="add">
        <pc:chgData name="Sultan Suliman" userId="8001cb4647d5d1eb" providerId="LiveId" clId="{B194FDEC-8023-431C-82F6-51672EF617FC}" dt="2021-12-22T00:07:13.472" v="4"/>
        <pc:sldMkLst>
          <pc:docMk/>
          <pc:sldMk cId="3066515964" sldId="813"/>
        </pc:sldMkLst>
      </pc:sldChg>
      <pc:sldChg chg="add">
        <pc:chgData name="Sultan Suliman" userId="8001cb4647d5d1eb" providerId="LiveId" clId="{B194FDEC-8023-431C-82F6-51672EF617FC}" dt="2021-12-22T00:07:13.472" v="4"/>
        <pc:sldMkLst>
          <pc:docMk/>
          <pc:sldMk cId="1892555664" sldId="814"/>
        </pc:sldMkLst>
      </pc:sldChg>
      <pc:sldChg chg="add">
        <pc:chgData name="Sultan Suliman" userId="8001cb4647d5d1eb" providerId="LiveId" clId="{B194FDEC-8023-431C-82F6-51672EF617FC}" dt="2021-12-22T00:07:13.472" v="4"/>
        <pc:sldMkLst>
          <pc:docMk/>
          <pc:sldMk cId="3521505186" sldId="815"/>
        </pc:sldMkLst>
      </pc:sldChg>
      <pc:sldChg chg="add">
        <pc:chgData name="Sultan Suliman" userId="8001cb4647d5d1eb" providerId="LiveId" clId="{B194FDEC-8023-431C-82F6-51672EF617FC}" dt="2021-12-22T00:07:13.472" v="4"/>
        <pc:sldMkLst>
          <pc:docMk/>
          <pc:sldMk cId="141041463" sldId="816"/>
        </pc:sldMkLst>
      </pc:sldChg>
      <pc:sldChg chg="add">
        <pc:chgData name="Sultan Suliman" userId="8001cb4647d5d1eb" providerId="LiveId" clId="{B194FDEC-8023-431C-82F6-51672EF617FC}" dt="2021-12-22T00:07:13.472" v="4"/>
        <pc:sldMkLst>
          <pc:docMk/>
          <pc:sldMk cId="1220235142" sldId="817"/>
        </pc:sldMkLst>
      </pc:sldChg>
      <pc:sldChg chg="modSp add mod">
        <pc:chgData name="Sultan Suliman" userId="8001cb4647d5d1eb" providerId="LiveId" clId="{B194FDEC-8023-431C-82F6-51672EF617FC}" dt="2021-12-22T00:07:47.504" v="7" actId="20577"/>
        <pc:sldMkLst>
          <pc:docMk/>
          <pc:sldMk cId="66165219" sldId="818"/>
        </pc:sldMkLst>
        <pc:spChg chg="mod">
          <ac:chgData name="Sultan Suliman" userId="8001cb4647d5d1eb" providerId="LiveId" clId="{B194FDEC-8023-431C-82F6-51672EF617FC}" dt="2021-12-22T00:07:47.504" v="7" actId="20577"/>
          <ac:spMkLst>
            <pc:docMk/>
            <pc:sldMk cId="66165219" sldId="818"/>
            <ac:spMk id="3" creationId="{00000000-0000-0000-0000-000000000000}"/>
          </ac:spMkLst>
        </pc:spChg>
      </pc:sldChg>
      <pc:sldChg chg="add">
        <pc:chgData name="Sultan Suliman" userId="8001cb4647d5d1eb" providerId="LiveId" clId="{B194FDEC-8023-431C-82F6-51672EF617FC}" dt="2021-12-22T00:07:41.332" v="6"/>
        <pc:sldMkLst>
          <pc:docMk/>
          <pc:sldMk cId="1694877027" sldId="819"/>
        </pc:sldMkLst>
      </pc:sldChg>
      <pc:sldChg chg="add">
        <pc:chgData name="Sultan Suliman" userId="8001cb4647d5d1eb" providerId="LiveId" clId="{B194FDEC-8023-431C-82F6-51672EF617FC}" dt="2021-12-22T00:07:41.332" v="6"/>
        <pc:sldMkLst>
          <pc:docMk/>
          <pc:sldMk cId="1296851019" sldId="820"/>
        </pc:sldMkLst>
      </pc:sldChg>
      <pc:sldChg chg="add">
        <pc:chgData name="Sultan Suliman" userId="8001cb4647d5d1eb" providerId="LiveId" clId="{B194FDEC-8023-431C-82F6-51672EF617FC}" dt="2021-12-22T00:07:41.332" v="6"/>
        <pc:sldMkLst>
          <pc:docMk/>
          <pc:sldMk cId="2803036041" sldId="821"/>
        </pc:sldMkLst>
      </pc:sldChg>
      <pc:sldChg chg="add">
        <pc:chgData name="Sultan Suliman" userId="8001cb4647d5d1eb" providerId="LiveId" clId="{B194FDEC-8023-431C-82F6-51672EF617FC}" dt="2021-12-22T00:07:41.332" v="6"/>
        <pc:sldMkLst>
          <pc:docMk/>
          <pc:sldMk cId="328980298" sldId="822"/>
        </pc:sldMkLst>
      </pc:sldChg>
      <pc:sldChg chg="add">
        <pc:chgData name="Sultan Suliman" userId="8001cb4647d5d1eb" providerId="LiveId" clId="{B194FDEC-8023-431C-82F6-51672EF617FC}" dt="2021-12-22T00:07:41.332" v="6"/>
        <pc:sldMkLst>
          <pc:docMk/>
          <pc:sldMk cId="3121456779" sldId="823"/>
        </pc:sldMkLst>
      </pc:sldChg>
      <pc:sldChg chg="add">
        <pc:chgData name="Sultan Suliman" userId="8001cb4647d5d1eb" providerId="LiveId" clId="{B194FDEC-8023-431C-82F6-51672EF617FC}" dt="2021-12-22T00:07:41.332" v="6"/>
        <pc:sldMkLst>
          <pc:docMk/>
          <pc:sldMk cId="4146480270" sldId="824"/>
        </pc:sldMkLst>
      </pc:sldChg>
      <pc:sldChg chg="add">
        <pc:chgData name="Sultan Suliman" userId="8001cb4647d5d1eb" providerId="LiveId" clId="{B194FDEC-8023-431C-82F6-51672EF617FC}" dt="2021-12-22T00:07:41.332" v="6"/>
        <pc:sldMkLst>
          <pc:docMk/>
          <pc:sldMk cId="2940715670" sldId="825"/>
        </pc:sldMkLst>
      </pc:sldChg>
      <pc:sldChg chg="add">
        <pc:chgData name="Sultan Suliman" userId="8001cb4647d5d1eb" providerId="LiveId" clId="{B194FDEC-8023-431C-82F6-51672EF617FC}" dt="2021-12-22T00:07:41.332" v="6"/>
        <pc:sldMkLst>
          <pc:docMk/>
          <pc:sldMk cId="2006959678" sldId="82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DCBB7-D912-46ED-868B-B17A15A258AF}" type="doc">
      <dgm:prSet loTypeId="urn:microsoft.com/office/officeart/2005/8/layout/cycle8" loCatId="cycle" qsTypeId="urn:microsoft.com/office/officeart/2005/8/quickstyle/3d3" qsCatId="3D" csTypeId="urn:microsoft.com/office/officeart/2005/8/colors/colorful5" csCatId="colorful" phldr="1"/>
      <dgm:spPr/>
      <dgm:t>
        <a:bodyPr/>
        <a:lstStyle/>
        <a:p>
          <a:endParaRPr lang="en-GB"/>
        </a:p>
      </dgm:t>
    </dgm:pt>
    <dgm:pt modelId="{37298DF7-2B82-48F2-A0AF-0F4C8E73A628}">
      <dgm:prSet phldrT="[Text]"/>
      <dgm:spPr/>
      <dgm:t>
        <a:bodyPr/>
        <a:lstStyle/>
        <a:p>
          <a:r>
            <a:rPr lang="en-GB" b="1" dirty="0">
              <a:solidFill>
                <a:schemeClr val="tx1"/>
              </a:solidFill>
            </a:rPr>
            <a:t>Acceptance/ Continuance</a:t>
          </a:r>
        </a:p>
      </dgm:t>
    </dgm:pt>
    <dgm:pt modelId="{93F247DF-AFAF-4B8B-B507-C812C63171F4}" type="parTrans" cxnId="{1EF87D3C-5964-4784-92C5-4C7ED1576F82}">
      <dgm:prSet/>
      <dgm:spPr/>
      <dgm:t>
        <a:bodyPr/>
        <a:lstStyle/>
        <a:p>
          <a:endParaRPr lang="en-GB"/>
        </a:p>
      </dgm:t>
    </dgm:pt>
    <dgm:pt modelId="{4339BDC7-ED57-4353-A20A-EB9A893DB5BB}" type="sibTrans" cxnId="{1EF87D3C-5964-4784-92C5-4C7ED1576F82}">
      <dgm:prSet/>
      <dgm:spPr/>
      <dgm:t>
        <a:bodyPr/>
        <a:lstStyle/>
        <a:p>
          <a:endParaRPr lang="en-GB"/>
        </a:p>
      </dgm:t>
    </dgm:pt>
    <dgm:pt modelId="{9786281D-034B-4033-B81F-EB51374FB82A}">
      <dgm:prSet phldrT="[Text]" custT="1"/>
      <dgm:spPr/>
      <dgm:t>
        <a:bodyPr/>
        <a:lstStyle/>
        <a:p>
          <a:r>
            <a:rPr lang="en-GB" sz="2200" b="1" dirty="0">
              <a:solidFill>
                <a:schemeClr val="tx1"/>
              </a:solidFill>
            </a:rPr>
            <a:t>Fieldwork</a:t>
          </a:r>
        </a:p>
      </dgm:t>
    </dgm:pt>
    <dgm:pt modelId="{5542A732-0F6F-4DC0-9B68-B9CB4E0DF3B3}" type="parTrans" cxnId="{8FA61E33-326F-4E16-B944-FC3D80E1A1F8}">
      <dgm:prSet/>
      <dgm:spPr/>
      <dgm:t>
        <a:bodyPr/>
        <a:lstStyle/>
        <a:p>
          <a:endParaRPr lang="en-GB"/>
        </a:p>
      </dgm:t>
    </dgm:pt>
    <dgm:pt modelId="{75022A02-BE7B-49D2-B6DD-91DBFD4AD078}" type="sibTrans" cxnId="{8FA61E33-326F-4E16-B944-FC3D80E1A1F8}">
      <dgm:prSet/>
      <dgm:spPr/>
      <dgm:t>
        <a:bodyPr/>
        <a:lstStyle/>
        <a:p>
          <a:endParaRPr lang="en-GB"/>
        </a:p>
      </dgm:t>
    </dgm:pt>
    <dgm:pt modelId="{39307576-56C7-40F7-AF15-E86584112010}">
      <dgm:prSet phldrT="[Text]" custT="1"/>
      <dgm:spPr/>
      <dgm:t>
        <a:bodyPr/>
        <a:lstStyle/>
        <a:p>
          <a:r>
            <a:rPr lang="en-GB" sz="2100" dirty="0">
              <a:solidFill>
                <a:schemeClr val="bg1"/>
              </a:solidFill>
            </a:rPr>
            <a:t>Completion</a:t>
          </a:r>
        </a:p>
      </dgm:t>
    </dgm:pt>
    <dgm:pt modelId="{9355E1DE-9120-4CEE-8C54-CB77ACB80E3A}" type="parTrans" cxnId="{5C61A1CD-5079-4FB2-8E12-DF9BF39E95A5}">
      <dgm:prSet/>
      <dgm:spPr/>
      <dgm:t>
        <a:bodyPr/>
        <a:lstStyle/>
        <a:p>
          <a:endParaRPr lang="en-GB"/>
        </a:p>
      </dgm:t>
    </dgm:pt>
    <dgm:pt modelId="{9C06E24E-2693-48A1-A8C1-FE1F10C1DE66}" type="sibTrans" cxnId="{5C61A1CD-5079-4FB2-8E12-DF9BF39E95A5}">
      <dgm:prSet/>
      <dgm:spPr/>
      <dgm:t>
        <a:bodyPr/>
        <a:lstStyle/>
        <a:p>
          <a:endParaRPr lang="en-GB"/>
        </a:p>
      </dgm:t>
    </dgm:pt>
    <dgm:pt modelId="{BF04435C-F318-4A4E-9F0B-125FFFAC0C31}">
      <dgm:prSet phldrT="[Text]" custT="1"/>
      <dgm:spPr/>
      <dgm:t>
        <a:bodyPr/>
        <a:lstStyle/>
        <a:p>
          <a:r>
            <a:rPr lang="en-GB" sz="2800" dirty="0"/>
            <a:t>Audit Report</a:t>
          </a:r>
        </a:p>
      </dgm:t>
    </dgm:pt>
    <dgm:pt modelId="{38DA1712-E79A-4E64-8AD9-0A075B1A504F}" type="parTrans" cxnId="{298FAA82-E43C-4C14-9386-29EF04C60D79}">
      <dgm:prSet/>
      <dgm:spPr/>
      <dgm:t>
        <a:bodyPr/>
        <a:lstStyle/>
        <a:p>
          <a:endParaRPr lang="en-GB"/>
        </a:p>
      </dgm:t>
    </dgm:pt>
    <dgm:pt modelId="{457F5B2D-F7A8-499B-9DD8-E53155874D3C}" type="sibTrans" cxnId="{298FAA82-E43C-4C14-9386-29EF04C60D79}">
      <dgm:prSet/>
      <dgm:spPr/>
      <dgm:t>
        <a:bodyPr/>
        <a:lstStyle/>
        <a:p>
          <a:endParaRPr lang="en-GB"/>
        </a:p>
      </dgm:t>
    </dgm:pt>
    <dgm:pt modelId="{DA1F2E3D-F78B-48B7-8962-0080481CC012}">
      <dgm:prSet phldrT="[Text]" custT="1"/>
      <dgm:spPr/>
      <dgm:t>
        <a:bodyPr/>
        <a:lstStyle/>
        <a:p>
          <a:pPr algn="l"/>
          <a:r>
            <a:rPr lang="en-GB" sz="2400" b="1" dirty="0">
              <a:solidFill>
                <a:schemeClr val="tx1"/>
              </a:solidFill>
            </a:rPr>
            <a:t>Planning</a:t>
          </a:r>
        </a:p>
      </dgm:t>
    </dgm:pt>
    <dgm:pt modelId="{A071D547-C5FE-4139-9AF6-7C13F072EBD9}" type="sibTrans" cxnId="{15823FA8-ADFC-4B84-8734-76EC07B4B4B0}">
      <dgm:prSet/>
      <dgm:spPr/>
      <dgm:t>
        <a:bodyPr/>
        <a:lstStyle/>
        <a:p>
          <a:endParaRPr lang="en-GB"/>
        </a:p>
      </dgm:t>
    </dgm:pt>
    <dgm:pt modelId="{41B9EB69-40BA-46D9-AAA2-EB0BE9C97539}" type="parTrans" cxnId="{15823FA8-ADFC-4B84-8734-76EC07B4B4B0}">
      <dgm:prSet/>
      <dgm:spPr/>
      <dgm:t>
        <a:bodyPr/>
        <a:lstStyle/>
        <a:p>
          <a:endParaRPr lang="en-GB"/>
        </a:p>
      </dgm:t>
    </dgm:pt>
    <dgm:pt modelId="{0280B595-2B3E-4FD3-803D-11F37B4DD9D7}" type="pres">
      <dgm:prSet presAssocID="{A88DCBB7-D912-46ED-868B-B17A15A258AF}" presName="compositeShape" presStyleCnt="0">
        <dgm:presLayoutVars>
          <dgm:chMax val="7"/>
          <dgm:dir/>
          <dgm:resizeHandles val="exact"/>
        </dgm:presLayoutVars>
      </dgm:prSet>
      <dgm:spPr/>
    </dgm:pt>
    <dgm:pt modelId="{B17A89DC-1A57-4260-9840-82A41A0A3ECF}" type="pres">
      <dgm:prSet presAssocID="{A88DCBB7-D912-46ED-868B-B17A15A258AF}" presName="wedge1" presStyleLbl="node1" presStyleIdx="0" presStyleCnt="5" custScaleX="115303" custLinFactNeighborX="-1758" custLinFactNeighborY="771"/>
      <dgm:spPr/>
    </dgm:pt>
    <dgm:pt modelId="{D96ED95A-C454-44E2-83D1-1E792B4011AA}" type="pres">
      <dgm:prSet presAssocID="{A88DCBB7-D912-46ED-868B-B17A15A258AF}" presName="dummy1a" presStyleCnt="0"/>
      <dgm:spPr/>
    </dgm:pt>
    <dgm:pt modelId="{55AD1749-7362-44C9-8748-768A40E9E425}" type="pres">
      <dgm:prSet presAssocID="{A88DCBB7-D912-46ED-868B-B17A15A258AF}" presName="dummy1b" presStyleCnt="0"/>
      <dgm:spPr/>
    </dgm:pt>
    <dgm:pt modelId="{93E895D3-9836-4ECF-8303-19572D963320}" type="pres">
      <dgm:prSet presAssocID="{A88DCBB7-D912-46ED-868B-B17A15A258AF}" presName="wedge1Tx" presStyleLbl="node1" presStyleIdx="0" presStyleCnt="5">
        <dgm:presLayoutVars>
          <dgm:chMax val="0"/>
          <dgm:chPref val="0"/>
          <dgm:bulletEnabled val="1"/>
        </dgm:presLayoutVars>
      </dgm:prSet>
      <dgm:spPr/>
    </dgm:pt>
    <dgm:pt modelId="{1C152920-00BF-48FD-B57E-F6BC935AAC2B}" type="pres">
      <dgm:prSet presAssocID="{A88DCBB7-D912-46ED-868B-B17A15A258AF}" presName="wedge2" presStyleLbl="node1" presStyleIdx="1" presStyleCnt="5"/>
      <dgm:spPr/>
    </dgm:pt>
    <dgm:pt modelId="{67DC9544-3B06-4304-85B0-31E363362446}" type="pres">
      <dgm:prSet presAssocID="{A88DCBB7-D912-46ED-868B-B17A15A258AF}" presName="dummy2a" presStyleCnt="0"/>
      <dgm:spPr/>
    </dgm:pt>
    <dgm:pt modelId="{D8960057-692E-4870-86F0-7B2018BE0806}" type="pres">
      <dgm:prSet presAssocID="{A88DCBB7-D912-46ED-868B-B17A15A258AF}" presName="dummy2b" presStyleCnt="0"/>
      <dgm:spPr/>
    </dgm:pt>
    <dgm:pt modelId="{573CD6F5-8966-4DDC-B132-5BBDFED76FDE}" type="pres">
      <dgm:prSet presAssocID="{A88DCBB7-D912-46ED-868B-B17A15A258AF}" presName="wedge2Tx" presStyleLbl="node1" presStyleIdx="1" presStyleCnt="5">
        <dgm:presLayoutVars>
          <dgm:chMax val="0"/>
          <dgm:chPref val="0"/>
          <dgm:bulletEnabled val="1"/>
        </dgm:presLayoutVars>
      </dgm:prSet>
      <dgm:spPr/>
    </dgm:pt>
    <dgm:pt modelId="{F0EAF3EB-9F73-4B56-88D1-A64705899C5A}" type="pres">
      <dgm:prSet presAssocID="{A88DCBB7-D912-46ED-868B-B17A15A258AF}" presName="wedge3" presStyleLbl="node1" presStyleIdx="2" presStyleCnt="5" custLinFactNeighborX="-685" custLinFactNeighborY="-66"/>
      <dgm:spPr/>
    </dgm:pt>
    <dgm:pt modelId="{94D9D37D-50EB-44AC-A872-F5CA11CCB142}" type="pres">
      <dgm:prSet presAssocID="{A88DCBB7-D912-46ED-868B-B17A15A258AF}" presName="dummy3a" presStyleCnt="0"/>
      <dgm:spPr/>
    </dgm:pt>
    <dgm:pt modelId="{85D3E066-5185-46FF-AC2E-2D1F0B53B531}" type="pres">
      <dgm:prSet presAssocID="{A88DCBB7-D912-46ED-868B-B17A15A258AF}" presName="dummy3b" presStyleCnt="0"/>
      <dgm:spPr/>
    </dgm:pt>
    <dgm:pt modelId="{39B98AB0-51B2-4B83-B26A-8A234D119592}" type="pres">
      <dgm:prSet presAssocID="{A88DCBB7-D912-46ED-868B-B17A15A258AF}" presName="wedge3Tx" presStyleLbl="node1" presStyleIdx="2" presStyleCnt="5">
        <dgm:presLayoutVars>
          <dgm:chMax val="0"/>
          <dgm:chPref val="0"/>
          <dgm:bulletEnabled val="1"/>
        </dgm:presLayoutVars>
      </dgm:prSet>
      <dgm:spPr/>
    </dgm:pt>
    <dgm:pt modelId="{A5D38232-A572-492A-B7F6-20E000B8E305}" type="pres">
      <dgm:prSet presAssocID="{A88DCBB7-D912-46ED-868B-B17A15A258AF}" presName="wedge4" presStyleLbl="node1" presStyleIdx="3" presStyleCnt="5"/>
      <dgm:spPr/>
    </dgm:pt>
    <dgm:pt modelId="{8D4E95FD-6B27-41B9-89CA-ECFDCFA2DB8B}" type="pres">
      <dgm:prSet presAssocID="{A88DCBB7-D912-46ED-868B-B17A15A258AF}" presName="dummy4a" presStyleCnt="0"/>
      <dgm:spPr/>
    </dgm:pt>
    <dgm:pt modelId="{F574198C-A735-458C-8FFF-F0ED75309DC1}" type="pres">
      <dgm:prSet presAssocID="{A88DCBB7-D912-46ED-868B-B17A15A258AF}" presName="dummy4b" presStyleCnt="0"/>
      <dgm:spPr/>
    </dgm:pt>
    <dgm:pt modelId="{E23FFCD8-E08C-4367-A7E4-DB3E05A3185A}" type="pres">
      <dgm:prSet presAssocID="{A88DCBB7-D912-46ED-868B-B17A15A258AF}" presName="wedge4Tx" presStyleLbl="node1" presStyleIdx="3" presStyleCnt="5">
        <dgm:presLayoutVars>
          <dgm:chMax val="0"/>
          <dgm:chPref val="0"/>
          <dgm:bulletEnabled val="1"/>
        </dgm:presLayoutVars>
      </dgm:prSet>
      <dgm:spPr/>
    </dgm:pt>
    <dgm:pt modelId="{B95FA9F8-1EA5-4EC5-B0ED-3B06C4C55544}" type="pres">
      <dgm:prSet presAssocID="{A88DCBB7-D912-46ED-868B-B17A15A258AF}" presName="wedge5" presStyleLbl="node1" presStyleIdx="4" presStyleCnt="5"/>
      <dgm:spPr/>
    </dgm:pt>
    <dgm:pt modelId="{A534A5BC-442D-4DBF-AAD6-F471322F11D8}" type="pres">
      <dgm:prSet presAssocID="{A88DCBB7-D912-46ED-868B-B17A15A258AF}" presName="dummy5a" presStyleCnt="0"/>
      <dgm:spPr/>
    </dgm:pt>
    <dgm:pt modelId="{59F980EE-EEC7-458F-9DD3-94DAA50C2C03}" type="pres">
      <dgm:prSet presAssocID="{A88DCBB7-D912-46ED-868B-B17A15A258AF}" presName="dummy5b" presStyleCnt="0"/>
      <dgm:spPr/>
    </dgm:pt>
    <dgm:pt modelId="{D1C9CAC3-47C4-4389-BE85-12A519AD8392}" type="pres">
      <dgm:prSet presAssocID="{A88DCBB7-D912-46ED-868B-B17A15A258AF}" presName="wedge5Tx" presStyleLbl="node1" presStyleIdx="4" presStyleCnt="5">
        <dgm:presLayoutVars>
          <dgm:chMax val="0"/>
          <dgm:chPref val="0"/>
          <dgm:bulletEnabled val="1"/>
        </dgm:presLayoutVars>
      </dgm:prSet>
      <dgm:spPr/>
    </dgm:pt>
    <dgm:pt modelId="{49D14C8E-9EDE-4AF5-8DE7-7F070FED83DE}" type="pres">
      <dgm:prSet presAssocID="{4339BDC7-ED57-4353-A20A-EB9A893DB5BB}" presName="arrowWedge1" presStyleLbl="fgSibTrans2D1" presStyleIdx="0" presStyleCnt="5" custLinFactNeighborX="3732" custLinFactNeighborY="-2216"/>
      <dgm:spPr/>
    </dgm:pt>
    <dgm:pt modelId="{8E93CD14-7582-4078-8BB7-2814B6CA7D3D}" type="pres">
      <dgm:prSet presAssocID="{A071D547-C5FE-4139-9AF6-7C13F072EBD9}" presName="arrowWedge2" presStyleLbl="fgSibTrans2D1" presStyleIdx="1" presStyleCnt="5"/>
      <dgm:spPr/>
    </dgm:pt>
    <dgm:pt modelId="{954314A2-B77B-4487-9792-AA1B34B510E6}" type="pres">
      <dgm:prSet presAssocID="{75022A02-BE7B-49D2-B6DD-91DBFD4AD078}" presName="arrowWedge3" presStyleLbl="fgSibTrans2D1" presStyleIdx="2" presStyleCnt="5"/>
      <dgm:spPr/>
    </dgm:pt>
    <dgm:pt modelId="{1492077F-11A1-4948-8BFE-3C593D1CAB20}" type="pres">
      <dgm:prSet presAssocID="{9C06E24E-2693-48A1-A8C1-FE1F10C1DE66}" presName="arrowWedge4" presStyleLbl="fgSibTrans2D1" presStyleIdx="3" presStyleCnt="5"/>
      <dgm:spPr/>
    </dgm:pt>
    <dgm:pt modelId="{A59BA2A7-7F14-4AE1-B0FB-32EFB61BB88B}" type="pres">
      <dgm:prSet presAssocID="{457F5B2D-F7A8-499B-9DD8-E53155874D3C}" presName="arrowWedge5" presStyleLbl="fgSibTrans2D1" presStyleIdx="4" presStyleCnt="5"/>
      <dgm:spPr/>
    </dgm:pt>
  </dgm:ptLst>
  <dgm:cxnLst>
    <dgm:cxn modelId="{F29FDC00-3A54-47AE-8992-DF8516430CA6}" type="presOf" srcId="{39307576-56C7-40F7-AF15-E86584112010}" destId="{A5D38232-A572-492A-B7F6-20E000B8E305}" srcOrd="0" destOrd="0" presId="urn:microsoft.com/office/officeart/2005/8/layout/cycle8"/>
    <dgm:cxn modelId="{8FA61E33-326F-4E16-B944-FC3D80E1A1F8}" srcId="{A88DCBB7-D912-46ED-868B-B17A15A258AF}" destId="{9786281D-034B-4033-B81F-EB51374FB82A}" srcOrd="2" destOrd="0" parTransId="{5542A732-0F6F-4DC0-9B68-B9CB4E0DF3B3}" sibTransId="{75022A02-BE7B-49D2-B6DD-91DBFD4AD078}"/>
    <dgm:cxn modelId="{1EF87D3C-5964-4784-92C5-4C7ED1576F82}" srcId="{A88DCBB7-D912-46ED-868B-B17A15A258AF}" destId="{37298DF7-2B82-48F2-A0AF-0F4C8E73A628}" srcOrd="0" destOrd="0" parTransId="{93F247DF-AFAF-4B8B-B507-C812C63171F4}" sibTransId="{4339BDC7-ED57-4353-A20A-EB9A893DB5BB}"/>
    <dgm:cxn modelId="{7F0C0A41-FEDB-41DC-A456-8FFC3C7DF80E}" type="presOf" srcId="{37298DF7-2B82-48F2-A0AF-0F4C8E73A628}" destId="{93E895D3-9836-4ECF-8303-19572D963320}" srcOrd="1" destOrd="0" presId="urn:microsoft.com/office/officeart/2005/8/layout/cycle8"/>
    <dgm:cxn modelId="{2011B964-6DF1-4C23-A803-9479BE40C194}" type="presOf" srcId="{DA1F2E3D-F78B-48B7-8962-0080481CC012}" destId="{573CD6F5-8966-4DDC-B132-5BBDFED76FDE}" srcOrd="1" destOrd="0" presId="urn:microsoft.com/office/officeart/2005/8/layout/cycle8"/>
    <dgm:cxn modelId="{3982E06C-D5B2-4D2C-8F44-F8B46DE38E81}" type="presOf" srcId="{DA1F2E3D-F78B-48B7-8962-0080481CC012}" destId="{1C152920-00BF-48FD-B57E-F6BC935AAC2B}" srcOrd="0" destOrd="0" presId="urn:microsoft.com/office/officeart/2005/8/layout/cycle8"/>
    <dgm:cxn modelId="{7B51F450-6600-43AC-B71E-C0C3FA1BC90C}" type="presOf" srcId="{BF04435C-F318-4A4E-9F0B-125FFFAC0C31}" destId="{D1C9CAC3-47C4-4389-BE85-12A519AD8392}" srcOrd="1" destOrd="0" presId="urn:microsoft.com/office/officeart/2005/8/layout/cycle8"/>
    <dgm:cxn modelId="{BBC6C476-D439-438B-B71C-07D861702354}" type="presOf" srcId="{39307576-56C7-40F7-AF15-E86584112010}" destId="{E23FFCD8-E08C-4367-A7E4-DB3E05A3185A}" srcOrd="1" destOrd="0" presId="urn:microsoft.com/office/officeart/2005/8/layout/cycle8"/>
    <dgm:cxn modelId="{298FAA82-E43C-4C14-9386-29EF04C60D79}" srcId="{A88DCBB7-D912-46ED-868B-B17A15A258AF}" destId="{BF04435C-F318-4A4E-9F0B-125FFFAC0C31}" srcOrd="4" destOrd="0" parTransId="{38DA1712-E79A-4E64-8AD9-0A075B1A504F}" sibTransId="{457F5B2D-F7A8-499B-9DD8-E53155874D3C}"/>
    <dgm:cxn modelId="{F5F5E282-DD9A-449E-A3E5-E6F6FEB8EA00}" type="presOf" srcId="{A88DCBB7-D912-46ED-868B-B17A15A258AF}" destId="{0280B595-2B3E-4FD3-803D-11F37B4DD9D7}" srcOrd="0" destOrd="0" presId="urn:microsoft.com/office/officeart/2005/8/layout/cycle8"/>
    <dgm:cxn modelId="{8C82578C-298D-41AB-B023-A1AC070787F8}" type="presOf" srcId="{37298DF7-2B82-48F2-A0AF-0F4C8E73A628}" destId="{B17A89DC-1A57-4260-9840-82A41A0A3ECF}" srcOrd="0" destOrd="0" presId="urn:microsoft.com/office/officeart/2005/8/layout/cycle8"/>
    <dgm:cxn modelId="{15823FA8-ADFC-4B84-8734-76EC07B4B4B0}" srcId="{A88DCBB7-D912-46ED-868B-B17A15A258AF}" destId="{DA1F2E3D-F78B-48B7-8962-0080481CC012}" srcOrd="1" destOrd="0" parTransId="{41B9EB69-40BA-46D9-AAA2-EB0BE9C97539}" sibTransId="{A071D547-C5FE-4139-9AF6-7C13F072EBD9}"/>
    <dgm:cxn modelId="{B1769AB3-CF25-408F-B7CC-F099E09FE1EE}" type="presOf" srcId="{BF04435C-F318-4A4E-9F0B-125FFFAC0C31}" destId="{B95FA9F8-1EA5-4EC5-B0ED-3B06C4C55544}" srcOrd="0" destOrd="0" presId="urn:microsoft.com/office/officeart/2005/8/layout/cycle8"/>
    <dgm:cxn modelId="{760258B4-3155-4594-8E25-6044F03AE5B2}" type="presOf" srcId="{9786281D-034B-4033-B81F-EB51374FB82A}" destId="{F0EAF3EB-9F73-4B56-88D1-A64705899C5A}" srcOrd="0" destOrd="0" presId="urn:microsoft.com/office/officeart/2005/8/layout/cycle8"/>
    <dgm:cxn modelId="{23FD57B7-AD92-455A-B605-BBD85E3CD5A3}" type="presOf" srcId="{9786281D-034B-4033-B81F-EB51374FB82A}" destId="{39B98AB0-51B2-4B83-B26A-8A234D119592}" srcOrd="1" destOrd="0" presId="urn:microsoft.com/office/officeart/2005/8/layout/cycle8"/>
    <dgm:cxn modelId="{5C61A1CD-5079-4FB2-8E12-DF9BF39E95A5}" srcId="{A88DCBB7-D912-46ED-868B-B17A15A258AF}" destId="{39307576-56C7-40F7-AF15-E86584112010}" srcOrd="3" destOrd="0" parTransId="{9355E1DE-9120-4CEE-8C54-CB77ACB80E3A}" sibTransId="{9C06E24E-2693-48A1-A8C1-FE1F10C1DE66}"/>
    <dgm:cxn modelId="{4D986216-FD88-4721-9154-158899A7B01A}" type="presParOf" srcId="{0280B595-2B3E-4FD3-803D-11F37B4DD9D7}" destId="{B17A89DC-1A57-4260-9840-82A41A0A3ECF}" srcOrd="0" destOrd="0" presId="urn:microsoft.com/office/officeart/2005/8/layout/cycle8"/>
    <dgm:cxn modelId="{5642182D-8D3D-41DA-A575-EFF4A8A550BC}" type="presParOf" srcId="{0280B595-2B3E-4FD3-803D-11F37B4DD9D7}" destId="{D96ED95A-C454-44E2-83D1-1E792B4011AA}" srcOrd="1" destOrd="0" presId="urn:microsoft.com/office/officeart/2005/8/layout/cycle8"/>
    <dgm:cxn modelId="{A4BC12F2-8BA9-4378-9EBF-3C1225105D9B}" type="presParOf" srcId="{0280B595-2B3E-4FD3-803D-11F37B4DD9D7}" destId="{55AD1749-7362-44C9-8748-768A40E9E425}" srcOrd="2" destOrd="0" presId="urn:microsoft.com/office/officeart/2005/8/layout/cycle8"/>
    <dgm:cxn modelId="{D98F51C2-466B-4AD0-98EF-44012A2CB30F}" type="presParOf" srcId="{0280B595-2B3E-4FD3-803D-11F37B4DD9D7}" destId="{93E895D3-9836-4ECF-8303-19572D963320}" srcOrd="3" destOrd="0" presId="urn:microsoft.com/office/officeart/2005/8/layout/cycle8"/>
    <dgm:cxn modelId="{778590E3-B4AB-4103-AB43-9287B5CA7C3E}" type="presParOf" srcId="{0280B595-2B3E-4FD3-803D-11F37B4DD9D7}" destId="{1C152920-00BF-48FD-B57E-F6BC935AAC2B}" srcOrd="4" destOrd="0" presId="urn:microsoft.com/office/officeart/2005/8/layout/cycle8"/>
    <dgm:cxn modelId="{C1C3FEB5-162C-472E-A98C-B72D9D9DB78D}" type="presParOf" srcId="{0280B595-2B3E-4FD3-803D-11F37B4DD9D7}" destId="{67DC9544-3B06-4304-85B0-31E363362446}" srcOrd="5" destOrd="0" presId="urn:microsoft.com/office/officeart/2005/8/layout/cycle8"/>
    <dgm:cxn modelId="{C9461DCB-44E6-4EA3-ACF6-82D64A71E8BE}" type="presParOf" srcId="{0280B595-2B3E-4FD3-803D-11F37B4DD9D7}" destId="{D8960057-692E-4870-86F0-7B2018BE0806}" srcOrd="6" destOrd="0" presId="urn:microsoft.com/office/officeart/2005/8/layout/cycle8"/>
    <dgm:cxn modelId="{95A71B59-4762-45BF-9414-3A1A47BF372D}" type="presParOf" srcId="{0280B595-2B3E-4FD3-803D-11F37B4DD9D7}" destId="{573CD6F5-8966-4DDC-B132-5BBDFED76FDE}" srcOrd="7" destOrd="0" presId="urn:microsoft.com/office/officeart/2005/8/layout/cycle8"/>
    <dgm:cxn modelId="{FA09B521-643C-42F0-AB17-9BE8EE8EDB0E}" type="presParOf" srcId="{0280B595-2B3E-4FD3-803D-11F37B4DD9D7}" destId="{F0EAF3EB-9F73-4B56-88D1-A64705899C5A}" srcOrd="8" destOrd="0" presId="urn:microsoft.com/office/officeart/2005/8/layout/cycle8"/>
    <dgm:cxn modelId="{3E2025A3-4618-4407-B30A-C96956C608C2}" type="presParOf" srcId="{0280B595-2B3E-4FD3-803D-11F37B4DD9D7}" destId="{94D9D37D-50EB-44AC-A872-F5CA11CCB142}" srcOrd="9" destOrd="0" presId="urn:microsoft.com/office/officeart/2005/8/layout/cycle8"/>
    <dgm:cxn modelId="{C8978B61-4841-493C-8E4A-4826E5270FDB}" type="presParOf" srcId="{0280B595-2B3E-4FD3-803D-11F37B4DD9D7}" destId="{85D3E066-5185-46FF-AC2E-2D1F0B53B531}" srcOrd="10" destOrd="0" presId="urn:microsoft.com/office/officeart/2005/8/layout/cycle8"/>
    <dgm:cxn modelId="{BCE06922-556D-4218-86BB-7B66B43EF101}" type="presParOf" srcId="{0280B595-2B3E-4FD3-803D-11F37B4DD9D7}" destId="{39B98AB0-51B2-4B83-B26A-8A234D119592}" srcOrd="11" destOrd="0" presId="urn:microsoft.com/office/officeart/2005/8/layout/cycle8"/>
    <dgm:cxn modelId="{24D5DF40-5AB4-47CF-ADB0-FA7AE3893A70}" type="presParOf" srcId="{0280B595-2B3E-4FD3-803D-11F37B4DD9D7}" destId="{A5D38232-A572-492A-B7F6-20E000B8E305}" srcOrd="12" destOrd="0" presId="urn:microsoft.com/office/officeart/2005/8/layout/cycle8"/>
    <dgm:cxn modelId="{CA9C1B88-6AE7-45D5-AE72-41AFA3F2ADB2}" type="presParOf" srcId="{0280B595-2B3E-4FD3-803D-11F37B4DD9D7}" destId="{8D4E95FD-6B27-41B9-89CA-ECFDCFA2DB8B}" srcOrd="13" destOrd="0" presId="urn:microsoft.com/office/officeart/2005/8/layout/cycle8"/>
    <dgm:cxn modelId="{0109A5D1-8FC1-429C-B961-A1EDC38BD230}" type="presParOf" srcId="{0280B595-2B3E-4FD3-803D-11F37B4DD9D7}" destId="{F574198C-A735-458C-8FFF-F0ED75309DC1}" srcOrd="14" destOrd="0" presId="urn:microsoft.com/office/officeart/2005/8/layout/cycle8"/>
    <dgm:cxn modelId="{51B643B9-FB80-44C7-847A-95EA751D9A09}" type="presParOf" srcId="{0280B595-2B3E-4FD3-803D-11F37B4DD9D7}" destId="{E23FFCD8-E08C-4367-A7E4-DB3E05A3185A}" srcOrd="15" destOrd="0" presId="urn:microsoft.com/office/officeart/2005/8/layout/cycle8"/>
    <dgm:cxn modelId="{51B76399-6E13-404A-88EE-9BB25E002E2B}" type="presParOf" srcId="{0280B595-2B3E-4FD3-803D-11F37B4DD9D7}" destId="{B95FA9F8-1EA5-4EC5-B0ED-3B06C4C55544}" srcOrd="16" destOrd="0" presId="urn:microsoft.com/office/officeart/2005/8/layout/cycle8"/>
    <dgm:cxn modelId="{C4F24DCB-233C-4BC7-8C3B-8676D57F7227}" type="presParOf" srcId="{0280B595-2B3E-4FD3-803D-11F37B4DD9D7}" destId="{A534A5BC-442D-4DBF-AAD6-F471322F11D8}" srcOrd="17" destOrd="0" presId="urn:microsoft.com/office/officeart/2005/8/layout/cycle8"/>
    <dgm:cxn modelId="{322C2E00-010D-4915-90E9-90EA070AC6E0}" type="presParOf" srcId="{0280B595-2B3E-4FD3-803D-11F37B4DD9D7}" destId="{59F980EE-EEC7-458F-9DD3-94DAA50C2C03}" srcOrd="18" destOrd="0" presId="urn:microsoft.com/office/officeart/2005/8/layout/cycle8"/>
    <dgm:cxn modelId="{4C0C0645-8D1A-4B4C-A786-FF1DE7465817}" type="presParOf" srcId="{0280B595-2B3E-4FD3-803D-11F37B4DD9D7}" destId="{D1C9CAC3-47C4-4389-BE85-12A519AD8392}" srcOrd="19" destOrd="0" presId="urn:microsoft.com/office/officeart/2005/8/layout/cycle8"/>
    <dgm:cxn modelId="{F3413D38-E275-479E-890A-FD8D7A1F16BB}" type="presParOf" srcId="{0280B595-2B3E-4FD3-803D-11F37B4DD9D7}" destId="{49D14C8E-9EDE-4AF5-8DE7-7F070FED83DE}" srcOrd="20" destOrd="0" presId="urn:microsoft.com/office/officeart/2005/8/layout/cycle8"/>
    <dgm:cxn modelId="{C25A749A-B63C-463A-AC40-4FEC36959101}" type="presParOf" srcId="{0280B595-2B3E-4FD3-803D-11F37B4DD9D7}" destId="{8E93CD14-7582-4078-8BB7-2814B6CA7D3D}" srcOrd="21" destOrd="0" presId="urn:microsoft.com/office/officeart/2005/8/layout/cycle8"/>
    <dgm:cxn modelId="{3BDEB399-7D5D-490B-A842-308435ECF592}" type="presParOf" srcId="{0280B595-2B3E-4FD3-803D-11F37B4DD9D7}" destId="{954314A2-B77B-4487-9792-AA1B34B510E6}" srcOrd="22" destOrd="0" presId="urn:microsoft.com/office/officeart/2005/8/layout/cycle8"/>
    <dgm:cxn modelId="{6528043E-8883-4701-A51B-65446AB8C518}" type="presParOf" srcId="{0280B595-2B3E-4FD3-803D-11F37B4DD9D7}" destId="{1492077F-11A1-4948-8BFE-3C593D1CAB20}" srcOrd="23" destOrd="0" presId="urn:microsoft.com/office/officeart/2005/8/layout/cycle8"/>
    <dgm:cxn modelId="{AE1BA4FA-23A0-4BA9-BCDB-6D94C8B05B6D}" type="presParOf" srcId="{0280B595-2B3E-4FD3-803D-11F37B4DD9D7}" destId="{A59BA2A7-7F14-4AE1-B0FB-32EFB61BB88B}"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8DCBB7-D912-46ED-868B-B17A15A258AF}" type="doc">
      <dgm:prSet loTypeId="urn:microsoft.com/office/officeart/2005/8/layout/cycle8" loCatId="cycle" qsTypeId="urn:microsoft.com/office/officeart/2005/8/quickstyle/3d3" qsCatId="3D" csTypeId="urn:microsoft.com/office/officeart/2005/8/colors/colorful5" csCatId="colorful" phldr="1"/>
      <dgm:spPr/>
      <dgm:t>
        <a:bodyPr/>
        <a:lstStyle/>
        <a:p>
          <a:endParaRPr lang="en-GB"/>
        </a:p>
      </dgm:t>
    </dgm:pt>
    <dgm:pt modelId="{37298DF7-2B82-48F2-A0AF-0F4C8E73A628}">
      <dgm:prSet phldrT="[Text]"/>
      <dgm:spPr/>
      <dgm:t>
        <a:bodyPr/>
        <a:lstStyle/>
        <a:p>
          <a:r>
            <a:rPr lang="en-GB" b="1" dirty="0">
              <a:solidFill>
                <a:schemeClr val="tx1"/>
              </a:solidFill>
            </a:rPr>
            <a:t>Acceptance/ Continuance</a:t>
          </a:r>
        </a:p>
      </dgm:t>
    </dgm:pt>
    <dgm:pt modelId="{93F247DF-AFAF-4B8B-B507-C812C63171F4}" type="parTrans" cxnId="{1EF87D3C-5964-4784-92C5-4C7ED1576F82}">
      <dgm:prSet/>
      <dgm:spPr/>
      <dgm:t>
        <a:bodyPr/>
        <a:lstStyle/>
        <a:p>
          <a:endParaRPr lang="en-GB"/>
        </a:p>
      </dgm:t>
    </dgm:pt>
    <dgm:pt modelId="{4339BDC7-ED57-4353-A20A-EB9A893DB5BB}" type="sibTrans" cxnId="{1EF87D3C-5964-4784-92C5-4C7ED1576F82}">
      <dgm:prSet/>
      <dgm:spPr/>
      <dgm:t>
        <a:bodyPr/>
        <a:lstStyle/>
        <a:p>
          <a:endParaRPr lang="en-GB"/>
        </a:p>
      </dgm:t>
    </dgm:pt>
    <dgm:pt modelId="{9786281D-034B-4033-B81F-EB51374FB82A}">
      <dgm:prSet phldrT="[Text]" custT="1"/>
      <dgm:spPr/>
      <dgm:t>
        <a:bodyPr/>
        <a:lstStyle/>
        <a:p>
          <a:r>
            <a:rPr lang="en-GB" sz="2200" b="1" dirty="0">
              <a:solidFill>
                <a:schemeClr val="tx1"/>
              </a:solidFill>
            </a:rPr>
            <a:t>Fieldwork</a:t>
          </a:r>
        </a:p>
      </dgm:t>
    </dgm:pt>
    <dgm:pt modelId="{5542A732-0F6F-4DC0-9B68-B9CB4E0DF3B3}" type="parTrans" cxnId="{8FA61E33-326F-4E16-B944-FC3D80E1A1F8}">
      <dgm:prSet/>
      <dgm:spPr/>
      <dgm:t>
        <a:bodyPr/>
        <a:lstStyle/>
        <a:p>
          <a:endParaRPr lang="en-GB"/>
        </a:p>
      </dgm:t>
    </dgm:pt>
    <dgm:pt modelId="{75022A02-BE7B-49D2-B6DD-91DBFD4AD078}" type="sibTrans" cxnId="{8FA61E33-326F-4E16-B944-FC3D80E1A1F8}">
      <dgm:prSet/>
      <dgm:spPr/>
      <dgm:t>
        <a:bodyPr/>
        <a:lstStyle/>
        <a:p>
          <a:endParaRPr lang="en-GB"/>
        </a:p>
      </dgm:t>
    </dgm:pt>
    <dgm:pt modelId="{39307576-56C7-40F7-AF15-E86584112010}">
      <dgm:prSet phldrT="[Text]" custT="1"/>
      <dgm:spPr/>
      <dgm:t>
        <a:bodyPr/>
        <a:lstStyle/>
        <a:p>
          <a:r>
            <a:rPr lang="en-GB" sz="2100" dirty="0">
              <a:solidFill>
                <a:schemeClr val="bg1"/>
              </a:solidFill>
            </a:rPr>
            <a:t>Completion</a:t>
          </a:r>
        </a:p>
      </dgm:t>
    </dgm:pt>
    <dgm:pt modelId="{9355E1DE-9120-4CEE-8C54-CB77ACB80E3A}" type="parTrans" cxnId="{5C61A1CD-5079-4FB2-8E12-DF9BF39E95A5}">
      <dgm:prSet/>
      <dgm:spPr/>
      <dgm:t>
        <a:bodyPr/>
        <a:lstStyle/>
        <a:p>
          <a:endParaRPr lang="en-GB"/>
        </a:p>
      </dgm:t>
    </dgm:pt>
    <dgm:pt modelId="{9C06E24E-2693-48A1-A8C1-FE1F10C1DE66}" type="sibTrans" cxnId="{5C61A1CD-5079-4FB2-8E12-DF9BF39E95A5}">
      <dgm:prSet/>
      <dgm:spPr/>
      <dgm:t>
        <a:bodyPr/>
        <a:lstStyle/>
        <a:p>
          <a:endParaRPr lang="en-GB"/>
        </a:p>
      </dgm:t>
    </dgm:pt>
    <dgm:pt modelId="{BF04435C-F318-4A4E-9F0B-125FFFAC0C31}">
      <dgm:prSet phldrT="[Text]" custT="1"/>
      <dgm:spPr/>
      <dgm:t>
        <a:bodyPr/>
        <a:lstStyle/>
        <a:p>
          <a:r>
            <a:rPr lang="en-GB" sz="2800" dirty="0"/>
            <a:t>Audit Report</a:t>
          </a:r>
        </a:p>
      </dgm:t>
    </dgm:pt>
    <dgm:pt modelId="{38DA1712-E79A-4E64-8AD9-0A075B1A504F}" type="parTrans" cxnId="{298FAA82-E43C-4C14-9386-29EF04C60D79}">
      <dgm:prSet/>
      <dgm:spPr/>
      <dgm:t>
        <a:bodyPr/>
        <a:lstStyle/>
        <a:p>
          <a:endParaRPr lang="en-GB"/>
        </a:p>
      </dgm:t>
    </dgm:pt>
    <dgm:pt modelId="{457F5B2D-F7A8-499B-9DD8-E53155874D3C}" type="sibTrans" cxnId="{298FAA82-E43C-4C14-9386-29EF04C60D79}">
      <dgm:prSet/>
      <dgm:spPr/>
      <dgm:t>
        <a:bodyPr/>
        <a:lstStyle/>
        <a:p>
          <a:endParaRPr lang="en-GB"/>
        </a:p>
      </dgm:t>
    </dgm:pt>
    <dgm:pt modelId="{DA1F2E3D-F78B-48B7-8962-0080481CC012}">
      <dgm:prSet phldrT="[Text]" custT="1"/>
      <dgm:spPr/>
      <dgm:t>
        <a:bodyPr/>
        <a:lstStyle/>
        <a:p>
          <a:pPr algn="l"/>
          <a:r>
            <a:rPr lang="en-GB" sz="2400" b="1" dirty="0">
              <a:solidFill>
                <a:schemeClr val="tx1"/>
              </a:solidFill>
            </a:rPr>
            <a:t>Planning</a:t>
          </a:r>
        </a:p>
      </dgm:t>
    </dgm:pt>
    <dgm:pt modelId="{A071D547-C5FE-4139-9AF6-7C13F072EBD9}" type="sibTrans" cxnId="{15823FA8-ADFC-4B84-8734-76EC07B4B4B0}">
      <dgm:prSet/>
      <dgm:spPr/>
      <dgm:t>
        <a:bodyPr/>
        <a:lstStyle/>
        <a:p>
          <a:endParaRPr lang="en-GB"/>
        </a:p>
      </dgm:t>
    </dgm:pt>
    <dgm:pt modelId="{41B9EB69-40BA-46D9-AAA2-EB0BE9C97539}" type="parTrans" cxnId="{15823FA8-ADFC-4B84-8734-76EC07B4B4B0}">
      <dgm:prSet/>
      <dgm:spPr/>
      <dgm:t>
        <a:bodyPr/>
        <a:lstStyle/>
        <a:p>
          <a:endParaRPr lang="en-GB"/>
        </a:p>
      </dgm:t>
    </dgm:pt>
    <dgm:pt modelId="{0280B595-2B3E-4FD3-803D-11F37B4DD9D7}" type="pres">
      <dgm:prSet presAssocID="{A88DCBB7-D912-46ED-868B-B17A15A258AF}" presName="compositeShape" presStyleCnt="0">
        <dgm:presLayoutVars>
          <dgm:chMax val="7"/>
          <dgm:dir/>
          <dgm:resizeHandles val="exact"/>
        </dgm:presLayoutVars>
      </dgm:prSet>
      <dgm:spPr/>
    </dgm:pt>
    <dgm:pt modelId="{B17A89DC-1A57-4260-9840-82A41A0A3ECF}" type="pres">
      <dgm:prSet presAssocID="{A88DCBB7-D912-46ED-868B-B17A15A258AF}" presName="wedge1" presStyleLbl="node1" presStyleIdx="0" presStyleCnt="5" custScaleX="115303" custLinFactNeighborX="-1758" custLinFactNeighborY="771"/>
      <dgm:spPr/>
    </dgm:pt>
    <dgm:pt modelId="{D96ED95A-C454-44E2-83D1-1E792B4011AA}" type="pres">
      <dgm:prSet presAssocID="{A88DCBB7-D912-46ED-868B-B17A15A258AF}" presName="dummy1a" presStyleCnt="0"/>
      <dgm:spPr/>
    </dgm:pt>
    <dgm:pt modelId="{55AD1749-7362-44C9-8748-768A40E9E425}" type="pres">
      <dgm:prSet presAssocID="{A88DCBB7-D912-46ED-868B-B17A15A258AF}" presName="dummy1b" presStyleCnt="0"/>
      <dgm:spPr/>
    </dgm:pt>
    <dgm:pt modelId="{93E895D3-9836-4ECF-8303-19572D963320}" type="pres">
      <dgm:prSet presAssocID="{A88DCBB7-D912-46ED-868B-B17A15A258AF}" presName="wedge1Tx" presStyleLbl="node1" presStyleIdx="0" presStyleCnt="5">
        <dgm:presLayoutVars>
          <dgm:chMax val="0"/>
          <dgm:chPref val="0"/>
          <dgm:bulletEnabled val="1"/>
        </dgm:presLayoutVars>
      </dgm:prSet>
      <dgm:spPr/>
    </dgm:pt>
    <dgm:pt modelId="{1C152920-00BF-48FD-B57E-F6BC935AAC2B}" type="pres">
      <dgm:prSet presAssocID="{A88DCBB7-D912-46ED-868B-B17A15A258AF}" presName="wedge2" presStyleLbl="node1" presStyleIdx="1" presStyleCnt="5"/>
      <dgm:spPr/>
    </dgm:pt>
    <dgm:pt modelId="{67DC9544-3B06-4304-85B0-31E363362446}" type="pres">
      <dgm:prSet presAssocID="{A88DCBB7-D912-46ED-868B-B17A15A258AF}" presName="dummy2a" presStyleCnt="0"/>
      <dgm:spPr/>
    </dgm:pt>
    <dgm:pt modelId="{D8960057-692E-4870-86F0-7B2018BE0806}" type="pres">
      <dgm:prSet presAssocID="{A88DCBB7-D912-46ED-868B-B17A15A258AF}" presName="dummy2b" presStyleCnt="0"/>
      <dgm:spPr/>
    </dgm:pt>
    <dgm:pt modelId="{573CD6F5-8966-4DDC-B132-5BBDFED76FDE}" type="pres">
      <dgm:prSet presAssocID="{A88DCBB7-D912-46ED-868B-B17A15A258AF}" presName="wedge2Tx" presStyleLbl="node1" presStyleIdx="1" presStyleCnt="5">
        <dgm:presLayoutVars>
          <dgm:chMax val="0"/>
          <dgm:chPref val="0"/>
          <dgm:bulletEnabled val="1"/>
        </dgm:presLayoutVars>
      </dgm:prSet>
      <dgm:spPr/>
    </dgm:pt>
    <dgm:pt modelId="{F0EAF3EB-9F73-4B56-88D1-A64705899C5A}" type="pres">
      <dgm:prSet presAssocID="{A88DCBB7-D912-46ED-868B-B17A15A258AF}" presName="wedge3" presStyleLbl="node1" presStyleIdx="2" presStyleCnt="5" custLinFactNeighborX="-685" custLinFactNeighborY="-66"/>
      <dgm:spPr/>
    </dgm:pt>
    <dgm:pt modelId="{94D9D37D-50EB-44AC-A872-F5CA11CCB142}" type="pres">
      <dgm:prSet presAssocID="{A88DCBB7-D912-46ED-868B-B17A15A258AF}" presName="dummy3a" presStyleCnt="0"/>
      <dgm:spPr/>
    </dgm:pt>
    <dgm:pt modelId="{85D3E066-5185-46FF-AC2E-2D1F0B53B531}" type="pres">
      <dgm:prSet presAssocID="{A88DCBB7-D912-46ED-868B-B17A15A258AF}" presName="dummy3b" presStyleCnt="0"/>
      <dgm:spPr/>
    </dgm:pt>
    <dgm:pt modelId="{39B98AB0-51B2-4B83-B26A-8A234D119592}" type="pres">
      <dgm:prSet presAssocID="{A88DCBB7-D912-46ED-868B-B17A15A258AF}" presName="wedge3Tx" presStyleLbl="node1" presStyleIdx="2" presStyleCnt="5">
        <dgm:presLayoutVars>
          <dgm:chMax val="0"/>
          <dgm:chPref val="0"/>
          <dgm:bulletEnabled val="1"/>
        </dgm:presLayoutVars>
      </dgm:prSet>
      <dgm:spPr/>
    </dgm:pt>
    <dgm:pt modelId="{A5D38232-A572-492A-B7F6-20E000B8E305}" type="pres">
      <dgm:prSet presAssocID="{A88DCBB7-D912-46ED-868B-B17A15A258AF}" presName="wedge4" presStyleLbl="node1" presStyleIdx="3" presStyleCnt="5"/>
      <dgm:spPr/>
    </dgm:pt>
    <dgm:pt modelId="{8D4E95FD-6B27-41B9-89CA-ECFDCFA2DB8B}" type="pres">
      <dgm:prSet presAssocID="{A88DCBB7-D912-46ED-868B-B17A15A258AF}" presName="dummy4a" presStyleCnt="0"/>
      <dgm:spPr/>
    </dgm:pt>
    <dgm:pt modelId="{F574198C-A735-458C-8FFF-F0ED75309DC1}" type="pres">
      <dgm:prSet presAssocID="{A88DCBB7-D912-46ED-868B-B17A15A258AF}" presName="dummy4b" presStyleCnt="0"/>
      <dgm:spPr/>
    </dgm:pt>
    <dgm:pt modelId="{E23FFCD8-E08C-4367-A7E4-DB3E05A3185A}" type="pres">
      <dgm:prSet presAssocID="{A88DCBB7-D912-46ED-868B-B17A15A258AF}" presName="wedge4Tx" presStyleLbl="node1" presStyleIdx="3" presStyleCnt="5">
        <dgm:presLayoutVars>
          <dgm:chMax val="0"/>
          <dgm:chPref val="0"/>
          <dgm:bulletEnabled val="1"/>
        </dgm:presLayoutVars>
      </dgm:prSet>
      <dgm:spPr/>
    </dgm:pt>
    <dgm:pt modelId="{B95FA9F8-1EA5-4EC5-B0ED-3B06C4C55544}" type="pres">
      <dgm:prSet presAssocID="{A88DCBB7-D912-46ED-868B-B17A15A258AF}" presName="wedge5" presStyleLbl="node1" presStyleIdx="4" presStyleCnt="5"/>
      <dgm:spPr/>
    </dgm:pt>
    <dgm:pt modelId="{A534A5BC-442D-4DBF-AAD6-F471322F11D8}" type="pres">
      <dgm:prSet presAssocID="{A88DCBB7-D912-46ED-868B-B17A15A258AF}" presName="dummy5a" presStyleCnt="0"/>
      <dgm:spPr/>
    </dgm:pt>
    <dgm:pt modelId="{59F980EE-EEC7-458F-9DD3-94DAA50C2C03}" type="pres">
      <dgm:prSet presAssocID="{A88DCBB7-D912-46ED-868B-B17A15A258AF}" presName="dummy5b" presStyleCnt="0"/>
      <dgm:spPr/>
    </dgm:pt>
    <dgm:pt modelId="{D1C9CAC3-47C4-4389-BE85-12A519AD8392}" type="pres">
      <dgm:prSet presAssocID="{A88DCBB7-D912-46ED-868B-B17A15A258AF}" presName="wedge5Tx" presStyleLbl="node1" presStyleIdx="4" presStyleCnt="5">
        <dgm:presLayoutVars>
          <dgm:chMax val="0"/>
          <dgm:chPref val="0"/>
          <dgm:bulletEnabled val="1"/>
        </dgm:presLayoutVars>
      </dgm:prSet>
      <dgm:spPr/>
    </dgm:pt>
    <dgm:pt modelId="{49D14C8E-9EDE-4AF5-8DE7-7F070FED83DE}" type="pres">
      <dgm:prSet presAssocID="{4339BDC7-ED57-4353-A20A-EB9A893DB5BB}" presName="arrowWedge1" presStyleLbl="fgSibTrans2D1" presStyleIdx="0" presStyleCnt="5" custLinFactNeighborX="3732" custLinFactNeighborY="-2216"/>
      <dgm:spPr/>
    </dgm:pt>
    <dgm:pt modelId="{8E93CD14-7582-4078-8BB7-2814B6CA7D3D}" type="pres">
      <dgm:prSet presAssocID="{A071D547-C5FE-4139-9AF6-7C13F072EBD9}" presName="arrowWedge2" presStyleLbl="fgSibTrans2D1" presStyleIdx="1" presStyleCnt="5"/>
      <dgm:spPr/>
    </dgm:pt>
    <dgm:pt modelId="{954314A2-B77B-4487-9792-AA1B34B510E6}" type="pres">
      <dgm:prSet presAssocID="{75022A02-BE7B-49D2-B6DD-91DBFD4AD078}" presName="arrowWedge3" presStyleLbl="fgSibTrans2D1" presStyleIdx="2" presStyleCnt="5"/>
      <dgm:spPr/>
    </dgm:pt>
    <dgm:pt modelId="{1492077F-11A1-4948-8BFE-3C593D1CAB20}" type="pres">
      <dgm:prSet presAssocID="{9C06E24E-2693-48A1-A8C1-FE1F10C1DE66}" presName="arrowWedge4" presStyleLbl="fgSibTrans2D1" presStyleIdx="3" presStyleCnt="5"/>
      <dgm:spPr/>
    </dgm:pt>
    <dgm:pt modelId="{A59BA2A7-7F14-4AE1-B0FB-32EFB61BB88B}" type="pres">
      <dgm:prSet presAssocID="{457F5B2D-F7A8-499B-9DD8-E53155874D3C}" presName="arrowWedge5" presStyleLbl="fgSibTrans2D1" presStyleIdx="4" presStyleCnt="5"/>
      <dgm:spPr/>
    </dgm:pt>
  </dgm:ptLst>
  <dgm:cxnLst>
    <dgm:cxn modelId="{F29FDC00-3A54-47AE-8992-DF8516430CA6}" type="presOf" srcId="{39307576-56C7-40F7-AF15-E86584112010}" destId="{A5D38232-A572-492A-B7F6-20E000B8E305}" srcOrd="0" destOrd="0" presId="urn:microsoft.com/office/officeart/2005/8/layout/cycle8"/>
    <dgm:cxn modelId="{8FA61E33-326F-4E16-B944-FC3D80E1A1F8}" srcId="{A88DCBB7-D912-46ED-868B-B17A15A258AF}" destId="{9786281D-034B-4033-B81F-EB51374FB82A}" srcOrd="2" destOrd="0" parTransId="{5542A732-0F6F-4DC0-9B68-B9CB4E0DF3B3}" sibTransId="{75022A02-BE7B-49D2-B6DD-91DBFD4AD078}"/>
    <dgm:cxn modelId="{1EF87D3C-5964-4784-92C5-4C7ED1576F82}" srcId="{A88DCBB7-D912-46ED-868B-B17A15A258AF}" destId="{37298DF7-2B82-48F2-A0AF-0F4C8E73A628}" srcOrd="0" destOrd="0" parTransId="{93F247DF-AFAF-4B8B-B507-C812C63171F4}" sibTransId="{4339BDC7-ED57-4353-A20A-EB9A893DB5BB}"/>
    <dgm:cxn modelId="{7F0C0A41-FEDB-41DC-A456-8FFC3C7DF80E}" type="presOf" srcId="{37298DF7-2B82-48F2-A0AF-0F4C8E73A628}" destId="{93E895D3-9836-4ECF-8303-19572D963320}" srcOrd="1" destOrd="0" presId="urn:microsoft.com/office/officeart/2005/8/layout/cycle8"/>
    <dgm:cxn modelId="{2011B964-6DF1-4C23-A803-9479BE40C194}" type="presOf" srcId="{DA1F2E3D-F78B-48B7-8962-0080481CC012}" destId="{573CD6F5-8966-4DDC-B132-5BBDFED76FDE}" srcOrd="1" destOrd="0" presId="urn:microsoft.com/office/officeart/2005/8/layout/cycle8"/>
    <dgm:cxn modelId="{3982E06C-D5B2-4D2C-8F44-F8B46DE38E81}" type="presOf" srcId="{DA1F2E3D-F78B-48B7-8962-0080481CC012}" destId="{1C152920-00BF-48FD-B57E-F6BC935AAC2B}" srcOrd="0" destOrd="0" presId="urn:microsoft.com/office/officeart/2005/8/layout/cycle8"/>
    <dgm:cxn modelId="{7B51F450-6600-43AC-B71E-C0C3FA1BC90C}" type="presOf" srcId="{BF04435C-F318-4A4E-9F0B-125FFFAC0C31}" destId="{D1C9CAC3-47C4-4389-BE85-12A519AD8392}" srcOrd="1" destOrd="0" presId="urn:microsoft.com/office/officeart/2005/8/layout/cycle8"/>
    <dgm:cxn modelId="{BBC6C476-D439-438B-B71C-07D861702354}" type="presOf" srcId="{39307576-56C7-40F7-AF15-E86584112010}" destId="{E23FFCD8-E08C-4367-A7E4-DB3E05A3185A}" srcOrd="1" destOrd="0" presId="urn:microsoft.com/office/officeart/2005/8/layout/cycle8"/>
    <dgm:cxn modelId="{298FAA82-E43C-4C14-9386-29EF04C60D79}" srcId="{A88DCBB7-D912-46ED-868B-B17A15A258AF}" destId="{BF04435C-F318-4A4E-9F0B-125FFFAC0C31}" srcOrd="4" destOrd="0" parTransId="{38DA1712-E79A-4E64-8AD9-0A075B1A504F}" sibTransId="{457F5B2D-F7A8-499B-9DD8-E53155874D3C}"/>
    <dgm:cxn modelId="{F5F5E282-DD9A-449E-A3E5-E6F6FEB8EA00}" type="presOf" srcId="{A88DCBB7-D912-46ED-868B-B17A15A258AF}" destId="{0280B595-2B3E-4FD3-803D-11F37B4DD9D7}" srcOrd="0" destOrd="0" presId="urn:microsoft.com/office/officeart/2005/8/layout/cycle8"/>
    <dgm:cxn modelId="{8C82578C-298D-41AB-B023-A1AC070787F8}" type="presOf" srcId="{37298DF7-2B82-48F2-A0AF-0F4C8E73A628}" destId="{B17A89DC-1A57-4260-9840-82A41A0A3ECF}" srcOrd="0" destOrd="0" presId="urn:microsoft.com/office/officeart/2005/8/layout/cycle8"/>
    <dgm:cxn modelId="{15823FA8-ADFC-4B84-8734-76EC07B4B4B0}" srcId="{A88DCBB7-D912-46ED-868B-B17A15A258AF}" destId="{DA1F2E3D-F78B-48B7-8962-0080481CC012}" srcOrd="1" destOrd="0" parTransId="{41B9EB69-40BA-46D9-AAA2-EB0BE9C97539}" sibTransId="{A071D547-C5FE-4139-9AF6-7C13F072EBD9}"/>
    <dgm:cxn modelId="{B1769AB3-CF25-408F-B7CC-F099E09FE1EE}" type="presOf" srcId="{BF04435C-F318-4A4E-9F0B-125FFFAC0C31}" destId="{B95FA9F8-1EA5-4EC5-B0ED-3B06C4C55544}" srcOrd="0" destOrd="0" presId="urn:microsoft.com/office/officeart/2005/8/layout/cycle8"/>
    <dgm:cxn modelId="{760258B4-3155-4594-8E25-6044F03AE5B2}" type="presOf" srcId="{9786281D-034B-4033-B81F-EB51374FB82A}" destId="{F0EAF3EB-9F73-4B56-88D1-A64705899C5A}" srcOrd="0" destOrd="0" presId="urn:microsoft.com/office/officeart/2005/8/layout/cycle8"/>
    <dgm:cxn modelId="{23FD57B7-AD92-455A-B605-BBD85E3CD5A3}" type="presOf" srcId="{9786281D-034B-4033-B81F-EB51374FB82A}" destId="{39B98AB0-51B2-4B83-B26A-8A234D119592}" srcOrd="1" destOrd="0" presId="urn:microsoft.com/office/officeart/2005/8/layout/cycle8"/>
    <dgm:cxn modelId="{5C61A1CD-5079-4FB2-8E12-DF9BF39E95A5}" srcId="{A88DCBB7-D912-46ED-868B-B17A15A258AF}" destId="{39307576-56C7-40F7-AF15-E86584112010}" srcOrd="3" destOrd="0" parTransId="{9355E1DE-9120-4CEE-8C54-CB77ACB80E3A}" sibTransId="{9C06E24E-2693-48A1-A8C1-FE1F10C1DE66}"/>
    <dgm:cxn modelId="{4D986216-FD88-4721-9154-158899A7B01A}" type="presParOf" srcId="{0280B595-2B3E-4FD3-803D-11F37B4DD9D7}" destId="{B17A89DC-1A57-4260-9840-82A41A0A3ECF}" srcOrd="0" destOrd="0" presId="urn:microsoft.com/office/officeart/2005/8/layout/cycle8"/>
    <dgm:cxn modelId="{5642182D-8D3D-41DA-A575-EFF4A8A550BC}" type="presParOf" srcId="{0280B595-2B3E-4FD3-803D-11F37B4DD9D7}" destId="{D96ED95A-C454-44E2-83D1-1E792B4011AA}" srcOrd="1" destOrd="0" presId="urn:microsoft.com/office/officeart/2005/8/layout/cycle8"/>
    <dgm:cxn modelId="{A4BC12F2-8BA9-4378-9EBF-3C1225105D9B}" type="presParOf" srcId="{0280B595-2B3E-4FD3-803D-11F37B4DD9D7}" destId="{55AD1749-7362-44C9-8748-768A40E9E425}" srcOrd="2" destOrd="0" presId="urn:microsoft.com/office/officeart/2005/8/layout/cycle8"/>
    <dgm:cxn modelId="{D98F51C2-466B-4AD0-98EF-44012A2CB30F}" type="presParOf" srcId="{0280B595-2B3E-4FD3-803D-11F37B4DD9D7}" destId="{93E895D3-9836-4ECF-8303-19572D963320}" srcOrd="3" destOrd="0" presId="urn:microsoft.com/office/officeart/2005/8/layout/cycle8"/>
    <dgm:cxn modelId="{778590E3-B4AB-4103-AB43-9287B5CA7C3E}" type="presParOf" srcId="{0280B595-2B3E-4FD3-803D-11F37B4DD9D7}" destId="{1C152920-00BF-48FD-B57E-F6BC935AAC2B}" srcOrd="4" destOrd="0" presId="urn:microsoft.com/office/officeart/2005/8/layout/cycle8"/>
    <dgm:cxn modelId="{C1C3FEB5-162C-472E-A98C-B72D9D9DB78D}" type="presParOf" srcId="{0280B595-2B3E-4FD3-803D-11F37B4DD9D7}" destId="{67DC9544-3B06-4304-85B0-31E363362446}" srcOrd="5" destOrd="0" presId="urn:microsoft.com/office/officeart/2005/8/layout/cycle8"/>
    <dgm:cxn modelId="{C9461DCB-44E6-4EA3-ACF6-82D64A71E8BE}" type="presParOf" srcId="{0280B595-2B3E-4FD3-803D-11F37B4DD9D7}" destId="{D8960057-692E-4870-86F0-7B2018BE0806}" srcOrd="6" destOrd="0" presId="urn:microsoft.com/office/officeart/2005/8/layout/cycle8"/>
    <dgm:cxn modelId="{95A71B59-4762-45BF-9414-3A1A47BF372D}" type="presParOf" srcId="{0280B595-2B3E-4FD3-803D-11F37B4DD9D7}" destId="{573CD6F5-8966-4DDC-B132-5BBDFED76FDE}" srcOrd="7" destOrd="0" presId="urn:microsoft.com/office/officeart/2005/8/layout/cycle8"/>
    <dgm:cxn modelId="{FA09B521-643C-42F0-AB17-9BE8EE8EDB0E}" type="presParOf" srcId="{0280B595-2B3E-4FD3-803D-11F37B4DD9D7}" destId="{F0EAF3EB-9F73-4B56-88D1-A64705899C5A}" srcOrd="8" destOrd="0" presId="urn:microsoft.com/office/officeart/2005/8/layout/cycle8"/>
    <dgm:cxn modelId="{3E2025A3-4618-4407-B30A-C96956C608C2}" type="presParOf" srcId="{0280B595-2B3E-4FD3-803D-11F37B4DD9D7}" destId="{94D9D37D-50EB-44AC-A872-F5CA11CCB142}" srcOrd="9" destOrd="0" presId="urn:microsoft.com/office/officeart/2005/8/layout/cycle8"/>
    <dgm:cxn modelId="{C8978B61-4841-493C-8E4A-4826E5270FDB}" type="presParOf" srcId="{0280B595-2B3E-4FD3-803D-11F37B4DD9D7}" destId="{85D3E066-5185-46FF-AC2E-2D1F0B53B531}" srcOrd="10" destOrd="0" presId="urn:microsoft.com/office/officeart/2005/8/layout/cycle8"/>
    <dgm:cxn modelId="{BCE06922-556D-4218-86BB-7B66B43EF101}" type="presParOf" srcId="{0280B595-2B3E-4FD3-803D-11F37B4DD9D7}" destId="{39B98AB0-51B2-4B83-B26A-8A234D119592}" srcOrd="11" destOrd="0" presId="urn:microsoft.com/office/officeart/2005/8/layout/cycle8"/>
    <dgm:cxn modelId="{24D5DF40-5AB4-47CF-ADB0-FA7AE3893A70}" type="presParOf" srcId="{0280B595-2B3E-4FD3-803D-11F37B4DD9D7}" destId="{A5D38232-A572-492A-B7F6-20E000B8E305}" srcOrd="12" destOrd="0" presId="urn:microsoft.com/office/officeart/2005/8/layout/cycle8"/>
    <dgm:cxn modelId="{CA9C1B88-6AE7-45D5-AE72-41AFA3F2ADB2}" type="presParOf" srcId="{0280B595-2B3E-4FD3-803D-11F37B4DD9D7}" destId="{8D4E95FD-6B27-41B9-89CA-ECFDCFA2DB8B}" srcOrd="13" destOrd="0" presId="urn:microsoft.com/office/officeart/2005/8/layout/cycle8"/>
    <dgm:cxn modelId="{0109A5D1-8FC1-429C-B961-A1EDC38BD230}" type="presParOf" srcId="{0280B595-2B3E-4FD3-803D-11F37B4DD9D7}" destId="{F574198C-A735-458C-8FFF-F0ED75309DC1}" srcOrd="14" destOrd="0" presId="urn:microsoft.com/office/officeart/2005/8/layout/cycle8"/>
    <dgm:cxn modelId="{51B643B9-FB80-44C7-847A-95EA751D9A09}" type="presParOf" srcId="{0280B595-2B3E-4FD3-803D-11F37B4DD9D7}" destId="{E23FFCD8-E08C-4367-A7E4-DB3E05A3185A}" srcOrd="15" destOrd="0" presId="urn:microsoft.com/office/officeart/2005/8/layout/cycle8"/>
    <dgm:cxn modelId="{51B76399-6E13-404A-88EE-9BB25E002E2B}" type="presParOf" srcId="{0280B595-2B3E-4FD3-803D-11F37B4DD9D7}" destId="{B95FA9F8-1EA5-4EC5-B0ED-3B06C4C55544}" srcOrd="16" destOrd="0" presId="urn:microsoft.com/office/officeart/2005/8/layout/cycle8"/>
    <dgm:cxn modelId="{C4F24DCB-233C-4BC7-8C3B-8676D57F7227}" type="presParOf" srcId="{0280B595-2B3E-4FD3-803D-11F37B4DD9D7}" destId="{A534A5BC-442D-4DBF-AAD6-F471322F11D8}" srcOrd="17" destOrd="0" presId="urn:microsoft.com/office/officeart/2005/8/layout/cycle8"/>
    <dgm:cxn modelId="{322C2E00-010D-4915-90E9-90EA070AC6E0}" type="presParOf" srcId="{0280B595-2B3E-4FD3-803D-11F37B4DD9D7}" destId="{59F980EE-EEC7-458F-9DD3-94DAA50C2C03}" srcOrd="18" destOrd="0" presId="urn:microsoft.com/office/officeart/2005/8/layout/cycle8"/>
    <dgm:cxn modelId="{4C0C0645-8D1A-4B4C-A786-FF1DE7465817}" type="presParOf" srcId="{0280B595-2B3E-4FD3-803D-11F37B4DD9D7}" destId="{D1C9CAC3-47C4-4389-BE85-12A519AD8392}" srcOrd="19" destOrd="0" presId="urn:microsoft.com/office/officeart/2005/8/layout/cycle8"/>
    <dgm:cxn modelId="{F3413D38-E275-479E-890A-FD8D7A1F16BB}" type="presParOf" srcId="{0280B595-2B3E-4FD3-803D-11F37B4DD9D7}" destId="{49D14C8E-9EDE-4AF5-8DE7-7F070FED83DE}" srcOrd="20" destOrd="0" presId="urn:microsoft.com/office/officeart/2005/8/layout/cycle8"/>
    <dgm:cxn modelId="{C25A749A-B63C-463A-AC40-4FEC36959101}" type="presParOf" srcId="{0280B595-2B3E-4FD3-803D-11F37B4DD9D7}" destId="{8E93CD14-7582-4078-8BB7-2814B6CA7D3D}" srcOrd="21" destOrd="0" presId="urn:microsoft.com/office/officeart/2005/8/layout/cycle8"/>
    <dgm:cxn modelId="{3BDEB399-7D5D-490B-A842-308435ECF592}" type="presParOf" srcId="{0280B595-2B3E-4FD3-803D-11F37B4DD9D7}" destId="{954314A2-B77B-4487-9792-AA1B34B510E6}" srcOrd="22" destOrd="0" presId="urn:microsoft.com/office/officeart/2005/8/layout/cycle8"/>
    <dgm:cxn modelId="{6528043E-8883-4701-A51B-65446AB8C518}" type="presParOf" srcId="{0280B595-2B3E-4FD3-803D-11F37B4DD9D7}" destId="{1492077F-11A1-4948-8BFE-3C593D1CAB20}" srcOrd="23" destOrd="0" presId="urn:microsoft.com/office/officeart/2005/8/layout/cycle8"/>
    <dgm:cxn modelId="{AE1BA4FA-23A0-4BA9-BCDB-6D94C8B05B6D}" type="presParOf" srcId="{0280B595-2B3E-4FD3-803D-11F37B4DD9D7}" destId="{A59BA2A7-7F14-4AE1-B0FB-32EFB61BB88B}"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8DCBB7-D912-46ED-868B-B17A15A258AF}" type="doc">
      <dgm:prSet loTypeId="urn:microsoft.com/office/officeart/2005/8/layout/cycle8" loCatId="cycle" qsTypeId="urn:microsoft.com/office/officeart/2005/8/quickstyle/3d3" qsCatId="3D" csTypeId="urn:microsoft.com/office/officeart/2005/8/colors/colorful5" csCatId="colorful" phldr="1"/>
      <dgm:spPr/>
      <dgm:t>
        <a:bodyPr/>
        <a:lstStyle/>
        <a:p>
          <a:endParaRPr lang="en-GB"/>
        </a:p>
      </dgm:t>
    </dgm:pt>
    <dgm:pt modelId="{37298DF7-2B82-48F2-A0AF-0F4C8E73A628}">
      <dgm:prSet phldrT="[Text]"/>
      <dgm:spPr/>
      <dgm:t>
        <a:bodyPr/>
        <a:lstStyle/>
        <a:p>
          <a:r>
            <a:rPr lang="en-GB" b="1" dirty="0">
              <a:solidFill>
                <a:schemeClr val="tx1"/>
              </a:solidFill>
            </a:rPr>
            <a:t>Acceptance/ Continuance</a:t>
          </a:r>
        </a:p>
      </dgm:t>
    </dgm:pt>
    <dgm:pt modelId="{93F247DF-AFAF-4B8B-B507-C812C63171F4}" type="parTrans" cxnId="{1EF87D3C-5964-4784-92C5-4C7ED1576F82}">
      <dgm:prSet/>
      <dgm:spPr/>
      <dgm:t>
        <a:bodyPr/>
        <a:lstStyle/>
        <a:p>
          <a:endParaRPr lang="en-GB"/>
        </a:p>
      </dgm:t>
    </dgm:pt>
    <dgm:pt modelId="{4339BDC7-ED57-4353-A20A-EB9A893DB5BB}" type="sibTrans" cxnId="{1EF87D3C-5964-4784-92C5-4C7ED1576F82}">
      <dgm:prSet/>
      <dgm:spPr/>
      <dgm:t>
        <a:bodyPr/>
        <a:lstStyle/>
        <a:p>
          <a:endParaRPr lang="en-GB"/>
        </a:p>
      </dgm:t>
    </dgm:pt>
    <dgm:pt modelId="{9786281D-034B-4033-B81F-EB51374FB82A}">
      <dgm:prSet phldrT="[Text]" custT="1"/>
      <dgm:spPr/>
      <dgm:t>
        <a:bodyPr/>
        <a:lstStyle/>
        <a:p>
          <a:r>
            <a:rPr lang="en-GB" sz="2200" b="1" dirty="0">
              <a:solidFill>
                <a:schemeClr val="tx1"/>
              </a:solidFill>
            </a:rPr>
            <a:t>Fieldwork</a:t>
          </a:r>
        </a:p>
      </dgm:t>
    </dgm:pt>
    <dgm:pt modelId="{5542A732-0F6F-4DC0-9B68-B9CB4E0DF3B3}" type="parTrans" cxnId="{8FA61E33-326F-4E16-B944-FC3D80E1A1F8}">
      <dgm:prSet/>
      <dgm:spPr/>
      <dgm:t>
        <a:bodyPr/>
        <a:lstStyle/>
        <a:p>
          <a:endParaRPr lang="en-GB"/>
        </a:p>
      </dgm:t>
    </dgm:pt>
    <dgm:pt modelId="{75022A02-BE7B-49D2-B6DD-91DBFD4AD078}" type="sibTrans" cxnId="{8FA61E33-326F-4E16-B944-FC3D80E1A1F8}">
      <dgm:prSet/>
      <dgm:spPr/>
      <dgm:t>
        <a:bodyPr/>
        <a:lstStyle/>
        <a:p>
          <a:endParaRPr lang="en-GB"/>
        </a:p>
      </dgm:t>
    </dgm:pt>
    <dgm:pt modelId="{39307576-56C7-40F7-AF15-E86584112010}">
      <dgm:prSet phldrT="[Text]" custT="1"/>
      <dgm:spPr/>
      <dgm:t>
        <a:bodyPr/>
        <a:lstStyle/>
        <a:p>
          <a:r>
            <a:rPr lang="en-GB" sz="2100" dirty="0">
              <a:solidFill>
                <a:schemeClr val="bg1"/>
              </a:solidFill>
            </a:rPr>
            <a:t>Completion</a:t>
          </a:r>
        </a:p>
      </dgm:t>
    </dgm:pt>
    <dgm:pt modelId="{9355E1DE-9120-4CEE-8C54-CB77ACB80E3A}" type="parTrans" cxnId="{5C61A1CD-5079-4FB2-8E12-DF9BF39E95A5}">
      <dgm:prSet/>
      <dgm:spPr/>
      <dgm:t>
        <a:bodyPr/>
        <a:lstStyle/>
        <a:p>
          <a:endParaRPr lang="en-GB"/>
        </a:p>
      </dgm:t>
    </dgm:pt>
    <dgm:pt modelId="{9C06E24E-2693-48A1-A8C1-FE1F10C1DE66}" type="sibTrans" cxnId="{5C61A1CD-5079-4FB2-8E12-DF9BF39E95A5}">
      <dgm:prSet/>
      <dgm:spPr/>
      <dgm:t>
        <a:bodyPr/>
        <a:lstStyle/>
        <a:p>
          <a:endParaRPr lang="en-GB"/>
        </a:p>
      </dgm:t>
    </dgm:pt>
    <dgm:pt modelId="{BF04435C-F318-4A4E-9F0B-125FFFAC0C31}">
      <dgm:prSet phldrT="[Text]" custT="1"/>
      <dgm:spPr/>
      <dgm:t>
        <a:bodyPr/>
        <a:lstStyle/>
        <a:p>
          <a:r>
            <a:rPr lang="en-GB" sz="2800" dirty="0"/>
            <a:t>Audit Report</a:t>
          </a:r>
        </a:p>
      </dgm:t>
    </dgm:pt>
    <dgm:pt modelId="{38DA1712-E79A-4E64-8AD9-0A075B1A504F}" type="parTrans" cxnId="{298FAA82-E43C-4C14-9386-29EF04C60D79}">
      <dgm:prSet/>
      <dgm:spPr/>
      <dgm:t>
        <a:bodyPr/>
        <a:lstStyle/>
        <a:p>
          <a:endParaRPr lang="en-GB"/>
        </a:p>
      </dgm:t>
    </dgm:pt>
    <dgm:pt modelId="{457F5B2D-F7A8-499B-9DD8-E53155874D3C}" type="sibTrans" cxnId="{298FAA82-E43C-4C14-9386-29EF04C60D79}">
      <dgm:prSet/>
      <dgm:spPr/>
      <dgm:t>
        <a:bodyPr/>
        <a:lstStyle/>
        <a:p>
          <a:endParaRPr lang="en-GB"/>
        </a:p>
      </dgm:t>
    </dgm:pt>
    <dgm:pt modelId="{DA1F2E3D-F78B-48B7-8962-0080481CC012}">
      <dgm:prSet phldrT="[Text]" custT="1"/>
      <dgm:spPr/>
      <dgm:t>
        <a:bodyPr/>
        <a:lstStyle/>
        <a:p>
          <a:pPr algn="l"/>
          <a:r>
            <a:rPr lang="en-GB" sz="2400" b="1" dirty="0">
              <a:solidFill>
                <a:schemeClr val="tx1"/>
              </a:solidFill>
            </a:rPr>
            <a:t>Planning</a:t>
          </a:r>
        </a:p>
      </dgm:t>
    </dgm:pt>
    <dgm:pt modelId="{A071D547-C5FE-4139-9AF6-7C13F072EBD9}" type="sibTrans" cxnId="{15823FA8-ADFC-4B84-8734-76EC07B4B4B0}">
      <dgm:prSet/>
      <dgm:spPr/>
      <dgm:t>
        <a:bodyPr/>
        <a:lstStyle/>
        <a:p>
          <a:endParaRPr lang="en-GB"/>
        </a:p>
      </dgm:t>
    </dgm:pt>
    <dgm:pt modelId="{41B9EB69-40BA-46D9-AAA2-EB0BE9C97539}" type="parTrans" cxnId="{15823FA8-ADFC-4B84-8734-76EC07B4B4B0}">
      <dgm:prSet/>
      <dgm:spPr/>
      <dgm:t>
        <a:bodyPr/>
        <a:lstStyle/>
        <a:p>
          <a:endParaRPr lang="en-GB"/>
        </a:p>
      </dgm:t>
    </dgm:pt>
    <dgm:pt modelId="{0280B595-2B3E-4FD3-803D-11F37B4DD9D7}" type="pres">
      <dgm:prSet presAssocID="{A88DCBB7-D912-46ED-868B-B17A15A258AF}" presName="compositeShape" presStyleCnt="0">
        <dgm:presLayoutVars>
          <dgm:chMax val="7"/>
          <dgm:dir/>
          <dgm:resizeHandles val="exact"/>
        </dgm:presLayoutVars>
      </dgm:prSet>
      <dgm:spPr/>
    </dgm:pt>
    <dgm:pt modelId="{B17A89DC-1A57-4260-9840-82A41A0A3ECF}" type="pres">
      <dgm:prSet presAssocID="{A88DCBB7-D912-46ED-868B-B17A15A258AF}" presName="wedge1" presStyleLbl="node1" presStyleIdx="0" presStyleCnt="5" custScaleX="115303" custLinFactNeighborX="-1758" custLinFactNeighborY="771"/>
      <dgm:spPr/>
    </dgm:pt>
    <dgm:pt modelId="{D96ED95A-C454-44E2-83D1-1E792B4011AA}" type="pres">
      <dgm:prSet presAssocID="{A88DCBB7-D912-46ED-868B-B17A15A258AF}" presName="dummy1a" presStyleCnt="0"/>
      <dgm:spPr/>
    </dgm:pt>
    <dgm:pt modelId="{55AD1749-7362-44C9-8748-768A40E9E425}" type="pres">
      <dgm:prSet presAssocID="{A88DCBB7-D912-46ED-868B-B17A15A258AF}" presName="dummy1b" presStyleCnt="0"/>
      <dgm:spPr/>
    </dgm:pt>
    <dgm:pt modelId="{93E895D3-9836-4ECF-8303-19572D963320}" type="pres">
      <dgm:prSet presAssocID="{A88DCBB7-D912-46ED-868B-B17A15A258AF}" presName="wedge1Tx" presStyleLbl="node1" presStyleIdx="0" presStyleCnt="5">
        <dgm:presLayoutVars>
          <dgm:chMax val="0"/>
          <dgm:chPref val="0"/>
          <dgm:bulletEnabled val="1"/>
        </dgm:presLayoutVars>
      </dgm:prSet>
      <dgm:spPr/>
    </dgm:pt>
    <dgm:pt modelId="{1C152920-00BF-48FD-B57E-F6BC935AAC2B}" type="pres">
      <dgm:prSet presAssocID="{A88DCBB7-D912-46ED-868B-B17A15A258AF}" presName="wedge2" presStyleLbl="node1" presStyleIdx="1" presStyleCnt="5"/>
      <dgm:spPr/>
    </dgm:pt>
    <dgm:pt modelId="{67DC9544-3B06-4304-85B0-31E363362446}" type="pres">
      <dgm:prSet presAssocID="{A88DCBB7-D912-46ED-868B-B17A15A258AF}" presName="dummy2a" presStyleCnt="0"/>
      <dgm:spPr/>
    </dgm:pt>
    <dgm:pt modelId="{D8960057-692E-4870-86F0-7B2018BE0806}" type="pres">
      <dgm:prSet presAssocID="{A88DCBB7-D912-46ED-868B-B17A15A258AF}" presName="dummy2b" presStyleCnt="0"/>
      <dgm:spPr/>
    </dgm:pt>
    <dgm:pt modelId="{573CD6F5-8966-4DDC-B132-5BBDFED76FDE}" type="pres">
      <dgm:prSet presAssocID="{A88DCBB7-D912-46ED-868B-B17A15A258AF}" presName="wedge2Tx" presStyleLbl="node1" presStyleIdx="1" presStyleCnt="5">
        <dgm:presLayoutVars>
          <dgm:chMax val="0"/>
          <dgm:chPref val="0"/>
          <dgm:bulletEnabled val="1"/>
        </dgm:presLayoutVars>
      </dgm:prSet>
      <dgm:spPr/>
    </dgm:pt>
    <dgm:pt modelId="{F0EAF3EB-9F73-4B56-88D1-A64705899C5A}" type="pres">
      <dgm:prSet presAssocID="{A88DCBB7-D912-46ED-868B-B17A15A258AF}" presName="wedge3" presStyleLbl="node1" presStyleIdx="2" presStyleCnt="5" custLinFactNeighborX="-685" custLinFactNeighborY="-66"/>
      <dgm:spPr/>
    </dgm:pt>
    <dgm:pt modelId="{94D9D37D-50EB-44AC-A872-F5CA11CCB142}" type="pres">
      <dgm:prSet presAssocID="{A88DCBB7-D912-46ED-868B-B17A15A258AF}" presName="dummy3a" presStyleCnt="0"/>
      <dgm:spPr/>
    </dgm:pt>
    <dgm:pt modelId="{85D3E066-5185-46FF-AC2E-2D1F0B53B531}" type="pres">
      <dgm:prSet presAssocID="{A88DCBB7-D912-46ED-868B-B17A15A258AF}" presName="dummy3b" presStyleCnt="0"/>
      <dgm:spPr/>
    </dgm:pt>
    <dgm:pt modelId="{39B98AB0-51B2-4B83-B26A-8A234D119592}" type="pres">
      <dgm:prSet presAssocID="{A88DCBB7-D912-46ED-868B-B17A15A258AF}" presName="wedge3Tx" presStyleLbl="node1" presStyleIdx="2" presStyleCnt="5">
        <dgm:presLayoutVars>
          <dgm:chMax val="0"/>
          <dgm:chPref val="0"/>
          <dgm:bulletEnabled val="1"/>
        </dgm:presLayoutVars>
      </dgm:prSet>
      <dgm:spPr/>
    </dgm:pt>
    <dgm:pt modelId="{A5D38232-A572-492A-B7F6-20E000B8E305}" type="pres">
      <dgm:prSet presAssocID="{A88DCBB7-D912-46ED-868B-B17A15A258AF}" presName="wedge4" presStyleLbl="node1" presStyleIdx="3" presStyleCnt="5"/>
      <dgm:spPr/>
    </dgm:pt>
    <dgm:pt modelId="{8D4E95FD-6B27-41B9-89CA-ECFDCFA2DB8B}" type="pres">
      <dgm:prSet presAssocID="{A88DCBB7-D912-46ED-868B-B17A15A258AF}" presName="dummy4a" presStyleCnt="0"/>
      <dgm:spPr/>
    </dgm:pt>
    <dgm:pt modelId="{F574198C-A735-458C-8FFF-F0ED75309DC1}" type="pres">
      <dgm:prSet presAssocID="{A88DCBB7-D912-46ED-868B-B17A15A258AF}" presName="dummy4b" presStyleCnt="0"/>
      <dgm:spPr/>
    </dgm:pt>
    <dgm:pt modelId="{E23FFCD8-E08C-4367-A7E4-DB3E05A3185A}" type="pres">
      <dgm:prSet presAssocID="{A88DCBB7-D912-46ED-868B-B17A15A258AF}" presName="wedge4Tx" presStyleLbl="node1" presStyleIdx="3" presStyleCnt="5">
        <dgm:presLayoutVars>
          <dgm:chMax val="0"/>
          <dgm:chPref val="0"/>
          <dgm:bulletEnabled val="1"/>
        </dgm:presLayoutVars>
      </dgm:prSet>
      <dgm:spPr/>
    </dgm:pt>
    <dgm:pt modelId="{B95FA9F8-1EA5-4EC5-B0ED-3B06C4C55544}" type="pres">
      <dgm:prSet presAssocID="{A88DCBB7-D912-46ED-868B-B17A15A258AF}" presName="wedge5" presStyleLbl="node1" presStyleIdx="4" presStyleCnt="5"/>
      <dgm:spPr/>
    </dgm:pt>
    <dgm:pt modelId="{A534A5BC-442D-4DBF-AAD6-F471322F11D8}" type="pres">
      <dgm:prSet presAssocID="{A88DCBB7-D912-46ED-868B-B17A15A258AF}" presName="dummy5a" presStyleCnt="0"/>
      <dgm:spPr/>
    </dgm:pt>
    <dgm:pt modelId="{59F980EE-EEC7-458F-9DD3-94DAA50C2C03}" type="pres">
      <dgm:prSet presAssocID="{A88DCBB7-D912-46ED-868B-B17A15A258AF}" presName="dummy5b" presStyleCnt="0"/>
      <dgm:spPr/>
    </dgm:pt>
    <dgm:pt modelId="{D1C9CAC3-47C4-4389-BE85-12A519AD8392}" type="pres">
      <dgm:prSet presAssocID="{A88DCBB7-D912-46ED-868B-B17A15A258AF}" presName="wedge5Tx" presStyleLbl="node1" presStyleIdx="4" presStyleCnt="5">
        <dgm:presLayoutVars>
          <dgm:chMax val="0"/>
          <dgm:chPref val="0"/>
          <dgm:bulletEnabled val="1"/>
        </dgm:presLayoutVars>
      </dgm:prSet>
      <dgm:spPr/>
    </dgm:pt>
    <dgm:pt modelId="{49D14C8E-9EDE-4AF5-8DE7-7F070FED83DE}" type="pres">
      <dgm:prSet presAssocID="{4339BDC7-ED57-4353-A20A-EB9A893DB5BB}" presName="arrowWedge1" presStyleLbl="fgSibTrans2D1" presStyleIdx="0" presStyleCnt="5" custLinFactNeighborX="3732" custLinFactNeighborY="-2216"/>
      <dgm:spPr/>
    </dgm:pt>
    <dgm:pt modelId="{8E93CD14-7582-4078-8BB7-2814B6CA7D3D}" type="pres">
      <dgm:prSet presAssocID="{A071D547-C5FE-4139-9AF6-7C13F072EBD9}" presName="arrowWedge2" presStyleLbl="fgSibTrans2D1" presStyleIdx="1" presStyleCnt="5"/>
      <dgm:spPr/>
    </dgm:pt>
    <dgm:pt modelId="{954314A2-B77B-4487-9792-AA1B34B510E6}" type="pres">
      <dgm:prSet presAssocID="{75022A02-BE7B-49D2-B6DD-91DBFD4AD078}" presName="arrowWedge3" presStyleLbl="fgSibTrans2D1" presStyleIdx="2" presStyleCnt="5"/>
      <dgm:spPr/>
    </dgm:pt>
    <dgm:pt modelId="{1492077F-11A1-4948-8BFE-3C593D1CAB20}" type="pres">
      <dgm:prSet presAssocID="{9C06E24E-2693-48A1-A8C1-FE1F10C1DE66}" presName="arrowWedge4" presStyleLbl="fgSibTrans2D1" presStyleIdx="3" presStyleCnt="5"/>
      <dgm:spPr/>
    </dgm:pt>
    <dgm:pt modelId="{A59BA2A7-7F14-4AE1-B0FB-32EFB61BB88B}" type="pres">
      <dgm:prSet presAssocID="{457F5B2D-F7A8-499B-9DD8-E53155874D3C}" presName="arrowWedge5" presStyleLbl="fgSibTrans2D1" presStyleIdx="4" presStyleCnt="5"/>
      <dgm:spPr/>
    </dgm:pt>
  </dgm:ptLst>
  <dgm:cxnLst>
    <dgm:cxn modelId="{F29FDC00-3A54-47AE-8992-DF8516430CA6}" type="presOf" srcId="{39307576-56C7-40F7-AF15-E86584112010}" destId="{A5D38232-A572-492A-B7F6-20E000B8E305}" srcOrd="0" destOrd="0" presId="urn:microsoft.com/office/officeart/2005/8/layout/cycle8"/>
    <dgm:cxn modelId="{8FA61E33-326F-4E16-B944-FC3D80E1A1F8}" srcId="{A88DCBB7-D912-46ED-868B-B17A15A258AF}" destId="{9786281D-034B-4033-B81F-EB51374FB82A}" srcOrd="2" destOrd="0" parTransId="{5542A732-0F6F-4DC0-9B68-B9CB4E0DF3B3}" sibTransId="{75022A02-BE7B-49D2-B6DD-91DBFD4AD078}"/>
    <dgm:cxn modelId="{1EF87D3C-5964-4784-92C5-4C7ED1576F82}" srcId="{A88DCBB7-D912-46ED-868B-B17A15A258AF}" destId="{37298DF7-2B82-48F2-A0AF-0F4C8E73A628}" srcOrd="0" destOrd="0" parTransId="{93F247DF-AFAF-4B8B-B507-C812C63171F4}" sibTransId="{4339BDC7-ED57-4353-A20A-EB9A893DB5BB}"/>
    <dgm:cxn modelId="{7F0C0A41-FEDB-41DC-A456-8FFC3C7DF80E}" type="presOf" srcId="{37298DF7-2B82-48F2-A0AF-0F4C8E73A628}" destId="{93E895D3-9836-4ECF-8303-19572D963320}" srcOrd="1" destOrd="0" presId="urn:microsoft.com/office/officeart/2005/8/layout/cycle8"/>
    <dgm:cxn modelId="{2011B964-6DF1-4C23-A803-9479BE40C194}" type="presOf" srcId="{DA1F2E3D-F78B-48B7-8962-0080481CC012}" destId="{573CD6F5-8966-4DDC-B132-5BBDFED76FDE}" srcOrd="1" destOrd="0" presId="urn:microsoft.com/office/officeart/2005/8/layout/cycle8"/>
    <dgm:cxn modelId="{3982E06C-D5B2-4D2C-8F44-F8B46DE38E81}" type="presOf" srcId="{DA1F2E3D-F78B-48B7-8962-0080481CC012}" destId="{1C152920-00BF-48FD-B57E-F6BC935AAC2B}" srcOrd="0" destOrd="0" presId="urn:microsoft.com/office/officeart/2005/8/layout/cycle8"/>
    <dgm:cxn modelId="{7B51F450-6600-43AC-B71E-C0C3FA1BC90C}" type="presOf" srcId="{BF04435C-F318-4A4E-9F0B-125FFFAC0C31}" destId="{D1C9CAC3-47C4-4389-BE85-12A519AD8392}" srcOrd="1" destOrd="0" presId="urn:microsoft.com/office/officeart/2005/8/layout/cycle8"/>
    <dgm:cxn modelId="{BBC6C476-D439-438B-B71C-07D861702354}" type="presOf" srcId="{39307576-56C7-40F7-AF15-E86584112010}" destId="{E23FFCD8-E08C-4367-A7E4-DB3E05A3185A}" srcOrd="1" destOrd="0" presId="urn:microsoft.com/office/officeart/2005/8/layout/cycle8"/>
    <dgm:cxn modelId="{298FAA82-E43C-4C14-9386-29EF04C60D79}" srcId="{A88DCBB7-D912-46ED-868B-B17A15A258AF}" destId="{BF04435C-F318-4A4E-9F0B-125FFFAC0C31}" srcOrd="4" destOrd="0" parTransId="{38DA1712-E79A-4E64-8AD9-0A075B1A504F}" sibTransId="{457F5B2D-F7A8-499B-9DD8-E53155874D3C}"/>
    <dgm:cxn modelId="{F5F5E282-DD9A-449E-A3E5-E6F6FEB8EA00}" type="presOf" srcId="{A88DCBB7-D912-46ED-868B-B17A15A258AF}" destId="{0280B595-2B3E-4FD3-803D-11F37B4DD9D7}" srcOrd="0" destOrd="0" presId="urn:microsoft.com/office/officeart/2005/8/layout/cycle8"/>
    <dgm:cxn modelId="{8C82578C-298D-41AB-B023-A1AC070787F8}" type="presOf" srcId="{37298DF7-2B82-48F2-A0AF-0F4C8E73A628}" destId="{B17A89DC-1A57-4260-9840-82A41A0A3ECF}" srcOrd="0" destOrd="0" presId="urn:microsoft.com/office/officeart/2005/8/layout/cycle8"/>
    <dgm:cxn modelId="{15823FA8-ADFC-4B84-8734-76EC07B4B4B0}" srcId="{A88DCBB7-D912-46ED-868B-B17A15A258AF}" destId="{DA1F2E3D-F78B-48B7-8962-0080481CC012}" srcOrd="1" destOrd="0" parTransId="{41B9EB69-40BA-46D9-AAA2-EB0BE9C97539}" sibTransId="{A071D547-C5FE-4139-9AF6-7C13F072EBD9}"/>
    <dgm:cxn modelId="{B1769AB3-CF25-408F-B7CC-F099E09FE1EE}" type="presOf" srcId="{BF04435C-F318-4A4E-9F0B-125FFFAC0C31}" destId="{B95FA9F8-1EA5-4EC5-B0ED-3B06C4C55544}" srcOrd="0" destOrd="0" presId="urn:microsoft.com/office/officeart/2005/8/layout/cycle8"/>
    <dgm:cxn modelId="{760258B4-3155-4594-8E25-6044F03AE5B2}" type="presOf" srcId="{9786281D-034B-4033-B81F-EB51374FB82A}" destId="{F0EAF3EB-9F73-4B56-88D1-A64705899C5A}" srcOrd="0" destOrd="0" presId="urn:microsoft.com/office/officeart/2005/8/layout/cycle8"/>
    <dgm:cxn modelId="{23FD57B7-AD92-455A-B605-BBD85E3CD5A3}" type="presOf" srcId="{9786281D-034B-4033-B81F-EB51374FB82A}" destId="{39B98AB0-51B2-4B83-B26A-8A234D119592}" srcOrd="1" destOrd="0" presId="urn:microsoft.com/office/officeart/2005/8/layout/cycle8"/>
    <dgm:cxn modelId="{5C61A1CD-5079-4FB2-8E12-DF9BF39E95A5}" srcId="{A88DCBB7-D912-46ED-868B-B17A15A258AF}" destId="{39307576-56C7-40F7-AF15-E86584112010}" srcOrd="3" destOrd="0" parTransId="{9355E1DE-9120-4CEE-8C54-CB77ACB80E3A}" sibTransId="{9C06E24E-2693-48A1-A8C1-FE1F10C1DE66}"/>
    <dgm:cxn modelId="{4D986216-FD88-4721-9154-158899A7B01A}" type="presParOf" srcId="{0280B595-2B3E-4FD3-803D-11F37B4DD9D7}" destId="{B17A89DC-1A57-4260-9840-82A41A0A3ECF}" srcOrd="0" destOrd="0" presId="urn:microsoft.com/office/officeart/2005/8/layout/cycle8"/>
    <dgm:cxn modelId="{5642182D-8D3D-41DA-A575-EFF4A8A550BC}" type="presParOf" srcId="{0280B595-2B3E-4FD3-803D-11F37B4DD9D7}" destId="{D96ED95A-C454-44E2-83D1-1E792B4011AA}" srcOrd="1" destOrd="0" presId="urn:microsoft.com/office/officeart/2005/8/layout/cycle8"/>
    <dgm:cxn modelId="{A4BC12F2-8BA9-4378-9EBF-3C1225105D9B}" type="presParOf" srcId="{0280B595-2B3E-4FD3-803D-11F37B4DD9D7}" destId="{55AD1749-7362-44C9-8748-768A40E9E425}" srcOrd="2" destOrd="0" presId="urn:microsoft.com/office/officeart/2005/8/layout/cycle8"/>
    <dgm:cxn modelId="{D98F51C2-466B-4AD0-98EF-44012A2CB30F}" type="presParOf" srcId="{0280B595-2B3E-4FD3-803D-11F37B4DD9D7}" destId="{93E895D3-9836-4ECF-8303-19572D963320}" srcOrd="3" destOrd="0" presId="urn:microsoft.com/office/officeart/2005/8/layout/cycle8"/>
    <dgm:cxn modelId="{778590E3-B4AB-4103-AB43-9287B5CA7C3E}" type="presParOf" srcId="{0280B595-2B3E-4FD3-803D-11F37B4DD9D7}" destId="{1C152920-00BF-48FD-B57E-F6BC935AAC2B}" srcOrd="4" destOrd="0" presId="urn:microsoft.com/office/officeart/2005/8/layout/cycle8"/>
    <dgm:cxn modelId="{C1C3FEB5-162C-472E-A98C-B72D9D9DB78D}" type="presParOf" srcId="{0280B595-2B3E-4FD3-803D-11F37B4DD9D7}" destId="{67DC9544-3B06-4304-85B0-31E363362446}" srcOrd="5" destOrd="0" presId="urn:microsoft.com/office/officeart/2005/8/layout/cycle8"/>
    <dgm:cxn modelId="{C9461DCB-44E6-4EA3-ACF6-82D64A71E8BE}" type="presParOf" srcId="{0280B595-2B3E-4FD3-803D-11F37B4DD9D7}" destId="{D8960057-692E-4870-86F0-7B2018BE0806}" srcOrd="6" destOrd="0" presId="urn:microsoft.com/office/officeart/2005/8/layout/cycle8"/>
    <dgm:cxn modelId="{95A71B59-4762-45BF-9414-3A1A47BF372D}" type="presParOf" srcId="{0280B595-2B3E-4FD3-803D-11F37B4DD9D7}" destId="{573CD6F5-8966-4DDC-B132-5BBDFED76FDE}" srcOrd="7" destOrd="0" presId="urn:microsoft.com/office/officeart/2005/8/layout/cycle8"/>
    <dgm:cxn modelId="{FA09B521-643C-42F0-AB17-9BE8EE8EDB0E}" type="presParOf" srcId="{0280B595-2B3E-4FD3-803D-11F37B4DD9D7}" destId="{F0EAF3EB-9F73-4B56-88D1-A64705899C5A}" srcOrd="8" destOrd="0" presId="urn:microsoft.com/office/officeart/2005/8/layout/cycle8"/>
    <dgm:cxn modelId="{3E2025A3-4618-4407-B30A-C96956C608C2}" type="presParOf" srcId="{0280B595-2B3E-4FD3-803D-11F37B4DD9D7}" destId="{94D9D37D-50EB-44AC-A872-F5CA11CCB142}" srcOrd="9" destOrd="0" presId="urn:microsoft.com/office/officeart/2005/8/layout/cycle8"/>
    <dgm:cxn modelId="{C8978B61-4841-493C-8E4A-4826E5270FDB}" type="presParOf" srcId="{0280B595-2B3E-4FD3-803D-11F37B4DD9D7}" destId="{85D3E066-5185-46FF-AC2E-2D1F0B53B531}" srcOrd="10" destOrd="0" presId="urn:microsoft.com/office/officeart/2005/8/layout/cycle8"/>
    <dgm:cxn modelId="{BCE06922-556D-4218-86BB-7B66B43EF101}" type="presParOf" srcId="{0280B595-2B3E-4FD3-803D-11F37B4DD9D7}" destId="{39B98AB0-51B2-4B83-B26A-8A234D119592}" srcOrd="11" destOrd="0" presId="urn:microsoft.com/office/officeart/2005/8/layout/cycle8"/>
    <dgm:cxn modelId="{24D5DF40-5AB4-47CF-ADB0-FA7AE3893A70}" type="presParOf" srcId="{0280B595-2B3E-4FD3-803D-11F37B4DD9D7}" destId="{A5D38232-A572-492A-B7F6-20E000B8E305}" srcOrd="12" destOrd="0" presId="urn:microsoft.com/office/officeart/2005/8/layout/cycle8"/>
    <dgm:cxn modelId="{CA9C1B88-6AE7-45D5-AE72-41AFA3F2ADB2}" type="presParOf" srcId="{0280B595-2B3E-4FD3-803D-11F37B4DD9D7}" destId="{8D4E95FD-6B27-41B9-89CA-ECFDCFA2DB8B}" srcOrd="13" destOrd="0" presId="urn:microsoft.com/office/officeart/2005/8/layout/cycle8"/>
    <dgm:cxn modelId="{0109A5D1-8FC1-429C-B961-A1EDC38BD230}" type="presParOf" srcId="{0280B595-2B3E-4FD3-803D-11F37B4DD9D7}" destId="{F574198C-A735-458C-8FFF-F0ED75309DC1}" srcOrd="14" destOrd="0" presId="urn:microsoft.com/office/officeart/2005/8/layout/cycle8"/>
    <dgm:cxn modelId="{51B643B9-FB80-44C7-847A-95EA751D9A09}" type="presParOf" srcId="{0280B595-2B3E-4FD3-803D-11F37B4DD9D7}" destId="{E23FFCD8-E08C-4367-A7E4-DB3E05A3185A}" srcOrd="15" destOrd="0" presId="urn:microsoft.com/office/officeart/2005/8/layout/cycle8"/>
    <dgm:cxn modelId="{51B76399-6E13-404A-88EE-9BB25E002E2B}" type="presParOf" srcId="{0280B595-2B3E-4FD3-803D-11F37B4DD9D7}" destId="{B95FA9F8-1EA5-4EC5-B0ED-3B06C4C55544}" srcOrd="16" destOrd="0" presId="urn:microsoft.com/office/officeart/2005/8/layout/cycle8"/>
    <dgm:cxn modelId="{C4F24DCB-233C-4BC7-8C3B-8676D57F7227}" type="presParOf" srcId="{0280B595-2B3E-4FD3-803D-11F37B4DD9D7}" destId="{A534A5BC-442D-4DBF-AAD6-F471322F11D8}" srcOrd="17" destOrd="0" presId="urn:microsoft.com/office/officeart/2005/8/layout/cycle8"/>
    <dgm:cxn modelId="{322C2E00-010D-4915-90E9-90EA070AC6E0}" type="presParOf" srcId="{0280B595-2B3E-4FD3-803D-11F37B4DD9D7}" destId="{59F980EE-EEC7-458F-9DD3-94DAA50C2C03}" srcOrd="18" destOrd="0" presId="urn:microsoft.com/office/officeart/2005/8/layout/cycle8"/>
    <dgm:cxn modelId="{4C0C0645-8D1A-4B4C-A786-FF1DE7465817}" type="presParOf" srcId="{0280B595-2B3E-4FD3-803D-11F37B4DD9D7}" destId="{D1C9CAC3-47C4-4389-BE85-12A519AD8392}" srcOrd="19" destOrd="0" presId="urn:microsoft.com/office/officeart/2005/8/layout/cycle8"/>
    <dgm:cxn modelId="{F3413D38-E275-479E-890A-FD8D7A1F16BB}" type="presParOf" srcId="{0280B595-2B3E-4FD3-803D-11F37B4DD9D7}" destId="{49D14C8E-9EDE-4AF5-8DE7-7F070FED83DE}" srcOrd="20" destOrd="0" presId="urn:microsoft.com/office/officeart/2005/8/layout/cycle8"/>
    <dgm:cxn modelId="{C25A749A-B63C-463A-AC40-4FEC36959101}" type="presParOf" srcId="{0280B595-2B3E-4FD3-803D-11F37B4DD9D7}" destId="{8E93CD14-7582-4078-8BB7-2814B6CA7D3D}" srcOrd="21" destOrd="0" presId="urn:microsoft.com/office/officeart/2005/8/layout/cycle8"/>
    <dgm:cxn modelId="{3BDEB399-7D5D-490B-A842-308435ECF592}" type="presParOf" srcId="{0280B595-2B3E-4FD3-803D-11F37B4DD9D7}" destId="{954314A2-B77B-4487-9792-AA1B34B510E6}" srcOrd="22" destOrd="0" presId="urn:microsoft.com/office/officeart/2005/8/layout/cycle8"/>
    <dgm:cxn modelId="{6528043E-8883-4701-A51B-65446AB8C518}" type="presParOf" srcId="{0280B595-2B3E-4FD3-803D-11F37B4DD9D7}" destId="{1492077F-11A1-4948-8BFE-3C593D1CAB20}" srcOrd="23" destOrd="0" presId="urn:microsoft.com/office/officeart/2005/8/layout/cycle8"/>
    <dgm:cxn modelId="{AE1BA4FA-23A0-4BA9-BCDB-6D94C8B05B6D}" type="presParOf" srcId="{0280B595-2B3E-4FD3-803D-11F37B4DD9D7}" destId="{A59BA2A7-7F14-4AE1-B0FB-32EFB61BB88B}"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89DC-1A57-4260-9840-82A41A0A3ECF}">
      <dsp:nvSpPr>
        <dsp:cNvPr id="0" name=""/>
        <dsp:cNvSpPr/>
      </dsp:nvSpPr>
      <dsp:spPr>
        <a:xfrm>
          <a:off x="1631955" y="395468"/>
          <a:ext cx="5601768" cy="4858302"/>
        </a:xfrm>
        <a:prstGeom prst="pie">
          <a:avLst>
            <a:gd name="adj1" fmla="val 16200000"/>
            <a:gd name="adj2" fmla="val 2052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Acceptance/ Continuance</a:t>
          </a:r>
        </a:p>
      </dsp:txBody>
      <dsp:txXfrm>
        <a:off x="4554210" y="1212125"/>
        <a:ext cx="1800568" cy="1041064"/>
      </dsp:txXfrm>
    </dsp:sp>
    <dsp:sp modelId="{1C152920-00BF-48FD-B57E-F6BC935AAC2B}">
      <dsp:nvSpPr>
        <dsp:cNvPr id="0" name=""/>
        <dsp:cNvSpPr/>
      </dsp:nvSpPr>
      <dsp:spPr>
        <a:xfrm>
          <a:off x="2130739" y="487565"/>
          <a:ext cx="4858302" cy="4858302"/>
        </a:xfrm>
        <a:prstGeom prst="pie">
          <a:avLst>
            <a:gd name="adj1" fmla="val 20520000"/>
            <a:gd name="adj2" fmla="val 3240000"/>
          </a:avLst>
        </a:prstGeom>
        <a:solidFill>
          <a:schemeClr val="accent5">
            <a:hueOff val="1800000"/>
            <a:satOff val="-7281"/>
            <a:lumOff val="-81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r>
            <a:rPr lang="en-GB" sz="2400" b="1" kern="1200" dirty="0">
              <a:solidFill>
                <a:schemeClr val="tx1"/>
              </a:solidFill>
            </a:rPr>
            <a:t>Planning</a:t>
          </a:r>
        </a:p>
      </dsp:txBody>
      <dsp:txXfrm>
        <a:off x="5259717" y="2707346"/>
        <a:ext cx="1445923" cy="1156738"/>
      </dsp:txXfrm>
    </dsp:sp>
    <dsp:sp modelId="{F0EAF3EB-9F73-4B56-88D1-A64705899C5A}">
      <dsp:nvSpPr>
        <dsp:cNvPr id="0" name=""/>
        <dsp:cNvSpPr/>
      </dsp:nvSpPr>
      <dsp:spPr>
        <a:xfrm>
          <a:off x="1987569" y="564173"/>
          <a:ext cx="4858302" cy="4858302"/>
        </a:xfrm>
        <a:prstGeom prst="pie">
          <a:avLst>
            <a:gd name="adj1" fmla="val 3240000"/>
            <a:gd name="adj2" fmla="val 7560000"/>
          </a:avLst>
        </a:prstGeom>
        <a:solidFill>
          <a:schemeClr val="accent5">
            <a:hueOff val="3600000"/>
            <a:satOff val="-14561"/>
            <a:lumOff val="-1627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Fieldwork</a:t>
          </a:r>
        </a:p>
      </dsp:txBody>
      <dsp:txXfrm>
        <a:off x="3722677" y="3976552"/>
        <a:ext cx="1388086" cy="1272412"/>
      </dsp:txXfrm>
    </dsp:sp>
    <dsp:sp modelId="{A5D38232-A572-492A-B7F6-20E000B8E305}">
      <dsp:nvSpPr>
        <dsp:cNvPr id="0" name=""/>
        <dsp:cNvSpPr/>
      </dsp:nvSpPr>
      <dsp:spPr>
        <a:xfrm>
          <a:off x="1910959" y="487565"/>
          <a:ext cx="4858302" cy="4858302"/>
        </a:xfrm>
        <a:prstGeom prst="pie">
          <a:avLst>
            <a:gd name="adj1" fmla="val 7560000"/>
            <a:gd name="adj2" fmla="val 11880000"/>
          </a:avLst>
        </a:prstGeom>
        <a:solidFill>
          <a:schemeClr val="accent5">
            <a:hueOff val="5400000"/>
            <a:satOff val="-21842"/>
            <a:lumOff val="-244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bg1"/>
              </a:solidFill>
            </a:rPr>
            <a:t>Completion</a:t>
          </a:r>
        </a:p>
      </dsp:txBody>
      <dsp:txXfrm>
        <a:off x="2194360" y="2707346"/>
        <a:ext cx="1445923" cy="1156738"/>
      </dsp:txXfrm>
    </dsp:sp>
    <dsp:sp modelId="{B95FA9F8-1EA5-4EC5-B0ED-3B06C4C55544}">
      <dsp:nvSpPr>
        <dsp:cNvPr id="0" name=""/>
        <dsp:cNvSpPr/>
      </dsp:nvSpPr>
      <dsp:spPr>
        <a:xfrm>
          <a:off x="1952601" y="358010"/>
          <a:ext cx="4858302" cy="4858302"/>
        </a:xfrm>
        <a:prstGeom prst="pie">
          <a:avLst>
            <a:gd name="adj1" fmla="val 11880000"/>
            <a:gd name="adj2" fmla="val 16200000"/>
          </a:avLst>
        </a:prstGeom>
        <a:solidFill>
          <a:schemeClr val="accent5">
            <a:hueOff val="7200000"/>
            <a:satOff val="-29122"/>
            <a:lumOff val="-3254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Audit Report</a:t>
          </a:r>
        </a:p>
      </dsp:txBody>
      <dsp:txXfrm>
        <a:off x="2714892" y="1174668"/>
        <a:ext cx="1561597" cy="1041064"/>
      </dsp:txXfrm>
    </dsp:sp>
    <dsp:sp modelId="{49D14C8E-9EDE-4AF5-8DE7-7F070FED83DE}">
      <dsp:nvSpPr>
        <dsp:cNvPr id="0" name=""/>
        <dsp:cNvSpPr/>
      </dsp:nvSpPr>
      <dsp:spPr>
        <a:xfrm>
          <a:off x="1903712" y="-26273"/>
          <a:ext cx="5459806" cy="5459806"/>
        </a:xfrm>
        <a:prstGeom prst="circularArrow">
          <a:avLst>
            <a:gd name="adj1" fmla="val 5085"/>
            <a:gd name="adj2" fmla="val 327528"/>
            <a:gd name="adj3" fmla="val 20192361"/>
            <a:gd name="adj4" fmla="val 16200324"/>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E93CD14-7582-4078-8BB7-2814B6CA7D3D}">
      <dsp:nvSpPr>
        <dsp:cNvPr id="0" name=""/>
        <dsp:cNvSpPr/>
      </dsp:nvSpPr>
      <dsp:spPr>
        <a:xfrm>
          <a:off x="1830323" y="186770"/>
          <a:ext cx="5459806" cy="5459806"/>
        </a:xfrm>
        <a:prstGeom prst="circularArrow">
          <a:avLst>
            <a:gd name="adj1" fmla="val 5085"/>
            <a:gd name="adj2" fmla="val 327528"/>
            <a:gd name="adj3" fmla="val 2912753"/>
            <a:gd name="adj4" fmla="val 20519953"/>
            <a:gd name="adj5" fmla="val 5932"/>
          </a:avLst>
        </a:prstGeom>
        <a:solidFill>
          <a:schemeClr val="accent5">
            <a:hueOff val="1800000"/>
            <a:satOff val="-7281"/>
            <a:lumOff val="-813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4314A2-B77B-4487-9792-AA1B34B510E6}">
      <dsp:nvSpPr>
        <dsp:cNvPr id="0" name=""/>
        <dsp:cNvSpPr/>
      </dsp:nvSpPr>
      <dsp:spPr>
        <a:xfrm>
          <a:off x="1686817" y="263623"/>
          <a:ext cx="5459806" cy="5459806"/>
        </a:xfrm>
        <a:prstGeom prst="circularArrow">
          <a:avLst>
            <a:gd name="adj1" fmla="val 5085"/>
            <a:gd name="adj2" fmla="val 327528"/>
            <a:gd name="adj3" fmla="val 7232777"/>
            <a:gd name="adj4" fmla="val 3239695"/>
            <a:gd name="adj5" fmla="val 5932"/>
          </a:avLst>
        </a:prstGeom>
        <a:solidFill>
          <a:schemeClr val="accent5">
            <a:hueOff val="3600000"/>
            <a:satOff val="-14561"/>
            <a:lumOff val="-1627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492077F-11A1-4948-8BFE-3C593D1CAB20}">
      <dsp:nvSpPr>
        <dsp:cNvPr id="0" name=""/>
        <dsp:cNvSpPr/>
      </dsp:nvSpPr>
      <dsp:spPr>
        <a:xfrm>
          <a:off x="1609871" y="186770"/>
          <a:ext cx="5459806" cy="5459806"/>
        </a:xfrm>
        <a:prstGeom prst="circularArrow">
          <a:avLst>
            <a:gd name="adj1" fmla="val 5085"/>
            <a:gd name="adj2" fmla="val 327528"/>
            <a:gd name="adj3" fmla="val 11552519"/>
            <a:gd name="adj4" fmla="val 7559718"/>
            <a:gd name="adj5" fmla="val 5932"/>
          </a:avLst>
        </a:prstGeom>
        <a:solidFill>
          <a:schemeClr val="accent5">
            <a:hueOff val="5400000"/>
            <a:satOff val="-21842"/>
            <a:lumOff val="-2441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59BA2A7-7F14-4AE1-B0FB-32EFB61BB88B}">
      <dsp:nvSpPr>
        <dsp:cNvPr id="0" name=""/>
        <dsp:cNvSpPr/>
      </dsp:nvSpPr>
      <dsp:spPr>
        <a:xfrm>
          <a:off x="1652078" y="57258"/>
          <a:ext cx="5459806" cy="5459806"/>
        </a:xfrm>
        <a:prstGeom prst="circularArrow">
          <a:avLst>
            <a:gd name="adj1" fmla="val 5085"/>
            <a:gd name="adj2" fmla="val 327528"/>
            <a:gd name="adj3" fmla="val 15872148"/>
            <a:gd name="adj4" fmla="val 11880111"/>
            <a:gd name="adj5" fmla="val 5932"/>
          </a:avLst>
        </a:prstGeom>
        <a:solidFill>
          <a:schemeClr val="accent5">
            <a:hueOff val="7200000"/>
            <a:satOff val="-29122"/>
            <a:lumOff val="-3254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89DC-1A57-4260-9840-82A41A0A3ECF}">
      <dsp:nvSpPr>
        <dsp:cNvPr id="0" name=""/>
        <dsp:cNvSpPr/>
      </dsp:nvSpPr>
      <dsp:spPr>
        <a:xfrm>
          <a:off x="1631955" y="395468"/>
          <a:ext cx="5601768" cy="4858302"/>
        </a:xfrm>
        <a:prstGeom prst="pie">
          <a:avLst>
            <a:gd name="adj1" fmla="val 16200000"/>
            <a:gd name="adj2" fmla="val 2052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Acceptance/ Continuance</a:t>
          </a:r>
        </a:p>
      </dsp:txBody>
      <dsp:txXfrm>
        <a:off x="4554210" y="1212125"/>
        <a:ext cx="1800568" cy="1041064"/>
      </dsp:txXfrm>
    </dsp:sp>
    <dsp:sp modelId="{1C152920-00BF-48FD-B57E-F6BC935AAC2B}">
      <dsp:nvSpPr>
        <dsp:cNvPr id="0" name=""/>
        <dsp:cNvSpPr/>
      </dsp:nvSpPr>
      <dsp:spPr>
        <a:xfrm>
          <a:off x="2130739" y="487565"/>
          <a:ext cx="4858302" cy="4858302"/>
        </a:xfrm>
        <a:prstGeom prst="pie">
          <a:avLst>
            <a:gd name="adj1" fmla="val 20520000"/>
            <a:gd name="adj2" fmla="val 3240000"/>
          </a:avLst>
        </a:prstGeom>
        <a:solidFill>
          <a:schemeClr val="accent5">
            <a:hueOff val="1800000"/>
            <a:satOff val="-7281"/>
            <a:lumOff val="-81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r>
            <a:rPr lang="en-GB" sz="2400" b="1" kern="1200" dirty="0">
              <a:solidFill>
                <a:schemeClr val="tx1"/>
              </a:solidFill>
            </a:rPr>
            <a:t>Planning</a:t>
          </a:r>
        </a:p>
      </dsp:txBody>
      <dsp:txXfrm>
        <a:off x="5259717" y="2707346"/>
        <a:ext cx="1445923" cy="1156738"/>
      </dsp:txXfrm>
    </dsp:sp>
    <dsp:sp modelId="{F0EAF3EB-9F73-4B56-88D1-A64705899C5A}">
      <dsp:nvSpPr>
        <dsp:cNvPr id="0" name=""/>
        <dsp:cNvSpPr/>
      </dsp:nvSpPr>
      <dsp:spPr>
        <a:xfrm>
          <a:off x="1987569" y="564173"/>
          <a:ext cx="4858302" cy="4858302"/>
        </a:xfrm>
        <a:prstGeom prst="pie">
          <a:avLst>
            <a:gd name="adj1" fmla="val 3240000"/>
            <a:gd name="adj2" fmla="val 7560000"/>
          </a:avLst>
        </a:prstGeom>
        <a:solidFill>
          <a:schemeClr val="accent5">
            <a:hueOff val="3600000"/>
            <a:satOff val="-14561"/>
            <a:lumOff val="-1627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Fieldwork</a:t>
          </a:r>
        </a:p>
      </dsp:txBody>
      <dsp:txXfrm>
        <a:off x="3722677" y="3976552"/>
        <a:ext cx="1388086" cy="1272412"/>
      </dsp:txXfrm>
    </dsp:sp>
    <dsp:sp modelId="{A5D38232-A572-492A-B7F6-20E000B8E305}">
      <dsp:nvSpPr>
        <dsp:cNvPr id="0" name=""/>
        <dsp:cNvSpPr/>
      </dsp:nvSpPr>
      <dsp:spPr>
        <a:xfrm>
          <a:off x="1910959" y="487565"/>
          <a:ext cx="4858302" cy="4858302"/>
        </a:xfrm>
        <a:prstGeom prst="pie">
          <a:avLst>
            <a:gd name="adj1" fmla="val 7560000"/>
            <a:gd name="adj2" fmla="val 11880000"/>
          </a:avLst>
        </a:prstGeom>
        <a:solidFill>
          <a:schemeClr val="accent5">
            <a:hueOff val="5400000"/>
            <a:satOff val="-21842"/>
            <a:lumOff val="-244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bg1"/>
              </a:solidFill>
            </a:rPr>
            <a:t>Completion</a:t>
          </a:r>
        </a:p>
      </dsp:txBody>
      <dsp:txXfrm>
        <a:off x="2194360" y="2707346"/>
        <a:ext cx="1445923" cy="1156738"/>
      </dsp:txXfrm>
    </dsp:sp>
    <dsp:sp modelId="{B95FA9F8-1EA5-4EC5-B0ED-3B06C4C55544}">
      <dsp:nvSpPr>
        <dsp:cNvPr id="0" name=""/>
        <dsp:cNvSpPr/>
      </dsp:nvSpPr>
      <dsp:spPr>
        <a:xfrm>
          <a:off x="1952601" y="358010"/>
          <a:ext cx="4858302" cy="4858302"/>
        </a:xfrm>
        <a:prstGeom prst="pie">
          <a:avLst>
            <a:gd name="adj1" fmla="val 11880000"/>
            <a:gd name="adj2" fmla="val 16200000"/>
          </a:avLst>
        </a:prstGeom>
        <a:solidFill>
          <a:schemeClr val="accent5">
            <a:hueOff val="7200000"/>
            <a:satOff val="-29122"/>
            <a:lumOff val="-3254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Audit Report</a:t>
          </a:r>
        </a:p>
      </dsp:txBody>
      <dsp:txXfrm>
        <a:off x="2714892" y="1174668"/>
        <a:ext cx="1561597" cy="1041064"/>
      </dsp:txXfrm>
    </dsp:sp>
    <dsp:sp modelId="{49D14C8E-9EDE-4AF5-8DE7-7F070FED83DE}">
      <dsp:nvSpPr>
        <dsp:cNvPr id="0" name=""/>
        <dsp:cNvSpPr/>
      </dsp:nvSpPr>
      <dsp:spPr>
        <a:xfrm>
          <a:off x="1903712" y="-26273"/>
          <a:ext cx="5459806" cy="5459806"/>
        </a:xfrm>
        <a:prstGeom prst="circularArrow">
          <a:avLst>
            <a:gd name="adj1" fmla="val 5085"/>
            <a:gd name="adj2" fmla="val 327528"/>
            <a:gd name="adj3" fmla="val 20192361"/>
            <a:gd name="adj4" fmla="val 16200324"/>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E93CD14-7582-4078-8BB7-2814B6CA7D3D}">
      <dsp:nvSpPr>
        <dsp:cNvPr id="0" name=""/>
        <dsp:cNvSpPr/>
      </dsp:nvSpPr>
      <dsp:spPr>
        <a:xfrm>
          <a:off x="1830323" y="186770"/>
          <a:ext cx="5459806" cy="5459806"/>
        </a:xfrm>
        <a:prstGeom prst="circularArrow">
          <a:avLst>
            <a:gd name="adj1" fmla="val 5085"/>
            <a:gd name="adj2" fmla="val 327528"/>
            <a:gd name="adj3" fmla="val 2912753"/>
            <a:gd name="adj4" fmla="val 20519953"/>
            <a:gd name="adj5" fmla="val 5932"/>
          </a:avLst>
        </a:prstGeom>
        <a:solidFill>
          <a:schemeClr val="accent5">
            <a:hueOff val="1800000"/>
            <a:satOff val="-7281"/>
            <a:lumOff val="-813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4314A2-B77B-4487-9792-AA1B34B510E6}">
      <dsp:nvSpPr>
        <dsp:cNvPr id="0" name=""/>
        <dsp:cNvSpPr/>
      </dsp:nvSpPr>
      <dsp:spPr>
        <a:xfrm>
          <a:off x="1686817" y="263623"/>
          <a:ext cx="5459806" cy="5459806"/>
        </a:xfrm>
        <a:prstGeom prst="circularArrow">
          <a:avLst>
            <a:gd name="adj1" fmla="val 5085"/>
            <a:gd name="adj2" fmla="val 327528"/>
            <a:gd name="adj3" fmla="val 7232777"/>
            <a:gd name="adj4" fmla="val 3239695"/>
            <a:gd name="adj5" fmla="val 5932"/>
          </a:avLst>
        </a:prstGeom>
        <a:solidFill>
          <a:schemeClr val="accent5">
            <a:hueOff val="3600000"/>
            <a:satOff val="-14561"/>
            <a:lumOff val="-1627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492077F-11A1-4948-8BFE-3C593D1CAB20}">
      <dsp:nvSpPr>
        <dsp:cNvPr id="0" name=""/>
        <dsp:cNvSpPr/>
      </dsp:nvSpPr>
      <dsp:spPr>
        <a:xfrm>
          <a:off x="1609871" y="186770"/>
          <a:ext cx="5459806" cy="5459806"/>
        </a:xfrm>
        <a:prstGeom prst="circularArrow">
          <a:avLst>
            <a:gd name="adj1" fmla="val 5085"/>
            <a:gd name="adj2" fmla="val 327528"/>
            <a:gd name="adj3" fmla="val 11552519"/>
            <a:gd name="adj4" fmla="val 7559718"/>
            <a:gd name="adj5" fmla="val 5932"/>
          </a:avLst>
        </a:prstGeom>
        <a:solidFill>
          <a:schemeClr val="accent5">
            <a:hueOff val="5400000"/>
            <a:satOff val="-21842"/>
            <a:lumOff val="-2441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59BA2A7-7F14-4AE1-B0FB-32EFB61BB88B}">
      <dsp:nvSpPr>
        <dsp:cNvPr id="0" name=""/>
        <dsp:cNvSpPr/>
      </dsp:nvSpPr>
      <dsp:spPr>
        <a:xfrm>
          <a:off x="1652078" y="57258"/>
          <a:ext cx="5459806" cy="5459806"/>
        </a:xfrm>
        <a:prstGeom prst="circularArrow">
          <a:avLst>
            <a:gd name="adj1" fmla="val 5085"/>
            <a:gd name="adj2" fmla="val 327528"/>
            <a:gd name="adj3" fmla="val 15872148"/>
            <a:gd name="adj4" fmla="val 11880111"/>
            <a:gd name="adj5" fmla="val 5932"/>
          </a:avLst>
        </a:prstGeom>
        <a:solidFill>
          <a:schemeClr val="accent5">
            <a:hueOff val="7200000"/>
            <a:satOff val="-29122"/>
            <a:lumOff val="-3254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89DC-1A57-4260-9840-82A41A0A3ECF}">
      <dsp:nvSpPr>
        <dsp:cNvPr id="0" name=""/>
        <dsp:cNvSpPr/>
      </dsp:nvSpPr>
      <dsp:spPr>
        <a:xfrm>
          <a:off x="1631955" y="395468"/>
          <a:ext cx="5601768" cy="4858302"/>
        </a:xfrm>
        <a:prstGeom prst="pie">
          <a:avLst>
            <a:gd name="adj1" fmla="val 16200000"/>
            <a:gd name="adj2" fmla="val 2052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Acceptance/ Continuance</a:t>
          </a:r>
        </a:p>
      </dsp:txBody>
      <dsp:txXfrm>
        <a:off x="4554210" y="1212125"/>
        <a:ext cx="1800568" cy="1041064"/>
      </dsp:txXfrm>
    </dsp:sp>
    <dsp:sp modelId="{1C152920-00BF-48FD-B57E-F6BC935AAC2B}">
      <dsp:nvSpPr>
        <dsp:cNvPr id="0" name=""/>
        <dsp:cNvSpPr/>
      </dsp:nvSpPr>
      <dsp:spPr>
        <a:xfrm>
          <a:off x="2130739" y="487565"/>
          <a:ext cx="4858302" cy="4858302"/>
        </a:xfrm>
        <a:prstGeom prst="pie">
          <a:avLst>
            <a:gd name="adj1" fmla="val 20520000"/>
            <a:gd name="adj2" fmla="val 3240000"/>
          </a:avLst>
        </a:prstGeom>
        <a:solidFill>
          <a:schemeClr val="accent5">
            <a:hueOff val="1800000"/>
            <a:satOff val="-7281"/>
            <a:lumOff val="-81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1066800">
            <a:lnSpc>
              <a:spcPct val="90000"/>
            </a:lnSpc>
            <a:spcBef>
              <a:spcPct val="0"/>
            </a:spcBef>
            <a:spcAft>
              <a:spcPct val="35000"/>
            </a:spcAft>
            <a:buNone/>
          </a:pPr>
          <a:r>
            <a:rPr lang="en-GB" sz="2400" b="1" kern="1200" dirty="0">
              <a:solidFill>
                <a:schemeClr val="tx1"/>
              </a:solidFill>
            </a:rPr>
            <a:t>Planning</a:t>
          </a:r>
        </a:p>
      </dsp:txBody>
      <dsp:txXfrm>
        <a:off x="5259717" y="2707346"/>
        <a:ext cx="1445923" cy="1156738"/>
      </dsp:txXfrm>
    </dsp:sp>
    <dsp:sp modelId="{F0EAF3EB-9F73-4B56-88D1-A64705899C5A}">
      <dsp:nvSpPr>
        <dsp:cNvPr id="0" name=""/>
        <dsp:cNvSpPr/>
      </dsp:nvSpPr>
      <dsp:spPr>
        <a:xfrm>
          <a:off x="1987569" y="564173"/>
          <a:ext cx="4858302" cy="4858302"/>
        </a:xfrm>
        <a:prstGeom prst="pie">
          <a:avLst>
            <a:gd name="adj1" fmla="val 3240000"/>
            <a:gd name="adj2" fmla="val 7560000"/>
          </a:avLst>
        </a:prstGeom>
        <a:solidFill>
          <a:schemeClr val="accent5">
            <a:hueOff val="3600000"/>
            <a:satOff val="-14561"/>
            <a:lumOff val="-1627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GB" sz="2200" b="1" kern="1200" dirty="0">
              <a:solidFill>
                <a:schemeClr val="tx1"/>
              </a:solidFill>
            </a:rPr>
            <a:t>Fieldwork</a:t>
          </a:r>
        </a:p>
      </dsp:txBody>
      <dsp:txXfrm>
        <a:off x="3722677" y="3976552"/>
        <a:ext cx="1388086" cy="1272412"/>
      </dsp:txXfrm>
    </dsp:sp>
    <dsp:sp modelId="{A5D38232-A572-492A-B7F6-20E000B8E305}">
      <dsp:nvSpPr>
        <dsp:cNvPr id="0" name=""/>
        <dsp:cNvSpPr/>
      </dsp:nvSpPr>
      <dsp:spPr>
        <a:xfrm>
          <a:off x="1910959" y="487565"/>
          <a:ext cx="4858302" cy="4858302"/>
        </a:xfrm>
        <a:prstGeom prst="pie">
          <a:avLst>
            <a:gd name="adj1" fmla="val 7560000"/>
            <a:gd name="adj2" fmla="val 11880000"/>
          </a:avLst>
        </a:prstGeom>
        <a:solidFill>
          <a:schemeClr val="accent5">
            <a:hueOff val="5400000"/>
            <a:satOff val="-21842"/>
            <a:lumOff val="-244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bg1"/>
              </a:solidFill>
            </a:rPr>
            <a:t>Completion</a:t>
          </a:r>
        </a:p>
      </dsp:txBody>
      <dsp:txXfrm>
        <a:off x="2194360" y="2707346"/>
        <a:ext cx="1445923" cy="1156738"/>
      </dsp:txXfrm>
    </dsp:sp>
    <dsp:sp modelId="{B95FA9F8-1EA5-4EC5-B0ED-3B06C4C55544}">
      <dsp:nvSpPr>
        <dsp:cNvPr id="0" name=""/>
        <dsp:cNvSpPr/>
      </dsp:nvSpPr>
      <dsp:spPr>
        <a:xfrm>
          <a:off x="1952601" y="358010"/>
          <a:ext cx="4858302" cy="4858302"/>
        </a:xfrm>
        <a:prstGeom prst="pie">
          <a:avLst>
            <a:gd name="adj1" fmla="val 11880000"/>
            <a:gd name="adj2" fmla="val 16200000"/>
          </a:avLst>
        </a:prstGeom>
        <a:solidFill>
          <a:schemeClr val="accent5">
            <a:hueOff val="7200000"/>
            <a:satOff val="-29122"/>
            <a:lumOff val="-3254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Audit Report</a:t>
          </a:r>
        </a:p>
      </dsp:txBody>
      <dsp:txXfrm>
        <a:off x="2714892" y="1174668"/>
        <a:ext cx="1561597" cy="1041064"/>
      </dsp:txXfrm>
    </dsp:sp>
    <dsp:sp modelId="{49D14C8E-9EDE-4AF5-8DE7-7F070FED83DE}">
      <dsp:nvSpPr>
        <dsp:cNvPr id="0" name=""/>
        <dsp:cNvSpPr/>
      </dsp:nvSpPr>
      <dsp:spPr>
        <a:xfrm>
          <a:off x="1903712" y="-26273"/>
          <a:ext cx="5459806" cy="5459806"/>
        </a:xfrm>
        <a:prstGeom prst="circularArrow">
          <a:avLst>
            <a:gd name="adj1" fmla="val 5085"/>
            <a:gd name="adj2" fmla="val 327528"/>
            <a:gd name="adj3" fmla="val 20192361"/>
            <a:gd name="adj4" fmla="val 16200324"/>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E93CD14-7582-4078-8BB7-2814B6CA7D3D}">
      <dsp:nvSpPr>
        <dsp:cNvPr id="0" name=""/>
        <dsp:cNvSpPr/>
      </dsp:nvSpPr>
      <dsp:spPr>
        <a:xfrm>
          <a:off x="1830323" y="186770"/>
          <a:ext cx="5459806" cy="5459806"/>
        </a:xfrm>
        <a:prstGeom prst="circularArrow">
          <a:avLst>
            <a:gd name="adj1" fmla="val 5085"/>
            <a:gd name="adj2" fmla="val 327528"/>
            <a:gd name="adj3" fmla="val 2912753"/>
            <a:gd name="adj4" fmla="val 20519953"/>
            <a:gd name="adj5" fmla="val 5932"/>
          </a:avLst>
        </a:prstGeom>
        <a:solidFill>
          <a:schemeClr val="accent5">
            <a:hueOff val="1800000"/>
            <a:satOff val="-7281"/>
            <a:lumOff val="-813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4314A2-B77B-4487-9792-AA1B34B510E6}">
      <dsp:nvSpPr>
        <dsp:cNvPr id="0" name=""/>
        <dsp:cNvSpPr/>
      </dsp:nvSpPr>
      <dsp:spPr>
        <a:xfrm>
          <a:off x="1686817" y="263623"/>
          <a:ext cx="5459806" cy="5459806"/>
        </a:xfrm>
        <a:prstGeom prst="circularArrow">
          <a:avLst>
            <a:gd name="adj1" fmla="val 5085"/>
            <a:gd name="adj2" fmla="val 327528"/>
            <a:gd name="adj3" fmla="val 7232777"/>
            <a:gd name="adj4" fmla="val 3239695"/>
            <a:gd name="adj5" fmla="val 5932"/>
          </a:avLst>
        </a:prstGeom>
        <a:solidFill>
          <a:schemeClr val="accent5">
            <a:hueOff val="3600000"/>
            <a:satOff val="-14561"/>
            <a:lumOff val="-1627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492077F-11A1-4948-8BFE-3C593D1CAB20}">
      <dsp:nvSpPr>
        <dsp:cNvPr id="0" name=""/>
        <dsp:cNvSpPr/>
      </dsp:nvSpPr>
      <dsp:spPr>
        <a:xfrm>
          <a:off x="1609871" y="186770"/>
          <a:ext cx="5459806" cy="5459806"/>
        </a:xfrm>
        <a:prstGeom prst="circularArrow">
          <a:avLst>
            <a:gd name="adj1" fmla="val 5085"/>
            <a:gd name="adj2" fmla="val 327528"/>
            <a:gd name="adj3" fmla="val 11552519"/>
            <a:gd name="adj4" fmla="val 7559718"/>
            <a:gd name="adj5" fmla="val 5932"/>
          </a:avLst>
        </a:prstGeom>
        <a:solidFill>
          <a:schemeClr val="accent5">
            <a:hueOff val="5400000"/>
            <a:satOff val="-21842"/>
            <a:lumOff val="-2441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59BA2A7-7F14-4AE1-B0FB-32EFB61BB88B}">
      <dsp:nvSpPr>
        <dsp:cNvPr id="0" name=""/>
        <dsp:cNvSpPr/>
      </dsp:nvSpPr>
      <dsp:spPr>
        <a:xfrm>
          <a:off x="1652078" y="57258"/>
          <a:ext cx="5459806" cy="5459806"/>
        </a:xfrm>
        <a:prstGeom prst="circularArrow">
          <a:avLst>
            <a:gd name="adj1" fmla="val 5085"/>
            <a:gd name="adj2" fmla="val 327528"/>
            <a:gd name="adj3" fmla="val 15872148"/>
            <a:gd name="adj4" fmla="val 11880111"/>
            <a:gd name="adj5" fmla="val 5932"/>
          </a:avLst>
        </a:prstGeom>
        <a:solidFill>
          <a:schemeClr val="accent5">
            <a:hueOff val="7200000"/>
            <a:satOff val="-29122"/>
            <a:lumOff val="-3254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345091" name="Rectangle 3"/>
          <p:cNvSpPr>
            <a:spLocks noGrp="1" noChangeArrowheads="1"/>
          </p:cNvSpPr>
          <p:nvPr>
            <p:ph type="dt" sz="quarter" idx="1"/>
          </p:nvPr>
        </p:nvSpPr>
        <p:spPr bwMode="auto">
          <a:xfrm>
            <a:off x="3884614"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345092" name="Rectangle 4"/>
          <p:cNvSpPr>
            <a:spLocks noGrp="1" noChangeArrowheads="1"/>
          </p:cNvSpPr>
          <p:nvPr>
            <p:ph type="ftr" sz="quarter" idx="2"/>
          </p:nvPr>
        </p:nvSpPr>
        <p:spPr bwMode="auto">
          <a:xfrm>
            <a:off x="0" y="8829966"/>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345093" name="Rectangle 5"/>
          <p:cNvSpPr>
            <a:spLocks noGrp="1" noChangeArrowheads="1"/>
          </p:cNvSpPr>
          <p:nvPr>
            <p:ph type="sldNum" sz="quarter" idx="3"/>
          </p:nvPr>
        </p:nvSpPr>
        <p:spPr bwMode="auto">
          <a:xfrm>
            <a:off x="3884614" y="8829966"/>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2D51866-CCA9-4BF4-A087-27313A1C50BC}" type="slidenum">
              <a:rPr lang="en-GB"/>
              <a:pPr>
                <a:defRPr/>
              </a:pPr>
              <a:t>‹#›</a:t>
            </a:fld>
            <a:endParaRPr lang="en-GB"/>
          </a:p>
        </p:txBody>
      </p:sp>
    </p:spTree>
    <p:extLst>
      <p:ext uri="{BB962C8B-B14F-4D97-AF65-F5344CB8AC3E}">
        <p14:creationId xmlns:p14="http://schemas.microsoft.com/office/powerpoint/2010/main" val="2966440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344067" name="Rectangle 3"/>
          <p:cNvSpPr>
            <a:spLocks noGrp="1" noChangeArrowheads="1"/>
          </p:cNvSpPr>
          <p:nvPr>
            <p:ph type="dt" idx="1"/>
          </p:nvPr>
        </p:nvSpPr>
        <p:spPr bwMode="auto">
          <a:xfrm>
            <a:off x="3884614"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133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344069" name="Rectangle 5"/>
          <p:cNvSpPr>
            <a:spLocks noGrp="1" noChangeArrowheads="1"/>
          </p:cNvSpPr>
          <p:nvPr>
            <p:ph type="body" sz="quarter" idx="3"/>
          </p:nvPr>
        </p:nvSpPr>
        <p:spPr bwMode="auto">
          <a:xfrm>
            <a:off x="685801" y="4415790"/>
            <a:ext cx="548640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44070" name="Rectangle 6"/>
          <p:cNvSpPr>
            <a:spLocks noGrp="1" noChangeArrowheads="1"/>
          </p:cNvSpPr>
          <p:nvPr>
            <p:ph type="ftr" sz="quarter" idx="4"/>
          </p:nvPr>
        </p:nvSpPr>
        <p:spPr bwMode="auto">
          <a:xfrm>
            <a:off x="0" y="8829966"/>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344071" name="Rectangle 7"/>
          <p:cNvSpPr>
            <a:spLocks noGrp="1" noChangeArrowheads="1"/>
          </p:cNvSpPr>
          <p:nvPr>
            <p:ph type="sldNum" sz="quarter" idx="5"/>
          </p:nvPr>
        </p:nvSpPr>
        <p:spPr bwMode="auto">
          <a:xfrm>
            <a:off x="3884614" y="8829966"/>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EA6F5B4-35DA-448B-8811-1F181A4786AC}" type="slidenum">
              <a:rPr lang="en-GB"/>
              <a:pPr>
                <a:defRPr/>
              </a:pPr>
              <a:t>‹#›</a:t>
            </a:fld>
            <a:endParaRPr lang="en-GB"/>
          </a:p>
        </p:txBody>
      </p:sp>
    </p:spTree>
    <p:extLst>
      <p:ext uri="{BB962C8B-B14F-4D97-AF65-F5344CB8AC3E}">
        <p14:creationId xmlns:p14="http://schemas.microsoft.com/office/powerpoint/2010/main" val="253888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EA6F5B4-35DA-448B-8811-1F181A4786AC}" type="slidenum">
              <a:rPr lang="en-GB" smtClean="0"/>
              <a:pPr>
                <a:defRPr/>
              </a:pPr>
              <a:t>2</a:t>
            </a:fld>
            <a:endParaRPr lang="en-GB"/>
          </a:p>
        </p:txBody>
      </p:sp>
    </p:spTree>
    <p:extLst>
      <p:ext uri="{BB962C8B-B14F-4D97-AF65-F5344CB8AC3E}">
        <p14:creationId xmlns:p14="http://schemas.microsoft.com/office/powerpoint/2010/main" val="247088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p:spPr>
        <p:txBody>
          <a:bodyPr/>
          <a:lstStyle/>
          <a:p>
            <a:pPr eaLnBrk="1" hangingPunct="1"/>
            <a:r>
              <a:rPr lang="en-GB" dirty="0"/>
              <a:t>Appropriate benchmarks e.g. assets, profit</a:t>
            </a:r>
          </a:p>
          <a:p>
            <a:pPr eaLnBrk="1" hangingPunct="1"/>
            <a:r>
              <a:rPr lang="en-GB" dirty="0"/>
              <a:t>Identifying financial data – last year’s results? Forecast figures?</a:t>
            </a:r>
          </a:p>
          <a:p>
            <a:pPr eaLnBrk="1" hangingPunct="1"/>
            <a:r>
              <a:rPr lang="en-GB" dirty="0"/>
              <a:t>Percentage based on judgement; may vary depending on nature of business (e.g. profit for profit oriented entity, may be a different percentage for entities dependent on debt finance)</a:t>
            </a:r>
          </a:p>
        </p:txBody>
      </p:sp>
      <p:sp>
        <p:nvSpPr>
          <p:cNvPr id="23555" name="Slide Number Placeholder 3"/>
          <p:cNvSpPr>
            <a:spLocks noGrp="1"/>
          </p:cNvSpPr>
          <p:nvPr>
            <p:ph type="sldNum" sz="quarter" idx="5"/>
          </p:nvPr>
        </p:nvSpPr>
        <p:spPr>
          <a:noFill/>
        </p:spPr>
        <p:txBody>
          <a:bodyPr/>
          <a:lstStyle/>
          <a:p>
            <a:fld id="{AE0FBE0D-4F73-46D0-A0A7-4383B2DFD0F6}" type="slidenum">
              <a:rPr lang="en-GB" smtClean="0"/>
              <a:pPr/>
              <a:t>25</a:t>
            </a:fld>
            <a:endParaRPr lang="en-GB"/>
          </a:p>
        </p:txBody>
      </p:sp>
    </p:spTree>
    <p:extLst>
      <p:ext uri="{BB962C8B-B14F-4D97-AF65-F5344CB8AC3E}">
        <p14:creationId xmlns:p14="http://schemas.microsoft.com/office/powerpoint/2010/main" val="1066148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In this widely-used</a:t>
            </a:r>
            <a:r>
              <a:rPr lang="en-GB" baseline="0" dirty="0"/>
              <a:t> model, three probabilities are multiplied together to give an overall audit risk figure. The risk model is used by audit firms to calculate detection risk, and thus to estimate the amount of detailed transaction and balance testing that is required. </a:t>
            </a:r>
            <a:endParaRPr lang="en-GB" dirty="0"/>
          </a:p>
        </p:txBody>
      </p:sp>
      <p:sp>
        <p:nvSpPr>
          <p:cNvPr id="4" name="Slide Number Placeholder 3"/>
          <p:cNvSpPr>
            <a:spLocks noGrp="1"/>
          </p:cNvSpPr>
          <p:nvPr>
            <p:ph type="sldNum" sz="quarter" idx="10"/>
          </p:nvPr>
        </p:nvSpPr>
        <p:spPr/>
        <p:txBody>
          <a:bodyPr/>
          <a:lstStyle/>
          <a:p>
            <a:fld id="{7D3A8BEA-63CD-401E-869D-CD408C64BB35}" type="slidenum">
              <a:rPr lang="en-GB" smtClean="0"/>
              <a:pPr/>
              <a:t>39</a:t>
            </a:fld>
            <a:endParaRPr lang="en-GB"/>
          </a:p>
        </p:txBody>
      </p:sp>
    </p:spTree>
    <p:extLst>
      <p:ext uri="{BB962C8B-B14F-4D97-AF65-F5344CB8AC3E}">
        <p14:creationId xmlns:p14="http://schemas.microsoft.com/office/powerpoint/2010/main" val="3831682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Indicators</a:t>
            </a:r>
            <a:r>
              <a:rPr lang="en-GB" baseline="0" dirty="0"/>
              <a:t> that inherent risk could be present:</a:t>
            </a:r>
          </a:p>
          <a:p>
            <a:endParaRPr lang="en-GB" baseline="0" dirty="0"/>
          </a:p>
          <a:p>
            <a:r>
              <a:rPr lang="en-GB" baseline="0" dirty="0"/>
              <a:t>A modified audit report was issued in the previous year</a:t>
            </a:r>
          </a:p>
          <a:p>
            <a:r>
              <a:rPr lang="en-GB" baseline="0" dirty="0"/>
              <a:t>Presence of complex or contentious transactions, e.g. Long-term contracts whose outcome is uncertain, the need for material provisions, accumulation of development costs and their subsequent amortisation. </a:t>
            </a:r>
          </a:p>
          <a:p>
            <a:r>
              <a:rPr lang="en-GB" baseline="0" dirty="0"/>
              <a:t>Scale and complexity of management judgements required in respect of accounting transactions, e.g. Estimates of amounts required for depreciation or amortisation where estimates of useful life are subjective.</a:t>
            </a:r>
          </a:p>
          <a:p>
            <a:r>
              <a:rPr lang="en-GB" baseline="0" dirty="0"/>
              <a:t>Quality of accounting systems, e.g. Where a new and relatively untried accounting system has been installed without a period of parallel running</a:t>
            </a:r>
          </a:p>
          <a:p>
            <a:r>
              <a:rPr lang="en-GB" baseline="0" dirty="0"/>
              <a:t>Unusual and complex transactions, especially those around the company’s year end</a:t>
            </a:r>
          </a:p>
          <a:p>
            <a:r>
              <a:rPr lang="en-GB" baseline="0" dirty="0"/>
              <a:t>Presence of management reward and bonus systems that are based on reported performance</a:t>
            </a:r>
            <a:endParaRPr lang="en-GB" dirty="0"/>
          </a:p>
        </p:txBody>
      </p:sp>
      <p:sp>
        <p:nvSpPr>
          <p:cNvPr id="4" name="Slide Number Placeholder 3"/>
          <p:cNvSpPr>
            <a:spLocks noGrp="1"/>
          </p:cNvSpPr>
          <p:nvPr>
            <p:ph type="sldNum" sz="quarter" idx="10"/>
          </p:nvPr>
        </p:nvSpPr>
        <p:spPr/>
        <p:txBody>
          <a:bodyPr/>
          <a:lstStyle/>
          <a:p>
            <a:fld id="{7D3A8BEA-63CD-401E-869D-CD408C64BB35}" type="slidenum">
              <a:rPr lang="en-GB" smtClean="0"/>
              <a:pPr/>
              <a:t>41</a:t>
            </a:fld>
            <a:endParaRPr lang="en-GB"/>
          </a:p>
        </p:txBody>
      </p:sp>
    </p:spTree>
    <p:extLst>
      <p:ext uri="{BB962C8B-B14F-4D97-AF65-F5344CB8AC3E}">
        <p14:creationId xmlns:p14="http://schemas.microsoft.com/office/powerpoint/2010/main" val="30302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Low RMM – lower level of confidence required through detailed testing</a:t>
            </a:r>
          </a:p>
          <a:p>
            <a:r>
              <a:rPr lang="en-GB" dirty="0"/>
              <a:t>Low</a:t>
            </a:r>
            <a:r>
              <a:rPr lang="en-GB" baseline="0" dirty="0"/>
              <a:t> materiality – more detailed testing</a:t>
            </a:r>
          </a:p>
          <a:p>
            <a:endParaRPr lang="en-GB" baseline="0" dirty="0"/>
          </a:p>
          <a:p>
            <a:r>
              <a:rPr lang="en-GB" baseline="0" dirty="0"/>
              <a:t>High RMM – relatively high level of confidence required through detailed testing</a:t>
            </a:r>
          </a:p>
          <a:p>
            <a:r>
              <a:rPr lang="en-GB" baseline="0" dirty="0"/>
              <a:t>High materiality – relatively less detailed testing </a:t>
            </a:r>
            <a:endParaRPr lang="en-GB" dirty="0"/>
          </a:p>
        </p:txBody>
      </p:sp>
      <p:sp>
        <p:nvSpPr>
          <p:cNvPr id="4" name="Slide Number Placeholder 3"/>
          <p:cNvSpPr>
            <a:spLocks noGrp="1"/>
          </p:cNvSpPr>
          <p:nvPr>
            <p:ph type="sldNum" sz="quarter" idx="10"/>
          </p:nvPr>
        </p:nvSpPr>
        <p:spPr/>
        <p:txBody>
          <a:bodyPr/>
          <a:lstStyle/>
          <a:p>
            <a:fld id="{7D3A8BEA-63CD-401E-869D-CD408C64BB35}" type="slidenum">
              <a:rPr lang="en-GB" smtClean="0"/>
              <a:pPr/>
              <a:t>47</a:t>
            </a:fld>
            <a:endParaRPr lang="en-GB"/>
          </a:p>
        </p:txBody>
      </p:sp>
    </p:spTree>
    <p:extLst>
      <p:ext uri="{BB962C8B-B14F-4D97-AF65-F5344CB8AC3E}">
        <p14:creationId xmlns:p14="http://schemas.microsoft.com/office/powerpoint/2010/main" val="3689207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p:spPr>
        <p:txBody>
          <a:bodyPr/>
          <a:lstStyle/>
          <a:p>
            <a:pPr eaLnBrk="1" hangingPunct="1"/>
            <a:endParaRPr lang="en-US"/>
          </a:p>
        </p:txBody>
      </p:sp>
      <p:sp>
        <p:nvSpPr>
          <p:cNvPr id="37891" name="Slide Number Placeholder 3"/>
          <p:cNvSpPr>
            <a:spLocks noGrp="1"/>
          </p:cNvSpPr>
          <p:nvPr>
            <p:ph type="sldNum" sz="quarter" idx="5"/>
          </p:nvPr>
        </p:nvSpPr>
        <p:spPr>
          <a:noFill/>
        </p:spPr>
        <p:txBody>
          <a:bodyPr/>
          <a:lstStyle/>
          <a:p>
            <a:fld id="{03C495A3-BF6F-424C-9213-5670574BA63D}" type="slidenum">
              <a:rPr lang="en-GB" smtClean="0"/>
              <a:pPr/>
              <a:t>48</a:t>
            </a:fld>
            <a:endParaRPr lang="en-GB"/>
          </a:p>
        </p:txBody>
      </p:sp>
    </p:spTree>
    <p:extLst>
      <p:ext uri="{BB962C8B-B14F-4D97-AF65-F5344CB8AC3E}">
        <p14:creationId xmlns:p14="http://schemas.microsoft.com/office/powerpoint/2010/main" val="69130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custDataLst>
              <p:tags r:id="rId1"/>
            </p:custDataLst>
          </p:nvPr>
        </p:nvSpPr>
        <p:spPr>
          <a:noFill/>
          <a:ln/>
        </p:spPr>
        <p:txBody>
          <a:bodyPr/>
          <a:lstStyle/>
          <a:p>
            <a:pPr marL="228600" indent="-228600" eaLnBrk="1" hangingPunct="1"/>
            <a:endParaRPr lang="en-US"/>
          </a:p>
        </p:txBody>
      </p:sp>
      <p:sp>
        <p:nvSpPr>
          <p:cNvPr id="19459" name="Slide Number Placeholder 3"/>
          <p:cNvSpPr>
            <a:spLocks noGrp="1"/>
          </p:cNvSpPr>
          <p:nvPr>
            <p:ph type="sldNum" sz="quarter" idx="5"/>
          </p:nvPr>
        </p:nvSpPr>
        <p:spPr>
          <a:noFill/>
        </p:spPr>
        <p:txBody>
          <a:bodyPr/>
          <a:lstStyle/>
          <a:p>
            <a:fld id="{68667C66-154F-4D19-92E2-8AB9800A15CC}" type="slidenum">
              <a:rPr lang="en-GB" smtClean="0"/>
              <a:pPr/>
              <a:t>7</a:t>
            </a:fld>
            <a:endParaRPr lang="en-GB"/>
          </a:p>
        </p:txBody>
      </p:sp>
    </p:spTree>
    <p:extLst>
      <p:ext uri="{BB962C8B-B14F-4D97-AF65-F5344CB8AC3E}">
        <p14:creationId xmlns:p14="http://schemas.microsoft.com/office/powerpoint/2010/main" val="387890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EA6F5B4-35DA-448B-8811-1F181A4786AC}" type="slidenum">
              <a:rPr lang="en-GB" smtClean="0"/>
              <a:pPr>
                <a:defRPr/>
              </a:pPr>
              <a:t>11</a:t>
            </a:fld>
            <a:endParaRPr lang="en-GB"/>
          </a:p>
        </p:txBody>
      </p:sp>
    </p:spTree>
    <p:extLst>
      <p:ext uri="{BB962C8B-B14F-4D97-AF65-F5344CB8AC3E}">
        <p14:creationId xmlns:p14="http://schemas.microsoft.com/office/powerpoint/2010/main" val="1389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custDataLst>
              <p:tags r:id="rId1"/>
            </p:custDataLst>
          </p:nvPr>
        </p:nvSpPr>
        <p:spPr>
          <a:noFill/>
          <a:ln/>
        </p:spPr>
        <p:txBody>
          <a:bodyPr/>
          <a:lstStyle/>
          <a:p>
            <a:pPr eaLnBrk="1" hangingPunct="1"/>
            <a:endParaRPr lang="en-US"/>
          </a:p>
        </p:txBody>
      </p:sp>
      <p:sp>
        <p:nvSpPr>
          <p:cNvPr id="21507" name="Slide Number Placeholder 3"/>
          <p:cNvSpPr>
            <a:spLocks noGrp="1"/>
          </p:cNvSpPr>
          <p:nvPr>
            <p:ph type="sldNum" sz="quarter" idx="5"/>
          </p:nvPr>
        </p:nvSpPr>
        <p:spPr>
          <a:noFill/>
        </p:spPr>
        <p:txBody>
          <a:bodyPr/>
          <a:lstStyle/>
          <a:p>
            <a:fld id="{D2B6E026-1666-4702-9227-27103FB82921}" type="slidenum">
              <a:rPr lang="en-GB" smtClean="0"/>
              <a:pPr/>
              <a:t>12</a:t>
            </a:fld>
            <a:endParaRPr lang="en-GB"/>
          </a:p>
        </p:txBody>
      </p:sp>
    </p:spTree>
    <p:extLst>
      <p:ext uri="{BB962C8B-B14F-4D97-AF65-F5344CB8AC3E}">
        <p14:creationId xmlns:p14="http://schemas.microsoft.com/office/powerpoint/2010/main" val="290079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EA6F5B4-35DA-448B-8811-1F181A4786AC}" type="slidenum">
              <a:rPr lang="en-GB" smtClean="0"/>
              <a:pPr>
                <a:defRPr/>
              </a:pPr>
              <a:t>17</a:t>
            </a:fld>
            <a:endParaRPr lang="en-GB"/>
          </a:p>
        </p:txBody>
      </p:sp>
    </p:spTree>
    <p:extLst>
      <p:ext uri="{BB962C8B-B14F-4D97-AF65-F5344CB8AC3E}">
        <p14:creationId xmlns:p14="http://schemas.microsoft.com/office/powerpoint/2010/main" val="108326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EA6F5B4-35DA-448B-8811-1F181A4786AC}" type="slidenum">
              <a:rPr lang="en-GB" smtClean="0"/>
              <a:pPr>
                <a:defRPr/>
              </a:pPr>
              <a:t>18</a:t>
            </a:fld>
            <a:endParaRPr lang="en-GB"/>
          </a:p>
        </p:txBody>
      </p:sp>
    </p:spTree>
    <p:extLst>
      <p:ext uri="{BB962C8B-B14F-4D97-AF65-F5344CB8AC3E}">
        <p14:creationId xmlns:p14="http://schemas.microsoft.com/office/powerpoint/2010/main" val="2268894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EA6F5B4-35DA-448B-8811-1F181A4786AC}" type="slidenum">
              <a:rPr lang="en-GB" smtClean="0"/>
              <a:pPr>
                <a:defRPr/>
              </a:pPr>
              <a:t>19</a:t>
            </a:fld>
            <a:endParaRPr lang="en-GB"/>
          </a:p>
        </p:txBody>
      </p:sp>
    </p:spTree>
    <p:extLst>
      <p:ext uri="{BB962C8B-B14F-4D97-AF65-F5344CB8AC3E}">
        <p14:creationId xmlns:p14="http://schemas.microsoft.com/office/powerpoint/2010/main" val="185653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EA6F5B4-35DA-448B-8811-1F181A4786AC}" type="slidenum">
              <a:rPr lang="en-GB" smtClean="0"/>
              <a:pPr>
                <a:defRPr/>
              </a:pPr>
              <a:t>20</a:t>
            </a:fld>
            <a:endParaRPr lang="en-GB"/>
          </a:p>
        </p:txBody>
      </p:sp>
    </p:spTree>
    <p:extLst>
      <p:ext uri="{BB962C8B-B14F-4D97-AF65-F5344CB8AC3E}">
        <p14:creationId xmlns:p14="http://schemas.microsoft.com/office/powerpoint/2010/main" val="48222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custDataLst>
              <p:tags r:id="rId1"/>
            </p:custDataLst>
          </p:nvPr>
        </p:nvSpPr>
        <p:spPr>
          <a:noFill/>
          <a:ln/>
        </p:spPr>
        <p:txBody>
          <a:bodyPr/>
          <a:lstStyle/>
          <a:p>
            <a:pPr marL="245356" indent="-245356" eaLnBrk="1" hangingPunct="1"/>
            <a:endParaRPr lang="en-US"/>
          </a:p>
        </p:txBody>
      </p:sp>
      <p:sp>
        <p:nvSpPr>
          <p:cNvPr id="19459" name="Slide Number Placeholder 3"/>
          <p:cNvSpPr>
            <a:spLocks noGrp="1"/>
          </p:cNvSpPr>
          <p:nvPr>
            <p:ph type="sldNum" sz="quarter" idx="5"/>
          </p:nvPr>
        </p:nvSpPr>
        <p:spPr>
          <a:noFill/>
        </p:spPr>
        <p:txBody>
          <a:bodyPr/>
          <a:lstStyle/>
          <a:p>
            <a:fld id="{68667C66-154F-4D19-92E2-8AB9800A15CC}" type="slidenum">
              <a:rPr lang="en-GB" smtClean="0"/>
              <a:pPr/>
              <a:t>22</a:t>
            </a:fld>
            <a:endParaRPr lang="en-GB"/>
          </a:p>
        </p:txBody>
      </p:sp>
    </p:spTree>
    <p:extLst>
      <p:ext uri="{BB962C8B-B14F-4D97-AF65-F5344CB8AC3E}">
        <p14:creationId xmlns:p14="http://schemas.microsoft.com/office/powerpoint/2010/main" val="3878906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GB"/>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GB"/>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GB"/>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GB"/>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GB"/>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GB"/>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GB"/>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GB"/>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GB"/>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GB"/>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GB"/>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GB"/>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GB"/>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GB"/>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GB"/>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GB"/>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GB"/>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GB"/>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GB"/>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GB"/>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GB"/>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GB"/>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GB"/>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GB"/>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GB"/>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GB"/>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GB"/>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GB"/>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GB"/>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GB"/>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GB"/>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GB"/>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GB"/>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en-GB" altLang="en-US"/>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GB"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GB" altLang="en-US"/>
          </a:p>
        </p:txBody>
      </p:sp>
      <p:sp>
        <p:nvSpPr>
          <p:cNvPr id="39" name="Rectangle 6"/>
          <p:cNvSpPr>
            <a:spLocks noGrp="1" noChangeArrowheads="1"/>
          </p:cNvSpPr>
          <p:nvPr>
            <p:ph type="ftr" sz="quarter" idx="11"/>
          </p:nvPr>
        </p:nvSpPr>
        <p:spPr/>
        <p:txBody>
          <a:bodyPr/>
          <a:lstStyle>
            <a:lvl1pPr>
              <a:defRPr/>
            </a:lvl1pPr>
          </a:lstStyle>
          <a:p>
            <a:pPr>
              <a:defRPr/>
            </a:pPr>
            <a:endParaRPr lang="en-GB" altLang="en-US"/>
          </a:p>
        </p:txBody>
      </p:sp>
      <p:sp>
        <p:nvSpPr>
          <p:cNvPr id="40" name="Rectangle 7"/>
          <p:cNvSpPr>
            <a:spLocks noGrp="1" noChangeArrowheads="1"/>
          </p:cNvSpPr>
          <p:nvPr>
            <p:ph type="sldNum" sz="quarter" idx="12"/>
          </p:nvPr>
        </p:nvSpPr>
        <p:spPr/>
        <p:txBody>
          <a:bodyPr/>
          <a:lstStyle>
            <a:lvl1pPr>
              <a:defRPr smtClean="0"/>
            </a:lvl1pPr>
          </a:lstStyle>
          <a:p>
            <a:pPr>
              <a:defRPr/>
            </a:pPr>
            <a:fld id="{AE508514-65AF-458E-BE6D-DDFFDE690ED8}" type="slidenum">
              <a:rPr lang="en-GB" altLang="en-US"/>
              <a:pPr>
                <a:defRPr/>
              </a:pPr>
              <a:t>‹#›</a:t>
            </a:fld>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p:cNvSpPr>
            <a:spLocks noGrp="1" noChangeArrowheads="1"/>
          </p:cNvSpPr>
          <p:nvPr>
            <p:ph type="sldNum" sz="quarter" idx="12"/>
          </p:nvPr>
        </p:nvSpPr>
        <p:spPr>
          <a:ln/>
        </p:spPr>
        <p:txBody>
          <a:bodyPr/>
          <a:lstStyle>
            <a:lvl1pPr>
              <a:defRPr/>
            </a:lvl1pPr>
          </a:lstStyle>
          <a:p>
            <a:pPr>
              <a:defRPr/>
            </a:pPr>
            <a:fld id="{02C9FF3C-CA85-4327-9125-EC75B13C0AE9}" type="slidenum">
              <a:rPr lang="en-GB" altLang="en-US"/>
              <a:pPr>
                <a:defRPr/>
              </a:pPr>
              <a:t>‹#›</a:t>
            </a:fld>
            <a:endParaRPr lang="en-GB"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p:cNvSpPr>
            <a:spLocks noGrp="1" noChangeArrowheads="1"/>
          </p:cNvSpPr>
          <p:nvPr>
            <p:ph type="sldNum" sz="quarter" idx="12"/>
          </p:nvPr>
        </p:nvSpPr>
        <p:spPr>
          <a:ln/>
        </p:spPr>
        <p:txBody>
          <a:bodyPr/>
          <a:lstStyle>
            <a:lvl1pPr>
              <a:defRPr/>
            </a:lvl1pPr>
          </a:lstStyle>
          <a:p>
            <a:pPr>
              <a:defRPr/>
            </a:pPr>
            <a:fld id="{05F58BF7-28DC-48AD-B6B1-C6CFD0409C69}" type="slidenum">
              <a:rPr lang="en-GB" altLang="en-US"/>
              <a:pPr>
                <a:defRPr/>
              </a:pPr>
              <a:t>‹#›</a:t>
            </a:fld>
            <a:endParaRPr lang="en-GB"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GB">
              <a:solidFill>
                <a:srgbClr val="000000"/>
              </a:solidFill>
            </a:endParaRPr>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r>
              <a:rPr lang="en-GB" altLang="en-US"/>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GB" altLang="en-US"/>
              <a:t>Click to edit Master subtitle style</a:t>
            </a:r>
          </a:p>
        </p:txBody>
      </p:sp>
      <p:sp>
        <p:nvSpPr>
          <p:cNvPr id="321541" name="Rectangle 5"/>
          <p:cNvSpPr>
            <a:spLocks noGrp="1" noChangeArrowheads="1"/>
          </p:cNvSpPr>
          <p:nvPr>
            <p:ph type="dt" sz="half" idx="2"/>
          </p:nvPr>
        </p:nvSpPr>
        <p:spPr/>
        <p:txBody>
          <a:bodyPr/>
          <a:lstStyle>
            <a:lvl1pPr>
              <a:defRPr/>
            </a:lvl1pPr>
          </a:lstStyle>
          <a:p>
            <a:endParaRPr lang="en-GB" altLang="en-US">
              <a:solidFill>
                <a:srgbClr val="000000"/>
              </a:solidFill>
            </a:endParaRPr>
          </a:p>
        </p:txBody>
      </p:sp>
      <p:sp>
        <p:nvSpPr>
          <p:cNvPr id="321542" name="Rectangle 6"/>
          <p:cNvSpPr>
            <a:spLocks noGrp="1" noChangeArrowheads="1"/>
          </p:cNvSpPr>
          <p:nvPr>
            <p:ph type="ftr" sz="quarter" idx="3"/>
          </p:nvPr>
        </p:nvSpPr>
        <p:spPr/>
        <p:txBody>
          <a:bodyPr/>
          <a:lstStyle>
            <a:lvl1pPr>
              <a:defRPr/>
            </a:lvl1pPr>
          </a:lstStyle>
          <a:p>
            <a:endParaRPr lang="en-GB" altLang="en-US">
              <a:solidFill>
                <a:srgbClr val="000000"/>
              </a:solidFill>
            </a:endParaRPr>
          </a:p>
        </p:txBody>
      </p:sp>
      <p:sp>
        <p:nvSpPr>
          <p:cNvPr id="321543" name="Rectangle 7"/>
          <p:cNvSpPr>
            <a:spLocks noGrp="1" noChangeArrowheads="1"/>
          </p:cNvSpPr>
          <p:nvPr>
            <p:ph type="sldNum" sz="quarter" idx="4"/>
          </p:nvPr>
        </p:nvSpPr>
        <p:spPr/>
        <p:txBody>
          <a:bodyPr/>
          <a:lstStyle>
            <a:lvl1pPr>
              <a:defRPr/>
            </a:lvl1pPr>
          </a:lstStyle>
          <a:p>
            <a:fld id="{A2017469-2E2A-4F0E-9DF8-39B59039A4D8}" type="slidenum">
              <a:rPr lang="en-GB" altLang="en-US" smtClean="0">
                <a:solidFill>
                  <a:srgbClr val="000000"/>
                </a:solidFill>
              </a:rPr>
              <a:pPr/>
              <a:t>‹#›</a:t>
            </a:fld>
            <a:endParaRPr lang="en-GB" altLang="en-US">
              <a:solidFill>
                <a:srgbClr val="000000"/>
              </a:solidFill>
            </a:endParaRPr>
          </a:p>
        </p:txBody>
      </p:sp>
      <p:grpSp>
        <p:nvGrpSpPr>
          <p:cNvPr id="321544"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154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154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154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154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155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155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155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155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155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155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155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155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155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155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156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156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156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156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156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156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156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156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156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156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157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157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157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157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157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157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GB">
              <a:solidFill>
                <a:srgbClr val="000000"/>
              </a:solidFill>
            </a:endParaRPr>
          </a:p>
        </p:txBody>
      </p:sp>
    </p:spTree>
    <p:extLst>
      <p:ext uri="{BB962C8B-B14F-4D97-AF65-F5344CB8AC3E}">
        <p14:creationId xmlns:p14="http://schemas.microsoft.com/office/powerpoint/2010/main" val="1055353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624641C-548C-4D02-A479-9F4DB6595AA2}"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344960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4B80B04-111E-4D5E-B78E-C09A0A6DC435}"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709521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3F5FEB0-7B1F-48EA-BA20-148CF11286E4}"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968152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lvl1pPr>
              <a:defRPr/>
            </a:lvl1pPr>
          </a:lstStyle>
          <a:p>
            <a:endParaRPr lang="en-GB"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GB"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BE451B1-0E9C-4270-A032-1B0C65B7A366}"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212271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lvl1pPr>
              <a:defRPr/>
            </a:lvl1pPr>
          </a:lstStyle>
          <a:p>
            <a:endParaRPr lang="en-GB"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GB"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E8757B8-79D8-42E4-AA72-D53AD3CFA17B}"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640075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GB"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2C530B2-4938-4568-A447-E8B12CB3B9AC}"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975404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15D7905-4109-42F5-A520-BE96091E91A9}"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59824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p:cNvSpPr>
            <a:spLocks noGrp="1" noChangeArrowheads="1"/>
          </p:cNvSpPr>
          <p:nvPr>
            <p:ph type="sldNum" sz="quarter" idx="12"/>
          </p:nvPr>
        </p:nvSpPr>
        <p:spPr>
          <a:ln/>
        </p:spPr>
        <p:txBody>
          <a:bodyPr/>
          <a:lstStyle>
            <a:lvl1pPr>
              <a:defRPr/>
            </a:lvl1pPr>
          </a:lstStyle>
          <a:p>
            <a:pPr>
              <a:defRPr/>
            </a:pPr>
            <a:fld id="{4BF84A34-A1D0-4487-92C5-EC1B36BD6C49}" type="slidenum">
              <a:rPr lang="en-GB" altLang="en-US"/>
              <a:pPr>
                <a:defRPr/>
              </a:pPr>
              <a:t>‹#›</a:t>
            </a:fld>
            <a:endParaRPr lang="en-GB"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3E76EA5-C18C-4B84-A37B-32D0DD5A6035}"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74142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83800F5-EF92-470B-A63F-4DF75C69DB9B}"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923116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3F89CA3-4237-4444-A631-6812A116E189}" type="slidenum">
              <a:rPr lang="en-GB" altLang="en-US" smtClean="0">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51461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p:cNvSpPr>
            <a:spLocks noGrp="1" noChangeArrowheads="1"/>
          </p:cNvSpPr>
          <p:nvPr>
            <p:ph type="sldNum" sz="quarter" idx="12"/>
          </p:nvPr>
        </p:nvSpPr>
        <p:spPr>
          <a:ln/>
        </p:spPr>
        <p:txBody>
          <a:bodyPr/>
          <a:lstStyle>
            <a:lvl1pPr>
              <a:defRPr/>
            </a:lvl1pPr>
          </a:lstStyle>
          <a:p>
            <a:pPr>
              <a:defRPr/>
            </a:pPr>
            <a:fld id="{30BDFF2D-0D8E-482C-A265-182FF9B59370}" type="slidenum">
              <a:rPr lang="en-GB" altLang="en-US"/>
              <a:pPr>
                <a:defRPr/>
              </a:pPr>
              <a:t>‹#›</a:t>
            </a:fld>
            <a:endParaRPr lang="en-GB"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7"/>
          <p:cNvSpPr>
            <a:spLocks noGrp="1" noChangeArrowheads="1"/>
          </p:cNvSpPr>
          <p:nvPr>
            <p:ph type="sldNum" sz="quarter" idx="12"/>
          </p:nvPr>
        </p:nvSpPr>
        <p:spPr>
          <a:ln/>
        </p:spPr>
        <p:txBody>
          <a:bodyPr/>
          <a:lstStyle>
            <a:lvl1pPr>
              <a:defRPr/>
            </a:lvl1pPr>
          </a:lstStyle>
          <a:p>
            <a:pPr>
              <a:defRPr/>
            </a:pPr>
            <a:fld id="{331170F6-F5D5-47E9-9C22-D20C7F8CB089}" type="slidenum">
              <a:rPr lang="en-GB" altLang="en-US"/>
              <a:pPr>
                <a:defRPr/>
              </a:pPr>
              <a:t>‹#›</a:t>
            </a:fld>
            <a:endParaRPr lang="en-GB"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7"/>
          <p:cNvSpPr>
            <a:spLocks noGrp="1" noChangeArrowheads="1"/>
          </p:cNvSpPr>
          <p:nvPr>
            <p:ph type="sldNum" sz="quarter" idx="12"/>
          </p:nvPr>
        </p:nvSpPr>
        <p:spPr>
          <a:ln/>
        </p:spPr>
        <p:txBody>
          <a:bodyPr/>
          <a:lstStyle>
            <a:lvl1pPr>
              <a:defRPr/>
            </a:lvl1pPr>
          </a:lstStyle>
          <a:p>
            <a:pPr>
              <a:defRPr/>
            </a:pPr>
            <a:fld id="{9DABD609-3562-4A94-ABF0-D4249EC5E45E}" type="slidenum">
              <a:rPr lang="en-GB" altLang="en-US"/>
              <a:pPr>
                <a:defRPr/>
              </a:pPr>
              <a:t>‹#›</a:t>
            </a:fld>
            <a:endParaRPr lang="en-GB"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7"/>
          <p:cNvSpPr>
            <a:spLocks noGrp="1" noChangeArrowheads="1"/>
          </p:cNvSpPr>
          <p:nvPr>
            <p:ph type="sldNum" sz="quarter" idx="12"/>
          </p:nvPr>
        </p:nvSpPr>
        <p:spPr>
          <a:ln/>
        </p:spPr>
        <p:txBody>
          <a:bodyPr/>
          <a:lstStyle>
            <a:lvl1pPr>
              <a:defRPr/>
            </a:lvl1pPr>
          </a:lstStyle>
          <a:p>
            <a:pPr>
              <a:defRPr/>
            </a:pPr>
            <a:fld id="{24DA40A0-F7A3-4FDE-9502-C7C4586FA6A0}" type="slidenum">
              <a:rPr lang="en-GB" altLang="en-US"/>
              <a:pPr>
                <a:defRPr/>
              </a:pPr>
              <a:t>‹#›</a:t>
            </a:fld>
            <a:endParaRPr lang="en-GB"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7"/>
          <p:cNvSpPr>
            <a:spLocks noGrp="1" noChangeArrowheads="1"/>
          </p:cNvSpPr>
          <p:nvPr>
            <p:ph type="sldNum" sz="quarter" idx="12"/>
          </p:nvPr>
        </p:nvSpPr>
        <p:spPr>
          <a:ln/>
        </p:spPr>
        <p:txBody>
          <a:bodyPr/>
          <a:lstStyle>
            <a:lvl1pPr>
              <a:defRPr/>
            </a:lvl1pPr>
          </a:lstStyle>
          <a:p>
            <a:pPr>
              <a:defRPr/>
            </a:pPr>
            <a:fld id="{60090D28-74A3-4197-984B-4851358F91A8}" type="slidenum">
              <a:rPr lang="en-GB" altLang="en-US"/>
              <a:pPr>
                <a:defRPr/>
              </a:pPr>
              <a:t>‹#›</a:t>
            </a:fld>
            <a:endParaRPr lang="en-GB"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7"/>
          <p:cNvSpPr>
            <a:spLocks noGrp="1" noChangeArrowheads="1"/>
          </p:cNvSpPr>
          <p:nvPr>
            <p:ph type="sldNum" sz="quarter" idx="12"/>
          </p:nvPr>
        </p:nvSpPr>
        <p:spPr>
          <a:ln/>
        </p:spPr>
        <p:txBody>
          <a:bodyPr/>
          <a:lstStyle>
            <a:lvl1pPr>
              <a:defRPr/>
            </a:lvl1pPr>
          </a:lstStyle>
          <a:p>
            <a:pPr>
              <a:defRPr/>
            </a:pPr>
            <a:fld id="{F080A14D-B90B-418F-BD0C-C15E26F2B812}" type="slidenum">
              <a:rPr lang="en-GB" altLang="en-US"/>
              <a:pPr>
                <a:defRPr/>
              </a:pPr>
              <a:t>‹#›</a:t>
            </a:fld>
            <a:endParaRPr lang="en-GB"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7"/>
          <p:cNvSpPr>
            <a:spLocks noGrp="1" noChangeArrowheads="1"/>
          </p:cNvSpPr>
          <p:nvPr>
            <p:ph type="sldNum" sz="quarter" idx="12"/>
          </p:nvPr>
        </p:nvSpPr>
        <p:spPr>
          <a:ln/>
        </p:spPr>
        <p:txBody>
          <a:bodyPr/>
          <a:lstStyle>
            <a:lvl1pPr>
              <a:defRPr/>
            </a:lvl1pPr>
          </a:lstStyle>
          <a:p>
            <a:pPr>
              <a:defRPr/>
            </a:pPr>
            <a:fld id="{26CA3592-26E2-4E29-9FAD-CCCD4CFAD15F}" type="slidenum">
              <a:rPr lang="en-GB" altLang="en-US"/>
              <a:pPr>
                <a:defRPr/>
              </a:pPr>
              <a:t>‹#›</a:t>
            </a:fld>
            <a:endParaRPr lang="en-GB"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E1FF">
            <a:alpha val="30000"/>
          </a:srgbClr>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GB"/>
          </a:p>
        </p:txBody>
      </p:sp>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GB" alt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GB" alt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C79B1E18-1EAC-428C-AC5A-1DC6FB6082DD}" type="slidenum">
              <a:rPr lang="en-GB" altLang="en-US"/>
              <a:pPr>
                <a:defRPr/>
              </a:pPr>
              <a:t>‹#›</a:t>
            </a:fld>
            <a:endParaRPr lang="en-GB" altLang="en-US"/>
          </a:p>
        </p:txBody>
      </p:sp>
      <p:grpSp>
        <p:nvGrpSpPr>
          <p:cNvPr id="1032"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GB"/>
            </a:p>
          </p:txBody>
        </p:sp>
        <p:sp>
          <p:nvSpPr>
            <p:cNvPr id="32052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GB"/>
            </a:p>
          </p:txBody>
        </p:sp>
        <p:sp>
          <p:nvSpPr>
            <p:cNvPr id="320523"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GB"/>
            </a:p>
          </p:txBody>
        </p:sp>
        <p:sp>
          <p:nvSpPr>
            <p:cNvPr id="320524"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GB"/>
            </a:p>
          </p:txBody>
        </p:sp>
        <p:sp>
          <p:nvSpPr>
            <p:cNvPr id="320525"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GB"/>
            </a:p>
          </p:txBody>
        </p:sp>
        <p:sp>
          <p:nvSpPr>
            <p:cNvPr id="320526"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GB"/>
            </a:p>
          </p:txBody>
        </p:sp>
        <p:sp>
          <p:nvSpPr>
            <p:cNvPr id="320527"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GB"/>
            </a:p>
          </p:txBody>
        </p:sp>
        <p:sp>
          <p:nvSpPr>
            <p:cNvPr id="320528"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GB"/>
            </a:p>
          </p:txBody>
        </p:sp>
        <p:sp>
          <p:nvSpPr>
            <p:cNvPr id="320529"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GB"/>
            </a:p>
          </p:txBody>
        </p:sp>
        <p:sp>
          <p:nvSpPr>
            <p:cNvPr id="320530"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GB"/>
            </a:p>
          </p:txBody>
        </p:sp>
        <p:sp>
          <p:nvSpPr>
            <p:cNvPr id="320531"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GB"/>
            </a:p>
          </p:txBody>
        </p:sp>
        <p:sp>
          <p:nvSpPr>
            <p:cNvPr id="320532"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GB"/>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GB"/>
            </a:p>
          </p:txBody>
        </p:sp>
        <p:sp>
          <p:nvSpPr>
            <p:cNvPr id="32053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GB"/>
            </a:p>
          </p:txBody>
        </p:sp>
        <p:sp>
          <p:nvSpPr>
            <p:cNvPr id="320535"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GB"/>
            </a:p>
          </p:txBody>
        </p:sp>
        <p:sp>
          <p:nvSpPr>
            <p:cNvPr id="320536"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GB"/>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GB"/>
            </a:p>
          </p:txBody>
        </p:sp>
        <p:sp>
          <p:nvSpPr>
            <p:cNvPr id="32053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GB"/>
            </a:p>
          </p:txBody>
        </p:sp>
        <p:sp>
          <p:nvSpPr>
            <p:cNvPr id="320539"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GB"/>
            </a:p>
          </p:txBody>
        </p:sp>
        <p:sp>
          <p:nvSpPr>
            <p:cNvPr id="320540"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GB"/>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GB"/>
            </a:p>
          </p:txBody>
        </p:sp>
        <p:sp>
          <p:nvSpPr>
            <p:cNvPr id="32054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GB"/>
            </a:p>
          </p:txBody>
        </p:sp>
        <p:sp>
          <p:nvSpPr>
            <p:cNvPr id="32054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GB"/>
            </a:p>
          </p:txBody>
        </p:sp>
        <p:sp>
          <p:nvSpPr>
            <p:cNvPr id="320544"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GB"/>
            </a:p>
          </p:txBody>
        </p:sp>
        <p:sp>
          <p:nvSpPr>
            <p:cNvPr id="320545"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GB"/>
            </a:p>
          </p:txBody>
        </p:sp>
        <p:sp>
          <p:nvSpPr>
            <p:cNvPr id="320546"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GB"/>
            </a:p>
          </p:txBody>
        </p:sp>
        <p:sp>
          <p:nvSpPr>
            <p:cNvPr id="320547"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GB"/>
            </a:p>
          </p:txBody>
        </p:sp>
        <p:sp>
          <p:nvSpPr>
            <p:cNvPr id="320548"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GB"/>
            </a:p>
          </p:txBody>
        </p:sp>
        <p:sp>
          <p:nvSpPr>
            <p:cNvPr id="320549"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GB"/>
            </a:p>
          </p:txBody>
        </p:sp>
        <p:sp>
          <p:nvSpPr>
            <p:cNvPr id="32055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GB"/>
            </a:p>
          </p:txBody>
        </p:sp>
        <p:sp>
          <p:nvSpPr>
            <p:cNvPr id="320551"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GB"/>
            </a:p>
          </p:txBody>
        </p:sp>
      </p:grpSp>
    </p:spTree>
  </p:cSld>
  <p:clrMap bg1="lt1" tx1="dk1" bg2="lt2" tx2="dk2" accent1="accent1" accent2="accent2" accent3="accent3" accent4="accent4" accent5="accent5" accent6="accent6" hlink="hlink" folHlink="folHlink"/>
  <p:sldLayoutIdLst>
    <p:sldLayoutId id="2147483705" r:id="rId1"/>
    <p:sldLayoutId id="2147483704" r:id="rId2"/>
    <p:sldLayoutId id="2147483703" r:id="rId3"/>
    <p:sldLayoutId id="2147483702" r:id="rId4"/>
    <p:sldLayoutId id="2147483701" r:id="rId5"/>
    <p:sldLayoutId id="2147483700" r:id="rId6"/>
    <p:sldLayoutId id="2147483699" r:id="rId7"/>
    <p:sldLayoutId id="2147483698" r:id="rId8"/>
    <p:sldLayoutId id="2147483697" r:id="rId9"/>
    <p:sldLayoutId id="2147483696" r:id="rId10"/>
    <p:sldLayoutId id="2147483695"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E1FF">
            <a:alpha val="30000"/>
          </a:srgbClr>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GB">
              <a:solidFill>
                <a:srgbClr val="000000"/>
              </a:solidFill>
            </a:endParaRPr>
          </a:p>
        </p:txBody>
      </p:sp>
      <p:sp>
        <p:nvSpPr>
          <p:cNvPr id="32051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32051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205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GB" altLang="en-US">
              <a:solidFill>
                <a:srgbClr val="000000"/>
              </a:solidFill>
            </a:endParaRPr>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GB" altLang="en-US">
              <a:solidFill>
                <a:srgbClr val="000000"/>
              </a:solidFill>
            </a:endParaRPr>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5CAC3C54-0A14-4E68-9761-0F3EE9D926C0}" type="slidenum">
              <a:rPr lang="en-GB" altLang="en-US" smtClean="0">
                <a:solidFill>
                  <a:srgbClr val="000000"/>
                </a:solidFill>
              </a:rPr>
              <a:pPr/>
              <a:t>‹#›</a:t>
            </a:fld>
            <a:endParaRPr lang="en-GB" altLang="en-US">
              <a:solidFill>
                <a:srgbClr val="000000"/>
              </a:solidFill>
            </a:endParaRPr>
          </a:p>
        </p:txBody>
      </p:sp>
      <p:grpSp>
        <p:nvGrpSpPr>
          <p:cNvPr id="320520"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052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052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052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052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052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052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052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052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053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053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053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05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GB">
                <a:solidFill>
                  <a:srgbClr val="000000"/>
                </a:solidFill>
              </a:endParaRPr>
            </a:p>
          </p:txBody>
        </p:sp>
        <p:sp>
          <p:nvSpPr>
            <p:cNvPr id="32053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053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053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05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053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053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054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05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054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GB">
                <a:solidFill>
                  <a:srgbClr val="000000"/>
                </a:solidFill>
              </a:endParaRPr>
            </a:p>
          </p:txBody>
        </p:sp>
        <p:sp>
          <p:nvSpPr>
            <p:cNvPr id="32054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054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054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054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054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GB">
                <a:solidFill>
                  <a:srgbClr val="000000"/>
                </a:solidFill>
              </a:endParaRPr>
            </a:p>
          </p:txBody>
        </p:sp>
        <p:sp>
          <p:nvSpPr>
            <p:cNvPr id="32054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054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055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sp>
          <p:nvSpPr>
            <p:cNvPr id="32055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GB">
                <a:solidFill>
                  <a:srgbClr val="000000"/>
                </a:solidFill>
              </a:endParaRPr>
            </a:p>
          </p:txBody>
        </p:sp>
      </p:grpSp>
    </p:spTree>
    <p:extLst>
      <p:ext uri="{BB962C8B-B14F-4D97-AF65-F5344CB8AC3E}">
        <p14:creationId xmlns:p14="http://schemas.microsoft.com/office/powerpoint/2010/main" val="17692704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Audit &amp; Assurance</a:t>
            </a:r>
          </a:p>
        </p:txBody>
      </p:sp>
      <p:sp>
        <p:nvSpPr>
          <p:cNvPr id="3" name="Subtitle 2"/>
          <p:cNvSpPr>
            <a:spLocks noGrp="1"/>
          </p:cNvSpPr>
          <p:nvPr>
            <p:ph type="subTitle" idx="1"/>
          </p:nvPr>
        </p:nvSpPr>
        <p:spPr>
          <a:xfrm>
            <a:off x="849313" y="3049588"/>
            <a:ext cx="6248400" cy="2827684"/>
          </a:xfrm>
        </p:spPr>
        <p:txBody>
          <a:bodyPr/>
          <a:lstStyle/>
          <a:p>
            <a:r>
              <a:rPr lang="en-GB" sz="2400" dirty="0"/>
              <a:t>Materiality </a:t>
            </a:r>
          </a:p>
        </p:txBody>
      </p:sp>
    </p:spTree>
    <p:extLst>
      <p:ext uri="{BB962C8B-B14F-4D97-AF65-F5344CB8AC3E}">
        <p14:creationId xmlns:p14="http://schemas.microsoft.com/office/powerpoint/2010/main" val="242807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GB" sz="3600" dirty="0"/>
              <a:t>Materiality at the Planning Stage</a:t>
            </a:r>
          </a:p>
        </p:txBody>
      </p:sp>
      <p:sp>
        <p:nvSpPr>
          <p:cNvPr id="24578" name="Content Placeholder 2"/>
          <p:cNvSpPr>
            <a:spLocks noGrp="1"/>
          </p:cNvSpPr>
          <p:nvPr>
            <p:ph idx="1"/>
          </p:nvPr>
        </p:nvSpPr>
        <p:spPr/>
        <p:txBody>
          <a:bodyPr/>
          <a:lstStyle/>
          <a:p>
            <a:r>
              <a:rPr lang="en-GB" dirty="0"/>
              <a:t>Feeds in to the audit plan, helps the auditor to decide:</a:t>
            </a:r>
          </a:p>
          <a:p>
            <a:pPr lvl="1"/>
            <a:r>
              <a:rPr lang="en-GB" dirty="0">
                <a:highlight>
                  <a:srgbClr val="FFFF00"/>
                </a:highlight>
              </a:rPr>
              <a:t>How many </a:t>
            </a:r>
            <a:r>
              <a:rPr lang="en-GB" dirty="0"/>
              <a:t>and </a:t>
            </a:r>
            <a:r>
              <a:rPr lang="en-GB" dirty="0">
                <a:highlight>
                  <a:srgbClr val="FFFF00"/>
                </a:highlight>
              </a:rPr>
              <a:t>what </a:t>
            </a:r>
            <a:r>
              <a:rPr lang="en-GB" dirty="0"/>
              <a:t>items to examine</a:t>
            </a:r>
          </a:p>
          <a:p>
            <a:pPr lvl="1"/>
            <a:r>
              <a:rPr lang="en-GB" dirty="0"/>
              <a:t>Whether to use </a:t>
            </a:r>
            <a:r>
              <a:rPr lang="en-GB" dirty="0">
                <a:highlight>
                  <a:srgbClr val="FFFF00"/>
                </a:highlight>
              </a:rPr>
              <a:t>sampling</a:t>
            </a:r>
            <a:r>
              <a:rPr lang="en-GB" dirty="0"/>
              <a:t> techniques</a:t>
            </a:r>
          </a:p>
          <a:p>
            <a:pPr lvl="1"/>
            <a:r>
              <a:rPr lang="en-GB" dirty="0"/>
              <a:t>What </a:t>
            </a:r>
            <a:r>
              <a:rPr lang="en-GB" dirty="0">
                <a:highlight>
                  <a:srgbClr val="FFFF00"/>
                </a:highlight>
              </a:rPr>
              <a:t>level of misstatement </a:t>
            </a:r>
            <a:r>
              <a:rPr lang="en-GB" dirty="0"/>
              <a:t>is likely to lead to the auditor to consider the financial statements do not give a true and fair view</a:t>
            </a:r>
          </a:p>
          <a:p>
            <a:pPr lvl="1"/>
            <a:endParaRPr lang="en-GB" sz="1400" dirty="0"/>
          </a:p>
          <a:p>
            <a:pPr marL="0" indent="0">
              <a:buNone/>
            </a:pPr>
            <a:r>
              <a:rPr lang="en-GB" b="1" dirty="0">
                <a:solidFill>
                  <a:srgbClr val="0000FF"/>
                </a:solidFill>
              </a:rPr>
              <a:t>The auditor designs audit procedures to reduce risk of giving inappropriate opinion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Planning Materiality </a:t>
            </a:r>
          </a:p>
        </p:txBody>
      </p:sp>
      <p:sp>
        <p:nvSpPr>
          <p:cNvPr id="3" name="Content Placeholder 2"/>
          <p:cNvSpPr>
            <a:spLocks noGrp="1"/>
          </p:cNvSpPr>
          <p:nvPr>
            <p:ph idx="1"/>
          </p:nvPr>
        </p:nvSpPr>
        <p:spPr/>
        <p:txBody>
          <a:bodyPr/>
          <a:lstStyle/>
          <a:p>
            <a:pPr>
              <a:spcBef>
                <a:spcPts val="0"/>
              </a:spcBef>
            </a:pPr>
            <a:r>
              <a:rPr lang="en-GB" sz="2600" dirty="0"/>
              <a:t>Materiality levels are a key part of audit planning. The materiality level set at the planning stage is called </a:t>
            </a:r>
            <a:r>
              <a:rPr lang="en-GB" sz="2600" b="1" dirty="0"/>
              <a:t>planning materiality. </a:t>
            </a:r>
          </a:p>
          <a:p>
            <a:pPr marL="0" indent="0">
              <a:spcBef>
                <a:spcPts val="0"/>
              </a:spcBef>
              <a:buNone/>
            </a:pPr>
            <a:endParaRPr lang="en-GB" sz="2400" dirty="0">
              <a:solidFill>
                <a:srgbClr val="0000FF"/>
              </a:solidFill>
            </a:endParaRPr>
          </a:p>
          <a:p>
            <a:pPr>
              <a:spcBef>
                <a:spcPts val="0"/>
              </a:spcBef>
            </a:pPr>
            <a:r>
              <a:rPr lang="en-GB" sz="2600" dirty="0"/>
              <a:t>However, during the audit, the materiality level is </a:t>
            </a:r>
            <a:r>
              <a:rPr lang="en-GB" sz="2600" dirty="0">
                <a:solidFill>
                  <a:srgbClr val="7030A0"/>
                </a:solidFill>
              </a:rPr>
              <a:t>regularly reviewed </a:t>
            </a:r>
            <a:r>
              <a:rPr lang="en-GB" sz="2600" dirty="0"/>
              <a:t>and </a:t>
            </a:r>
            <a:r>
              <a:rPr lang="en-GB" sz="2600" dirty="0">
                <a:solidFill>
                  <a:srgbClr val="7030A0"/>
                </a:solidFill>
              </a:rPr>
              <a:t>may be changed. </a:t>
            </a:r>
            <a:r>
              <a:rPr lang="en-GB" sz="2600" dirty="0"/>
              <a:t>This may be due to:</a:t>
            </a:r>
          </a:p>
          <a:p>
            <a:pPr lvl="1">
              <a:spcBef>
                <a:spcPts val="0"/>
              </a:spcBef>
            </a:pPr>
            <a:r>
              <a:rPr lang="en-GB" dirty="0">
                <a:ea typeface="+mn-ea"/>
                <a:cs typeface="+mn-cs"/>
              </a:rPr>
              <a:t>Draft financial statements being altered (due to material misstatement or revision of estimates). </a:t>
            </a:r>
          </a:p>
          <a:p>
            <a:pPr lvl="1">
              <a:spcBef>
                <a:spcPts val="0"/>
              </a:spcBef>
            </a:pPr>
            <a:r>
              <a:rPr lang="en-GB" dirty="0">
                <a:ea typeface="+mn-ea"/>
                <a:cs typeface="+mn-cs"/>
              </a:rPr>
              <a:t>External factors may cause </a:t>
            </a:r>
            <a:r>
              <a:rPr lang="en-GB" dirty="0">
                <a:solidFill>
                  <a:srgbClr val="7030A0"/>
                </a:solidFill>
                <a:ea typeface="+mn-ea"/>
                <a:cs typeface="+mn-cs"/>
              </a:rPr>
              <a:t>changes in risk estimates.</a:t>
            </a:r>
          </a:p>
          <a:p>
            <a:endParaRPr lang="en-GB" dirty="0"/>
          </a:p>
        </p:txBody>
      </p:sp>
    </p:spTree>
    <p:extLst>
      <p:ext uri="{BB962C8B-B14F-4D97-AF65-F5344CB8AC3E}">
        <p14:creationId xmlns:p14="http://schemas.microsoft.com/office/powerpoint/2010/main" val="411053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GB" sz="4000"/>
              <a:t>Materiality </a:t>
            </a:r>
          </a:p>
        </p:txBody>
      </p:sp>
      <p:sp>
        <p:nvSpPr>
          <p:cNvPr id="20482" name="Content Placeholder 2"/>
          <p:cNvSpPr>
            <a:spLocks noGrp="1"/>
          </p:cNvSpPr>
          <p:nvPr>
            <p:ph idx="1"/>
          </p:nvPr>
        </p:nvSpPr>
        <p:spPr>
          <a:xfrm>
            <a:off x="457200" y="1484784"/>
            <a:ext cx="8229600" cy="5112568"/>
          </a:xfrm>
        </p:spPr>
        <p:txBody>
          <a:bodyPr/>
          <a:lstStyle/>
          <a:p>
            <a:pPr algn="ctr">
              <a:buFont typeface="Wingdings" pitchFamily="2" charset="2"/>
              <a:buNone/>
            </a:pPr>
            <a:r>
              <a:rPr lang="en-GB" b="1" i="1" dirty="0">
                <a:solidFill>
                  <a:srgbClr val="7030A0"/>
                </a:solidFill>
              </a:rPr>
              <a:t>ISA 320 Materiality in Planning and Performing an Audit</a:t>
            </a:r>
          </a:p>
          <a:p>
            <a:r>
              <a:rPr lang="en-GB" sz="2800" dirty="0"/>
              <a:t>Materiality is considered </a:t>
            </a:r>
            <a:r>
              <a:rPr lang="en-GB" sz="2800" b="1" dirty="0"/>
              <a:t>throughout</a:t>
            </a:r>
            <a:r>
              <a:rPr lang="en-GB" sz="2800" dirty="0"/>
              <a:t> the audit in particular when:</a:t>
            </a:r>
          </a:p>
          <a:p>
            <a:pPr lvl="1"/>
            <a:r>
              <a:rPr lang="en-GB" sz="2700" dirty="0">
                <a:ea typeface="+mn-ea"/>
                <a:cs typeface="+mn-cs"/>
              </a:rPr>
              <a:t>Identifying the risks of material misstatement</a:t>
            </a:r>
          </a:p>
          <a:p>
            <a:pPr lvl="1"/>
            <a:r>
              <a:rPr lang="en-GB" sz="2700" dirty="0">
                <a:ea typeface="+mn-ea"/>
                <a:cs typeface="+mn-cs"/>
              </a:rPr>
              <a:t>Determining the nature, timing and extent of audit procedures</a:t>
            </a:r>
          </a:p>
          <a:p>
            <a:pPr lvl="1"/>
            <a:r>
              <a:rPr lang="en-GB" sz="2700" dirty="0">
                <a:ea typeface="+mn-ea"/>
                <a:cs typeface="+mn-cs"/>
              </a:rPr>
              <a:t>Evaluating the effect of uncorrected misstatements, if any, on the financial statements and i</a:t>
            </a:r>
            <a:r>
              <a:rPr lang="en-GB" sz="2700" dirty="0"/>
              <a:t>n forming the opinion in the auditors’ report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materiality</a:t>
            </a:r>
          </a:p>
        </p:txBody>
      </p:sp>
      <p:sp>
        <p:nvSpPr>
          <p:cNvPr id="3" name="Content Placeholder 2"/>
          <p:cNvSpPr>
            <a:spLocks noGrp="1"/>
          </p:cNvSpPr>
          <p:nvPr>
            <p:ph idx="1"/>
          </p:nvPr>
        </p:nvSpPr>
        <p:spPr/>
        <p:txBody>
          <a:bodyPr/>
          <a:lstStyle/>
          <a:p>
            <a:r>
              <a:rPr lang="en-GB" dirty="0"/>
              <a:t>The amount set by the auditor at less than materiality for the financial statements as a whole to reduce to an appropriately low level the probability that the aggregate of uncorrected and undetected misstatements exceeds materiality for the financials statements as a whole.</a:t>
            </a:r>
          </a:p>
        </p:txBody>
      </p:sp>
    </p:spTree>
    <p:extLst>
      <p:ext uri="{BB962C8B-B14F-4D97-AF65-F5344CB8AC3E}">
        <p14:creationId xmlns:p14="http://schemas.microsoft.com/office/powerpoint/2010/main" val="373526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performance materiality</a:t>
            </a:r>
          </a:p>
        </p:txBody>
      </p:sp>
      <p:sp>
        <p:nvSpPr>
          <p:cNvPr id="3" name="Content Placeholder 2"/>
          <p:cNvSpPr>
            <a:spLocks noGrp="1"/>
          </p:cNvSpPr>
          <p:nvPr>
            <p:ph idx="1"/>
          </p:nvPr>
        </p:nvSpPr>
        <p:spPr/>
        <p:txBody>
          <a:bodyPr/>
          <a:lstStyle/>
          <a:p>
            <a:r>
              <a:rPr lang="en-GB" dirty="0"/>
              <a:t>You’re reviewing trade receivables for which the material error has been set at £100,000. So we need to gain assurance we don’t miss a number of errors that cumulatively could mean trade receivables in materially misstated.</a:t>
            </a:r>
          </a:p>
          <a:p>
            <a:r>
              <a:rPr lang="en-GB" dirty="0"/>
              <a:t>Therefore we test all balances or movements over say £25,000 as missing 4 of these could leave a material misstatement.</a:t>
            </a:r>
          </a:p>
        </p:txBody>
      </p:sp>
    </p:spTree>
    <p:extLst>
      <p:ext uri="{BB962C8B-B14F-4D97-AF65-F5344CB8AC3E}">
        <p14:creationId xmlns:p14="http://schemas.microsoft.com/office/powerpoint/2010/main" val="280619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Identifying materiality</a:t>
            </a:r>
          </a:p>
        </p:txBody>
      </p:sp>
      <p:sp>
        <p:nvSpPr>
          <p:cNvPr id="3" name="Content Placeholder 2"/>
          <p:cNvSpPr>
            <a:spLocks noGrp="1"/>
          </p:cNvSpPr>
          <p:nvPr>
            <p:ph idx="1"/>
          </p:nvPr>
        </p:nvSpPr>
        <p:spPr/>
        <p:txBody>
          <a:bodyPr/>
          <a:lstStyle/>
          <a:p>
            <a:pPr marL="0" indent="0">
              <a:buNone/>
            </a:pPr>
            <a:r>
              <a:rPr lang="en-GB" dirty="0"/>
              <a:t>Deciding on whether a matter is material or not depends on the auditor’s judgement. An item, error or misstatement may be:</a:t>
            </a:r>
          </a:p>
          <a:p>
            <a:pPr marL="0" indent="0">
              <a:buNone/>
            </a:pPr>
            <a:r>
              <a:rPr lang="en-GB" dirty="0"/>
              <a:t>Material by nature (what it is) e.g. transactions between directors and the company</a:t>
            </a:r>
          </a:p>
          <a:p>
            <a:pPr marL="0" indent="0">
              <a:buNone/>
            </a:pPr>
            <a:r>
              <a:rPr lang="en-GB" dirty="0"/>
              <a:t>Material by size</a:t>
            </a:r>
          </a:p>
          <a:p>
            <a:pPr marL="0" indent="0">
              <a:buNone/>
            </a:pPr>
            <a:endParaRPr lang="en-GB" dirty="0"/>
          </a:p>
        </p:txBody>
      </p:sp>
    </p:spTree>
    <p:extLst>
      <p:ext uri="{BB962C8B-B14F-4D97-AF65-F5344CB8AC3E}">
        <p14:creationId xmlns:p14="http://schemas.microsoft.com/office/powerpoint/2010/main" val="1382225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Material by size</a:t>
            </a:r>
          </a:p>
        </p:txBody>
      </p:sp>
      <p:sp>
        <p:nvSpPr>
          <p:cNvPr id="3" name="Content Placeholder 2"/>
          <p:cNvSpPr>
            <a:spLocks noGrp="1"/>
          </p:cNvSpPr>
          <p:nvPr>
            <p:ph idx="1"/>
          </p:nvPr>
        </p:nvSpPr>
        <p:spPr/>
        <p:txBody>
          <a:bodyPr/>
          <a:lstStyle/>
          <a:p>
            <a:pPr marL="0" indent="0">
              <a:buNone/>
            </a:pPr>
            <a:r>
              <a:rPr lang="en-GB" dirty="0"/>
              <a:t>Different firms have different methods but for purpose of the module we’ll use the following guidelines:-</a:t>
            </a:r>
          </a:p>
          <a:p>
            <a:r>
              <a:rPr lang="en-GB" dirty="0"/>
              <a:t>5%-10% of profit before tax</a:t>
            </a:r>
          </a:p>
          <a:p>
            <a:r>
              <a:rPr lang="en-GB" dirty="0"/>
              <a:t>0.5%-1% of revenue</a:t>
            </a:r>
          </a:p>
          <a:p>
            <a:r>
              <a:rPr lang="en-GB" dirty="0"/>
              <a:t>1%-2% of total assets</a:t>
            </a:r>
          </a:p>
          <a:p>
            <a:endParaRPr lang="en-GB" dirty="0"/>
          </a:p>
          <a:p>
            <a:pPr marL="0" indent="0">
              <a:buNone/>
            </a:pPr>
            <a:r>
              <a:rPr lang="en-GB" dirty="0"/>
              <a:t>Could pick the lowest, or an average, or dependent on item under audit e.g. expenses (profit before tax) and receivables (total assets)</a:t>
            </a:r>
          </a:p>
          <a:p>
            <a:pPr marL="0" indent="0">
              <a:buNone/>
            </a:pPr>
            <a:endParaRPr lang="en-GB" dirty="0"/>
          </a:p>
        </p:txBody>
      </p:sp>
    </p:spTree>
    <p:extLst>
      <p:ext uri="{BB962C8B-B14F-4D97-AF65-F5344CB8AC3E}">
        <p14:creationId xmlns:p14="http://schemas.microsoft.com/office/powerpoint/2010/main" val="428493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122238"/>
            <a:ext cx="7543800" cy="1002506"/>
          </a:xfrm>
        </p:spPr>
        <p:txBody>
          <a:bodyPr/>
          <a:lstStyle/>
          <a:p>
            <a:r>
              <a:rPr lang="en-GB" sz="3200" dirty="0"/>
              <a:t>Exercise – Determining materiality</a:t>
            </a:r>
          </a:p>
        </p:txBody>
      </p:sp>
      <p:sp>
        <p:nvSpPr>
          <p:cNvPr id="5" name="TextBox 4"/>
          <p:cNvSpPr txBox="1">
            <a:spLocks noChangeArrowheads="1"/>
          </p:cNvSpPr>
          <p:nvPr/>
        </p:nvSpPr>
        <p:spPr bwMode="auto">
          <a:xfrm>
            <a:off x="323528" y="1628800"/>
            <a:ext cx="8353673" cy="4370427"/>
          </a:xfrm>
          <a:prstGeom prst="rect">
            <a:avLst/>
          </a:prstGeom>
          <a:noFill/>
          <a:ln w="9525">
            <a:noFill/>
            <a:miter lim="800000"/>
            <a:headEnd/>
            <a:tailEnd/>
          </a:ln>
        </p:spPr>
        <p:txBody>
          <a:bodyPr wrap="square">
            <a:spAutoFit/>
          </a:bodyPr>
          <a:lstStyle/>
          <a:p>
            <a:r>
              <a:rPr lang="en-GB" sz="2800" dirty="0" err="1"/>
              <a:t>Bilko</a:t>
            </a:r>
            <a:r>
              <a:rPr lang="en-GB" sz="2800" dirty="0"/>
              <a:t> Ltd has made a loss before tax for the year of £300,000.</a:t>
            </a:r>
          </a:p>
          <a:p>
            <a:endParaRPr lang="en-GB" sz="2800" dirty="0"/>
          </a:p>
          <a:p>
            <a:r>
              <a:rPr lang="en-GB" sz="2800" b="1" dirty="0"/>
              <a:t>Requirement</a:t>
            </a:r>
          </a:p>
          <a:p>
            <a:endParaRPr lang="en-GB" sz="2800" dirty="0"/>
          </a:p>
          <a:p>
            <a:r>
              <a:rPr lang="en-GB" sz="2800" dirty="0"/>
              <a:t>Explain how the auditor of </a:t>
            </a:r>
            <a:r>
              <a:rPr lang="en-GB" sz="2800" dirty="0" err="1"/>
              <a:t>Bilko</a:t>
            </a:r>
            <a:r>
              <a:rPr lang="en-GB" sz="2800" dirty="0"/>
              <a:t> Ltd should determine planning materiality and state the factors that should be considered in setting the materiality level.</a:t>
            </a:r>
          </a:p>
          <a:p>
            <a:endParaRPr lang="en-GB" sz="2600" dirty="0">
              <a:solidFill>
                <a:srgbClr val="7030A0"/>
              </a:solidFill>
            </a:endParaRPr>
          </a:p>
        </p:txBody>
      </p:sp>
    </p:spTree>
    <p:extLst>
      <p:ext uri="{BB962C8B-B14F-4D97-AF65-F5344CB8AC3E}">
        <p14:creationId xmlns:p14="http://schemas.microsoft.com/office/powerpoint/2010/main" val="6694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122238"/>
            <a:ext cx="7543800" cy="1002506"/>
          </a:xfrm>
        </p:spPr>
        <p:txBody>
          <a:bodyPr/>
          <a:lstStyle/>
          <a:p>
            <a:r>
              <a:rPr lang="en-GB" sz="3200" dirty="0"/>
              <a:t>Exercise –   Moderate answer</a:t>
            </a:r>
          </a:p>
        </p:txBody>
      </p:sp>
      <p:sp>
        <p:nvSpPr>
          <p:cNvPr id="5" name="TextBox 4"/>
          <p:cNvSpPr txBox="1">
            <a:spLocks noChangeArrowheads="1"/>
          </p:cNvSpPr>
          <p:nvPr/>
        </p:nvSpPr>
        <p:spPr bwMode="auto">
          <a:xfrm>
            <a:off x="539552" y="2060848"/>
            <a:ext cx="8353673" cy="1569660"/>
          </a:xfrm>
          <a:prstGeom prst="rect">
            <a:avLst/>
          </a:prstGeom>
          <a:noFill/>
          <a:ln w="9525">
            <a:noFill/>
            <a:miter lim="800000"/>
            <a:headEnd/>
            <a:tailEnd/>
          </a:ln>
        </p:spPr>
        <p:txBody>
          <a:bodyPr wrap="square">
            <a:spAutoFit/>
          </a:bodyPr>
          <a:lstStyle/>
          <a:p>
            <a:r>
              <a:rPr lang="en-GB" sz="2400" dirty="0"/>
              <a:t>Given the loss before tax, auditors are unable to use profit before tax which is the most usual measure for materiality. </a:t>
            </a:r>
          </a:p>
          <a:p>
            <a:endParaRPr lang="en-GB" sz="2400" dirty="0"/>
          </a:p>
          <a:p>
            <a:r>
              <a:rPr lang="en-GB" sz="2400" dirty="0"/>
              <a:t>They may use gross profit, revenue or total assets instead. </a:t>
            </a:r>
            <a:endParaRPr lang="en-GB" sz="2600" dirty="0">
              <a:solidFill>
                <a:srgbClr val="7030A0"/>
              </a:solidFill>
            </a:endParaRPr>
          </a:p>
        </p:txBody>
      </p:sp>
    </p:spTree>
    <p:extLst>
      <p:ext uri="{BB962C8B-B14F-4D97-AF65-F5344CB8AC3E}">
        <p14:creationId xmlns:p14="http://schemas.microsoft.com/office/powerpoint/2010/main" val="99826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122238"/>
            <a:ext cx="7543800" cy="1002506"/>
          </a:xfrm>
        </p:spPr>
        <p:txBody>
          <a:bodyPr/>
          <a:lstStyle/>
          <a:p>
            <a:r>
              <a:rPr lang="en-GB" sz="3200" dirty="0"/>
              <a:t>Exercise –  Reasonable answer</a:t>
            </a:r>
          </a:p>
        </p:txBody>
      </p:sp>
      <p:sp>
        <p:nvSpPr>
          <p:cNvPr id="5" name="TextBox 4"/>
          <p:cNvSpPr txBox="1">
            <a:spLocks noChangeArrowheads="1"/>
          </p:cNvSpPr>
          <p:nvPr/>
        </p:nvSpPr>
        <p:spPr bwMode="auto">
          <a:xfrm>
            <a:off x="457200" y="1916832"/>
            <a:ext cx="8353673" cy="3816429"/>
          </a:xfrm>
          <a:prstGeom prst="rect">
            <a:avLst/>
          </a:prstGeom>
          <a:noFill/>
          <a:ln w="9525">
            <a:noFill/>
            <a:miter lim="800000"/>
            <a:headEnd/>
            <a:tailEnd/>
          </a:ln>
        </p:spPr>
        <p:txBody>
          <a:bodyPr wrap="square">
            <a:spAutoFit/>
          </a:bodyPr>
          <a:lstStyle/>
          <a:p>
            <a:r>
              <a:rPr lang="en-GB" sz="2400" dirty="0"/>
              <a:t>Given the loss before tax, auditors are unable to use profit before tax which is the most usual measure for materiality. </a:t>
            </a:r>
          </a:p>
          <a:p>
            <a:endParaRPr lang="en-GB" sz="2400" dirty="0"/>
          </a:p>
          <a:p>
            <a:r>
              <a:rPr lang="en-GB" sz="2400" dirty="0"/>
              <a:t>They may use gross profit, revenue or total assets instead. </a:t>
            </a:r>
          </a:p>
          <a:p>
            <a:endParaRPr lang="en-GB" sz="2400" dirty="0"/>
          </a:p>
          <a:p>
            <a:r>
              <a:rPr lang="en-GB" sz="2400" b="1" dirty="0"/>
              <a:t>A combination of these measures could also be considered to see if they give a consistent materiality figure.</a:t>
            </a:r>
            <a:endParaRPr lang="en-US" sz="2400" b="1" dirty="0"/>
          </a:p>
          <a:p>
            <a:r>
              <a:rPr lang="en-GB" sz="2400" dirty="0"/>
              <a:t> </a:t>
            </a:r>
            <a:endParaRPr lang="en-US" sz="2400" dirty="0"/>
          </a:p>
          <a:p>
            <a:endParaRPr lang="en-GB" sz="2600" dirty="0">
              <a:solidFill>
                <a:srgbClr val="7030A0"/>
              </a:solidFill>
            </a:endParaRPr>
          </a:p>
        </p:txBody>
      </p:sp>
    </p:spTree>
    <p:extLst>
      <p:ext uri="{BB962C8B-B14F-4D97-AF65-F5344CB8AC3E}">
        <p14:creationId xmlns:p14="http://schemas.microsoft.com/office/powerpoint/2010/main" val="20895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GB" dirty="0"/>
              <a:t>The Audit Process</a:t>
            </a:r>
          </a:p>
        </p:txBody>
      </p:sp>
      <p:sp>
        <p:nvSpPr>
          <p:cNvPr id="3" name="Content Placeholder 2"/>
          <p:cNvSpPr>
            <a:spLocks noGrp="1"/>
          </p:cNvSpPr>
          <p:nvPr>
            <p:ph idx="1"/>
          </p:nvPr>
        </p:nvSpPr>
        <p:spPr>
          <a:xfrm>
            <a:off x="457200" y="1719263"/>
            <a:ext cx="8362950" cy="4878387"/>
          </a:xfrm>
        </p:spPr>
        <p:txBody>
          <a:bodyPr/>
          <a:lstStyle/>
          <a:p>
            <a:pPr marL="0">
              <a:buFont typeface="Wingdings" pitchFamily="2" charset="2"/>
              <a:buNone/>
              <a:defRPr/>
            </a:pPr>
            <a:r>
              <a:rPr lang="en-GB" sz="2800" dirty="0"/>
              <a:t>By the end of studying this topic, you should be able to:</a:t>
            </a:r>
          </a:p>
          <a:p>
            <a:pPr>
              <a:spcBef>
                <a:spcPts val="1200"/>
              </a:spcBef>
              <a:defRPr/>
            </a:pPr>
            <a:r>
              <a:rPr lang="en-GB" sz="2800" dirty="0"/>
              <a:t>Understand the concept of materiality in audit</a:t>
            </a:r>
          </a:p>
          <a:p>
            <a:pPr>
              <a:spcBef>
                <a:spcPts val="1200"/>
              </a:spcBef>
              <a:defRPr/>
            </a:pPr>
            <a:r>
              <a:rPr lang="en-GB" sz="2800" dirty="0"/>
              <a:t>Discuss the concept of planning materiality and demonstrate how it is applied</a:t>
            </a:r>
          </a:p>
          <a:p>
            <a:pPr>
              <a:spcBef>
                <a:spcPts val="1200"/>
              </a:spcBef>
              <a:defRPr/>
            </a:pPr>
            <a:r>
              <a:rPr lang="en-GB" sz="2800" dirty="0"/>
              <a:t>Understand the audit risk model and its individual components</a:t>
            </a:r>
          </a:p>
          <a:p>
            <a:pPr marL="342000" indent="-342000">
              <a:spcBef>
                <a:spcPts val="1200"/>
              </a:spcBef>
              <a:defRPr/>
            </a:pPr>
            <a:r>
              <a:rPr lang="en-GB" sz="2800" dirty="0"/>
              <a:t>Identify audit risks in a given scenario</a:t>
            </a:r>
          </a:p>
          <a:p>
            <a:pPr marL="342000" indent="-342000">
              <a:defRPr/>
            </a:pPr>
            <a:endParaRPr lang="en-GB" sz="2400" dirty="0"/>
          </a:p>
          <a:p>
            <a:pPr marL="514350" indent="-514350">
              <a:defRPr/>
            </a:pPr>
            <a:endParaRPr lang="en-GB" sz="2800" dirty="0"/>
          </a:p>
          <a:p>
            <a:pPr marL="514350" indent="-514350">
              <a:defRPr/>
            </a:pPr>
            <a:endParaRPr lang="en-GB" sz="2800" dirty="0"/>
          </a:p>
          <a:p>
            <a:pPr>
              <a:defRPr/>
            </a:pPr>
            <a:endParaRPr lang="en-GB" sz="2800" dirty="0"/>
          </a:p>
          <a:p>
            <a:pPr>
              <a:defRPr/>
            </a:pPr>
            <a:endParaRPr lang="en-GB" sz="2800" dirty="0"/>
          </a:p>
          <a:p>
            <a:pPr>
              <a:defRPr/>
            </a:pPr>
            <a:endParaRPr lang="en-GB"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122238"/>
            <a:ext cx="7543800" cy="642466"/>
          </a:xfrm>
        </p:spPr>
        <p:txBody>
          <a:bodyPr/>
          <a:lstStyle/>
          <a:p>
            <a:r>
              <a:rPr lang="en-GB" sz="3200" dirty="0"/>
              <a:t>Exercise –  Very good answer</a:t>
            </a:r>
          </a:p>
        </p:txBody>
      </p:sp>
      <p:sp>
        <p:nvSpPr>
          <p:cNvPr id="5" name="TextBox 4"/>
          <p:cNvSpPr txBox="1">
            <a:spLocks noChangeArrowheads="1"/>
          </p:cNvSpPr>
          <p:nvPr/>
        </p:nvSpPr>
        <p:spPr bwMode="auto">
          <a:xfrm>
            <a:off x="457200" y="825579"/>
            <a:ext cx="8300223" cy="5632311"/>
          </a:xfrm>
          <a:prstGeom prst="rect">
            <a:avLst/>
          </a:prstGeom>
          <a:noFill/>
          <a:ln w="9525">
            <a:noFill/>
            <a:miter lim="800000"/>
            <a:headEnd/>
            <a:tailEnd/>
          </a:ln>
        </p:spPr>
        <p:txBody>
          <a:bodyPr wrap="square">
            <a:spAutoFit/>
          </a:bodyPr>
          <a:lstStyle/>
          <a:p>
            <a:r>
              <a:rPr lang="en-GB" sz="2400" dirty="0"/>
              <a:t>Given the loss before tax, auditors are unable to use profit before tax which is the most usual measure for materiality. </a:t>
            </a:r>
          </a:p>
          <a:p>
            <a:endParaRPr lang="en-GB" sz="2400" dirty="0"/>
          </a:p>
          <a:p>
            <a:r>
              <a:rPr lang="en-GB" sz="2400" dirty="0"/>
              <a:t>They may use gross profit, revenue or total assets instead. </a:t>
            </a:r>
          </a:p>
          <a:p>
            <a:endParaRPr lang="en-GB" sz="2400" dirty="0"/>
          </a:p>
          <a:p>
            <a:r>
              <a:rPr lang="en-GB" sz="2400" dirty="0"/>
              <a:t>A combination of these measures could also be considered to see if they give a consistent materiality figure.</a:t>
            </a:r>
            <a:endParaRPr lang="en-US" sz="2400" dirty="0"/>
          </a:p>
          <a:p>
            <a:r>
              <a:rPr lang="en-GB" sz="2400" dirty="0"/>
              <a:t> </a:t>
            </a:r>
            <a:endParaRPr lang="en-US" sz="2400" dirty="0"/>
          </a:p>
          <a:p>
            <a:r>
              <a:rPr lang="en-GB" sz="2400" b="1" dirty="0"/>
              <a:t>Materiality also has qualitative aspects to it and, when a company makes a loss, the auditor would need to consider other aspects such as:</a:t>
            </a:r>
            <a:endParaRPr lang="en-US" sz="2400" b="1" dirty="0"/>
          </a:p>
          <a:p>
            <a:pPr marL="285750" lvl="0" indent="-285750">
              <a:buFont typeface="Arial" panose="020B0604020202020204" pitchFamily="34" charset="0"/>
              <a:buChar char="•"/>
            </a:pPr>
            <a:r>
              <a:rPr lang="en-GB" sz="2400" b="1" dirty="0"/>
              <a:t>potential impact of any misstatement on bank covenants</a:t>
            </a:r>
          </a:p>
          <a:p>
            <a:pPr marL="285750" indent="-285750">
              <a:buFont typeface="Arial" panose="020B0604020202020204" pitchFamily="34" charset="0"/>
              <a:buChar char="•"/>
            </a:pPr>
            <a:r>
              <a:rPr lang="en-GB" sz="2400" b="1" dirty="0"/>
              <a:t>risks of insolvency or corporate distress</a:t>
            </a:r>
          </a:p>
          <a:p>
            <a:pPr marL="285750" indent="-285750">
              <a:buFont typeface="Arial" panose="020B0604020202020204" pitchFamily="34" charset="0"/>
              <a:buChar char="•"/>
            </a:pPr>
            <a:r>
              <a:rPr lang="en-GB" sz="2400" b="1" dirty="0"/>
              <a:t>whether a misstatement could turn loss into a profit</a:t>
            </a:r>
            <a:endParaRPr lang="en-GB" sz="2600" dirty="0">
              <a:solidFill>
                <a:srgbClr val="7030A0"/>
              </a:solidFill>
            </a:endParaRPr>
          </a:p>
        </p:txBody>
      </p:sp>
    </p:spTree>
    <p:extLst>
      <p:ext uri="{BB962C8B-B14F-4D97-AF65-F5344CB8AC3E}">
        <p14:creationId xmlns:p14="http://schemas.microsoft.com/office/powerpoint/2010/main" val="135830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Audit &amp; Assurance</a:t>
            </a:r>
          </a:p>
        </p:txBody>
      </p:sp>
      <p:sp>
        <p:nvSpPr>
          <p:cNvPr id="3" name="Subtitle 2"/>
          <p:cNvSpPr>
            <a:spLocks noGrp="1"/>
          </p:cNvSpPr>
          <p:nvPr>
            <p:ph type="subTitle" idx="1"/>
          </p:nvPr>
        </p:nvSpPr>
        <p:spPr>
          <a:xfrm>
            <a:off x="849313" y="3049588"/>
            <a:ext cx="6248400" cy="2827684"/>
          </a:xfrm>
        </p:spPr>
        <p:txBody>
          <a:bodyPr/>
          <a:lstStyle/>
          <a:p>
            <a:endParaRPr lang="en-GB" sz="2400" dirty="0"/>
          </a:p>
          <a:p>
            <a:r>
              <a:rPr lang="en-GB" sz="2400" dirty="0"/>
              <a:t>Materiality Part 2 </a:t>
            </a:r>
          </a:p>
        </p:txBody>
      </p:sp>
    </p:spTree>
    <p:extLst>
      <p:ext uri="{BB962C8B-B14F-4D97-AF65-F5344CB8AC3E}">
        <p14:creationId xmlns:p14="http://schemas.microsoft.com/office/powerpoint/2010/main" val="1712098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68313" y="333375"/>
            <a:ext cx="7543800" cy="1084263"/>
          </a:xfrm>
        </p:spPr>
        <p:txBody>
          <a:bodyPr/>
          <a:lstStyle/>
          <a:p>
            <a:r>
              <a:rPr lang="en-GB"/>
              <a:t>Materiality</a:t>
            </a:r>
          </a:p>
        </p:txBody>
      </p:sp>
      <p:sp>
        <p:nvSpPr>
          <p:cNvPr id="3" name="Content Placeholder 2"/>
          <p:cNvSpPr>
            <a:spLocks noGrp="1"/>
          </p:cNvSpPr>
          <p:nvPr>
            <p:ph idx="1"/>
          </p:nvPr>
        </p:nvSpPr>
        <p:spPr>
          <a:xfrm>
            <a:off x="250825" y="1700213"/>
            <a:ext cx="8435975" cy="4897437"/>
          </a:xfrm>
        </p:spPr>
        <p:txBody>
          <a:bodyPr/>
          <a:lstStyle/>
          <a:p>
            <a:pPr marL="0">
              <a:buFont typeface="Wingdings" pitchFamily="2" charset="2"/>
              <a:buNone/>
            </a:pPr>
            <a:r>
              <a:rPr lang="en-GB" dirty="0"/>
              <a:t>The IASB’s framework for the Preparation and Presentation of Financial Statements states that:</a:t>
            </a:r>
          </a:p>
          <a:p>
            <a:pPr marL="0" algn="ctr">
              <a:buFont typeface="Wingdings" pitchFamily="2" charset="2"/>
              <a:buNone/>
            </a:pPr>
            <a:r>
              <a:rPr lang="en-GB" i="1" dirty="0">
                <a:solidFill>
                  <a:srgbClr val="7030A0"/>
                </a:solidFill>
              </a:rPr>
              <a:t>‘a matter is material if its omission or misstatement could </a:t>
            </a:r>
            <a:r>
              <a:rPr lang="en-GB" b="1" i="1" dirty="0">
                <a:solidFill>
                  <a:srgbClr val="7030A0"/>
                </a:solidFill>
              </a:rPr>
              <a:t>influence</a:t>
            </a:r>
            <a:r>
              <a:rPr lang="en-GB" i="1" dirty="0">
                <a:solidFill>
                  <a:srgbClr val="7030A0"/>
                </a:solidFill>
              </a:rPr>
              <a:t> the economic </a:t>
            </a:r>
            <a:r>
              <a:rPr lang="en-GB" b="1" i="1" dirty="0">
                <a:solidFill>
                  <a:srgbClr val="7030A0"/>
                </a:solidFill>
              </a:rPr>
              <a:t>decisions of users </a:t>
            </a:r>
            <a:r>
              <a:rPr lang="en-GB" i="1" dirty="0">
                <a:solidFill>
                  <a:srgbClr val="7030A0"/>
                </a:solidFill>
              </a:rPr>
              <a:t>taken on the basis of financial statements’</a:t>
            </a:r>
          </a:p>
          <a:p>
            <a:pPr marL="0" algn="ctr">
              <a:buFont typeface="Wingdings" pitchFamily="2" charset="2"/>
              <a:buNone/>
            </a:pPr>
            <a:endParaRPr lang="en-GB" sz="2400" i="1" dirty="0">
              <a:solidFill>
                <a:srgbClr val="7030A0"/>
              </a:solidFill>
            </a:endParaRPr>
          </a:p>
          <a:p>
            <a:pPr marL="0">
              <a:buFont typeface="Wingdings" pitchFamily="2" charset="2"/>
              <a:buNone/>
            </a:pPr>
            <a:r>
              <a:rPr lang="en-GB" sz="2800" dirty="0"/>
              <a:t>Materiality depends on the </a:t>
            </a:r>
            <a:r>
              <a:rPr lang="en-GB" sz="2800" b="1" dirty="0"/>
              <a:t>size</a:t>
            </a:r>
            <a:r>
              <a:rPr lang="en-GB" sz="2800" dirty="0"/>
              <a:t> and </a:t>
            </a:r>
            <a:r>
              <a:rPr lang="en-GB" sz="2800" b="1" dirty="0"/>
              <a:t>nature</a:t>
            </a:r>
            <a:r>
              <a:rPr lang="en-GB" sz="2800" dirty="0"/>
              <a:t> of the misstatement – it is a matter of </a:t>
            </a:r>
            <a:r>
              <a:rPr lang="en-GB" sz="2800" b="1" dirty="0"/>
              <a:t>judgement</a:t>
            </a:r>
            <a:r>
              <a:rPr lang="en-GB" sz="2800" dirty="0"/>
              <a:t> for the auditor</a:t>
            </a:r>
          </a:p>
          <a:p>
            <a:pPr marL="758825" lvl="2" indent="-457200"/>
            <a:endParaRPr lang="en-GB" sz="2400" dirty="0">
              <a:solidFill>
                <a:srgbClr val="7030A0"/>
              </a:solidFill>
            </a:endParaRPr>
          </a:p>
        </p:txBody>
      </p:sp>
      <p:sp>
        <p:nvSpPr>
          <p:cNvPr id="18435" name="Rectangle 1"/>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endParaRPr lang="en-US">
              <a:cs typeface="Arial" charset="0"/>
            </a:endParaRPr>
          </a:p>
        </p:txBody>
      </p:sp>
    </p:spTree>
    <p:extLst>
      <p:ext uri="{BB962C8B-B14F-4D97-AF65-F5344CB8AC3E}">
        <p14:creationId xmlns:p14="http://schemas.microsoft.com/office/powerpoint/2010/main" val="409237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materiality</a:t>
            </a:r>
          </a:p>
        </p:txBody>
      </p:sp>
      <p:sp>
        <p:nvSpPr>
          <p:cNvPr id="3" name="Content Placeholder 2"/>
          <p:cNvSpPr>
            <a:spLocks noGrp="1"/>
          </p:cNvSpPr>
          <p:nvPr>
            <p:ph idx="1"/>
          </p:nvPr>
        </p:nvSpPr>
        <p:spPr/>
        <p:txBody>
          <a:bodyPr/>
          <a:lstStyle/>
          <a:p>
            <a:r>
              <a:rPr lang="en-GB" sz="2800" dirty="0"/>
              <a:t>The amount set by the auditor at less than materiality for the financial statements as a whole.</a:t>
            </a:r>
          </a:p>
          <a:p>
            <a:r>
              <a:rPr lang="en-GB" sz="2800" dirty="0"/>
              <a:t>Reduces to an appropriately low level the probability that the aggregate of uncorrected and undetected misstatements exceeds materiality for the financials statements as a whole.</a:t>
            </a:r>
          </a:p>
          <a:p>
            <a:r>
              <a:rPr lang="en-GB" sz="2800" dirty="0"/>
              <a:t>Gives a </a:t>
            </a:r>
            <a:r>
              <a:rPr lang="en-GB" sz="2800" dirty="0">
                <a:solidFill>
                  <a:srgbClr val="FF0000"/>
                </a:solidFill>
              </a:rPr>
              <a:t>margin of safety </a:t>
            </a:r>
            <a:r>
              <a:rPr lang="en-GB" sz="2800" dirty="0"/>
              <a:t>that undetected misstatements are less likely to exceed materiality as a whole.</a:t>
            </a:r>
          </a:p>
        </p:txBody>
      </p:sp>
    </p:spTree>
    <p:extLst>
      <p:ext uri="{BB962C8B-B14F-4D97-AF65-F5344CB8AC3E}">
        <p14:creationId xmlns:p14="http://schemas.microsoft.com/office/powerpoint/2010/main" val="304307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materiality</a:t>
            </a:r>
          </a:p>
        </p:txBody>
      </p:sp>
      <p:sp>
        <p:nvSpPr>
          <p:cNvPr id="3" name="Content Placeholder 2"/>
          <p:cNvSpPr>
            <a:spLocks noGrp="1"/>
          </p:cNvSpPr>
          <p:nvPr>
            <p:ph idx="1"/>
          </p:nvPr>
        </p:nvSpPr>
        <p:spPr/>
        <p:txBody>
          <a:bodyPr/>
          <a:lstStyle/>
          <a:p>
            <a:r>
              <a:rPr lang="en-GB" dirty="0"/>
              <a:t>Driven by risk, the higher the risk the lower performance materiality must be set.</a:t>
            </a:r>
          </a:p>
          <a:p>
            <a:r>
              <a:rPr lang="en-GB" dirty="0"/>
              <a:t>Means do more audit work than if concept of performance materiality didn’t exist.</a:t>
            </a:r>
          </a:p>
          <a:p>
            <a:r>
              <a:rPr lang="en-GB" dirty="0"/>
              <a:t>Setting of performance materiality uses professional judgement to take into account qualitative aspects.</a:t>
            </a:r>
          </a:p>
        </p:txBody>
      </p:sp>
    </p:spTree>
    <p:extLst>
      <p:ext uri="{BB962C8B-B14F-4D97-AF65-F5344CB8AC3E}">
        <p14:creationId xmlns:p14="http://schemas.microsoft.com/office/powerpoint/2010/main" val="515341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51520" y="260647"/>
            <a:ext cx="7543800" cy="1197471"/>
          </a:xfrm>
        </p:spPr>
        <p:txBody>
          <a:bodyPr/>
          <a:lstStyle/>
          <a:p>
            <a:r>
              <a:rPr lang="en-GB" sz="3600" dirty="0"/>
              <a:t>Qualitative materiality: Things to Consider in Assessing Risk</a:t>
            </a:r>
          </a:p>
        </p:txBody>
      </p:sp>
      <p:sp>
        <p:nvSpPr>
          <p:cNvPr id="3" name="Content Placeholder 2"/>
          <p:cNvSpPr>
            <a:spLocks noGrp="1"/>
          </p:cNvSpPr>
          <p:nvPr>
            <p:ph idx="1"/>
          </p:nvPr>
        </p:nvSpPr>
        <p:spPr>
          <a:xfrm>
            <a:off x="251520" y="1458119"/>
            <a:ext cx="8229600" cy="5399881"/>
          </a:xfrm>
        </p:spPr>
        <p:txBody>
          <a:bodyPr/>
          <a:lstStyle/>
          <a:p>
            <a:pPr marL="0" indent="0">
              <a:buNone/>
            </a:pPr>
            <a:r>
              <a:rPr lang="en-GB" sz="2800" dirty="0"/>
              <a:t>Qualitative factors affecting materiality include:</a:t>
            </a:r>
            <a:endParaRPr lang="en-US" sz="2800" dirty="0"/>
          </a:p>
          <a:p>
            <a:r>
              <a:rPr lang="en-GB" dirty="0"/>
              <a:t>Whether it is a first-year audit engagement</a:t>
            </a:r>
            <a:endParaRPr lang="en-US" dirty="0"/>
          </a:p>
          <a:p>
            <a:r>
              <a:rPr lang="en-GB" dirty="0"/>
              <a:t>Deficiencies in controls</a:t>
            </a:r>
            <a:endParaRPr lang="en-US" dirty="0"/>
          </a:p>
          <a:p>
            <a:r>
              <a:rPr lang="en-GB" dirty="0"/>
              <a:t>Material misstatements in prior years</a:t>
            </a:r>
            <a:endParaRPr lang="en-US" dirty="0"/>
          </a:p>
          <a:p>
            <a:r>
              <a:rPr lang="en-GB" dirty="0"/>
              <a:t>Risk of fraud</a:t>
            </a:r>
            <a:endParaRPr lang="en-US" dirty="0"/>
          </a:p>
          <a:p>
            <a:r>
              <a:rPr lang="en-GB" dirty="0"/>
              <a:t>Significant management </a:t>
            </a:r>
            <a:r>
              <a:rPr lang="en-GB" sz="2800" dirty="0"/>
              <a:t>turnover</a:t>
            </a:r>
            <a:endParaRPr lang="en-US" sz="2800" dirty="0"/>
          </a:p>
          <a:p>
            <a:r>
              <a:rPr lang="en-GB" sz="2800" dirty="0"/>
              <a:t>Unusually high market pressures</a:t>
            </a:r>
            <a:endParaRPr lang="en-US" sz="2800" dirty="0"/>
          </a:p>
          <a:p>
            <a:r>
              <a:rPr lang="en-GB" sz="2800" dirty="0"/>
              <a:t>Sensitivity of covenants in loan agreements</a:t>
            </a:r>
            <a:endParaRPr lang="en-US" sz="2800" dirty="0"/>
          </a:p>
          <a:p>
            <a:r>
              <a:rPr lang="en-GB" sz="2800" dirty="0"/>
              <a:t>Effect of changes in results on earnings trends</a:t>
            </a:r>
            <a:endParaRPr lang="en-US" sz="2800" dirty="0"/>
          </a:p>
        </p:txBody>
      </p:sp>
    </p:spTree>
    <p:extLst>
      <p:ext uri="{BB962C8B-B14F-4D97-AF65-F5344CB8AC3E}">
        <p14:creationId xmlns:p14="http://schemas.microsoft.com/office/powerpoint/2010/main" val="2448575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 What makes an item material</a:t>
            </a:r>
          </a:p>
        </p:txBody>
      </p:sp>
      <p:sp>
        <p:nvSpPr>
          <p:cNvPr id="3" name="Content Placeholder 2"/>
          <p:cNvSpPr>
            <a:spLocks noGrp="1"/>
          </p:cNvSpPr>
          <p:nvPr>
            <p:ph idx="1"/>
          </p:nvPr>
        </p:nvSpPr>
        <p:spPr/>
        <p:txBody>
          <a:bodyPr/>
          <a:lstStyle/>
          <a:p>
            <a:r>
              <a:rPr lang="en-GB" dirty="0"/>
              <a:t>Nature (what is it) e.g. transactions with directors.</a:t>
            </a:r>
          </a:p>
          <a:p>
            <a:r>
              <a:rPr lang="en-GB" dirty="0"/>
              <a:t>Value (size)</a:t>
            </a:r>
          </a:p>
          <a:p>
            <a:r>
              <a:rPr lang="en-GB" dirty="0"/>
              <a:t>Impact e.g. converts a profit to loss.</a:t>
            </a:r>
          </a:p>
        </p:txBody>
      </p:sp>
    </p:spTree>
    <p:extLst>
      <p:ext uri="{BB962C8B-B14F-4D97-AF65-F5344CB8AC3E}">
        <p14:creationId xmlns:p14="http://schemas.microsoft.com/office/powerpoint/2010/main" val="1461241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Materiality – A Worked Example</a:t>
            </a:r>
          </a:p>
        </p:txBody>
      </p:sp>
      <p:sp>
        <p:nvSpPr>
          <p:cNvPr id="3" name="Content Placeholder 2"/>
          <p:cNvSpPr>
            <a:spLocks noGrp="1"/>
          </p:cNvSpPr>
          <p:nvPr>
            <p:ph idx="1"/>
          </p:nvPr>
        </p:nvSpPr>
        <p:spPr/>
        <p:txBody>
          <a:bodyPr/>
          <a:lstStyle/>
          <a:p>
            <a:r>
              <a:rPr lang="en-GB" dirty="0"/>
              <a:t>Total Assets = £20m</a:t>
            </a:r>
          </a:p>
          <a:p>
            <a:r>
              <a:rPr lang="en-GB" dirty="0"/>
              <a:t>Trade Receivables = £5m</a:t>
            </a:r>
          </a:p>
          <a:p>
            <a:r>
              <a:rPr lang="en-GB" dirty="0"/>
              <a:t>Planning Materiality = £20m x 2% = £400,000</a:t>
            </a:r>
          </a:p>
          <a:p>
            <a:r>
              <a:rPr lang="en-GB" dirty="0"/>
              <a:t>Trade Receivables Materiality = £5m/£20m x £400,000 = £100,000</a:t>
            </a:r>
          </a:p>
          <a:p>
            <a:r>
              <a:rPr lang="en-GB" dirty="0"/>
              <a:t>So due to risky nature may test all items greater than 25% (judgemental) i.e. £25,000</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370647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Projected total misstatement</a:t>
            </a:r>
          </a:p>
        </p:txBody>
      </p:sp>
      <p:sp>
        <p:nvSpPr>
          <p:cNvPr id="3" name="Content Placeholder 2"/>
          <p:cNvSpPr>
            <a:spLocks noGrp="1"/>
          </p:cNvSpPr>
          <p:nvPr>
            <p:ph idx="1"/>
          </p:nvPr>
        </p:nvSpPr>
        <p:spPr/>
        <p:txBody>
          <a:bodyPr/>
          <a:lstStyle/>
          <a:p>
            <a:r>
              <a:rPr lang="en-GB" dirty="0"/>
              <a:t>If due to sampling we tested £2.5m of total trade receivables of £5.0m (half population)</a:t>
            </a:r>
          </a:p>
          <a:p>
            <a:r>
              <a:rPr lang="en-GB" dirty="0"/>
              <a:t>If total misstatements were greater than £50,000 (half of £100,000) further work required.</a:t>
            </a:r>
          </a:p>
          <a:p>
            <a:r>
              <a:rPr lang="en-GB" dirty="0"/>
              <a:t>As it appears the figure may be materiality misstated.</a:t>
            </a:r>
          </a:p>
          <a:p>
            <a:r>
              <a:rPr lang="en-GB" dirty="0"/>
              <a:t>So further testing would be done on other half of population</a:t>
            </a:r>
          </a:p>
        </p:txBody>
      </p:sp>
    </p:spTree>
    <p:extLst>
      <p:ext uri="{BB962C8B-B14F-4D97-AF65-F5344CB8AC3E}">
        <p14:creationId xmlns:p14="http://schemas.microsoft.com/office/powerpoint/2010/main" val="1422865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Material Misstatement</a:t>
            </a:r>
          </a:p>
        </p:txBody>
      </p:sp>
      <p:sp>
        <p:nvSpPr>
          <p:cNvPr id="3" name="Content Placeholder 2"/>
          <p:cNvSpPr>
            <a:spLocks noGrp="1"/>
          </p:cNvSpPr>
          <p:nvPr>
            <p:ph idx="1"/>
          </p:nvPr>
        </p:nvSpPr>
        <p:spPr/>
        <p:txBody>
          <a:bodyPr/>
          <a:lstStyle/>
          <a:p>
            <a:r>
              <a:rPr lang="en-GB" dirty="0"/>
              <a:t>At the end of the audit the misstatements identified during the audit should be summarised into a schedule of uncorrected misstatements.</a:t>
            </a:r>
          </a:p>
          <a:p>
            <a:r>
              <a:rPr lang="en-GB" dirty="0"/>
              <a:t>Then extrapolate audit sample results into the related population to assess whether the impact on the financial statements as a whole is </a:t>
            </a:r>
            <a:r>
              <a:rPr lang="en-GB" b="1" dirty="0"/>
              <a:t>material.</a:t>
            </a:r>
          </a:p>
        </p:txBody>
      </p:sp>
    </p:spTree>
    <p:extLst>
      <p:ext uri="{BB962C8B-B14F-4D97-AF65-F5344CB8AC3E}">
        <p14:creationId xmlns:p14="http://schemas.microsoft.com/office/powerpoint/2010/main" val="281450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Audit Process</a:t>
            </a:r>
          </a:p>
        </p:txBody>
      </p:sp>
      <p:sp>
        <p:nvSpPr>
          <p:cNvPr id="3" name="Content Placeholder 2"/>
          <p:cNvSpPr>
            <a:spLocks noGrp="1"/>
          </p:cNvSpPr>
          <p:nvPr>
            <p:ph idx="1"/>
          </p:nvPr>
        </p:nvSpPr>
        <p:spPr/>
        <p:txBody>
          <a:bodyPr/>
          <a:lstStyle/>
          <a:p>
            <a:pPr marL="0" indent="0">
              <a:buNone/>
            </a:pPr>
            <a:r>
              <a:rPr lang="en-GB" b="1" dirty="0"/>
              <a:t>Required Reading:</a:t>
            </a:r>
          </a:p>
          <a:p>
            <a:pPr marL="0" indent="0">
              <a:buNone/>
            </a:pPr>
            <a:endParaRPr lang="en-GB" sz="1200" b="1" dirty="0"/>
          </a:p>
          <a:p>
            <a:r>
              <a:rPr lang="en-GB" dirty="0"/>
              <a:t>Remainder of chapter 3 of ‘Assurance’ Study Manual</a:t>
            </a:r>
          </a:p>
          <a:p>
            <a:r>
              <a:rPr lang="en-GB" dirty="0"/>
              <a:t>Attempt exercises within each chapter</a:t>
            </a:r>
          </a:p>
        </p:txBody>
      </p:sp>
    </p:spTree>
    <p:extLst>
      <p:ext uri="{BB962C8B-B14F-4D97-AF65-F5344CB8AC3E}">
        <p14:creationId xmlns:p14="http://schemas.microsoft.com/office/powerpoint/2010/main" val="670520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Section from Auditor’s Report of Tesco PLC</a:t>
            </a:r>
          </a:p>
        </p:txBody>
      </p:sp>
      <p:pic>
        <p:nvPicPr>
          <p:cNvPr id="4" name="Content Placeholder 3"/>
          <p:cNvPicPr>
            <a:picLocks noGrp="1" noChangeAspect="1"/>
          </p:cNvPicPr>
          <p:nvPr>
            <p:ph idx="1"/>
          </p:nvPr>
        </p:nvPicPr>
        <p:blipFill>
          <a:blip r:embed="rId2"/>
          <a:stretch>
            <a:fillRect/>
          </a:stretch>
        </p:blipFill>
        <p:spPr>
          <a:xfrm>
            <a:off x="640048" y="2132856"/>
            <a:ext cx="6668255" cy="3039484"/>
          </a:xfrm>
          <a:prstGeom prst="rect">
            <a:avLst/>
          </a:prstGeom>
        </p:spPr>
      </p:pic>
    </p:spTree>
    <p:extLst>
      <p:ext uri="{BB962C8B-B14F-4D97-AF65-F5344CB8AC3E}">
        <p14:creationId xmlns:p14="http://schemas.microsoft.com/office/powerpoint/2010/main" val="3106455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Which of the following most closely defines ‘performance materiality’? </a:t>
            </a:r>
            <a:endParaRPr lang="en-GB" sz="3200" dirty="0"/>
          </a:p>
        </p:txBody>
      </p:sp>
      <p:sp>
        <p:nvSpPr>
          <p:cNvPr id="3" name="Content Placeholder 2"/>
          <p:cNvSpPr>
            <a:spLocks noGrp="1"/>
          </p:cNvSpPr>
          <p:nvPr>
            <p:ph idx="1"/>
          </p:nvPr>
        </p:nvSpPr>
        <p:spPr>
          <a:xfrm>
            <a:off x="457200" y="1719262"/>
            <a:ext cx="8229600" cy="4878089"/>
          </a:xfrm>
        </p:spPr>
        <p:txBody>
          <a:bodyPr/>
          <a:lstStyle/>
          <a:p>
            <a:pPr marL="0" indent="0">
              <a:buNone/>
            </a:pPr>
            <a:r>
              <a:rPr lang="en-US" sz="2400" b="1" dirty="0"/>
              <a:t>A </a:t>
            </a:r>
            <a:r>
              <a:rPr lang="en-US" sz="2400" dirty="0"/>
              <a:t>	5% - 10% of profit before tax </a:t>
            </a:r>
            <a:endParaRPr lang="en-GB" sz="2400" dirty="0"/>
          </a:p>
          <a:p>
            <a:pPr marL="0" indent="0">
              <a:buNone/>
            </a:pPr>
            <a:r>
              <a:rPr lang="en-US" sz="2400" b="1" dirty="0"/>
              <a:t>B </a:t>
            </a:r>
            <a:r>
              <a:rPr lang="en-US" sz="2400" dirty="0"/>
              <a:t>	</a:t>
            </a:r>
            <a:r>
              <a:rPr lang="en-US" sz="2400" dirty="0">
                <a:solidFill>
                  <a:srgbClr val="7030A0"/>
                </a:solidFill>
              </a:rPr>
              <a:t>An expression of the relative significance of a 	particular matter in the context of financial 	statements as a whole </a:t>
            </a:r>
            <a:endParaRPr lang="en-GB" sz="2400" dirty="0">
              <a:solidFill>
                <a:srgbClr val="7030A0"/>
              </a:solidFill>
            </a:endParaRPr>
          </a:p>
          <a:p>
            <a:pPr marL="0" indent="0">
              <a:buNone/>
            </a:pPr>
            <a:r>
              <a:rPr lang="en-US" sz="2400" b="1" dirty="0"/>
              <a:t>C	</a:t>
            </a:r>
            <a:r>
              <a:rPr lang="en-US" sz="2400" dirty="0"/>
              <a:t>The amount set by the auditor whereby its omission 	or misstatement could influence the economic 	decisions of users taken on the basis of the financial 	statements</a:t>
            </a:r>
            <a:r>
              <a:rPr lang="en-US" sz="2400" b="1" dirty="0"/>
              <a:t> </a:t>
            </a:r>
            <a:endParaRPr lang="en-GB" sz="2400" dirty="0"/>
          </a:p>
          <a:p>
            <a:pPr marL="0" indent="0">
              <a:buNone/>
            </a:pPr>
            <a:r>
              <a:rPr lang="en-GB" sz="2400" b="1" dirty="0"/>
              <a:t>D</a:t>
            </a:r>
            <a:r>
              <a:rPr lang="en-GB" sz="2400" dirty="0"/>
              <a:t> 	</a:t>
            </a:r>
            <a:r>
              <a:rPr lang="en-GB" sz="2400" dirty="0">
                <a:solidFill>
                  <a:srgbClr val="7030A0"/>
                </a:solidFill>
              </a:rPr>
              <a:t>The amount set by the auditor to reduce to an 	appropriately low level the probability that the 	aggregate of uncorrected misstatements exceeds 	materiality for the financial statements as a whole </a:t>
            </a:r>
          </a:p>
          <a:p>
            <a:endParaRPr lang="en-GB" dirty="0"/>
          </a:p>
        </p:txBody>
      </p:sp>
    </p:spTree>
    <p:extLst>
      <p:ext uri="{BB962C8B-B14F-4D97-AF65-F5344CB8AC3E}">
        <p14:creationId xmlns:p14="http://schemas.microsoft.com/office/powerpoint/2010/main" val="504366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Which of the following most closely defines ‘performance materiality’? </a:t>
            </a:r>
            <a:endParaRPr lang="en-GB" sz="3200" dirty="0"/>
          </a:p>
        </p:txBody>
      </p:sp>
      <p:sp>
        <p:nvSpPr>
          <p:cNvPr id="3" name="Content Placeholder 2"/>
          <p:cNvSpPr>
            <a:spLocks noGrp="1"/>
          </p:cNvSpPr>
          <p:nvPr>
            <p:ph idx="1"/>
          </p:nvPr>
        </p:nvSpPr>
        <p:spPr>
          <a:xfrm>
            <a:off x="457200" y="1719262"/>
            <a:ext cx="8229600" cy="4878089"/>
          </a:xfrm>
        </p:spPr>
        <p:txBody>
          <a:bodyPr/>
          <a:lstStyle/>
          <a:p>
            <a:pPr marL="0" indent="0">
              <a:buNone/>
            </a:pPr>
            <a:r>
              <a:rPr lang="en-US" sz="2400" b="1" dirty="0"/>
              <a:t>A </a:t>
            </a:r>
            <a:r>
              <a:rPr lang="en-US" sz="2400" dirty="0"/>
              <a:t>	5% - 10% of profit before tax </a:t>
            </a:r>
            <a:endParaRPr lang="en-GB" sz="2400" dirty="0"/>
          </a:p>
          <a:p>
            <a:pPr marL="0" indent="0">
              <a:buNone/>
            </a:pPr>
            <a:r>
              <a:rPr lang="en-US" sz="2400" b="1" dirty="0"/>
              <a:t>B </a:t>
            </a:r>
            <a:r>
              <a:rPr lang="en-US" sz="2400" dirty="0"/>
              <a:t>	</a:t>
            </a:r>
            <a:r>
              <a:rPr lang="en-US" sz="2400" dirty="0">
                <a:solidFill>
                  <a:srgbClr val="7030A0"/>
                </a:solidFill>
              </a:rPr>
              <a:t>An expression of the relative significance of a 	particular matter in the context of financial 	statements as a whole </a:t>
            </a:r>
            <a:endParaRPr lang="en-GB" sz="2400" dirty="0">
              <a:solidFill>
                <a:srgbClr val="7030A0"/>
              </a:solidFill>
            </a:endParaRPr>
          </a:p>
          <a:p>
            <a:pPr marL="0" indent="0">
              <a:buNone/>
            </a:pPr>
            <a:r>
              <a:rPr lang="en-US" sz="2400" b="1" dirty="0"/>
              <a:t>C	</a:t>
            </a:r>
            <a:r>
              <a:rPr lang="en-US" sz="2400" dirty="0"/>
              <a:t>The amount set by the auditor whereby its omission 	or misstatement could influence the economic 	decisions of users taken on the basis of the financial 	statements</a:t>
            </a:r>
            <a:r>
              <a:rPr lang="en-US" sz="2400" b="1" dirty="0"/>
              <a:t> </a:t>
            </a:r>
            <a:endParaRPr lang="en-GB" sz="2400" dirty="0"/>
          </a:p>
          <a:p>
            <a:pPr marL="0" indent="0">
              <a:buNone/>
            </a:pPr>
            <a:r>
              <a:rPr lang="en-GB" sz="2400" b="1" dirty="0">
                <a:highlight>
                  <a:srgbClr val="FFFF00"/>
                </a:highlight>
              </a:rPr>
              <a:t>D</a:t>
            </a:r>
            <a:r>
              <a:rPr lang="en-GB" sz="2400" dirty="0">
                <a:highlight>
                  <a:srgbClr val="FFFF00"/>
                </a:highlight>
              </a:rPr>
              <a:t> </a:t>
            </a:r>
            <a:r>
              <a:rPr lang="en-GB" sz="2400" dirty="0"/>
              <a:t>	</a:t>
            </a:r>
            <a:r>
              <a:rPr lang="en-GB" sz="2400" dirty="0">
                <a:solidFill>
                  <a:srgbClr val="7030A0"/>
                </a:solidFill>
              </a:rPr>
              <a:t>The amount set by the auditor to reduce to an 	appropriately low level the probability that the 	aggregate of uncorrected misstatements exceeds 	materiality for the financial statements as a whole </a:t>
            </a:r>
          </a:p>
          <a:p>
            <a:endParaRPr lang="en-GB" dirty="0"/>
          </a:p>
        </p:txBody>
      </p:sp>
    </p:spTree>
    <p:extLst>
      <p:ext uri="{BB962C8B-B14F-4D97-AF65-F5344CB8AC3E}">
        <p14:creationId xmlns:p14="http://schemas.microsoft.com/office/powerpoint/2010/main" val="3278054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Which of the following statements is TRUE? </a:t>
            </a:r>
            <a:endParaRPr lang="en-GB" dirty="0"/>
          </a:p>
        </p:txBody>
      </p:sp>
      <p:sp>
        <p:nvSpPr>
          <p:cNvPr id="3" name="Content Placeholder 2"/>
          <p:cNvSpPr>
            <a:spLocks noGrp="1"/>
          </p:cNvSpPr>
          <p:nvPr>
            <p:ph idx="1"/>
          </p:nvPr>
        </p:nvSpPr>
        <p:spPr>
          <a:xfrm>
            <a:off x="457200" y="1916831"/>
            <a:ext cx="8229600" cy="4214093"/>
          </a:xfrm>
        </p:spPr>
        <p:txBody>
          <a:bodyPr/>
          <a:lstStyle/>
          <a:p>
            <a:pPr marL="0" indent="0">
              <a:buNone/>
            </a:pPr>
            <a:r>
              <a:rPr lang="en-US" sz="2400" b="1" dirty="0"/>
              <a:t>A</a:t>
            </a:r>
            <a:r>
              <a:rPr lang="en-US" sz="2400" dirty="0"/>
              <a:t> 	</a:t>
            </a:r>
            <a:r>
              <a:rPr lang="en-US" sz="2400" dirty="0">
                <a:solidFill>
                  <a:srgbClr val="7030A0"/>
                </a:solidFill>
              </a:rPr>
              <a:t>Materiality is always calculated as a percentage of 	profit before tax </a:t>
            </a:r>
            <a:endParaRPr lang="en-GB" sz="2400" dirty="0">
              <a:solidFill>
                <a:srgbClr val="7030A0"/>
              </a:solidFill>
            </a:endParaRPr>
          </a:p>
          <a:p>
            <a:pPr marL="0" indent="0">
              <a:buNone/>
            </a:pPr>
            <a:r>
              <a:rPr lang="en-US" sz="2400" b="1" dirty="0"/>
              <a:t>B</a:t>
            </a:r>
            <a:r>
              <a:rPr lang="en-US" sz="2400" dirty="0"/>
              <a:t> 	Materiality should be established at the start of the 	audit and revised during the audit if necessary  </a:t>
            </a:r>
            <a:endParaRPr lang="en-GB" sz="2400" dirty="0"/>
          </a:p>
          <a:p>
            <a:pPr marL="0" indent="0">
              <a:buNone/>
            </a:pPr>
            <a:r>
              <a:rPr lang="en-GB" sz="2400" b="1" dirty="0"/>
              <a:t>C </a:t>
            </a:r>
            <a:r>
              <a:rPr lang="en-GB" sz="2400" dirty="0"/>
              <a:t>	</a:t>
            </a:r>
            <a:r>
              <a:rPr lang="en-GB" sz="2400" dirty="0">
                <a:solidFill>
                  <a:srgbClr val="7030A0"/>
                </a:solidFill>
              </a:rPr>
              <a:t>Materiality should be established by the client at the 	planning stage of the audit</a:t>
            </a:r>
          </a:p>
          <a:p>
            <a:pPr marL="0" indent="0">
              <a:buNone/>
            </a:pPr>
            <a:r>
              <a:rPr lang="en-GB" sz="2400" b="1" dirty="0"/>
              <a:t>D</a:t>
            </a:r>
            <a:r>
              <a:rPr lang="en-GB" sz="2400" dirty="0"/>
              <a:t> 	Materiality is defined as the amount whereby its 	omission or misstatement in the financial statements 	would influence the auditor’s economic decisions</a:t>
            </a:r>
          </a:p>
          <a:p>
            <a:endParaRPr lang="en-GB" sz="2400" dirty="0"/>
          </a:p>
        </p:txBody>
      </p:sp>
    </p:spTree>
    <p:extLst>
      <p:ext uri="{BB962C8B-B14F-4D97-AF65-F5344CB8AC3E}">
        <p14:creationId xmlns:p14="http://schemas.microsoft.com/office/powerpoint/2010/main" val="2457390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Which of the following statements is TRUE? </a:t>
            </a:r>
            <a:endParaRPr lang="en-GB" dirty="0"/>
          </a:p>
        </p:txBody>
      </p:sp>
      <p:sp>
        <p:nvSpPr>
          <p:cNvPr id="3" name="Content Placeholder 2"/>
          <p:cNvSpPr>
            <a:spLocks noGrp="1"/>
          </p:cNvSpPr>
          <p:nvPr>
            <p:ph idx="1"/>
          </p:nvPr>
        </p:nvSpPr>
        <p:spPr>
          <a:xfrm>
            <a:off x="457200" y="1916831"/>
            <a:ext cx="8229600" cy="4214093"/>
          </a:xfrm>
        </p:spPr>
        <p:txBody>
          <a:bodyPr/>
          <a:lstStyle/>
          <a:p>
            <a:pPr marL="0" indent="0">
              <a:buNone/>
            </a:pPr>
            <a:r>
              <a:rPr lang="en-US" sz="2400" b="1" dirty="0"/>
              <a:t>A</a:t>
            </a:r>
            <a:r>
              <a:rPr lang="en-US" sz="2400" dirty="0"/>
              <a:t> 	</a:t>
            </a:r>
            <a:r>
              <a:rPr lang="en-US" sz="2400" dirty="0">
                <a:solidFill>
                  <a:srgbClr val="7030A0"/>
                </a:solidFill>
              </a:rPr>
              <a:t>Materiality is </a:t>
            </a:r>
            <a:r>
              <a:rPr lang="en-US" sz="2400" dirty="0">
                <a:solidFill>
                  <a:srgbClr val="7030A0"/>
                </a:solidFill>
                <a:highlight>
                  <a:srgbClr val="FFFF00"/>
                </a:highlight>
              </a:rPr>
              <a:t>always</a:t>
            </a:r>
            <a:r>
              <a:rPr lang="en-US" sz="2400" dirty="0">
                <a:solidFill>
                  <a:srgbClr val="7030A0"/>
                </a:solidFill>
              </a:rPr>
              <a:t> calculated as a percentage of 	profit before tax </a:t>
            </a:r>
            <a:endParaRPr lang="en-GB" sz="2400" dirty="0">
              <a:solidFill>
                <a:srgbClr val="7030A0"/>
              </a:solidFill>
            </a:endParaRPr>
          </a:p>
          <a:p>
            <a:pPr marL="0" indent="0">
              <a:buNone/>
            </a:pPr>
            <a:r>
              <a:rPr lang="en-US" sz="2400" b="1" dirty="0"/>
              <a:t>B</a:t>
            </a:r>
            <a:r>
              <a:rPr lang="en-US" sz="2400" dirty="0"/>
              <a:t> 	Materiality should be established at the start of the 	audit and revised during the audit if necessary  </a:t>
            </a:r>
            <a:endParaRPr lang="en-GB" sz="2400" dirty="0"/>
          </a:p>
          <a:p>
            <a:pPr marL="0" indent="0">
              <a:buNone/>
            </a:pPr>
            <a:r>
              <a:rPr lang="en-GB" sz="2400" b="1" dirty="0"/>
              <a:t>C </a:t>
            </a:r>
            <a:r>
              <a:rPr lang="en-GB" sz="2400" dirty="0"/>
              <a:t>	</a:t>
            </a:r>
            <a:r>
              <a:rPr lang="en-GB" sz="2400" dirty="0">
                <a:solidFill>
                  <a:srgbClr val="7030A0"/>
                </a:solidFill>
              </a:rPr>
              <a:t>Materiality should be established by the </a:t>
            </a:r>
            <a:r>
              <a:rPr lang="en-GB" sz="2400" dirty="0">
                <a:solidFill>
                  <a:srgbClr val="7030A0"/>
                </a:solidFill>
                <a:highlight>
                  <a:srgbClr val="FFFF00"/>
                </a:highlight>
              </a:rPr>
              <a:t>client </a:t>
            </a:r>
            <a:r>
              <a:rPr lang="en-GB" sz="2400" dirty="0">
                <a:solidFill>
                  <a:srgbClr val="7030A0"/>
                </a:solidFill>
              </a:rPr>
              <a:t>at the 	planning stage of the audit</a:t>
            </a:r>
          </a:p>
          <a:p>
            <a:pPr marL="0" indent="0">
              <a:buNone/>
            </a:pPr>
            <a:r>
              <a:rPr lang="en-GB" sz="2400" b="1" dirty="0"/>
              <a:t>D</a:t>
            </a:r>
            <a:r>
              <a:rPr lang="en-GB" sz="2400" dirty="0"/>
              <a:t> 	Materiality is defined as the amount whereby its 	omission or misstatement in the financial statements 	would influence the </a:t>
            </a:r>
            <a:r>
              <a:rPr lang="en-GB" sz="2400" dirty="0">
                <a:highlight>
                  <a:srgbClr val="FFFF00"/>
                </a:highlight>
              </a:rPr>
              <a:t>auditor’</a:t>
            </a:r>
            <a:r>
              <a:rPr lang="en-GB" sz="2400" dirty="0"/>
              <a:t>s economic decisions</a:t>
            </a:r>
          </a:p>
          <a:p>
            <a:endParaRPr lang="en-GB" sz="2400" dirty="0"/>
          </a:p>
        </p:txBody>
      </p:sp>
      <p:sp>
        <p:nvSpPr>
          <p:cNvPr id="4" name="Oval 3"/>
          <p:cNvSpPr/>
          <p:nvPr/>
        </p:nvSpPr>
        <p:spPr>
          <a:xfrm>
            <a:off x="251520" y="2492896"/>
            <a:ext cx="8640960" cy="1224136"/>
          </a:xfrm>
          <a:prstGeom prst="ellipse">
            <a:avLst/>
          </a:prstGeom>
          <a:noFill/>
          <a:ln w="698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59024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Audit &amp; Assurance</a:t>
            </a:r>
          </a:p>
        </p:txBody>
      </p:sp>
      <p:sp>
        <p:nvSpPr>
          <p:cNvPr id="3" name="Subtitle 2"/>
          <p:cNvSpPr>
            <a:spLocks noGrp="1"/>
          </p:cNvSpPr>
          <p:nvPr>
            <p:ph type="subTitle" idx="1"/>
          </p:nvPr>
        </p:nvSpPr>
        <p:spPr>
          <a:xfrm>
            <a:off x="849313" y="3049588"/>
            <a:ext cx="6248400" cy="2827684"/>
          </a:xfrm>
        </p:spPr>
        <p:txBody>
          <a:bodyPr/>
          <a:lstStyle/>
          <a:p>
            <a:endParaRPr lang="en-GB" sz="2400" dirty="0"/>
          </a:p>
          <a:p>
            <a:r>
              <a:rPr lang="en-GB" sz="2400" dirty="0"/>
              <a:t>Audit Risk </a:t>
            </a:r>
          </a:p>
        </p:txBody>
      </p:sp>
    </p:spTree>
    <p:extLst>
      <p:ext uri="{BB962C8B-B14F-4D97-AF65-F5344CB8AC3E}">
        <p14:creationId xmlns:p14="http://schemas.microsoft.com/office/powerpoint/2010/main" val="2936788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2238"/>
            <a:ext cx="7543800" cy="930498"/>
          </a:xfrm>
        </p:spPr>
        <p:txBody>
          <a:bodyPr>
            <a:normAutofit/>
          </a:bodyPr>
          <a:lstStyle/>
          <a:p>
            <a:r>
              <a:rPr lang="en-GB" b="1" dirty="0"/>
              <a:t>The Audit Process</a:t>
            </a:r>
          </a:p>
        </p:txBody>
      </p:sp>
      <p:graphicFrame>
        <p:nvGraphicFramePr>
          <p:cNvPr id="4" name="Content Placeholder 3"/>
          <p:cNvGraphicFramePr>
            <a:graphicFrameLocks noGrp="1"/>
          </p:cNvGraphicFramePr>
          <p:nvPr>
            <p:ph sz="quarter" idx="1"/>
          </p:nvPr>
        </p:nvGraphicFramePr>
        <p:xfrm>
          <a:off x="19845" y="1196752"/>
          <a:ext cx="9036496" cy="578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4788024" y="4089932"/>
            <a:ext cx="2304256" cy="720080"/>
          </a:xfrm>
          <a:prstGeom prst="ellipse">
            <a:avLst/>
          </a:prstGeom>
          <a:noFill/>
          <a:ln w="1079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427984" y="1052736"/>
            <a:ext cx="1512168" cy="707886"/>
          </a:xfrm>
          <a:prstGeom prst="rect">
            <a:avLst/>
          </a:prstGeom>
          <a:noFill/>
        </p:spPr>
        <p:txBody>
          <a:bodyPr wrap="square" rtlCol="0">
            <a:spAutoFit/>
          </a:bodyPr>
          <a:lstStyle/>
          <a:p>
            <a:r>
              <a:rPr lang="en-GB" sz="4000" b="1" dirty="0">
                <a:solidFill>
                  <a:srgbClr val="0000FF"/>
                </a:solidFill>
              </a:rPr>
              <a:t>Start</a:t>
            </a:r>
          </a:p>
        </p:txBody>
      </p:sp>
    </p:spTree>
    <p:extLst>
      <p:ext uri="{BB962C8B-B14F-4D97-AF65-F5344CB8AC3E}">
        <p14:creationId xmlns:p14="http://schemas.microsoft.com/office/powerpoint/2010/main" val="1949874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Importance of Risk Assessment</a:t>
            </a:r>
          </a:p>
        </p:txBody>
      </p:sp>
      <p:sp>
        <p:nvSpPr>
          <p:cNvPr id="3" name="Content Placeholder 2"/>
          <p:cNvSpPr>
            <a:spLocks noGrp="1"/>
          </p:cNvSpPr>
          <p:nvPr>
            <p:ph idx="1"/>
          </p:nvPr>
        </p:nvSpPr>
        <p:spPr/>
        <p:txBody>
          <a:bodyPr/>
          <a:lstStyle/>
          <a:p>
            <a:r>
              <a:rPr lang="en-GB" dirty="0"/>
              <a:t>Auditors usually adopt a risk-based approach to auditing.</a:t>
            </a:r>
          </a:p>
          <a:p>
            <a:r>
              <a:rPr lang="en-GB" dirty="0"/>
              <a:t>Risk is assessed at planning stage but re-assessed continually throughout the audit</a:t>
            </a:r>
          </a:p>
          <a:p>
            <a:r>
              <a:rPr lang="en-GB" dirty="0"/>
              <a:t>Effective risk assessment should:</a:t>
            </a:r>
          </a:p>
          <a:p>
            <a:pPr lvl="1"/>
            <a:r>
              <a:rPr lang="en-GB" dirty="0"/>
              <a:t>Make the audit more efficient with work directed to likely problem areas</a:t>
            </a:r>
          </a:p>
          <a:p>
            <a:pPr lvl="1"/>
            <a:r>
              <a:rPr lang="en-GB" dirty="0"/>
              <a:t>Lead to fewer inappropriate opinions</a:t>
            </a:r>
          </a:p>
          <a:p>
            <a:pPr lvl="1"/>
            <a:r>
              <a:rPr lang="en-GB" dirty="0"/>
              <a:t>Result in fewer negligence claims against the auditor.</a:t>
            </a:r>
          </a:p>
        </p:txBody>
      </p:sp>
    </p:spTree>
    <p:extLst>
      <p:ext uri="{BB962C8B-B14F-4D97-AF65-F5344CB8AC3E}">
        <p14:creationId xmlns:p14="http://schemas.microsoft.com/office/powerpoint/2010/main" val="3827770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Audit Risk</a:t>
            </a:r>
          </a:p>
        </p:txBody>
      </p:sp>
      <p:sp>
        <p:nvSpPr>
          <p:cNvPr id="5" name="Content Placeholder 4"/>
          <p:cNvSpPr>
            <a:spLocks noGrp="1"/>
          </p:cNvSpPr>
          <p:nvPr>
            <p:ph idx="1"/>
          </p:nvPr>
        </p:nvSpPr>
        <p:spPr/>
        <p:txBody>
          <a:bodyPr/>
          <a:lstStyle/>
          <a:p>
            <a:pPr marL="0" indent="0">
              <a:buNone/>
            </a:pPr>
            <a:r>
              <a:rPr lang="en-GB" sz="3200" b="1" dirty="0"/>
              <a:t>Audit risk </a:t>
            </a:r>
            <a:r>
              <a:rPr lang="en-GB" sz="3200" dirty="0"/>
              <a:t>is the risk that the auditor </a:t>
            </a:r>
            <a:r>
              <a:rPr lang="en-GB" dirty="0"/>
              <a:t>expresses an incorrect opinion.</a:t>
            </a:r>
          </a:p>
          <a:p>
            <a:pPr marL="0" indent="0">
              <a:buNone/>
            </a:pPr>
            <a:r>
              <a:rPr lang="en-GB" dirty="0"/>
              <a:t>e.g. states the financial statements show a true and fair view when actually there is a material misstatement</a:t>
            </a:r>
          </a:p>
        </p:txBody>
      </p:sp>
    </p:spTree>
    <p:extLst>
      <p:ext uri="{BB962C8B-B14F-4D97-AF65-F5344CB8AC3E}">
        <p14:creationId xmlns:p14="http://schemas.microsoft.com/office/powerpoint/2010/main" val="2648681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t>The Audit </a:t>
            </a:r>
            <a:r>
              <a:rPr lang="en-GB" dirty="0"/>
              <a:t>R</a:t>
            </a:r>
            <a:r>
              <a:rPr lang="en-GB" b="1" dirty="0"/>
              <a:t>isk </a:t>
            </a:r>
            <a:r>
              <a:rPr lang="en-GB" dirty="0"/>
              <a:t>M</a:t>
            </a:r>
            <a:r>
              <a:rPr lang="en-GB" b="1" dirty="0"/>
              <a:t>odel</a:t>
            </a:r>
          </a:p>
        </p:txBody>
      </p:sp>
      <p:sp>
        <p:nvSpPr>
          <p:cNvPr id="4" name="Flowchart: Process 3"/>
          <p:cNvSpPr/>
          <p:nvPr/>
        </p:nvSpPr>
        <p:spPr>
          <a:xfrm>
            <a:off x="575556" y="2470101"/>
            <a:ext cx="2016224" cy="12961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AUDIT RISK</a:t>
            </a:r>
          </a:p>
        </p:txBody>
      </p:sp>
      <p:sp>
        <p:nvSpPr>
          <p:cNvPr id="5" name="Flowchart: Process 4"/>
          <p:cNvSpPr/>
          <p:nvPr/>
        </p:nvSpPr>
        <p:spPr>
          <a:xfrm>
            <a:off x="3203848" y="2636912"/>
            <a:ext cx="1224136" cy="9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Inherent risk</a:t>
            </a:r>
          </a:p>
        </p:txBody>
      </p:sp>
      <p:sp>
        <p:nvSpPr>
          <p:cNvPr id="6" name="Flowchart: Process 5"/>
          <p:cNvSpPr/>
          <p:nvPr/>
        </p:nvSpPr>
        <p:spPr>
          <a:xfrm>
            <a:off x="5076056" y="2636912"/>
            <a:ext cx="1296144" cy="9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Control risk</a:t>
            </a:r>
          </a:p>
        </p:txBody>
      </p:sp>
      <p:sp>
        <p:nvSpPr>
          <p:cNvPr id="7" name="Flowchart: Process 6"/>
          <p:cNvSpPr/>
          <p:nvPr/>
        </p:nvSpPr>
        <p:spPr>
          <a:xfrm>
            <a:off x="7164288" y="2564904"/>
            <a:ext cx="1296144" cy="10081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Detection</a:t>
            </a:r>
          </a:p>
          <a:p>
            <a:pPr algn="ctr"/>
            <a:r>
              <a:rPr lang="en-GB" dirty="0"/>
              <a:t>risk</a:t>
            </a:r>
          </a:p>
        </p:txBody>
      </p:sp>
      <p:sp>
        <p:nvSpPr>
          <p:cNvPr id="9" name="TextBox 8"/>
          <p:cNvSpPr txBox="1"/>
          <p:nvPr/>
        </p:nvSpPr>
        <p:spPr>
          <a:xfrm>
            <a:off x="2771800" y="2780928"/>
            <a:ext cx="504056" cy="369332"/>
          </a:xfrm>
          <a:prstGeom prst="rect">
            <a:avLst/>
          </a:prstGeom>
          <a:noFill/>
        </p:spPr>
        <p:txBody>
          <a:bodyPr wrap="square" rtlCol="0">
            <a:spAutoFit/>
          </a:bodyPr>
          <a:lstStyle/>
          <a:p>
            <a:r>
              <a:rPr lang="en-GB" dirty="0"/>
              <a:t>=</a:t>
            </a:r>
          </a:p>
        </p:txBody>
      </p:sp>
      <p:sp>
        <p:nvSpPr>
          <p:cNvPr id="10" name="TextBox 9"/>
          <p:cNvSpPr txBox="1"/>
          <p:nvPr/>
        </p:nvSpPr>
        <p:spPr>
          <a:xfrm>
            <a:off x="4572000" y="2852936"/>
            <a:ext cx="576064" cy="369332"/>
          </a:xfrm>
          <a:prstGeom prst="rect">
            <a:avLst/>
          </a:prstGeom>
          <a:noFill/>
        </p:spPr>
        <p:txBody>
          <a:bodyPr wrap="square" rtlCol="0">
            <a:spAutoFit/>
          </a:bodyPr>
          <a:lstStyle/>
          <a:p>
            <a:r>
              <a:rPr lang="en-GB" dirty="0"/>
              <a:t>x</a:t>
            </a:r>
          </a:p>
        </p:txBody>
      </p:sp>
      <p:sp>
        <p:nvSpPr>
          <p:cNvPr id="11" name="TextBox 10"/>
          <p:cNvSpPr txBox="1"/>
          <p:nvPr/>
        </p:nvSpPr>
        <p:spPr>
          <a:xfrm>
            <a:off x="6588224" y="2852936"/>
            <a:ext cx="432048" cy="369332"/>
          </a:xfrm>
          <a:prstGeom prst="rect">
            <a:avLst/>
          </a:prstGeom>
          <a:noFill/>
        </p:spPr>
        <p:txBody>
          <a:bodyPr wrap="square" rtlCol="0">
            <a:spAutoFit/>
          </a:bodyPr>
          <a:lstStyle/>
          <a:p>
            <a:r>
              <a:rPr lang="en-GB" dirty="0"/>
              <a:t>x</a:t>
            </a:r>
          </a:p>
        </p:txBody>
      </p:sp>
      <p:sp>
        <p:nvSpPr>
          <p:cNvPr id="12" name="TextBox 11"/>
          <p:cNvSpPr txBox="1"/>
          <p:nvPr/>
        </p:nvSpPr>
        <p:spPr>
          <a:xfrm>
            <a:off x="467544" y="4509120"/>
            <a:ext cx="2088232" cy="923330"/>
          </a:xfrm>
          <a:prstGeom prst="rect">
            <a:avLst/>
          </a:prstGeom>
          <a:noFill/>
        </p:spPr>
        <p:txBody>
          <a:bodyPr wrap="square" rtlCol="0">
            <a:spAutoFit/>
          </a:bodyPr>
          <a:lstStyle/>
          <a:p>
            <a:pPr algn="ctr"/>
            <a:r>
              <a:rPr lang="en-GB" dirty="0"/>
              <a:t>Risk of inappropriate auditor opinion</a:t>
            </a:r>
          </a:p>
        </p:txBody>
      </p:sp>
      <p:cxnSp>
        <p:nvCxnSpPr>
          <p:cNvPr id="15" name="Straight Connector 14"/>
          <p:cNvCxnSpPr/>
          <p:nvPr/>
        </p:nvCxnSpPr>
        <p:spPr>
          <a:xfrm rot="5400000">
            <a:off x="3419872" y="3933056"/>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007604" y="4113076"/>
            <a:ext cx="79208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60232" y="4149080"/>
            <a:ext cx="1800200" cy="1477328"/>
          </a:xfrm>
          <a:prstGeom prst="rect">
            <a:avLst/>
          </a:prstGeom>
          <a:noFill/>
        </p:spPr>
        <p:txBody>
          <a:bodyPr wrap="square" rtlCol="0">
            <a:spAutoFit/>
          </a:bodyPr>
          <a:lstStyle/>
          <a:p>
            <a:pPr algn="ctr"/>
            <a:r>
              <a:rPr lang="en-GB" dirty="0"/>
              <a:t>Risk of auditor failing to detect material misstatement</a:t>
            </a:r>
          </a:p>
        </p:txBody>
      </p:sp>
      <p:cxnSp>
        <p:nvCxnSpPr>
          <p:cNvPr id="24" name="Straight Connector 23"/>
          <p:cNvCxnSpPr>
            <a:stCxn id="7" idx="2"/>
          </p:cNvCxnSpPr>
          <p:nvPr/>
        </p:nvCxnSpPr>
        <p:spPr>
          <a:xfrm rot="5400000">
            <a:off x="7524328" y="3861048"/>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15816" y="4293096"/>
            <a:ext cx="1800200" cy="1200329"/>
          </a:xfrm>
          <a:prstGeom prst="rect">
            <a:avLst/>
          </a:prstGeom>
          <a:noFill/>
        </p:spPr>
        <p:txBody>
          <a:bodyPr wrap="square" rtlCol="0">
            <a:spAutoFit/>
          </a:bodyPr>
          <a:lstStyle/>
          <a:p>
            <a:pPr algn="ctr"/>
            <a:r>
              <a:rPr lang="en-GB" dirty="0"/>
              <a:t>Risk of misstatement before applying controls</a:t>
            </a:r>
          </a:p>
        </p:txBody>
      </p:sp>
      <p:sp>
        <p:nvSpPr>
          <p:cNvPr id="29" name="TextBox 28"/>
          <p:cNvSpPr txBox="1"/>
          <p:nvPr/>
        </p:nvSpPr>
        <p:spPr>
          <a:xfrm>
            <a:off x="4860032" y="4077072"/>
            <a:ext cx="1728192" cy="1754326"/>
          </a:xfrm>
          <a:prstGeom prst="rect">
            <a:avLst/>
          </a:prstGeom>
          <a:noFill/>
        </p:spPr>
        <p:txBody>
          <a:bodyPr wrap="square" rtlCol="0">
            <a:spAutoFit/>
          </a:bodyPr>
          <a:lstStyle/>
          <a:p>
            <a:pPr algn="ctr"/>
            <a:r>
              <a:rPr lang="en-GB" dirty="0"/>
              <a:t>Risk that misstatement not prevented by internal controls</a:t>
            </a:r>
          </a:p>
        </p:txBody>
      </p:sp>
      <p:cxnSp>
        <p:nvCxnSpPr>
          <p:cNvPr id="34" name="Straight Connector 33"/>
          <p:cNvCxnSpPr>
            <a:stCxn id="6" idx="2"/>
            <a:endCxn id="29" idx="0"/>
          </p:cNvCxnSpPr>
          <p:nvPr/>
        </p:nvCxnSpPr>
        <p:spPr>
          <a:xfrm rot="5400000">
            <a:off x="5472100" y="3825044"/>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Left Brace 7"/>
          <p:cNvSpPr/>
          <p:nvPr/>
        </p:nvSpPr>
        <p:spPr>
          <a:xfrm rot="5400000">
            <a:off x="4580104" y="602252"/>
            <a:ext cx="494828" cy="34923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Content Placeholder 12"/>
          <p:cNvSpPr>
            <a:spLocks noGrp="1"/>
          </p:cNvSpPr>
          <p:nvPr>
            <p:ph idx="1"/>
          </p:nvPr>
        </p:nvSpPr>
        <p:spPr>
          <a:xfrm>
            <a:off x="457200" y="1727225"/>
            <a:ext cx="8229600" cy="4411662"/>
          </a:xfrm>
        </p:spPr>
        <p:txBody>
          <a:bodyPr/>
          <a:lstStyle/>
          <a:p>
            <a:pPr marL="0" indent="0">
              <a:buNone/>
            </a:pPr>
            <a:r>
              <a:rPr lang="en-GB" dirty="0"/>
              <a:t> </a:t>
            </a:r>
          </a:p>
        </p:txBody>
      </p:sp>
      <p:sp>
        <p:nvSpPr>
          <p:cNvPr id="14" name="Left Brace 13"/>
          <p:cNvSpPr/>
          <p:nvPr/>
        </p:nvSpPr>
        <p:spPr>
          <a:xfrm rot="5400000">
            <a:off x="7609612" y="1435505"/>
            <a:ext cx="566836" cy="1846548"/>
          </a:xfrm>
          <a:prstGeom prst="leftBrace">
            <a:avLst>
              <a:gd name="adj1" fmla="val 8333"/>
              <a:gd name="adj2" fmla="val 493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p:cNvSpPr txBox="1"/>
          <p:nvPr/>
        </p:nvSpPr>
        <p:spPr>
          <a:xfrm>
            <a:off x="2916350" y="1379384"/>
            <a:ext cx="3780420" cy="646331"/>
          </a:xfrm>
          <a:prstGeom prst="rect">
            <a:avLst/>
          </a:prstGeom>
          <a:noFill/>
        </p:spPr>
        <p:txBody>
          <a:bodyPr wrap="square" rtlCol="0">
            <a:spAutoFit/>
          </a:bodyPr>
          <a:lstStyle/>
          <a:p>
            <a:pPr algn="ctr"/>
            <a:r>
              <a:rPr lang="en-GB" dirty="0">
                <a:solidFill>
                  <a:srgbClr val="FF0000"/>
                </a:solidFill>
              </a:rPr>
              <a:t>Risk of there being a material misstatement</a:t>
            </a:r>
          </a:p>
        </p:txBody>
      </p:sp>
      <p:sp>
        <p:nvSpPr>
          <p:cNvPr id="17" name="TextBox 16"/>
          <p:cNvSpPr txBox="1"/>
          <p:nvPr/>
        </p:nvSpPr>
        <p:spPr>
          <a:xfrm>
            <a:off x="6933752" y="1379384"/>
            <a:ext cx="2195736" cy="646331"/>
          </a:xfrm>
          <a:prstGeom prst="rect">
            <a:avLst/>
          </a:prstGeom>
          <a:noFill/>
        </p:spPr>
        <p:txBody>
          <a:bodyPr wrap="square" rtlCol="0">
            <a:spAutoFit/>
          </a:bodyPr>
          <a:lstStyle/>
          <a:p>
            <a:pPr algn="ctr"/>
            <a:r>
              <a:rPr lang="en-GB" dirty="0">
                <a:solidFill>
                  <a:srgbClr val="FF0000"/>
                </a:solidFill>
              </a:rPr>
              <a:t>Risk the auditor doesn’t detect it</a:t>
            </a:r>
          </a:p>
        </p:txBody>
      </p:sp>
    </p:spTree>
    <p:extLst>
      <p:ext uri="{BB962C8B-B14F-4D97-AF65-F5344CB8AC3E}">
        <p14:creationId xmlns:p14="http://schemas.microsoft.com/office/powerpoint/2010/main" val="409600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checkerboard(across)">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checkerboard(across)">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checkerboard(across)">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p:bldP spid="22"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2238"/>
            <a:ext cx="7543800" cy="930498"/>
          </a:xfrm>
        </p:spPr>
        <p:txBody>
          <a:bodyPr>
            <a:normAutofit/>
          </a:bodyPr>
          <a:lstStyle/>
          <a:p>
            <a:r>
              <a:rPr lang="en-GB" b="1" dirty="0"/>
              <a:t>The Audit Process</a:t>
            </a:r>
          </a:p>
        </p:txBody>
      </p:sp>
      <p:graphicFrame>
        <p:nvGraphicFramePr>
          <p:cNvPr id="4" name="Content Placeholder 3"/>
          <p:cNvGraphicFramePr>
            <a:graphicFrameLocks noGrp="1"/>
          </p:cNvGraphicFramePr>
          <p:nvPr>
            <p:ph sz="quarter" idx="1"/>
          </p:nvPr>
        </p:nvGraphicFramePr>
        <p:xfrm>
          <a:off x="19845" y="1196752"/>
          <a:ext cx="9036496" cy="578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4788024" y="4089932"/>
            <a:ext cx="2304256" cy="720080"/>
          </a:xfrm>
          <a:prstGeom prst="ellipse">
            <a:avLst/>
          </a:prstGeom>
          <a:noFill/>
          <a:ln w="1079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427984" y="1052736"/>
            <a:ext cx="1512168" cy="707886"/>
          </a:xfrm>
          <a:prstGeom prst="rect">
            <a:avLst/>
          </a:prstGeom>
          <a:noFill/>
        </p:spPr>
        <p:txBody>
          <a:bodyPr wrap="square" rtlCol="0">
            <a:spAutoFit/>
          </a:bodyPr>
          <a:lstStyle/>
          <a:p>
            <a:r>
              <a:rPr lang="en-GB" sz="4000" b="1" dirty="0">
                <a:solidFill>
                  <a:srgbClr val="0000FF"/>
                </a:solidFill>
              </a:rPr>
              <a:t>Start</a:t>
            </a:r>
          </a:p>
        </p:txBody>
      </p:sp>
    </p:spTree>
    <p:extLst>
      <p:ext uri="{BB962C8B-B14F-4D97-AF65-F5344CB8AC3E}">
        <p14:creationId xmlns:p14="http://schemas.microsoft.com/office/powerpoint/2010/main" val="757884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Inherent Risk</a:t>
            </a:r>
          </a:p>
        </p:txBody>
      </p:sp>
      <p:sp>
        <p:nvSpPr>
          <p:cNvPr id="3" name="Content Placeholder 2"/>
          <p:cNvSpPr>
            <a:spLocks noGrp="1"/>
          </p:cNvSpPr>
          <p:nvPr>
            <p:ph idx="1"/>
          </p:nvPr>
        </p:nvSpPr>
        <p:spPr/>
        <p:txBody>
          <a:bodyPr/>
          <a:lstStyle/>
          <a:p>
            <a:pPr marL="0" indent="0">
              <a:buNone/>
            </a:pPr>
            <a:r>
              <a:rPr lang="en-GB" sz="2800" dirty="0"/>
              <a:t>The susceptibility of a transaction, account balance or disclosure to material misstatement, irrespective of the controls in place. Can be 3 different levels:-</a:t>
            </a:r>
          </a:p>
          <a:p>
            <a:r>
              <a:rPr lang="en-GB" sz="2800" dirty="0"/>
              <a:t>Industry level – Affects the whole industry e.g. highly regulated such as banking.</a:t>
            </a:r>
          </a:p>
          <a:p>
            <a:r>
              <a:rPr lang="en-GB" sz="2800" dirty="0"/>
              <a:t>Entity level – Affects the whole entity e.g. profit related bonus so incentive to misstate.</a:t>
            </a:r>
          </a:p>
          <a:p>
            <a:r>
              <a:rPr lang="en-GB" sz="2800" dirty="0"/>
              <a:t>Balance level – Isolated to a particular account balance e.g. items complex or subjective (Inventory)</a:t>
            </a:r>
          </a:p>
        </p:txBody>
      </p:sp>
    </p:spTree>
    <p:extLst>
      <p:ext uri="{BB962C8B-B14F-4D97-AF65-F5344CB8AC3E}">
        <p14:creationId xmlns:p14="http://schemas.microsoft.com/office/powerpoint/2010/main" val="211007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t>Inherent risk – More </a:t>
            </a:r>
            <a:r>
              <a:rPr lang="en-GB" dirty="0"/>
              <a:t>E</a:t>
            </a:r>
            <a:r>
              <a:rPr lang="en-GB" b="1" dirty="0"/>
              <a:t>xamples</a:t>
            </a:r>
          </a:p>
        </p:txBody>
      </p:sp>
      <p:sp>
        <p:nvSpPr>
          <p:cNvPr id="2" name="Content Placeholder 1"/>
          <p:cNvSpPr>
            <a:spLocks noGrp="1"/>
          </p:cNvSpPr>
          <p:nvPr>
            <p:ph sz="quarter" idx="1"/>
          </p:nvPr>
        </p:nvSpPr>
        <p:spPr/>
        <p:txBody>
          <a:bodyPr>
            <a:noAutofit/>
          </a:bodyPr>
          <a:lstStyle/>
          <a:p>
            <a:pPr marL="324000">
              <a:spcBef>
                <a:spcPts val="0"/>
              </a:spcBef>
              <a:defRPr/>
            </a:pPr>
            <a:r>
              <a:rPr lang="en-GB" sz="2000" dirty="0"/>
              <a:t>Amount includes an estimate</a:t>
            </a:r>
          </a:p>
          <a:p>
            <a:pPr marL="324000">
              <a:spcBef>
                <a:spcPts val="0"/>
              </a:spcBef>
              <a:defRPr/>
            </a:pPr>
            <a:r>
              <a:rPr lang="en-GB" sz="2000" dirty="0"/>
              <a:t>Significant / Important figure</a:t>
            </a:r>
          </a:p>
          <a:p>
            <a:pPr marL="324000">
              <a:spcBef>
                <a:spcPts val="0"/>
              </a:spcBef>
              <a:defRPr/>
            </a:pPr>
            <a:r>
              <a:rPr lang="en-GB" sz="2000" dirty="0"/>
              <a:t>Entity is having financial difficulties / seeking finance / incentive to manipulate figures</a:t>
            </a:r>
          </a:p>
          <a:p>
            <a:pPr marL="324000">
              <a:spcBef>
                <a:spcPts val="0"/>
              </a:spcBef>
              <a:defRPr/>
            </a:pPr>
            <a:r>
              <a:rPr lang="en-GB" sz="2000" dirty="0"/>
              <a:t>Complex accounting requirements</a:t>
            </a:r>
          </a:p>
          <a:p>
            <a:r>
              <a:rPr lang="en-GB" sz="2000" dirty="0"/>
              <a:t>Management integrity</a:t>
            </a:r>
          </a:p>
          <a:p>
            <a:r>
              <a:rPr lang="en-GB" sz="2000" dirty="0"/>
              <a:t>Management competence and experience</a:t>
            </a:r>
          </a:p>
          <a:p>
            <a:r>
              <a:rPr lang="en-GB" sz="2000" dirty="0"/>
              <a:t>Unusual pressures on management</a:t>
            </a:r>
          </a:p>
          <a:p>
            <a:r>
              <a:rPr lang="en-GB" sz="2000" dirty="0"/>
              <a:t>Nature of entity’s business/industry</a:t>
            </a:r>
          </a:p>
          <a:p>
            <a:r>
              <a:rPr lang="en-GB" sz="2000" dirty="0"/>
              <a:t>Significant risk events (</a:t>
            </a:r>
            <a:r>
              <a:rPr lang="en-GB" sz="2000" dirty="0" err="1"/>
              <a:t>eg</a:t>
            </a:r>
            <a:r>
              <a:rPr lang="en-GB" sz="2000" dirty="0"/>
              <a:t> acquisition)</a:t>
            </a:r>
          </a:p>
          <a:p>
            <a:r>
              <a:rPr lang="en-GB" sz="2000" dirty="0"/>
              <a:t>Nature of industry</a:t>
            </a:r>
          </a:p>
          <a:p>
            <a:r>
              <a:rPr lang="en-GB" sz="2000" dirty="0"/>
              <a:t>Complexity of information system</a:t>
            </a:r>
          </a:p>
          <a:p>
            <a:r>
              <a:rPr lang="en-GB" sz="2000" dirty="0"/>
              <a:t>Use of judgement by management</a:t>
            </a:r>
          </a:p>
        </p:txBody>
      </p:sp>
    </p:spTree>
    <p:extLst>
      <p:ext uri="{BB962C8B-B14F-4D97-AF65-F5344CB8AC3E}">
        <p14:creationId xmlns:p14="http://schemas.microsoft.com/office/powerpoint/2010/main" val="30596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anim calcmode="lin" valueType="num">
                                      <p:cBhvr additive="base">
                                        <p:cTn id="6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
                                            <p:txEl>
                                              <p:pRg st="11" end="11"/>
                                            </p:txEl>
                                          </p:spTgt>
                                        </p:tgtEl>
                                        <p:attrNameLst>
                                          <p:attrName>style.visibility</p:attrName>
                                        </p:attrNameLst>
                                      </p:cBhvr>
                                      <p:to>
                                        <p:strVal val="visible"/>
                                      </p:to>
                                    </p:set>
                                    <p:anim calcmode="lin" valueType="num">
                                      <p:cBhvr additive="base">
                                        <p:cTn id="7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GB" sz="4400" dirty="0"/>
              <a:t>Audit Risk – Control Risk</a:t>
            </a:r>
          </a:p>
        </p:txBody>
      </p:sp>
      <p:sp>
        <p:nvSpPr>
          <p:cNvPr id="3" name="Content Placeholder 2"/>
          <p:cNvSpPr>
            <a:spLocks noGrp="1"/>
          </p:cNvSpPr>
          <p:nvPr>
            <p:ph idx="1"/>
          </p:nvPr>
        </p:nvSpPr>
        <p:spPr>
          <a:xfrm>
            <a:off x="395288" y="1412875"/>
            <a:ext cx="8569325" cy="4968875"/>
          </a:xfrm>
        </p:spPr>
        <p:txBody>
          <a:bodyPr/>
          <a:lstStyle/>
          <a:p>
            <a:pPr marL="0">
              <a:buFont typeface="Wingdings" pitchFamily="2" charset="2"/>
              <a:buNone/>
              <a:defRPr/>
            </a:pPr>
            <a:r>
              <a:rPr lang="en-GB" dirty="0"/>
              <a:t>Control Risk – The risk that a material misstatement would not be prevented, detected or corrected by the accounting and internal control systems</a:t>
            </a:r>
          </a:p>
          <a:p>
            <a:pPr marL="0">
              <a:buFont typeface="Wingdings" pitchFamily="2" charset="2"/>
              <a:buNone/>
              <a:defRPr/>
            </a:pPr>
            <a:r>
              <a:rPr lang="en-GB" dirty="0">
                <a:solidFill>
                  <a:srgbClr val="7030A0"/>
                </a:solidFill>
              </a:rPr>
              <a:t> 		</a:t>
            </a:r>
          </a:p>
        </p:txBody>
      </p:sp>
    </p:spTree>
    <p:extLst>
      <p:ext uri="{BB962C8B-B14F-4D97-AF65-F5344CB8AC3E}">
        <p14:creationId xmlns:p14="http://schemas.microsoft.com/office/powerpoint/2010/main" val="39379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GB" dirty="0"/>
              <a:t>Assessing Control Risk</a:t>
            </a:r>
          </a:p>
        </p:txBody>
      </p:sp>
      <p:sp>
        <p:nvSpPr>
          <p:cNvPr id="25603" name="Content Placeholder 2"/>
          <p:cNvSpPr>
            <a:spLocks noGrp="1"/>
          </p:cNvSpPr>
          <p:nvPr>
            <p:ph idx="1"/>
          </p:nvPr>
        </p:nvSpPr>
        <p:spPr/>
        <p:txBody>
          <a:bodyPr/>
          <a:lstStyle/>
          <a:p>
            <a:pPr>
              <a:defRPr/>
            </a:pPr>
            <a:r>
              <a:rPr lang="en-GB" dirty="0"/>
              <a:t>Identify existing controls</a:t>
            </a:r>
          </a:p>
          <a:p>
            <a:pPr>
              <a:defRPr/>
            </a:pPr>
            <a:r>
              <a:rPr lang="en-GB" dirty="0">
                <a:solidFill>
                  <a:srgbClr val="7030A0"/>
                </a:solidFill>
              </a:rPr>
              <a:t>Identify the absence of key controls</a:t>
            </a:r>
          </a:p>
          <a:p>
            <a:pPr>
              <a:defRPr/>
            </a:pPr>
            <a:r>
              <a:rPr lang="en-GB" dirty="0"/>
              <a:t>Determine potential material misstatements that could result</a:t>
            </a:r>
          </a:p>
          <a:p>
            <a:pPr>
              <a:defRPr/>
            </a:pPr>
            <a:r>
              <a:rPr lang="en-GB" dirty="0">
                <a:solidFill>
                  <a:srgbClr val="7030A0"/>
                </a:solidFill>
              </a:rPr>
              <a:t>Consider the possibility of compensating controls</a:t>
            </a:r>
          </a:p>
          <a:p>
            <a:pPr>
              <a:defRPr/>
            </a:pPr>
            <a:endParaRPr lang="en-GB" dirty="0">
              <a:solidFill>
                <a:srgbClr val="7030A0"/>
              </a:solidFill>
            </a:endParaRPr>
          </a:p>
          <a:p>
            <a:pPr marL="0">
              <a:buFont typeface="Wingdings" pitchFamily="2" charset="2"/>
              <a:buNone/>
              <a:defRPr/>
            </a:pPr>
            <a:r>
              <a:rPr lang="en-GB" sz="2800" dirty="0"/>
              <a:t>We will look at internal controls in detail later in the module.</a:t>
            </a:r>
          </a:p>
          <a:p>
            <a:pPr>
              <a:defRPr/>
            </a:pPr>
            <a:endParaRPr lang="en-GB" dirty="0">
              <a:solidFill>
                <a:srgbClr val="7030A0"/>
              </a:solidFill>
            </a:endParaRPr>
          </a:p>
        </p:txBody>
      </p:sp>
    </p:spTree>
    <p:extLst>
      <p:ext uri="{BB962C8B-B14F-4D97-AF65-F5344CB8AC3E}">
        <p14:creationId xmlns:p14="http://schemas.microsoft.com/office/powerpoint/2010/main" val="379485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Detection Risk</a:t>
            </a:r>
          </a:p>
        </p:txBody>
      </p:sp>
      <p:sp>
        <p:nvSpPr>
          <p:cNvPr id="3" name="Content Placeholder 2"/>
          <p:cNvSpPr>
            <a:spLocks noGrp="1"/>
          </p:cNvSpPr>
          <p:nvPr>
            <p:ph idx="1"/>
          </p:nvPr>
        </p:nvSpPr>
        <p:spPr/>
        <p:txBody>
          <a:bodyPr/>
          <a:lstStyle/>
          <a:p>
            <a:r>
              <a:rPr lang="en-GB" dirty="0"/>
              <a:t>Detection Risk – The risk that the auditor’s procedures will not detect a misstatement that exists in an account balance or class of transactions that could be material, either individually or when aggregated with misstatements in other balances or classes.</a:t>
            </a:r>
          </a:p>
          <a:p>
            <a:r>
              <a:rPr lang="en-GB" dirty="0"/>
              <a:t>Detection Risk in part under the control of auditors can lower it by doing more work on those areas.</a:t>
            </a:r>
          </a:p>
        </p:txBody>
      </p:sp>
    </p:spTree>
    <p:extLst>
      <p:ext uri="{BB962C8B-B14F-4D97-AF65-F5344CB8AC3E}">
        <p14:creationId xmlns:p14="http://schemas.microsoft.com/office/powerpoint/2010/main" val="192529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6"/>
          <p:cNvSpPr>
            <a:spLocks noChangeArrowheads="1"/>
          </p:cNvSpPr>
          <p:nvPr/>
        </p:nvSpPr>
        <p:spPr bwMode="auto">
          <a:xfrm>
            <a:off x="165612" y="26586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11" name="Rectangle 146"/>
          <p:cNvSpPr>
            <a:spLocks noChangeArrowheads="1"/>
          </p:cNvSpPr>
          <p:nvPr/>
        </p:nvSpPr>
        <p:spPr bwMode="auto">
          <a:xfrm>
            <a:off x="165612" y="31158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2196" name="Picture 148" descr="C:\Users\hdoyle\AppData\Local\Microsoft\Windows\Temporary Internet Files\Content.IE5\X9PDXW2Z\MC90043484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320" y="3168113"/>
            <a:ext cx="1557031" cy="1557031"/>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p:cNvSpPr txBox="1"/>
          <p:nvPr/>
        </p:nvSpPr>
        <p:spPr>
          <a:xfrm>
            <a:off x="147987" y="260648"/>
            <a:ext cx="1584176" cy="1323439"/>
          </a:xfrm>
          <a:prstGeom prst="rect">
            <a:avLst/>
          </a:prstGeom>
          <a:noFill/>
        </p:spPr>
        <p:txBody>
          <a:bodyPr wrap="square" rtlCol="0">
            <a:spAutoFit/>
          </a:bodyPr>
          <a:lstStyle/>
          <a:p>
            <a:pPr algn="ctr"/>
            <a:r>
              <a:rPr lang="en-GB" sz="4000" b="1" dirty="0"/>
              <a:t>Audit Risk</a:t>
            </a:r>
          </a:p>
        </p:txBody>
      </p:sp>
      <p:cxnSp>
        <p:nvCxnSpPr>
          <p:cNvPr id="115" name="Straight Arrow Connector 114"/>
          <p:cNvCxnSpPr/>
          <p:nvPr/>
        </p:nvCxnSpPr>
        <p:spPr>
          <a:xfrm>
            <a:off x="1907705" y="3789040"/>
            <a:ext cx="136575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198" name="Picture 150" descr="C:\Users\hdoyle\AppData\Local\Microsoft\Windows\Temporary Internet Files\Content.IE5\4MIQPXST\MC90031101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5942" y="3129214"/>
            <a:ext cx="1258804" cy="1152072"/>
          </a:xfrm>
          <a:prstGeom prst="rect">
            <a:avLst/>
          </a:prstGeom>
          <a:noFill/>
          <a:extLst>
            <a:ext uri="{909E8E84-426E-40DD-AFC4-6F175D3DCCD1}">
              <a14:hiddenFill xmlns:a14="http://schemas.microsoft.com/office/drawing/2010/main">
                <a:solidFill>
                  <a:srgbClr val="FFFFFF"/>
                </a:solidFill>
              </a14:hiddenFill>
            </a:ext>
          </a:extLst>
        </p:spPr>
      </p:pic>
      <p:cxnSp>
        <p:nvCxnSpPr>
          <p:cNvPr id="121" name="Straight Arrow Connector 120"/>
          <p:cNvCxnSpPr/>
          <p:nvPr/>
        </p:nvCxnSpPr>
        <p:spPr>
          <a:xfrm flipH="1">
            <a:off x="5054972" y="3789040"/>
            <a:ext cx="1327888"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32320" y="4770179"/>
            <a:ext cx="1398622" cy="400110"/>
          </a:xfrm>
          <a:prstGeom prst="rect">
            <a:avLst/>
          </a:prstGeom>
          <a:noFill/>
        </p:spPr>
        <p:txBody>
          <a:bodyPr wrap="square" rtlCol="0">
            <a:spAutoFit/>
          </a:bodyPr>
          <a:lstStyle/>
          <a:p>
            <a:r>
              <a:rPr lang="en-GB" sz="2000" b="1" dirty="0"/>
              <a:t>Company</a:t>
            </a:r>
          </a:p>
        </p:txBody>
      </p:sp>
      <p:sp>
        <p:nvSpPr>
          <p:cNvPr id="120" name="TextBox 119"/>
          <p:cNvSpPr txBox="1"/>
          <p:nvPr/>
        </p:nvSpPr>
        <p:spPr>
          <a:xfrm>
            <a:off x="1989351" y="2926759"/>
            <a:ext cx="1191243" cy="646331"/>
          </a:xfrm>
          <a:prstGeom prst="rect">
            <a:avLst/>
          </a:prstGeom>
          <a:noFill/>
        </p:spPr>
        <p:txBody>
          <a:bodyPr wrap="square" rtlCol="0">
            <a:spAutoFit/>
          </a:bodyPr>
          <a:lstStyle/>
          <a:p>
            <a:pPr algn="ctr"/>
            <a:r>
              <a:rPr lang="en-GB" b="1" dirty="0">
                <a:solidFill>
                  <a:srgbClr val="7030A0"/>
                </a:solidFill>
              </a:rPr>
              <a:t>Inherent</a:t>
            </a:r>
          </a:p>
          <a:p>
            <a:pPr algn="ctr"/>
            <a:r>
              <a:rPr lang="en-GB" b="1" dirty="0">
                <a:solidFill>
                  <a:srgbClr val="7030A0"/>
                </a:solidFill>
              </a:rPr>
              <a:t>Risk</a:t>
            </a:r>
          </a:p>
        </p:txBody>
      </p:sp>
      <p:sp>
        <p:nvSpPr>
          <p:cNvPr id="127" name="TextBox 126"/>
          <p:cNvSpPr txBox="1"/>
          <p:nvPr/>
        </p:nvSpPr>
        <p:spPr>
          <a:xfrm>
            <a:off x="2014930" y="3954697"/>
            <a:ext cx="1191243" cy="646331"/>
          </a:xfrm>
          <a:prstGeom prst="rect">
            <a:avLst/>
          </a:prstGeom>
          <a:noFill/>
        </p:spPr>
        <p:txBody>
          <a:bodyPr wrap="square" rtlCol="0">
            <a:spAutoFit/>
          </a:bodyPr>
          <a:lstStyle/>
          <a:p>
            <a:pPr algn="ctr"/>
            <a:r>
              <a:rPr lang="en-GB" b="1" dirty="0">
                <a:solidFill>
                  <a:srgbClr val="7030A0"/>
                </a:solidFill>
              </a:rPr>
              <a:t>Control</a:t>
            </a:r>
          </a:p>
          <a:p>
            <a:pPr algn="ctr"/>
            <a:r>
              <a:rPr lang="en-GB" b="1" dirty="0">
                <a:solidFill>
                  <a:srgbClr val="7030A0"/>
                </a:solidFill>
              </a:rPr>
              <a:t>Risk</a:t>
            </a:r>
          </a:p>
        </p:txBody>
      </p:sp>
      <p:sp>
        <p:nvSpPr>
          <p:cNvPr id="122" name="TextBox 121"/>
          <p:cNvSpPr txBox="1"/>
          <p:nvPr/>
        </p:nvSpPr>
        <p:spPr>
          <a:xfrm>
            <a:off x="5073459" y="2942662"/>
            <a:ext cx="1309401" cy="646331"/>
          </a:xfrm>
          <a:prstGeom prst="rect">
            <a:avLst/>
          </a:prstGeom>
          <a:noFill/>
        </p:spPr>
        <p:txBody>
          <a:bodyPr wrap="square" rtlCol="0">
            <a:spAutoFit/>
          </a:bodyPr>
          <a:lstStyle/>
          <a:p>
            <a:pPr algn="ctr"/>
            <a:r>
              <a:rPr lang="en-GB" b="1" dirty="0">
                <a:solidFill>
                  <a:srgbClr val="7030A0"/>
                </a:solidFill>
              </a:rPr>
              <a:t>Detection Risk</a:t>
            </a:r>
            <a:endParaRPr lang="en-GB" dirty="0"/>
          </a:p>
        </p:txBody>
      </p:sp>
      <p:sp>
        <p:nvSpPr>
          <p:cNvPr id="129" name="TextBox 128"/>
          <p:cNvSpPr txBox="1"/>
          <p:nvPr/>
        </p:nvSpPr>
        <p:spPr>
          <a:xfrm>
            <a:off x="6876256" y="4960347"/>
            <a:ext cx="1398622" cy="400110"/>
          </a:xfrm>
          <a:prstGeom prst="rect">
            <a:avLst/>
          </a:prstGeom>
          <a:noFill/>
        </p:spPr>
        <p:txBody>
          <a:bodyPr wrap="square" rtlCol="0">
            <a:spAutoFit/>
          </a:bodyPr>
          <a:lstStyle/>
          <a:p>
            <a:r>
              <a:rPr lang="en-GB" sz="2000" b="1" dirty="0"/>
              <a:t>Auditors</a:t>
            </a:r>
          </a:p>
        </p:txBody>
      </p:sp>
      <p:sp>
        <p:nvSpPr>
          <p:cNvPr id="123" name="TextBox 122"/>
          <p:cNvSpPr txBox="1"/>
          <p:nvPr/>
        </p:nvSpPr>
        <p:spPr>
          <a:xfrm>
            <a:off x="1708518" y="322202"/>
            <a:ext cx="679597" cy="1200329"/>
          </a:xfrm>
          <a:prstGeom prst="rect">
            <a:avLst/>
          </a:prstGeom>
          <a:noFill/>
        </p:spPr>
        <p:txBody>
          <a:bodyPr wrap="square" rtlCol="0">
            <a:spAutoFit/>
          </a:bodyPr>
          <a:lstStyle/>
          <a:p>
            <a:r>
              <a:rPr lang="en-GB" sz="7200" dirty="0"/>
              <a:t>=</a:t>
            </a:r>
          </a:p>
        </p:txBody>
      </p:sp>
      <p:sp>
        <p:nvSpPr>
          <p:cNvPr id="124" name="TextBox 123"/>
          <p:cNvSpPr txBox="1"/>
          <p:nvPr/>
        </p:nvSpPr>
        <p:spPr>
          <a:xfrm>
            <a:off x="2296962" y="422534"/>
            <a:ext cx="2960729" cy="954107"/>
          </a:xfrm>
          <a:prstGeom prst="rect">
            <a:avLst/>
          </a:prstGeom>
          <a:noFill/>
        </p:spPr>
        <p:txBody>
          <a:bodyPr wrap="square" rtlCol="0">
            <a:spAutoFit/>
          </a:bodyPr>
          <a:lstStyle/>
          <a:p>
            <a:pPr algn="ctr"/>
            <a:r>
              <a:rPr lang="en-GB" sz="2800" b="1" dirty="0"/>
              <a:t>Risk of material misstatement</a:t>
            </a:r>
          </a:p>
        </p:txBody>
      </p:sp>
      <p:sp>
        <p:nvSpPr>
          <p:cNvPr id="132" name="TextBox 131"/>
          <p:cNvSpPr txBox="1"/>
          <p:nvPr/>
        </p:nvSpPr>
        <p:spPr>
          <a:xfrm>
            <a:off x="5148064" y="185626"/>
            <a:ext cx="679597" cy="1200329"/>
          </a:xfrm>
          <a:prstGeom prst="rect">
            <a:avLst/>
          </a:prstGeom>
          <a:noFill/>
        </p:spPr>
        <p:txBody>
          <a:bodyPr wrap="square" rtlCol="0">
            <a:spAutoFit/>
          </a:bodyPr>
          <a:lstStyle/>
          <a:p>
            <a:r>
              <a:rPr lang="en-GB" sz="7200" dirty="0"/>
              <a:t>+</a:t>
            </a:r>
          </a:p>
        </p:txBody>
      </p:sp>
      <p:sp>
        <p:nvSpPr>
          <p:cNvPr id="133" name="TextBox 132"/>
          <p:cNvSpPr txBox="1"/>
          <p:nvPr/>
        </p:nvSpPr>
        <p:spPr>
          <a:xfrm>
            <a:off x="5809156" y="422533"/>
            <a:ext cx="2134200" cy="954107"/>
          </a:xfrm>
          <a:prstGeom prst="rect">
            <a:avLst/>
          </a:prstGeom>
          <a:noFill/>
        </p:spPr>
        <p:txBody>
          <a:bodyPr wrap="square" rtlCol="0">
            <a:spAutoFit/>
          </a:bodyPr>
          <a:lstStyle/>
          <a:p>
            <a:pPr algn="ctr"/>
            <a:r>
              <a:rPr lang="en-GB" sz="2800" b="1" dirty="0"/>
              <a:t>Detection Risk</a:t>
            </a:r>
          </a:p>
        </p:txBody>
      </p:sp>
      <p:cxnSp>
        <p:nvCxnSpPr>
          <p:cNvPr id="126" name="Straight Arrow Connector 125"/>
          <p:cNvCxnSpPr/>
          <p:nvPr/>
        </p:nvCxnSpPr>
        <p:spPr>
          <a:xfrm flipH="1">
            <a:off x="6067958" y="1385955"/>
            <a:ext cx="592274" cy="1540804"/>
          </a:xfrm>
          <a:prstGeom prst="straightConnector1">
            <a:avLst/>
          </a:prstGeom>
          <a:ln w="444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2771800" y="1522531"/>
            <a:ext cx="501663" cy="1420131"/>
          </a:xfrm>
          <a:prstGeom prst="straightConnector1">
            <a:avLst/>
          </a:prstGeom>
          <a:ln w="444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4" idx="2"/>
          </p:cNvCxnSpPr>
          <p:nvPr/>
        </p:nvCxnSpPr>
        <p:spPr>
          <a:xfrm flipH="1">
            <a:off x="3022631" y="1376641"/>
            <a:ext cx="754696" cy="2569987"/>
          </a:xfrm>
          <a:prstGeom prst="straightConnector1">
            <a:avLst/>
          </a:prstGeom>
          <a:ln w="444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6572455" y="3027040"/>
            <a:ext cx="2286000" cy="1524000"/>
          </a:xfrm>
          <a:prstGeom prst="rect">
            <a:avLst/>
          </a:prstGeom>
        </p:spPr>
      </p:pic>
    </p:spTree>
    <p:extLst>
      <p:ext uri="{BB962C8B-B14F-4D97-AF65-F5344CB8AC3E}">
        <p14:creationId xmlns:p14="http://schemas.microsoft.com/office/powerpoint/2010/main" val="1081818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Audit Risk – Detection Risk</a:t>
            </a:r>
          </a:p>
        </p:txBody>
      </p:sp>
      <p:graphicFrame>
        <p:nvGraphicFramePr>
          <p:cNvPr id="4" name="Content Placeholder 3"/>
          <p:cNvGraphicFramePr>
            <a:graphicFrameLocks noGrp="1"/>
          </p:cNvGraphicFramePr>
          <p:nvPr>
            <p:ph idx="1"/>
          </p:nvPr>
        </p:nvGraphicFramePr>
        <p:xfrm>
          <a:off x="457200" y="1700808"/>
          <a:ext cx="8229600" cy="3211822"/>
        </p:xfrm>
        <a:graphic>
          <a:graphicData uri="http://schemas.openxmlformats.org/drawingml/2006/table">
            <a:tbl>
              <a:tblPr firstRow="1" bandRow="1">
                <a:tableStyleId>{69CF1AB2-1976-4502-BF36-3FF5EA218861}</a:tableStyleId>
              </a:tblPr>
              <a:tblGrid>
                <a:gridCol w="2057400">
                  <a:extLst>
                    <a:ext uri="{9D8B030D-6E8A-4147-A177-3AD203B41FA5}">
                      <a16:colId xmlns:a16="http://schemas.microsoft.com/office/drawing/2014/main" val="223635272"/>
                    </a:ext>
                  </a:extLst>
                </a:gridCol>
                <a:gridCol w="1985392">
                  <a:extLst>
                    <a:ext uri="{9D8B030D-6E8A-4147-A177-3AD203B41FA5}">
                      <a16:colId xmlns:a16="http://schemas.microsoft.com/office/drawing/2014/main" val="2417532399"/>
                    </a:ext>
                  </a:extLst>
                </a:gridCol>
                <a:gridCol w="2129408">
                  <a:extLst>
                    <a:ext uri="{9D8B030D-6E8A-4147-A177-3AD203B41FA5}">
                      <a16:colId xmlns:a16="http://schemas.microsoft.com/office/drawing/2014/main" val="3492451203"/>
                    </a:ext>
                  </a:extLst>
                </a:gridCol>
                <a:gridCol w="2057400">
                  <a:extLst>
                    <a:ext uri="{9D8B030D-6E8A-4147-A177-3AD203B41FA5}">
                      <a16:colId xmlns:a16="http://schemas.microsoft.com/office/drawing/2014/main" val="3696553798"/>
                    </a:ext>
                  </a:extLst>
                </a:gridCol>
              </a:tblGrid>
              <a:tr h="560062">
                <a:tc>
                  <a:txBody>
                    <a:bodyPr/>
                    <a:lstStyle/>
                    <a:p>
                      <a:r>
                        <a:rPr lang="en-GB" dirty="0"/>
                        <a:t>Inherent</a:t>
                      </a:r>
                      <a:r>
                        <a:rPr lang="en-GB" baseline="0" dirty="0"/>
                        <a:t> Risk</a:t>
                      </a:r>
                      <a:endParaRPr lang="en-GB" dirty="0"/>
                    </a:p>
                  </a:txBody>
                  <a:tcPr/>
                </a:tc>
                <a:tc>
                  <a:txBody>
                    <a:bodyPr/>
                    <a:lstStyle/>
                    <a:p>
                      <a:r>
                        <a:rPr lang="en-GB" dirty="0"/>
                        <a:t>Control Risk</a:t>
                      </a:r>
                    </a:p>
                  </a:txBody>
                  <a:tcPr/>
                </a:tc>
                <a:tc>
                  <a:txBody>
                    <a:bodyPr/>
                    <a:lstStyle/>
                    <a:p>
                      <a:r>
                        <a:rPr lang="en-GB" dirty="0"/>
                        <a:t>Detection Risk</a:t>
                      </a:r>
                    </a:p>
                  </a:txBody>
                  <a:tcPr/>
                </a:tc>
                <a:tc>
                  <a:txBody>
                    <a:bodyPr/>
                    <a:lstStyle/>
                    <a:p>
                      <a:r>
                        <a:rPr lang="en-GB" dirty="0"/>
                        <a:t>How?</a:t>
                      </a:r>
                    </a:p>
                  </a:txBody>
                  <a:tcPr/>
                </a:tc>
                <a:extLst>
                  <a:ext uri="{0D108BD9-81ED-4DB2-BD59-A6C34878D82A}">
                    <a16:rowId xmlns:a16="http://schemas.microsoft.com/office/drawing/2014/main" val="2003094941"/>
                  </a:ext>
                </a:extLst>
              </a:tr>
              <a:tr h="800089">
                <a:tc>
                  <a:txBody>
                    <a:bodyPr/>
                    <a:lstStyle/>
                    <a:p>
                      <a:r>
                        <a:rPr lang="en-GB" dirty="0"/>
                        <a:t>High</a:t>
                      </a:r>
                    </a:p>
                  </a:txBody>
                  <a:tcPr/>
                </a:tc>
                <a:tc>
                  <a:txBody>
                    <a:bodyPr/>
                    <a:lstStyle/>
                    <a:p>
                      <a:r>
                        <a:rPr lang="en-GB" dirty="0"/>
                        <a:t>High</a:t>
                      </a:r>
                    </a:p>
                  </a:txBody>
                  <a:tcPr/>
                </a:tc>
                <a:tc>
                  <a:txBody>
                    <a:bodyPr/>
                    <a:lstStyle/>
                    <a:p>
                      <a:r>
                        <a:rPr lang="en-GB" dirty="0"/>
                        <a:t>Needs to be lowered</a:t>
                      </a:r>
                    </a:p>
                  </a:txBody>
                  <a:tcPr/>
                </a:tc>
                <a:tc>
                  <a:txBody>
                    <a:bodyPr/>
                    <a:lstStyle/>
                    <a:p>
                      <a:r>
                        <a:rPr lang="en-GB" dirty="0"/>
                        <a:t>More detailed</a:t>
                      </a:r>
                      <a:r>
                        <a:rPr lang="en-GB" baseline="0" dirty="0"/>
                        <a:t> tests, bigger samples, more senior staff.</a:t>
                      </a:r>
                      <a:endParaRPr lang="en-GB" dirty="0"/>
                    </a:p>
                  </a:txBody>
                  <a:tcPr/>
                </a:tc>
                <a:extLst>
                  <a:ext uri="{0D108BD9-81ED-4DB2-BD59-A6C34878D82A}">
                    <a16:rowId xmlns:a16="http://schemas.microsoft.com/office/drawing/2014/main" val="340464365"/>
                  </a:ext>
                </a:extLst>
              </a:tr>
              <a:tr h="800089">
                <a:tc>
                  <a:txBody>
                    <a:bodyPr/>
                    <a:lstStyle/>
                    <a:p>
                      <a:r>
                        <a:rPr lang="en-GB" dirty="0"/>
                        <a:t>Low</a:t>
                      </a:r>
                    </a:p>
                  </a:txBody>
                  <a:tcPr/>
                </a:tc>
                <a:tc>
                  <a:txBody>
                    <a:bodyPr/>
                    <a:lstStyle/>
                    <a:p>
                      <a:r>
                        <a:rPr lang="en-GB" dirty="0"/>
                        <a:t>Low</a:t>
                      </a:r>
                    </a:p>
                  </a:txBody>
                  <a:tcPr/>
                </a:tc>
                <a:tc>
                  <a:txBody>
                    <a:bodyPr/>
                    <a:lstStyle/>
                    <a:p>
                      <a:r>
                        <a:rPr lang="en-GB" dirty="0"/>
                        <a:t>Can be lowered</a:t>
                      </a:r>
                    </a:p>
                  </a:txBody>
                  <a:tcPr/>
                </a:tc>
                <a:tc>
                  <a:txBody>
                    <a:bodyPr/>
                    <a:lstStyle/>
                    <a:p>
                      <a:r>
                        <a:rPr lang="en-GB" dirty="0"/>
                        <a:t>Less detailed testing, smaller samples, more junior (cheaper)</a:t>
                      </a:r>
                      <a:r>
                        <a:rPr lang="en-GB" baseline="0" dirty="0"/>
                        <a:t> staff</a:t>
                      </a:r>
                      <a:r>
                        <a:rPr lang="en-GB" dirty="0"/>
                        <a:t>.</a:t>
                      </a:r>
                    </a:p>
                  </a:txBody>
                  <a:tcPr/>
                </a:tc>
                <a:extLst>
                  <a:ext uri="{0D108BD9-81ED-4DB2-BD59-A6C34878D82A}">
                    <a16:rowId xmlns:a16="http://schemas.microsoft.com/office/drawing/2014/main" val="3694053045"/>
                  </a:ext>
                </a:extLst>
              </a:tr>
            </a:tbl>
          </a:graphicData>
        </a:graphic>
      </p:graphicFrame>
    </p:spTree>
    <p:extLst>
      <p:ext uri="{BB962C8B-B14F-4D97-AF65-F5344CB8AC3E}">
        <p14:creationId xmlns:p14="http://schemas.microsoft.com/office/powerpoint/2010/main" val="2135048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b="1" dirty="0"/>
              <a:t>Materiality, detection risk and testing levels</a:t>
            </a:r>
          </a:p>
        </p:txBody>
      </p:sp>
      <p:sp>
        <p:nvSpPr>
          <p:cNvPr id="5" name="Content Placeholder 4"/>
          <p:cNvSpPr>
            <a:spLocks noGrp="1"/>
          </p:cNvSpPr>
          <p:nvPr>
            <p:ph sz="quarter" idx="1"/>
          </p:nvPr>
        </p:nvSpPr>
        <p:spPr/>
        <p:txBody>
          <a:bodyPr/>
          <a:lstStyle/>
          <a:p>
            <a:pPr>
              <a:buNone/>
            </a:pPr>
            <a:endParaRPr lang="en-GB" dirty="0"/>
          </a:p>
          <a:p>
            <a:pPr>
              <a:buNone/>
            </a:pPr>
            <a:r>
              <a:rPr lang="en-GB" dirty="0"/>
              <a:t>    </a:t>
            </a:r>
          </a:p>
        </p:txBody>
      </p:sp>
      <p:cxnSp>
        <p:nvCxnSpPr>
          <p:cNvPr id="8" name="Straight Connector 7"/>
          <p:cNvCxnSpPr/>
          <p:nvPr/>
        </p:nvCxnSpPr>
        <p:spPr>
          <a:xfrm rot="5400000">
            <a:off x="1007604" y="3681028"/>
            <a:ext cx="29523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83768" y="5157192"/>
            <a:ext cx="309634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2852936"/>
            <a:ext cx="1584176" cy="369332"/>
          </a:xfrm>
          <a:prstGeom prst="rect">
            <a:avLst/>
          </a:prstGeom>
          <a:noFill/>
        </p:spPr>
        <p:txBody>
          <a:bodyPr wrap="square" rtlCol="0">
            <a:spAutoFit/>
          </a:bodyPr>
          <a:lstStyle/>
          <a:p>
            <a:r>
              <a:rPr lang="en-GB" dirty="0"/>
              <a:t>Materiality</a:t>
            </a:r>
          </a:p>
        </p:txBody>
      </p:sp>
      <p:sp>
        <p:nvSpPr>
          <p:cNvPr id="13" name="TextBox 12"/>
          <p:cNvSpPr txBox="1"/>
          <p:nvPr/>
        </p:nvSpPr>
        <p:spPr>
          <a:xfrm>
            <a:off x="3347864" y="5589240"/>
            <a:ext cx="2952328" cy="369332"/>
          </a:xfrm>
          <a:prstGeom prst="rect">
            <a:avLst/>
          </a:prstGeom>
          <a:noFill/>
        </p:spPr>
        <p:txBody>
          <a:bodyPr wrap="square" rtlCol="0">
            <a:spAutoFit/>
          </a:bodyPr>
          <a:lstStyle/>
          <a:p>
            <a:r>
              <a:rPr lang="en-GB" dirty="0"/>
              <a:t>Risk of material misstatement</a:t>
            </a:r>
          </a:p>
        </p:txBody>
      </p:sp>
      <p:sp>
        <p:nvSpPr>
          <p:cNvPr id="15" name="TextBox 14"/>
          <p:cNvSpPr txBox="1"/>
          <p:nvPr/>
        </p:nvSpPr>
        <p:spPr>
          <a:xfrm>
            <a:off x="1619672" y="2276872"/>
            <a:ext cx="864096" cy="369332"/>
          </a:xfrm>
          <a:prstGeom prst="rect">
            <a:avLst/>
          </a:prstGeom>
          <a:noFill/>
        </p:spPr>
        <p:txBody>
          <a:bodyPr wrap="square" rtlCol="0">
            <a:spAutoFit/>
          </a:bodyPr>
          <a:lstStyle/>
          <a:p>
            <a:r>
              <a:rPr lang="en-GB" dirty="0"/>
              <a:t>HIGH</a:t>
            </a:r>
          </a:p>
        </p:txBody>
      </p:sp>
      <p:sp>
        <p:nvSpPr>
          <p:cNvPr id="17" name="TextBox 16"/>
          <p:cNvSpPr txBox="1"/>
          <p:nvPr/>
        </p:nvSpPr>
        <p:spPr>
          <a:xfrm>
            <a:off x="1619672" y="4653136"/>
            <a:ext cx="792088" cy="369332"/>
          </a:xfrm>
          <a:prstGeom prst="rect">
            <a:avLst/>
          </a:prstGeom>
          <a:noFill/>
        </p:spPr>
        <p:txBody>
          <a:bodyPr wrap="square" rtlCol="0">
            <a:spAutoFit/>
          </a:bodyPr>
          <a:lstStyle/>
          <a:p>
            <a:r>
              <a:rPr lang="en-GB" dirty="0"/>
              <a:t>LOW</a:t>
            </a:r>
          </a:p>
        </p:txBody>
      </p:sp>
      <p:sp>
        <p:nvSpPr>
          <p:cNvPr id="18" name="TextBox 17"/>
          <p:cNvSpPr txBox="1"/>
          <p:nvPr/>
        </p:nvSpPr>
        <p:spPr>
          <a:xfrm>
            <a:off x="2578012" y="5278488"/>
            <a:ext cx="792088" cy="369332"/>
          </a:xfrm>
          <a:prstGeom prst="rect">
            <a:avLst/>
          </a:prstGeom>
          <a:noFill/>
        </p:spPr>
        <p:txBody>
          <a:bodyPr wrap="square" rtlCol="0">
            <a:spAutoFit/>
          </a:bodyPr>
          <a:lstStyle/>
          <a:p>
            <a:r>
              <a:rPr lang="en-GB" dirty="0"/>
              <a:t>HIGH</a:t>
            </a:r>
          </a:p>
        </p:txBody>
      </p:sp>
      <p:sp>
        <p:nvSpPr>
          <p:cNvPr id="19" name="TextBox 18"/>
          <p:cNvSpPr txBox="1"/>
          <p:nvPr/>
        </p:nvSpPr>
        <p:spPr>
          <a:xfrm>
            <a:off x="4932040" y="5273333"/>
            <a:ext cx="1152128" cy="369332"/>
          </a:xfrm>
          <a:prstGeom prst="rect">
            <a:avLst/>
          </a:prstGeom>
          <a:noFill/>
        </p:spPr>
        <p:txBody>
          <a:bodyPr wrap="square" rtlCol="0">
            <a:spAutoFit/>
          </a:bodyPr>
          <a:lstStyle/>
          <a:p>
            <a:r>
              <a:rPr lang="en-GB" dirty="0"/>
              <a:t>LOW</a:t>
            </a:r>
          </a:p>
        </p:txBody>
      </p:sp>
      <p:sp>
        <p:nvSpPr>
          <p:cNvPr id="20" name="TextBox 19"/>
          <p:cNvSpPr txBox="1"/>
          <p:nvPr/>
        </p:nvSpPr>
        <p:spPr>
          <a:xfrm>
            <a:off x="2771800" y="3933056"/>
            <a:ext cx="1224136" cy="923330"/>
          </a:xfrm>
          <a:prstGeom prst="rect">
            <a:avLst/>
          </a:prstGeom>
          <a:noFill/>
        </p:spPr>
        <p:txBody>
          <a:bodyPr wrap="square" rtlCol="0">
            <a:spAutoFit/>
          </a:bodyPr>
          <a:lstStyle/>
          <a:p>
            <a:r>
              <a:rPr lang="en-GB" b="1" dirty="0"/>
              <a:t>More detailed testing</a:t>
            </a:r>
          </a:p>
        </p:txBody>
      </p:sp>
      <p:sp>
        <p:nvSpPr>
          <p:cNvPr id="21" name="TextBox 20"/>
          <p:cNvSpPr txBox="1"/>
          <p:nvPr/>
        </p:nvSpPr>
        <p:spPr>
          <a:xfrm>
            <a:off x="4427984" y="2708920"/>
            <a:ext cx="1224136" cy="923330"/>
          </a:xfrm>
          <a:prstGeom prst="rect">
            <a:avLst/>
          </a:prstGeom>
          <a:noFill/>
        </p:spPr>
        <p:txBody>
          <a:bodyPr wrap="square" rtlCol="0">
            <a:spAutoFit/>
          </a:bodyPr>
          <a:lstStyle/>
          <a:p>
            <a:r>
              <a:rPr lang="en-GB" b="1" dirty="0"/>
              <a:t>Less detailed testing</a:t>
            </a:r>
          </a:p>
        </p:txBody>
      </p:sp>
    </p:spTree>
    <p:extLst>
      <p:ext uri="{BB962C8B-B14F-4D97-AF65-F5344CB8AC3E}">
        <p14:creationId xmlns:p14="http://schemas.microsoft.com/office/powerpoint/2010/main" val="3066515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GB" sz="3600" dirty="0"/>
              <a:t>Identifying and Assessing Risks</a:t>
            </a:r>
          </a:p>
        </p:txBody>
      </p:sp>
      <p:sp>
        <p:nvSpPr>
          <p:cNvPr id="3" name="Content Placeholder 2"/>
          <p:cNvSpPr>
            <a:spLocks noGrp="1"/>
          </p:cNvSpPr>
          <p:nvPr>
            <p:ph idx="1"/>
          </p:nvPr>
        </p:nvSpPr>
        <p:spPr>
          <a:xfrm>
            <a:off x="467544" y="1556792"/>
            <a:ext cx="8229600" cy="5022105"/>
          </a:xfrm>
        </p:spPr>
        <p:txBody>
          <a:bodyPr/>
          <a:lstStyle/>
          <a:p>
            <a:pPr marL="0">
              <a:buFont typeface="Wingdings" pitchFamily="2" charset="2"/>
              <a:buNone/>
              <a:defRPr/>
            </a:pPr>
            <a:r>
              <a:rPr lang="en-GB" sz="2800" dirty="0"/>
              <a:t>ISA 315 states </a:t>
            </a:r>
            <a:r>
              <a:rPr lang="en-GB" sz="2800" dirty="0">
                <a:solidFill>
                  <a:srgbClr val="7030A0"/>
                </a:solidFill>
              </a:rPr>
              <a:t>‘the objective of the auditor is to </a:t>
            </a:r>
            <a:r>
              <a:rPr lang="en-GB" sz="2800" b="1" dirty="0">
                <a:solidFill>
                  <a:srgbClr val="7030A0"/>
                </a:solidFill>
              </a:rPr>
              <a:t>identify </a:t>
            </a:r>
            <a:r>
              <a:rPr lang="en-GB" sz="2800" dirty="0">
                <a:solidFill>
                  <a:srgbClr val="7030A0"/>
                </a:solidFill>
              </a:rPr>
              <a:t>and </a:t>
            </a:r>
            <a:r>
              <a:rPr lang="en-GB" sz="2800" b="1" dirty="0">
                <a:solidFill>
                  <a:srgbClr val="7030A0"/>
                </a:solidFill>
              </a:rPr>
              <a:t>assess </a:t>
            </a:r>
            <a:r>
              <a:rPr lang="en-GB" sz="2800" b="1" dirty="0">
                <a:solidFill>
                  <a:schemeClr val="accent5">
                    <a:lumMod val="50000"/>
                  </a:schemeClr>
                </a:solidFill>
              </a:rPr>
              <a:t>the risks of material misstatement</a:t>
            </a:r>
            <a:r>
              <a:rPr lang="en-GB" sz="2800" dirty="0">
                <a:solidFill>
                  <a:srgbClr val="7030A0"/>
                </a:solidFill>
              </a:rPr>
              <a:t>… </a:t>
            </a:r>
            <a:r>
              <a:rPr lang="en-GB" sz="2800" u="sng" dirty="0">
                <a:solidFill>
                  <a:srgbClr val="7030A0"/>
                </a:solidFill>
              </a:rPr>
              <a:t>through understanding the entity and its environment’.</a:t>
            </a:r>
            <a:r>
              <a:rPr lang="en-GB" sz="2800" dirty="0"/>
              <a:t> Auditors need to:</a:t>
            </a:r>
            <a:endParaRPr lang="en-GB" sz="2800" dirty="0">
              <a:solidFill>
                <a:srgbClr val="7030A0"/>
              </a:solidFill>
            </a:endParaRPr>
          </a:p>
          <a:p>
            <a:pPr marL="342000">
              <a:buFont typeface="Wingdings" pitchFamily="2" charset="2"/>
              <a:buNone/>
              <a:defRPr/>
            </a:pPr>
            <a:endParaRPr lang="en-GB" sz="900" dirty="0"/>
          </a:p>
          <a:p>
            <a:pPr marL="513450" indent="-514350">
              <a:buFont typeface="+mj-lt"/>
              <a:buAutoNum type="arabicPeriod"/>
              <a:defRPr/>
            </a:pPr>
            <a:r>
              <a:rPr lang="en-GB" sz="2600" dirty="0"/>
              <a:t>Identify risks</a:t>
            </a:r>
          </a:p>
          <a:p>
            <a:pPr marL="513450" indent="-514350">
              <a:buFont typeface="+mj-lt"/>
              <a:buAutoNum type="arabicPeriod"/>
              <a:defRPr/>
            </a:pPr>
            <a:r>
              <a:rPr lang="en-GB" sz="2600" dirty="0"/>
              <a:t>Assess the risks and relate them to what can go wrong in the financial statements</a:t>
            </a:r>
          </a:p>
          <a:p>
            <a:pPr marL="513450" indent="-514350">
              <a:buFont typeface="+mj-lt"/>
              <a:buAutoNum type="arabicPeriod"/>
              <a:defRPr/>
            </a:pPr>
            <a:r>
              <a:rPr lang="en-GB" sz="2600" dirty="0"/>
              <a:t>Consider whether the risks are </a:t>
            </a:r>
            <a:r>
              <a:rPr lang="en-GB" sz="2600" b="1" dirty="0"/>
              <a:t>of a magnitude </a:t>
            </a:r>
            <a:r>
              <a:rPr lang="en-GB" sz="2600" dirty="0"/>
              <a:t>that could result in a material misstatement</a:t>
            </a:r>
          </a:p>
          <a:p>
            <a:pPr marL="513450" indent="-514350">
              <a:buFont typeface="+mj-lt"/>
              <a:buAutoNum type="arabicPeriod"/>
              <a:defRPr/>
            </a:pPr>
            <a:r>
              <a:rPr lang="en-GB" sz="2600" dirty="0"/>
              <a:t>Consider </a:t>
            </a:r>
            <a:r>
              <a:rPr lang="en-GB" sz="2600" b="1" dirty="0"/>
              <a:t>likelihood</a:t>
            </a:r>
            <a:r>
              <a:rPr lang="en-GB" sz="2600" dirty="0"/>
              <a:t> of risks causing a material misstatement</a:t>
            </a:r>
          </a:p>
        </p:txBody>
      </p:sp>
    </p:spTree>
    <p:extLst>
      <p:ext uri="{BB962C8B-B14F-4D97-AF65-F5344CB8AC3E}">
        <p14:creationId xmlns:p14="http://schemas.microsoft.com/office/powerpoint/2010/main" val="189255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GB" sz="3600" dirty="0"/>
              <a:t>Identifying and Assessing Risks: How?</a:t>
            </a:r>
          </a:p>
        </p:txBody>
      </p:sp>
      <p:sp>
        <p:nvSpPr>
          <p:cNvPr id="38914" name="Content Placeholder 2"/>
          <p:cNvSpPr>
            <a:spLocks noGrp="1"/>
          </p:cNvSpPr>
          <p:nvPr>
            <p:ph idx="1"/>
          </p:nvPr>
        </p:nvSpPr>
        <p:spPr>
          <a:xfrm>
            <a:off x="468313" y="1628775"/>
            <a:ext cx="8229600" cy="4214813"/>
          </a:xfrm>
        </p:spPr>
        <p:txBody>
          <a:bodyPr/>
          <a:lstStyle/>
          <a:p>
            <a:r>
              <a:rPr lang="en-GB" sz="2800" dirty="0"/>
              <a:t>Identify the essential resources of the business and determine which are the most at risk</a:t>
            </a:r>
          </a:p>
          <a:p>
            <a:r>
              <a:rPr lang="en-GB" sz="2800" dirty="0">
                <a:solidFill>
                  <a:srgbClr val="7030A0"/>
                </a:solidFill>
              </a:rPr>
              <a:t>Identify possible liabilities that may arise </a:t>
            </a:r>
          </a:p>
          <a:p>
            <a:r>
              <a:rPr lang="en-GB" sz="2800" dirty="0"/>
              <a:t>Review the risks that have arisen in the past</a:t>
            </a:r>
          </a:p>
          <a:p>
            <a:r>
              <a:rPr lang="en-GB" sz="2800" dirty="0">
                <a:solidFill>
                  <a:srgbClr val="7030A0"/>
                </a:solidFill>
              </a:rPr>
              <a:t>Consider any additional risks imposed by new objectives or new external factors</a:t>
            </a:r>
          </a:p>
          <a:p>
            <a:r>
              <a:rPr lang="en-GB" sz="2800" dirty="0"/>
              <a:t>Seek to anticipate change by considering problems and opportunities on a continuing basis</a:t>
            </a:r>
          </a:p>
        </p:txBody>
      </p:sp>
    </p:spTree>
    <p:extLst>
      <p:ext uri="{BB962C8B-B14F-4D97-AF65-F5344CB8AC3E}">
        <p14:creationId xmlns:p14="http://schemas.microsoft.com/office/powerpoint/2010/main" val="352150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Terminology</a:t>
            </a:r>
          </a:p>
        </p:txBody>
      </p:sp>
      <p:sp>
        <p:nvSpPr>
          <p:cNvPr id="3" name="Content Placeholder 2"/>
          <p:cNvSpPr>
            <a:spLocks noGrp="1"/>
          </p:cNvSpPr>
          <p:nvPr>
            <p:ph idx="1"/>
          </p:nvPr>
        </p:nvSpPr>
        <p:spPr>
          <a:xfrm>
            <a:off x="395536" y="1628800"/>
            <a:ext cx="8229600" cy="4411662"/>
          </a:xfrm>
        </p:spPr>
        <p:txBody>
          <a:bodyPr/>
          <a:lstStyle/>
          <a:p>
            <a:pPr marL="0" indent="0">
              <a:buNone/>
            </a:pPr>
            <a:r>
              <a:rPr lang="en-GB" sz="3200" dirty="0"/>
              <a:t>Two levels:</a:t>
            </a:r>
          </a:p>
          <a:p>
            <a:pPr marL="0" indent="0">
              <a:buNone/>
            </a:pPr>
            <a:r>
              <a:rPr lang="en-GB" sz="3200" dirty="0"/>
              <a:t>(1)	Financial statements as a whole.</a:t>
            </a:r>
          </a:p>
          <a:p>
            <a:pPr marL="0" indent="0">
              <a:buNone/>
            </a:pPr>
            <a:r>
              <a:rPr lang="en-GB" sz="3200" dirty="0"/>
              <a:t>(2)	“</a:t>
            </a:r>
            <a:r>
              <a:rPr lang="en-GB" sz="3200" dirty="0">
                <a:highlight>
                  <a:srgbClr val="FFFF00"/>
                </a:highlight>
              </a:rPr>
              <a:t>Classes of transactions </a:t>
            </a:r>
            <a:r>
              <a:rPr lang="en-GB" sz="3200" dirty="0"/>
              <a:t>and </a:t>
            </a:r>
            <a:r>
              <a:rPr lang="en-GB" sz="3200" dirty="0">
                <a:highlight>
                  <a:srgbClr val="FFFF00"/>
                </a:highlight>
              </a:rPr>
              <a:t>account balances</a:t>
            </a:r>
            <a:r>
              <a:rPr lang="en-GB" sz="3200" dirty="0"/>
              <a:t>.” (</a:t>
            </a:r>
            <a:r>
              <a:rPr lang="en-GB" sz="3200" dirty="0" err="1"/>
              <a:t>eg</a:t>
            </a:r>
            <a:r>
              <a:rPr lang="en-GB" sz="3200" dirty="0"/>
              <a:t> revenue, cost of sales, PPE, payables, inventory).</a:t>
            </a:r>
          </a:p>
          <a:p>
            <a:pPr marL="0" indent="0">
              <a:buNone/>
            </a:pPr>
            <a:endParaRPr lang="en-GB" sz="3200" dirty="0"/>
          </a:p>
          <a:p>
            <a:pPr marL="0" indent="0">
              <a:buNone/>
            </a:pPr>
            <a:r>
              <a:rPr lang="en-GB" sz="2400" i="1" dirty="0"/>
              <a:t>Note: You may see (2) above referred to as Financial Statement Line Items – these are the same.</a:t>
            </a:r>
          </a:p>
        </p:txBody>
      </p:sp>
    </p:spTree>
    <p:extLst>
      <p:ext uri="{BB962C8B-B14F-4D97-AF65-F5344CB8AC3E}">
        <p14:creationId xmlns:p14="http://schemas.microsoft.com/office/powerpoint/2010/main" val="34334842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GB"/>
              <a:t>Conditions that may increase risk</a:t>
            </a:r>
          </a:p>
        </p:txBody>
      </p:sp>
      <p:sp>
        <p:nvSpPr>
          <p:cNvPr id="24579" name="Content Placeholder 2"/>
          <p:cNvSpPr>
            <a:spLocks noGrp="1"/>
          </p:cNvSpPr>
          <p:nvPr>
            <p:ph idx="1"/>
          </p:nvPr>
        </p:nvSpPr>
        <p:spPr/>
        <p:txBody>
          <a:bodyPr/>
          <a:lstStyle/>
          <a:p>
            <a:r>
              <a:rPr lang="en-GB"/>
              <a:t>Changes to operating environment</a:t>
            </a:r>
          </a:p>
          <a:p>
            <a:r>
              <a:rPr lang="en-GB">
                <a:solidFill>
                  <a:srgbClr val="7030A0"/>
                </a:solidFill>
              </a:rPr>
              <a:t>New key management / staff</a:t>
            </a:r>
          </a:p>
          <a:p>
            <a:r>
              <a:rPr lang="en-GB"/>
              <a:t>New information systems</a:t>
            </a:r>
          </a:p>
          <a:p>
            <a:r>
              <a:rPr lang="en-GB">
                <a:solidFill>
                  <a:srgbClr val="7030A0"/>
                </a:solidFill>
              </a:rPr>
              <a:t>Rapid growth</a:t>
            </a:r>
          </a:p>
          <a:p>
            <a:r>
              <a:rPr lang="en-GB"/>
              <a:t>New technology</a:t>
            </a:r>
          </a:p>
          <a:p>
            <a:r>
              <a:rPr lang="en-GB">
                <a:solidFill>
                  <a:srgbClr val="7030A0"/>
                </a:solidFill>
              </a:rPr>
              <a:t>New products and/or activities</a:t>
            </a:r>
          </a:p>
          <a:p>
            <a:r>
              <a:rPr lang="en-GB"/>
              <a:t>Corporate restructuring</a:t>
            </a:r>
          </a:p>
          <a:p>
            <a:r>
              <a:rPr lang="en-GB">
                <a:solidFill>
                  <a:srgbClr val="7030A0"/>
                </a:solidFill>
              </a:rPr>
              <a:t>Overseas operations</a:t>
            </a:r>
          </a:p>
        </p:txBody>
      </p:sp>
    </p:spTree>
    <p:extLst>
      <p:ext uri="{BB962C8B-B14F-4D97-AF65-F5344CB8AC3E}">
        <p14:creationId xmlns:p14="http://schemas.microsoft.com/office/powerpoint/2010/main" val="1410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dirty="0"/>
              <a:t>Audit Risk is comprised of inherent risk, control risk and detection risk</a:t>
            </a:r>
          </a:p>
          <a:p>
            <a:r>
              <a:rPr lang="en-GB" dirty="0">
                <a:solidFill>
                  <a:srgbClr val="7030A0"/>
                </a:solidFill>
              </a:rPr>
              <a:t>The auditor controls the level of detection risk by adjusting how much work they do. They plan audit procedures to reduce the overall audit risk to an acceptably low level</a:t>
            </a:r>
          </a:p>
          <a:p>
            <a:r>
              <a:rPr lang="en-GB" dirty="0"/>
              <a:t>The auditor assesses the risk through understanding the entity</a:t>
            </a:r>
          </a:p>
          <a:p>
            <a:endParaRPr lang="en-GB" dirty="0"/>
          </a:p>
          <a:p>
            <a:endParaRPr lang="en-GB" dirty="0"/>
          </a:p>
        </p:txBody>
      </p:sp>
    </p:spTree>
    <p:extLst>
      <p:ext uri="{BB962C8B-B14F-4D97-AF65-F5344CB8AC3E}">
        <p14:creationId xmlns:p14="http://schemas.microsoft.com/office/powerpoint/2010/main" val="1220235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Audit &amp; Assurance</a:t>
            </a:r>
          </a:p>
        </p:txBody>
      </p:sp>
      <p:sp>
        <p:nvSpPr>
          <p:cNvPr id="3" name="Subtitle 2"/>
          <p:cNvSpPr>
            <a:spLocks noGrp="1"/>
          </p:cNvSpPr>
          <p:nvPr>
            <p:ph type="subTitle" idx="1"/>
          </p:nvPr>
        </p:nvSpPr>
        <p:spPr>
          <a:xfrm>
            <a:off x="849313" y="3049588"/>
            <a:ext cx="6248400" cy="2827684"/>
          </a:xfrm>
        </p:spPr>
        <p:txBody>
          <a:bodyPr/>
          <a:lstStyle/>
          <a:p>
            <a:r>
              <a:rPr lang="en-GB" sz="2400" dirty="0"/>
              <a:t> </a:t>
            </a:r>
          </a:p>
          <a:p>
            <a:r>
              <a:rPr lang="en-GB" sz="2400" dirty="0"/>
              <a:t>Related Parties and Fraud and Error </a:t>
            </a:r>
          </a:p>
        </p:txBody>
      </p:sp>
    </p:spTree>
    <p:extLst>
      <p:ext uri="{BB962C8B-B14F-4D97-AF65-F5344CB8AC3E}">
        <p14:creationId xmlns:p14="http://schemas.microsoft.com/office/powerpoint/2010/main" val="66165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2238"/>
            <a:ext cx="7543800" cy="930498"/>
          </a:xfrm>
        </p:spPr>
        <p:txBody>
          <a:bodyPr>
            <a:normAutofit/>
          </a:bodyPr>
          <a:lstStyle/>
          <a:p>
            <a:r>
              <a:rPr lang="en-GB" b="1" dirty="0"/>
              <a:t>The Audit Process</a:t>
            </a:r>
          </a:p>
        </p:txBody>
      </p:sp>
      <p:graphicFrame>
        <p:nvGraphicFramePr>
          <p:cNvPr id="4" name="Content Placeholder 3"/>
          <p:cNvGraphicFramePr>
            <a:graphicFrameLocks noGrp="1"/>
          </p:cNvGraphicFramePr>
          <p:nvPr>
            <p:ph sz="quarter" idx="1"/>
          </p:nvPr>
        </p:nvGraphicFramePr>
        <p:xfrm>
          <a:off x="19845" y="1196752"/>
          <a:ext cx="9036496" cy="5783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4788024" y="4089932"/>
            <a:ext cx="2304256" cy="720080"/>
          </a:xfrm>
          <a:prstGeom prst="ellipse">
            <a:avLst/>
          </a:prstGeom>
          <a:noFill/>
          <a:ln w="1079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427984" y="1052736"/>
            <a:ext cx="1512168" cy="707886"/>
          </a:xfrm>
          <a:prstGeom prst="rect">
            <a:avLst/>
          </a:prstGeom>
          <a:noFill/>
        </p:spPr>
        <p:txBody>
          <a:bodyPr wrap="square" rtlCol="0">
            <a:spAutoFit/>
          </a:bodyPr>
          <a:lstStyle/>
          <a:p>
            <a:r>
              <a:rPr lang="en-GB" sz="4000" b="1" dirty="0">
                <a:solidFill>
                  <a:srgbClr val="0000FF"/>
                </a:solidFill>
              </a:rPr>
              <a:t>Start</a:t>
            </a:r>
          </a:p>
        </p:txBody>
      </p:sp>
    </p:spTree>
    <p:extLst>
      <p:ext uri="{BB962C8B-B14F-4D97-AF65-F5344CB8AC3E}">
        <p14:creationId xmlns:p14="http://schemas.microsoft.com/office/powerpoint/2010/main" val="1694877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Related Parties</a:t>
            </a:r>
          </a:p>
        </p:txBody>
      </p:sp>
      <p:sp>
        <p:nvSpPr>
          <p:cNvPr id="3" name="Content Placeholder 2"/>
          <p:cNvSpPr>
            <a:spLocks noGrp="1"/>
          </p:cNvSpPr>
          <p:nvPr>
            <p:ph idx="1"/>
          </p:nvPr>
        </p:nvSpPr>
        <p:spPr/>
        <p:txBody>
          <a:bodyPr/>
          <a:lstStyle/>
          <a:p>
            <a:r>
              <a:rPr lang="en-GB" sz="2400" dirty="0"/>
              <a:t>A related party is an individual or organisation who is influenced by, or has influence over the entity. Transactions with related parties might take place for reasons other than the entity’s normal business.</a:t>
            </a:r>
          </a:p>
          <a:p>
            <a:r>
              <a:rPr lang="en-GB" sz="2400" dirty="0"/>
              <a:t>There is nothing wrong with this and is very normal.</a:t>
            </a:r>
          </a:p>
          <a:p>
            <a:r>
              <a:rPr lang="en-GB" sz="2400" dirty="0"/>
              <a:t>However these may occur on ‘non-arms length’ basis and as such should be brought to the attention of shareholders.</a:t>
            </a:r>
          </a:p>
          <a:p>
            <a:pPr marL="0" indent="0">
              <a:buNone/>
            </a:pPr>
            <a:endParaRPr lang="en-GB" sz="2400" dirty="0"/>
          </a:p>
          <a:p>
            <a:pPr marL="0" indent="0">
              <a:buNone/>
            </a:pPr>
            <a:r>
              <a:rPr lang="en-GB" sz="2400" dirty="0">
                <a:solidFill>
                  <a:srgbClr val="FF0000"/>
                </a:solidFill>
              </a:rPr>
              <a:t>THEY ARE MATERIAL BY NATURE</a:t>
            </a:r>
          </a:p>
          <a:p>
            <a:pPr marL="0" indent="0">
              <a:buNone/>
            </a:pPr>
            <a:endParaRPr lang="en-GB" dirty="0"/>
          </a:p>
        </p:txBody>
      </p:sp>
    </p:spTree>
    <p:extLst>
      <p:ext uri="{BB962C8B-B14F-4D97-AF65-F5344CB8AC3E}">
        <p14:creationId xmlns:p14="http://schemas.microsoft.com/office/powerpoint/2010/main" val="1296851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Auditing Related Party Transactions</a:t>
            </a:r>
          </a:p>
        </p:txBody>
      </p:sp>
      <p:sp>
        <p:nvSpPr>
          <p:cNvPr id="3" name="Content Placeholder 2"/>
          <p:cNvSpPr>
            <a:spLocks noGrp="1"/>
          </p:cNvSpPr>
          <p:nvPr>
            <p:ph idx="1"/>
          </p:nvPr>
        </p:nvSpPr>
        <p:spPr/>
        <p:txBody>
          <a:bodyPr/>
          <a:lstStyle/>
          <a:p>
            <a:r>
              <a:rPr lang="en-GB" sz="2400" dirty="0"/>
              <a:t>Hard to identify who or what are related parties of an entity.</a:t>
            </a:r>
          </a:p>
          <a:p>
            <a:r>
              <a:rPr lang="en-GB" sz="2400" dirty="0"/>
              <a:t>Directors may be reluctant to disclose in particular if it’s close family members.</a:t>
            </a:r>
          </a:p>
          <a:p>
            <a:r>
              <a:rPr lang="en-GB" sz="2400" dirty="0"/>
              <a:t>Transactions may not be easy to identify from the accounting systems because can’t filter from other transactions.</a:t>
            </a:r>
          </a:p>
          <a:p>
            <a:r>
              <a:rPr lang="en-GB" sz="2400" dirty="0"/>
              <a:t>Transactions may be concealed for auditors for fraudulent purposes.</a:t>
            </a:r>
          </a:p>
          <a:p>
            <a:r>
              <a:rPr lang="en-GB" sz="2400" dirty="0"/>
              <a:t>May be low in value as are material by nature.</a:t>
            </a:r>
          </a:p>
        </p:txBody>
      </p:sp>
    </p:spTree>
    <p:extLst>
      <p:ext uri="{BB962C8B-B14F-4D97-AF65-F5344CB8AC3E}">
        <p14:creationId xmlns:p14="http://schemas.microsoft.com/office/powerpoint/2010/main" val="2803036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Fraud and Error</a:t>
            </a:r>
          </a:p>
        </p:txBody>
      </p:sp>
      <p:sp>
        <p:nvSpPr>
          <p:cNvPr id="3" name="Content Placeholder 2"/>
          <p:cNvSpPr>
            <a:spLocks noGrp="1"/>
          </p:cNvSpPr>
          <p:nvPr>
            <p:ph idx="1"/>
          </p:nvPr>
        </p:nvSpPr>
        <p:spPr/>
        <p:txBody>
          <a:bodyPr/>
          <a:lstStyle/>
          <a:p>
            <a:pPr marL="0" indent="0">
              <a:buNone/>
            </a:pPr>
            <a:r>
              <a:rPr lang="en-GB" b="1" dirty="0"/>
              <a:t>Error</a:t>
            </a:r>
            <a:r>
              <a:rPr lang="en-GB" dirty="0"/>
              <a:t> – An unintentional misstatement in financial statements, including the omission of amounts or disclosures.</a:t>
            </a:r>
          </a:p>
          <a:p>
            <a:pPr marL="0" indent="0">
              <a:buNone/>
            </a:pPr>
            <a:r>
              <a:rPr lang="en-GB" b="1" dirty="0"/>
              <a:t>Fraud</a:t>
            </a:r>
            <a:r>
              <a:rPr lang="en-GB" dirty="0"/>
              <a:t> – An intentional act involving the use of deception to obtain an unjust or illegal advantage</a:t>
            </a:r>
          </a:p>
        </p:txBody>
      </p:sp>
    </p:spTree>
    <p:extLst>
      <p:ext uri="{BB962C8B-B14F-4D97-AF65-F5344CB8AC3E}">
        <p14:creationId xmlns:p14="http://schemas.microsoft.com/office/powerpoint/2010/main" val="3289802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Fraud</a:t>
            </a:r>
          </a:p>
        </p:txBody>
      </p:sp>
      <p:sp>
        <p:nvSpPr>
          <p:cNvPr id="3" name="Content Placeholder 2"/>
          <p:cNvSpPr>
            <a:spLocks noGrp="1"/>
          </p:cNvSpPr>
          <p:nvPr>
            <p:ph idx="1"/>
          </p:nvPr>
        </p:nvSpPr>
        <p:spPr/>
        <p:txBody>
          <a:bodyPr/>
          <a:lstStyle/>
          <a:p>
            <a:pPr marL="0" indent="0">
              <a:buNone/>
            </a:pPr>
            <a:r>
              <a:rPr lang="en-GB" dirty="0"/>
              <a:t>ISA 240 Identifies two categories of fraud that are concern to auditors:</a:t>
            </a:r>
          </a:p>
          <a:p>
            <a:pPr marL="0" indent="0">
              <a:buNone/>
            </a:pPr>
            <a:r>
              <a:rPr lang="en-GB" b="1" dirty="0"/>
              <a:t>Misappropriation of assets </a:t>
            </a:r>
            <a:r>
              <a:rPr lang="en-GB" dirty="0"/>
              <a:t>– Theft e.g. falsified invoices paid for goods and services not provided.</a:t>
            </a:r>
          </a:p>
          <a:p>
            <a:pPr marL="0" indent="0">
              <a:buNone/>
            </a:pPr>
            <a:r>
              <a:rPr lang="en-GB" b="1" dirty="0"/>
              <a:t>Fraudulent financial reporting </a:t>
            </a:r>
            <a:r>
              <a:rPr lang="en-GB" dirty="0"/>
              <a:t>– Intentionally manipulating the financial statements to deceive financial statement users.</a:t>
            </a:r>
          </a:p>
        </p:txBody>
      </p:sp>
    </p:spTree>
    <p:extLst>
      <p:ext uri="{BB962C8B-B14F-4D97-AF65-F5344CB8AC3E}">
        <p14:creationId xmlns:p14="http://schemas.microsoft.com/office/powerpoint/2010/main" val="31214567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Management Responsibility  - Fraud and Error</a:t>
            </a:r>
          </a:p>
        </p:txBody>
      </p:sp>
      <p:sp>
        <p:nvSpPr>
          <p:cNvPr id="3" name="Content Placeholder 2"/>
          <p:cNvSpPr>
            <a:spLocks noGrp="1"/>
          </p:cNvSpPr>
          <p:nvPr>
            <p:ph idx="1"/>
          </p:nvPr>
        </p:nvSpPr>
        <p:spPr/>
        <p:txBody>
          <a:bodyPr/>
          <a:lstStyle/>
          <a:p>
            <a:r>
              <a:rPr lang="en-GB" dirty="0"/>
              <a:t>The primary responsibility for preventing and detection of fraud lies with those charged with those charged with governance and management of the entity</a:t>
            </a:r>
          </a:p>
          <a:p>
            <a:r>
              <a:rPr lang="en-GB" dirty="0"/>
              <a:t>This should be achieved by the design and implementation of an effective system of internal control.</a:t>
            </a:r>
          </a:p>
        </p:txBody>
      </p:sp>
    </p:spTree>
    <p:extLst>
      <p:ext uri="{BB962C8B-B14F-4D97-AF65-F5344CB8AC3E}">
        <p14:creationId xmlns:p14="http://schemas.microsoft.com/office/powerpoint/2010/main" val="4146480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Auditor Responsibility</a:t>
            </a:r>
          </a:p>
        </p:txBody>
      </p:sp>
      <p:sp>
        <p:nvSpPr>
          <p:cNvPr id="3" name="Content Placeholder 2"/>
          <p:cNvSpPr>
            <a:spLocks noGrp="1"/>
          </p:cNvSpPr>
          <p:nvPr>
            <p:ph idx="1"/>
          </p:nvPr>
        </p:nvSpPr>
        <p:spPr/>
        <p:txBody>
          <a:bodyPr/>
          <a:lstStyle/>
          <a:p>
            <a:r>
              <a:rPr lang="en-GB" sz="2800" dirty="0"/>
              <a:t>Auditors are required to provide reasonable assurance the financial statements are free from material misstatement (which may be caused by fraud or error)</a:t>
            </a:r>
          </a:p>
          <a:p>
            <a:r>
              <a:rPr lang="en-GB" sz="2800" dirty="0"/>
              <a:t>So must plan, perform and review audits in light of risk of misstatement due to fraud or error.</a:t>
            </a:r>
          </a:p>
          <a:p>
            <a:r>
              <a:rPr lang="en-GB" sz="2800" dirty="0"/>
              <a:t>The is an avoidable risk some material misstatements due to fraud may be missed due to sophisticated nature of organised crime.</a:t>
            </a:r>
          </a:p>
          <a:p>
            <a:endParaRPr lang="en-GB" dirty="0"/>
          </a:p>
        </p:txBody>
      </p:sp>
    </p:spTree>
    <p:extLst>
      <p:ext uri="{BB962C8B-B14F-4D97-AF65-F5344CB8AC3E}">
        <p14:creationId xmlns:p14="http://schemas.microsoft.com/office/powerpoint/2010/main" val="294071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Importance of materiality in the audit</a:t>
            </a:r>
          </a:p>
        </p:txBody>
      </p:sp>
      <p:sp>
        <p:nvSpPr>
          <p:cNvPr id="3" name="Content Placeholder 2"/>
          <p:cNvSpPr>
            <a:spLocks noGrp="1"/>
          </p:cNvSpPr>
          <p:nvPr>
            <p:ph idx="1"/>
          </p:nvPr>
        </p:nvSpPr>
        <p:spPr/>
        <p:txBody>
          <a:bodyPr/>
          <a:lstStyle/>
          <a:p>
            <a:pPr marL="0" indent="0">
              <a:buNone/>
            </a:pPr>
            <a:r>
              <a:rPr lang="en-GB" dirty="0"/>
              <a:t>The standard audit report sets out the scope of an audit stating that the engagement involves</a:t>
            </a:r>
          </a:p>
          <a:p>
            <a:pPr marL="0" indent="0">
              <a:buNone/>
            </a:pPr>
            <a:endParaRPr lang="en-GB" dirty="0"/>
          </a:p>
          <a:p>
            <a:pPr marL="0" indent="0">
              <a:buNone/>
            </a:pPr>
            <a:r>
              <a:rPr lang="en-GB" dirty="0"/>
              <a:t>‘….reasonable assurance that the financial statements are free from material misstatement…’</a:t>
            </a:r>
          </a:p>
          <a:p>
            <a:pPr marL="0" indent="0">
              <a:buNone/>
            </a:pPr>
            <a:endParaRPr lang="en-GB" dirty="0"/>
          </a:p>
          <a:p>
            <a:pPr marL="0" indent="0">
              <a:buNone/>
            </a:pPr>
            <a:r>
              <a:rPr lang="en-GB" dirty="0"/>
              <a:t>The concept of materiality plays a key role in an audit engagement.</a:t>
            </a:r>
          </a:p>
          <a:p>
            <a:pPr marL="0" indent="0">
              <a:buNone/>
            </a:pPr>
            <a:endParaRPr lang="en-GB" dirty="0"/>
          </a:p>
        </p:txBody>
      </p:sp>
    </p:spTree>
    <p:extLst>
      <p:ext uri="{BB962C8B-B14F-4D97-AF65-F5344CB8AC3E}">
        <p14:creationId xmlns:p14="http://schemas.microsoft.com/office/powerpoint/2010/main" val="4242307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dirty="0"/>
              <a:t>Related party transactions and fraud and error are areas which require special attention of the auditor.</a:t>
            </a:r>
          </a:p>
        </p:txBody>
      </p:sp>
    </p:spTree>
    <p:extLst>
      <p:ext uri="{BB962C8B-B14F-4D97-AF65-F5344CB8AC3E}">
        <p14:creationId xmlns:p14="http://schemas.microsoft.com/office/powerpoint/2010/main" val="200695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68313" y="333375"/>
            <a:ext cx="7543800" cy="1084263"/>
          </a:xfrm>
        </p:spPr>
        <p:txBody>
          <a:bodyPr/>
          <a:lstStyle/>
          <a:p>
            <a:r>
              <a:rPr lang="en-GB"/>
              <a:t>Materiality</a:t>
            </a:r>
          </a:p>
        </p:txBody>
      </p:sp>
      <p:sp>
        <p:nvSpPr>
          <p:cNvPr id="3" name="Content Placeholder 2"/>
          <p:cNvSpPr>
            <a:spLocks noGrp="1"/>
          </p:cNvSpPr>
          <p:nvPr>
            <p:ph idx="1"/>
          </p:nvPr>
        </p:nvSpPr>
        <p:spPr>
          <a:xfrm>
            <a:off x="250825" y="1700213"/>
            <a:ext cx="8435975" cy="4897437"/>
          </a:xfrm>
        </p:spPr>
        <p:txBody>
          <a:bodyPr/>
          <a:lstStyle/>
          <a:p>
            <a:pPr marL="301625" lvl="2" indent="0">
              <a:buNone/>
            </a:pPr>
            <a:r>
              <a:rPr lang="en-GB" sz="2800" dirty="0"/>
              <a:t>Materiality is defined as an expression of the relative significance of a particular matter in the context of the financial statements as a whole.</a:t>
            </a:r>
          </a:p>
          <a:p>
            <a:pPr marL="301625" lvl="2" indent="0">
              <a:buNone/>
            </a:pPr>
            <a:endParaRPr lang="en-GB" sz="2800" dirty="0"/>
          </a:p>
          <a:p>
            <a:pPr marL="301625" lvl="2" indent="0">
              <a:buNone/>
            </a:pPr>
            <a:r>
              <a:rPr lang="en-GB" sz="2800" dirty="0"/>
              <a:t>A matter is material if it’s omission or misstatement could influence the economic decision of users taken on the basis of the financial statements.</a:t>
            </a:r>
          </a:p>
        </p:txBody>
      </p:sp>
      <p:sp>
        <p:nvSpPr>
          <p:cNvPr id="18435" name="Rectangle 1"/>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endParaRPr lang="en-US">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Materiality example</a:t>
            </a:r>
          </a:p>
        </p:txBody>
      </p:sp>
      <p:sp>
        <p:nvSpPr>
          <p:cNvPr id="3" name="Content Placeholder 2"/>
          <p:cNvSpPr>
            <a:spLocks noGrp="1"/>
          </p:cNvSpPr>
          <p:nvPr>
            <p:ph idx="1"/>
          </p:nvPr>
        </p:nvSpPr>
        <p:spPr>
          <a:xfrm>
            <a:off x="379502" y="1414934"/>
            <a:ext cx="8229600" cy="4411662"/>
          </a:xfrm>
        </p:spPr>
        <p:txBody>
          <a:bodyPr/>
          <a:lstStyle/>
          <a:p>
            <a:pPr marL="0" indent="0">
              <a:buNone/>
            </a:pPr>
            <a:r>
              <a:rPr lang="en-GB" dirty="0"/>
              <a:t>I’m going to buy shares in M&amp;S for £5.00 each</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Would I still buy the shares for that amount if an error was found after year end for</a:t>
            </a:r>
          </a:p>
          <a:p>
            <a:pPr marL="514350" indent="-514350">
              <a:buAutoNum type="alphaLcParenR"/>
            </a:pPr>
            <a:r>
              <a:rPr lang="en-GB" dirty="0"/>
              <a:t>£100,000?</a:t>
            </a:r>
          </a:p>
          <a:p>
            <a:pPr marL="514350" indent="-514350">
              <a:buAutoNum type="alphaLcParenR"/>
            </a:pPr>
            <a:r>
              <a:rPr lang="en-GB" dirty="0"/>
              <a:t>£10,000M?</a:t>
            </a:r>
          </a:p>
          <a:p>
            <a:pPr marL="514350" indent="-514350">
              <a:buAutoNum type="alphaLcParenR"/>
            </a:pPr>
            <a:r>
              <a:rPr lang="en-GB" dirty="0"/>
              <a:t>£200M?</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105778568"/>
              </p:ext>
            </p:extLst>
          </p:nvPr>
        </p:nvGraphicFramePr>
        <p:xfrm>
          <a:off x="611560" y="2348880"/>
          <a:ext cx="6096000" cy="1483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3479957702"/>
                    </a:ext>
                  </a:extLst>
                </a:gridCol>
                <a:gridCol w="3048000">
                  <a:extLst>
                    <a:ext uri="{9D8B030D-6E8A-4147-A177-3AD203B41FA5}">
                      <a16:colId xmlns:a16="http://schemas.microsoft.com/office/drawing/2014/main" val="1721420836"/>
                    </a:ext>
                  </a:extLst>
                </a:gridCol>
              </a:tblGrid>
              <a:tr h="370840">
                <a:tc gridSpan="2">
                  <a:txBody>
                    <a:bodyPr/>
                    <a:lstStyle/>
                    <a:p>
                      <a:r>
                        <a:rPr lang="en-GB" u="sng" dirty="0"/>
                        <a:t>Key</a:t>
                      </a:r>
                      <a:r>
                        <a:rPr lang="en-GB" u="sng" baseline="0" dirty="0"/>
                        <a:t> Financials</a:t>
                      </a:r>
                      <a:endParaRPr lang="en-GB" u="sng" dirty="0"/>
                    </a:p>
                  </a:txBody>
                  <a:tcPr/>
                </a:tc>
                <a:tc hMerge="1">
                  <a:txBody>
                    <a:bodyPr/>
                    <a:lstStyle/>
                    <a:p>
                      <a:endParaRPr lang="en-GB" dirty="0"/>
                    </a:p>
                  </a:txBody>
                  <a:tcPr/>
                </a:tc>
                <a:extLst>
                  <a:ext uri="{0D108BD9-81ED-4DB2-BD59-A6C34878D82A}">
                    <a16:rowId xmlns:a16="http://schemas.microsoft.com/office/drawing/2014/main" val="3726562047"/>
                  </a:ext>
                </a:extLst>
              </a:tr>
              <a:tr h="370840">
                <a:tc>
                  <a:txBody>
                    <a:bodyPr/>
                    <a:lstStyle/>
                    <a:p>
                      <a:r>
                        <a:rPr lang="en-GB" dirty="0"/>
                        <a:t>Revenue</a:t>
                      </a:r>
                    </a:p>
                  </a:txBody>
                  <a:tcPr/>
                </a:tc>
                <a:tc>
                  <a:txBody>
                    <a:bodyPr/>
                    <a:lstStyle/>
                    <a:p>
                      <a:r>
                        <a:rPr lang="en-GB" dirty="0"/>
                        <a:t>£57,887m</a:t>
                      </a:r>
                    </a:p>
                  </a:txBody>
                  <a:tcPr/>
                </a:tc>
                <a:extLst>
                  <a:ext uri="{0D108BD9-81ED-4DB2-BD59-A6C34878D82A}">
                    <a16:rowId xmlns:a16="http://schemas.microsoft.com/office/drawing/2014/main" val="813231902"/>
                  </a:ext>
                </a:extLst>
              </a:tr>
              <a:tr h="370840">
                <a:tc>
                  <a:txBody>
                    <a:bodyPr/>
                    <a:lstStyle/>
                    <a:p>
                      <a:r>
                        <a:rPr lang="en-GB" dirty="0"/>
                        <a:t>Profit in year</a:t>
                      </a:r>
                    </a:p>
                  </a:txBody>
                  <a:tcPr/>
                </a:tc>
                <a:tc>
                  <a:txBody>
                    <a:bodyPr/>
                    <a:lstStyle/>
                    <a:p>
                      <a:r>
                        <a:rPr lang="en-GB" dirty="0"/>
                        <a:t>£6,147m</a:t>
                      </a:r>
                    </a:p>
                  </a:txBody>
                  <a:tcPr/>
                </a:tc>
                <a:extLst>
                  <a:ext uri="{0D108BD9-81ED-4DB2-BD59-A6C34878D82A}">
                    <a16:rowId xmlns:a16="http://schemas.microsoft.com/office/drawing/2014/main" val="869846476"/>
                  </a:ext>
                </a:extLst>
              </a:tr>
              <a:tr h="370840">
                <a:tc>
                  <a:txBody>
                    <a:bodyPr/>
                    <a:lstStyle/>
                    <a:p>
                      <a:r>
                        <a:rPr lang="en-GB" dirty="0"/>
                        <a:t>Net assets</a:t>
                      </a:r>
                    </a:p>
                  </a:txBody>
                  <a:tcPr/>
                </a:tc>
                <a:tc>
                  <a:txBody>
                    <a:bodyPr/>
                    <a:lstStyle/>
                    <a:p>
                      <a:r>
                        <a:rPr lang="en-GB" dirty="0"/>
                        <a:t>£12,325m</a:t>
                      </a:r>
                    </a:p>
                  </a:txBody>
                  <a:tcPr/>
                </a:tc>
                <a:extLst>
                  <a:ext uri="{0D108BD9-81ED-4DB2-BD59-A6C34878D82A}">
                    <a16:rowId xmlns:a16="http://schemas.microsoft.com/office/drawing/2014/main" val="713744179"/>
                  </a:ext>
                </a:extLst>
              </a:tr>
            </a:tbl>
          </a:graphicData>
        </a:graphic>
      </p:graphicFrame>
      <p:sp>
        <p:nvSpPr>
          <p:cNvPr id="6" name="Oval 5"/>
          <p:cNvSpPr/>
          <p:nvPr/>
        </p:nvSpPr>
        <p:spPr>
          <a:xfrm>
            <a:off x="5652120" y="5157192"/>
            <a:ext cx="3491880" cy="1700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 It’s subjective, and assessment can vary!!</a:t>
            </a:r>
          </a:p>
        </p:txBody>
      </p:sp>
    </p:spTree>
    <p:extLst>
      <p:ext uri="{BB962C8B-B14F-4D97-AF65-F5344CB8AC3E}">
        <p14:creationId xmlns:p14="http://schemas.microsoft.com/office/powerpoint/2010/main" val="39660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materiality</a:t>
            </a:r>
          </a:p>
        </p:txBody>
      </p:sp>
      <p:sp>
        <p:nvSpPr>
          <p:cNvPr id="3" name="Content Placeholder 2"/>
          <p:cNvSpPr>
            <a:spLocks noGrp="1"/>
          </p:cNvSpPr>
          <p:nvPr>
            <p:ph idx="1"/>
          </p:nvPr>
        </p:nvSpPr>
        <p:spPr/>
        <p:txBody>
          <a:bodyPr/>
          <a:lstStyle/>
          <a:p>
            <a:r>
              <a:rPr lang="en-GB" dirty="0"/>
              <a:t>At the planning stage, materiality drives the level of work to be carried out e.g. whether to test a balance at all, sample sizes.</a:t>
            </a:r>
          </a:p>
          <a:p>
            <a:r>
              <a:rPr lang="en-GB" dirty="0"/>
              <a:t>During the audit, materiality influences the evaluation of audit evidence e.g. if the auditor discovers a material misstatement then an adjustment to the financial statements should be requested.</a:t>
            </a:r>
          </a:p>
        </p:txBody>
      </p:sp>
    </p:spTree>
    <p:extLst>
      <p:ext uri="{BB962C8B-B14F-4D97-AF65-F5344CB8AC3E}">
        <p14:creationId xmlns:p14="http://schemas.microsoft.com/office/powerpoint/2010/main" val="3005953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Network design template">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Them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Them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Them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Them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Them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Them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Network design template">
  <a:themeElements>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Office Theme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Office Theme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Office Theme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Office Theme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Office Theme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Office Theme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 design template</Template>
  <TotalTime>7176</TotalTime>
  <Words>3333</Words>
  <Application>Microsoft Office PowerPoint</Application>
  <PresentationFormat>On-screen Show (4:3)</PresentationFormat>
  <Paragraphs>393</Paragraphs>
  <Slides>60</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60</vt:i4>
      </vt:variant>
    </vt:vector>
  </HeadingPairs>
  <TitlesOfParts>
    <vt:vector size="64" baseType="lpstr">
      <vt:lpstr>Arial</vt:lpstr>
      <vt:lpstr>Wingdings</vt:lpstr>
      <vt:lpstr>Network design template</vt:lpstr>
      <vt:lpstr>2_Network design template</vt:lpstr>
      <vt:lpstr>Audit &amp; Assurance</vt:lpstr>
      <vt:lpstr>The Audit Process</vt:lpstr>
      <vt:lpstr>The Audit Process</vt:lpstr>
      <vt:lpstr>The Audit Process</vt:lpstr>
      <vt:lpstr>Terminology</vt:lpstr>
      <vt:lpstr>Importance of materiality in the audit</vt:lpstr>
      <vt:lpstr>Materiality</vt:lpstr>
      <vt:lpstr>Materiality example</vt:lpstr>
      <vt:lpstr>Using materiality</vt:lpstr>
      <vt:lpstr>Materiality at the Planning Stage</vt:lpstr>
      <vt:lpstr>Planning Materiality </vt:lpstr>
      <vt:lpstr>Materiality </vt:lpstr>
      <vt:lpstr>Performance materiality</vt:lpstr>
      <vt:lpstr>Application of performance materiality</vt:lpstr>
      <vt:lpstr>Identifying materiality</vt:lpstr>
      <vt:lpstr>Material by size</vt:lpstr>
      <vt:lpstr>Exercise – Determining materiality</vt:lpstr>
      <vt:lpstr>Exercise –   Moderate answer</vt:lpstr>
      <vt:lpstr>Exercise –  Reasonable answer</vt:lpstr>
      <vt:lpstr>Exercise –  Very good answer</vt:lpstr>
      <vt:lpstr>Audit &amp; Assurance</vt:lpstr>
      <vt:lpstr>Materiality</vt:lpstr>
      <vt:lpstr>Performance materiality</vt:lpstr>
      <vt:lpstr>Performance materiality</vt:lpstr>
      <vt:lpstr>Qualitative materiality: Things to Consider in Assessing Risk</vt:lpstr>
      <vt:lpstr>Summary – What makes an item material</vt:lpstr>
      <vt:lpstr>Performance Materiality – A Worked Example</vt:lpstr>
      <vt:lpstr>Projected total misstatement</vt:lpstr>
      <vt:lpstr>Assessing Material Misstatement</vt:lpstr>
      <vt:lpstr>Section from Auditor’s Report of Tesco PLC</vt:lpstr>
      <vt:lpstr>Which of the following most closely defines ‘performance materiality’? </vt:lpstr>
      <vt:lpstr>Which of the following most closely defines ‘performance materiality’? </vt:lpstr>
      <vt:lpstr>Which of the following statements is TRUE? </vt:lpstr>
      <vt:lpstr>Which of the following statements is TRUE? </vt:lpstr>
      <vt:lpstr>Audit &amp; Assurance</vt:lpstr>
      <vt:lpstr>The Audit Process</vt:lpstr>
      <vt:lpstr>Importance of Risk Assessment</vt:lpstr>
      <vt:lpstr>Audit Risk</vt:lpstr>
      <vt:lpstr>The Audit Risk Model</vt:lpstr>
      <vt:lpstr>Inherent Risk</vt:lpstr>
      <vt:lpstr>Inherent risk – More Examples</vt:lpstr>
      <vt:lpstr>Audit Risk – Control Risk</vt:lpstr>
      <vt:lpstr>Assessing Control Risk</vt:lpstr>
      <vt:lpstr>Detection Risk</vt:lpstr>
      <vt:lpstr>PowerPoint Presentation</vt:lpstr>
      <vt:lpstr>Audit Risk – Detection Risk</vt:lpstr>
      <vt:lpstr>Materiality, detection risk and testing levels</vt:lpstr>
      <vt:lpstr>Identifying and Assessing Risks</vt:lpstr>
      <vt:lpstr>Identifying and Assessing Risks: How?</vt:lpstr>
      <vt:lpstr>Conditions that may increase risk</vt:lpstr>
      <vt:lpstr>Summary</vt:lpstr>
      <vt:lpstr>Audit &amp; Assurance</vt:lpstr>
      <vt:lpstr>The Audit Process</vt:lpstr>
      <vt:lpstr>Related Parties</vt:lpstr>
      <vt:lpstr>Auditing Related Party Transactions</vt:lpstr>
      <vt:lpstr>Fraud and Error</vt:lpstr>
      <vt:lpstr>Characteristics of Fraud</vt:lpstr>
      <vt:lpstr>Management Responsibility  - Fraud and Error</vt:lpstr>
      <vt:lpstr>Auditor Responsibility</vt:lpstr>
      <vt:lpstr>Summary</vt:lpstr>
    </vt:vector>
  </TitlesOfParts>
  <Company>University of Manchester [work-at-home copy]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 700 Proposed Reforms to the Audit Report</dc:title>
  <dc:creator>helandphil</dc:creator>
  <cp:lastModifiedBy>Alshayea, Sultan Sulaiman K</cp:lastModifiedBy>
  <cp:revision>319</cp:revision>
  <cp:lastPrinted>2019-10-08T15:37:02Z</cp:lastPrinted>
  <dcterms:created xsi:type="dcterms:W3CDTF">2013-07-16T15:52:24Z</dcterms:created>
  <dcterms:modified xsi:type="dcterms:W3CDTF">2021-12-22T00:08:13Z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TC102037811033</vt:lpwstr>
  </property>
</Properties>
</file>