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05" r:id="rId2"/>
  </p:sldMasterIdLst>
  <p:notesMasterIdLst>
    <p:notesMasterId r:id="rId66"/>
  </p:notesMasterIdLst>
  <p:handoutMasterIdLst>
    <p:handoutMasterId r:id="rId67"/>
  </p:handoutMasterIdLst>
  <p:sldIdLst>
    <p:sldId id="402" r:id="rId3"/>
    <p:sldId id="395" r:id="rId4"/>
    <p:sldId id="264" r:id="rId5"/>
    <p:sldId id="424" r:id="rId6"/>
    <p:sldId id="352" r:id="rId7"/>
    <p:sldId id="375" r:id="rId8"/>
    <p:sldId id="376" r:id="rId9"/>
    <p:sldId id="377" r:id="rId10"/>
    <p:sldId id="378" r:id="rId11"/>
    <p:sldId id="326" r:id="rId12"/>
    <p:sldId id="258" r:id="rId13"/>
    <p:sldId id="280" r:id="rId14"/>
    <p:sldId id="379" r:id="rId15"/>
    <p:sldId id="281" r:id="rId16"/>
    <p:sldId id="428" r:id="rId17"/>
    <p:sldId id="421" r:id="rId18"/>
    <p:sldId id="427" r:id="rId19"/>
    <p:sldId id="429" r:id="rId20"/>
    <p:sldId id="380" r:id="rId21"/>
    <p:sldId id="328" r:id="rId22"/>
    <p:sldId id="284" r:id="rId23"/>
    <p:sldId id="285" r:id="rId24"/>
    <p:sldId id="286" r:id="rId25"/>
    <p:sldId id="287" r:id="rId26"/>
    <p:sldId id="426" r:id="rId27"/>
    <p:sldId id="423" r:id="rId28"/>
    <p:sldId id="350" r:id="rId29"/>
    <p:sldId id="318" r:id="rId30"/>
    <p:sldId id="329" r:id="rId31"/>
    <p:sldId id="406" r:id="rId32"/>
    <p:sldId id="404" r:id="rId33"/>
    <p:sldId id="425"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53" r:id="rId58"/>
    <p:sldId id="454" r:id="rId59"/>
    <p:sldId id="455" r:id="rId60"/>
    <p:sldId id="456" r:id="rId61"/>
    <p:sldId id="457" r:id="rId62"/>
    <p:sldId id="458" r:id="rId63"/>
    <p:sldId id="459" r:id="rId64"/>
    <p:sldId id="460" r:id="rId65"/>
  </p:sldIdLst>
  <p:sldSz cx="9144000" cy="6858000" type="screen4x3"/>
  <p:notesSz cx="6858000" cy="92964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F"/>
    <a:srgbClr val="EBEBFF"/>
    <a:srgbClr val="F7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4624" autoAdjust="0"/>
  </p:normalViewPr>
  <p:slideViewPr>
    <p:cSldViewPr>
      <p:cViewPr varScale="1">
        <p:scale>
          <a:sx n="151" d="100"/>
          <a:sy n="151" d="100"/>
        </p:scale>
        <p:origin x="918" y="1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846" y="-9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tan Suliman" userId="8001cb4647d5d1eb" providerId="LiveId" clId="{FBE7FD7B-4A44-4C12-BF21-0E3C0FA2DB4A}"/>
    <pc:docChg chg="addSld modSld">
      <pc:chgData name="Sultan Suliman" userId="8001cb4647d5d1eb" providerId="LiveId" clId="{FBE7FD7B-4A44-4C12-BF21-0E3C0FA2DB4A}" dt="2021-12-22T00:14:41.764" v="1"/>
      <pc:docMkLst>
        <pc:docMk/>
      </pc:docMkLst>
      <pc:sldChg chg="add">
        <pc:chgData name="Sultan Suliman" userId="8001cb4647d5d1eb" providerId="LiveId" clId="{FBE7FD7B-4A44-4C12-BF21-0E3C0FA2DB4A}" dt="2021-12-22T00:14:41.764" v="1"/>
        <pc:sldMkLst>
          <pc:docMk/>
          <pc:sldMk cId="665396695" sldId="430"/>
        </pc:sldMkLst>
      </pc:sldChg>
      <pc:sldChg chg="add">
        <pc:chgData name="Sultan Suliman" userId="8001cb4647d5d1eb" providerId="LiveId" clId="{FBE7FD7B-4A44-4C12-BF21-0E3C0FA2DB4A}" dt="2021-12-22T00:14:41.764" v="1"/>
        <pc:sldMkLst>
          <pc:docMk/>
          <pc:sldMk cId="1122416307" sldId="431"/>
        </pc:sldMkLst>
      </pc:sldChg>
      <pc:sldChg chg="add">
        <pc:chgData name="Sultan Suliman" userId="8001cb4647d5d1eb" providerId="LiveId" clId="{FBE7FD7B-4A44-4C12-BF21-0E3C0FA2DB4A}" dt="2021-12-22T00:14:41.764" v="1"/>
        <pc:sldMkLst>
          <pc:docMk/>
          <pc:sldMk cId="565645960" sldId="432"/>
        </pc:sldMkLst>
      </pc:sldChg>
      <pc:sldChg chg="add">
        <pc:chgData name="Sultan Suliman" userId="8001cb4647d5d1eb" providerId="LiveId" clId="{FBE7FD7B-4A44-4C12-BF21-0E3C0FA2DB4A}" dt="2021-12-22T00:14:41.764" v="1"/>
        <pc:sldMkLst>
          <pc:docMk/>
          <pc:sldMk cId="1083397645" sldId="433"/>
        </pc:sldMkLst>
      </pc:sldChg>
      <pc:sldChg chg="add">
        <pc:chgData name="Sultan Suliman" userId="8001cb4647d5d1eb" providerId="LiveId" clId="{FBE7FD7B-4A44-4C12-BF21-0E3C0FA2DB4A}" dt="2021-12-22T00:14:41.764" v="1"/>
        <pc:sldMkLst>
          <pc:docMk/>
          <pc:sldMk cId="3720679050" sldId="434"/>
        </pc:sldMkLst>
      </pc:sldChg>
      <pc:sldChg chg="add">
        <pc:chgData name="Sultan Suliman" userId="8001cb4647d5d1eb" providerId="LiveId" clId="{FBE7FD7B-4A44-4C12-BF21-0E3C0FA2DB4A}" dt="2021-12-22T00:14:41.764" v="1"/>
        <pc:sldMkLst>
          <pc:docMk/>
          <pc:sldMk cId="2904876255" sldId="435"/>
        </pc:sldMkLst>
      </pc:sldChg>
      <pc:sldChg chg="add">
        <pc:chgData name="Sultan Suliman" userId="8001cb4647d5d1eb" providerId="LiveId" clId="{FBE7FD7B-4A44-4C12-BF21-0E3C0FA2DB4A}" dt="2021-12-22T00:14:41.764" v="1"/>
        <pc:sldMkLst>
          <pc:docMk/>
          <pc:sldMk cId="1128848731" sldId="436"/>
        </pc:sldMkLst>
      </pc:sldChg>
      <pc:sldChg chg="add">
        <pc:chgData name="Sultan Suliman" userId="8001cb4647d5d1eb" providerId="LiveId" clId="{FBE7FD7B-4A44-4C12-BF21-0E3C0FA2DB4A}" dt="2021-12-22T00:14:41.764" v="1"/>
        <pc:sldMkLst>
          <pc:docMk/>
          <pc:sldMk cId="1719691905" sldId="437"/>
        </pc:sldMkLst>
      </pc:sldChg>
      <pc:sldChg chg="add">
        <pc:chgData name="Sultan Suliman" userId="8001cb4647d5d1eb" providerId="LiveId" clId="{FBE7FD7B-4A44-4C12-BF21-0E3C0FA2DB4A}" dt="2021-12-22T00:14:41.764" v="1"/>
        <pc:sldMkLst>
          <pc:docMk/>
          <pc:sldMk cId="418340657" sldId="438"/>
        </pc:sldMkLst>
      </pc:sldChg>
      <pc:sldChg chg="add">
        <pc:chgData name="Sultan Suliman" userId="8001cb4647d5d1eb" providerId="LiveId" clId="{FBE7FD7B-4A44-4C12-BF21-0E3C0FA2DB4A}" dt="2021-12-22T00:14:41.764" v="1"/>
        <pc:sldMkLst>
          <pc:docMk/>
          <pc:sldMk cId="1945534510" sldId="439"/>
        </pc:sldMkLst>
      </pc:sldChg>
      <pc:sldChg chg="add">
        <pc:chgData name="Sultan Suliman" userId="8001cb4647d5d1eb" providerId="LiveId" clId="{FBE7FD7B-4A44-4C12-BF21-0E3C0FA2DB4A}" dt="2021-12-22T00:14:41.764" v="1"/>
        <pc:sldMkLst>
          <pc:docMk/>
          <pc:sldMk cId="1858989482" sldId="440"/>
        </pc:sldMkLst>
      </pc:sldChg>
      <pc:sldChg chg="add">
        <pc:chgData name="Sultan Suliman" userId="8001cb4647d5d1eb" providerId="LiveId" clId="{FBE7FD7B-4A44-4C12-BF21-0E3C0FA2DB4A}" dt="2021-12-22T00:14:41.764" v="1"/>
        <pc:sldMkLst>
          <pc:docMk/>
          <pc:sldMk cId="3923217222" sldId="441"/>
        </pc:sldMkLst>
      </pc:sldChg>
      <pc:sldChg chg="add">
        <pc:chgData name="Sultan Suliman" userId="8001cb4647d5d1eb" providerId="LiveId" clId="{FBE7FD7B-4A44-4C12-BF21-0E3C0FA2DB4A}" dt="2021-12-22T00:14:41.764" v="1"/>
        <pc:sldMkLst>
          <pc:docMk/>
          <pc:sldMk cId="755937740" sldId="442"/>
        </pc:sldMkLst>
      </pc:sldChg>
      <pc:sldChg chg="add">
        <pc:chgData name="Sultan Suliman" userId="8001cb4647d5d1eb" providerId="LiveId" clId="{FBE7FD7B-4A44-4C12-BF21-0E3C0FA2DB4A}" dt="2021-12-22T00:14:41.764" v="1"/>
        <pc:sldMkLst>
          <pc:docMk/>
          <pc:sldMk cId="185365950" sldId="443"/>
        </pc:sldMkLst>
      </pc:sldChg>
      <pc:sldChg chg="add">
        <pc:chgData name="Sultan Suliman" userId="8001cb4647d5d1eb" providerId="LiveId" clId="{FBE7FD7B-4A44-4C12-BF21-0E3C0FA2DB4A}" dt="2021-12-22T00:14:41.764" v="1"/>
        <pc:sldMkLst>
          <pc:docMk/>
          <pc:sldMk cId="1095853902" sldId="444"/>
        </pc:sldMkLst>
      </pc:sldChg>
      <pc:sldChg chg="add">
        <pc:chgData name="Sultan Suliman" userId="8001cb4647d5d1eb" providerId="LiveId" clId="{FBE7FD7B-4A44-4C12-BF21-0E3C0FA2DB4A}" dt="2021-12-22T00:14:41.764" v="1"/>
        <pc:sldMkLst>
          <pc:docMk/>
          <pc:sldMk cId="1228207587" sldId="445"/>
        </pc:sldMkLst>
      </pc:sldChg>
      <pc:sldChg chg="add">
        <pc:chgData name="Sultan Suliman" userId="8001cb4647d5d1eb" providerId="LiveId" clId="{FBE7FD7B-4A44-4C12-BF21-0E3C0FA2DB4A}" dt="2021-12-22T00:14:41.764" v="1"/>
        <pc:sldMkLst>
          <pc:docMk/>
          <pc:sldMk cId="2034282295" sldId="446"/>
        </pc:sldMkLst>
      </pc:sldChg>
      <pc:sldChg chg="add">
        <pc:chgData name="Sultan Suliman" userId="8001cb4647d5d1eb" providerId="LiveId" clId="{FBE7FD7B-4A44-4C12-BF21-0E3C0FA2DB4A}" dt="2021-12-22T00:14:41.764" v="1"/>
        <pc:sldMkLst>
          <pc:docMk/>
          <pc:sldMk cId="4233500380" sldId="447"/>
        </pc:sldMkLst>
      </pc:sldChg>
      <pc:sldChg chg="add">
        <pc:chgData name="Sultan Suliman" userId="8001cb4647d5d1eb" providerId="LiveId" clId="{FBE7FD7B-4A44-4C12-BF21-0E3C0FA2DB4A}" dt="2021-12-22T00:14:41.764" v="1"/>
        <pc:sldMkLst>
          <pc:docMk/>
          <pc:sldMk cId="1674295752" sldId="448"/>
        </pc:sldMkLst>
      </pc:sldChg>
      <pc:sldChg chg="add">
        <pc:chgData name="Sultan Suliman" userId="8001cb4647d5d1eb" providerId="LiveId" clId="{FBE7FD7B-4A44-4C12-BF21-0E3C0FA2DB4A}" dt="2021-12-22T00:14:41.764" v="1"/>
        <pc:sldMkLst>
          <pc:docMk/>
          <pc:sldMk cId="2988217675" sldId="449"/>
        </pc:sldMkLst>
      </pc:sldChg>
      <pc:sldChg chg="add">
        <pc:chgData name="Sultan Suliman" userId="8001cb4647d5d1eb" providerId="LiveId" clId="{FBE7FD7B-4A44-4C12-BF21-0E3C0FA2DB4A}" dt="2021-12-22T00:14:41.764" v="1"/>
        <pc:sldMkLst>
          <pc:docMk/>
          <pc:sldMk cId="2044037851" sldId="450"/>
        </pc:sldMkLst>
      </pc:sldChg>
      <pc:sldChg chg="add">
        <pc:chgData name="Sultan Suliman" userId="8001cb4647d5d1eb" providerId="LiveId" clId="{FBE7FD7B-4A44-4C12-BF21-0E3C0FA2DB4A}" dt="2021-12-22T00:14:41.764" v="1"/>
        <pc:sldMkLst>
          <pc:docMk/>
          <pc:sldMk cId="1016998266" sldId="451"/>
        </pc:sldMkLst>
      </pc:sldChg>
      <pc:sldChg chg="add">
        <pc:chgData name="Sultan Suliman" userId="8001cb4647d5d1eb" providerId="LiveId" clId="{FBE7FD7B-4A44-4C12-BF21-0E3C0FA2DB4A}" dt="2021-12-22T00:14:41.764" v="1"/>
        <pc:sldMkLst>
          <pc:docMk/>
          <pc:sldMk cId="3028436373" sldId="452"/>
        </pc:sldMkLst>
      </pc:sldChg>
      <pc:sldChg chg="add">
        <pc:chgData name="Sultan Suliman" userId="8001cb4647d5d1eb" providerId="LiveId" clId="{FBE7FD7B-4A44-4C12-BF21-0E3C0FA2DB4A}" dt="2021-12-22T00:14:41.764" v="1"/>
        <pc:sldMkLst>
          <pc:docMk/>
          <pc:sldMk cId="1997553948" sldId="453"/>
        </pc:sldMkLst>
      </pc:sldChg>
      <pc:sldChg chg="add">
        <pc:chgData name="Sultan Suliman" userId="8001cb4647d5d1eb" providerId="LiveId" clId="{FBE7FD7B-4A44-4C12-BF21-0E3C0FA2DB4A}" dt="2021-12-22T00:14:41.764" v="1"/>
        <pc:sldMkLst>
          <pc:docMk/>
          <pc:sldMk cId="1632251989" sldId="454"/>
        </pc:sldMkLst>
      </pc:sldChg>
      <pc:sldChg chg="add">
        <pc:chgData name="Sultan Suliman" userId="8001cb4647d5d1eb" providerId="LiveId" clId="{FBE7FD7B-4A44-4C12-BF21-0E3C0FA2DB4A}" dt="2021-12-22T00:14:41.764" v="1"/>
        <pc:sldMkLst>
          <pc:docMk/>
          <pc:sldMk cId="3819704019" sldId="455"/>
        </pc:sldMkLst>
      </pc:sldChg>
      <pc:sldChg chg="add">
        <pc:chgData name="Sultan Suliman" userId="8001cb4647d5d1eb" providerId="LiveId" clId="{FBE7FD7B-4A44-4C12-BF21-0E3C0FA2DB4A}" dt="2021-12-22T00:14:41.764" v="1"/>
        <pc:sldMkLst>
          <pc:docMk/>
          <pc:sldMk cId="1605879963" sldId="456"/>
        </pc:sldMkLst>
      </pc:sldChg>
      <pc:sldChg chg="add">
        <pc:chgData name="Sultan Suliman" userId="8001cb4647d5d1eb" providerId="LiveId" clId="{FBE7FD7B-4A44-4C12-BF21-0E3C0FA2DB4A}" dt="2021-12-22T00:14:41.764" v="1"/>
        <pc:sldMkLst>
          <pc:docMk/>
          <pc:sldMk cId="667306575" sldId="457"/>
        </pc:sldMkLst>
      </pc:sldChg>
      <pc:sldChg chg="add">
        <pc:chgData name="Sultan Suliman" userId="8001cb4647d5d1eb" providerId="LiveId" clId="{FBE7FD7B-4A44-4C12-BF21-0E3C0FA2DB4A}" dt="2021-12-22T00:14:41.764" v="1"/>
        <pc:sldMkLst>
          <pc:docMk/>
          <pc:sldMk cId="3466791434" sldId="458"/>
        </pc:sldMkLst>
      </pc:sldChg>
      <pc:sldChg chg="add">
        <pc:chgData name="Sultan Suliman" userId="8001cb4647d5d1eb" providerId="LiveId" clId="{FBE7FD7B-4A44-4C12-BF21-0E3C0FA2DB4A}" dt="2021-12-22T00:14:41.764" v="1"/>
        <pc:sldMkLst>
          <pc:docMk/>
          <pc:sldMk cId="2584026963" sldId="459"/>
        </pc:sldMkLst>
      </pc:sldChg>
      <pc:sldChg chg="add">
        <pc:chgData name="Sultan Suliman" userId="8001cb4647d5d1eb" providerId="LiveId" clId="{FBE7FD7B-4A44-4C12-BF21-0E3C0FA2DB4A}" dt="2021-12-22T00:14:41.764" v="1"/>
        <pc:sldMkLst>
          <pc:docMk/>
          <pc:sldMk cId="1390905357" sldId="4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DCBB7-D912-46ED-868B-B17A15A258AF}" type="doc">
      <dgm:prSet loTypeId="urn:microsoft.com/office/officeart/2005/8/layout/cycle8" loCatId="cycle" qsTypeId="urn:microsoft.com/office/officeart/2005/8/quickstyle/3d3" qsCatId="3D" csTypeId="urn:microsoft.com/office/officeart/2005/8/colors/colorful5" csCatId="colorful" phldr="1"/>
      <dgm:spPr/>
      <dgm:t>
        <a:bodyPr/>
        <a:lstStyle/>
        <a:p>
          <a:endParaRPr lang="en-GB"/>
        </a:p>
      </dgm:t>
    </dgm:pt>
    <dgm:pt modelId="{37298DF7-2B82-48F2-A0AF-0F4C8E73A628}">
      <dgm:prSet phldrT="[Text]"/>
      <dgm:spPr/>
      <dgm:t>
        <a:bodyPr/>
        <a:lstStyle/>
        <a:p>
          <a:r>
            <a:rPr lang="en-GB" b="1" dirty="0">
              <a:solidFill>
                <a:schemeClr val="tx1"/>
              </a:solidFill>
            </a:rPr>
            <a:t>Acceptance/ Continuance</a:t>
          </a:r>
        </a:p>
      </dgm:t>
    </dgm:pt>
    <dgm:pt modelId="{93F247DF-AFAF-4B8B-B507-C812C63171F4}" type="parTrans" cxnId="{1EF87D3C-5964-4784-92C5-4C7ED1576F82}">
      <dgm:prSet/>
      <dgm:spPr/>
      <dgm:t>
        <a:bodyPr/>
        <a:lstStyle/>
        <a:p>
          <a:endParaRPr lang="en-GB"/>
        </a:p>
      </dgm:t>
    </dgm:pt>
    <dgm:pt modelId="{4339BDC7-ED57-4353-A20A-EB9A893DB5BB}" type="sibTrans" cxnId="{1EF87D3C-5964-4784-92C5-4C7ED1576F82}">
      <dgm:prSet/>
      <dgm:spPr/>
      <dgm:t>
        <a:bodyPr/>
        <a:lstStyle/>
        <a:p>
          <a:endParaRPr lang="en-GB"/>
        </a:p>
      </dgm:t>
    </dgm:pt>
    <dgm:pt modelId="{9786281D-034B-4033-B81F-EB51374FB82A}">
      <dgm:prSet phldrT="[Text]" custT="1"/>
      <dgm:spPr/>
      <dgm:t>
        <a:bodyPr/>
        <a:lstStyle/>
        <a:p>
          <a:r>
            <a:rPr lang="en-GB" sz="2200" b="1" dirty="0">
              <a:solidFill>
                <a:schemeClr val="tx1"/>
              </a:solidFill>
            </a:rPr>
            <a:t>Fieldwork</a:t>
          </a:r>
        </a:p>
      </dgm:t>
    </dgm:pt>
    <dgm:pt modelId="{5542A732-0F6F-4DC0-9B68-B9CB4E0DF3B3}" type="parTrans" cxnId="{8FA61E33-326F-4E16-B944-FC3D80E1A1F8}">
      <dgm:prSet/>
      <dgm:spPr/>
      <dgm:t>
        <a:bodyPr/>
        <a:lstStyle/>
        <a:p>
          <a:endParaRPr lang="en-GB"/>
        </a:p>
      </dgm:t>
    </dgm:pt>
    <dgm:pt modelId="{75022A02-BE7B-49D2-B6DD-91DBFD4AD078}" type="sibTrans" cxnId="{8FA61E33-326F-4E16-B944-FC3D80E1A1F8}">
      <dgm:prSet/>
      <dgm:spPr/>
      <dgm:t>
        <a:bodyPr/>
        <a:lstStyle/>
        <a:p>
          <a:endParaRPr lang="en-GB"/>
        </a:p>
      </dgm:t>
    </dgm:pt>
    <dgm:pt modelId="{39307576-56C7-40F7-AF15-E86584112010}">
      <dgm:prSet phldrT="[Text]" custT="1"/>
      <dgm:spPr/>
      <dgm:t>
        <a:bodyPr/>
        <a:lstStyle/>
        <a:p>
          <a:r>
            <a:rPr lang="en-GB" sz="2100" dirty="0">
              <a:solidFill>
                <a:schemeClr val="bg1"/>
              </a:solidFill>
            </a:rPr>
            <a:t>Completion</a:t>
          </a:r>
        </a:p>
      </dgm:t>
    </dgm:pt>
    <dgm:pt modelId="{9355E1DE-9120-4CEE-8C54-CB77ACB80E3A}" type="parTrans" cxnId="{5C61A1CD-5079-4FB2-8E12-DF9BF39E95A5}">
      <dgm:prSet/>
      <dgm:spPr/>
      <dgm:t>
        <a:bodyPr/>
        <a:lstStyle/>
        <a:p>
          <a:endParaRPr lang="en-GB"/>
        </a:p>
      </dgm:t>
    </dgm:pt>
    <dgm:pt modelId="{9C06E24E-2693-48A1-A8C1-FE1F10C1DE66}" type="sibTrans" cxnId="{5C61A1CD-5079-4FB2-8E12-DF9BF39E95A5}">
      <dgm:prSet/>
      <dgm:spPr/>
      <dgm:t>
        <a:bodyPr/>
        <a:lstStyle/>
        <a:p>
          <a:endParaRPr lang="en-GB"/>
        </a:p>
      </dgm:t>
    </dgm:pt>
    <dgm:pt modelId="{BF04435C-F318-4A4E-9F0B-125FFFAC0C31}">
      <dgm:prSet phldrT="[Text]" custT="1"/>
      <dgm:spPr/>
      <dgm:t>
        <a:bodyPr/>
        <a:lstStyle/>
        <a:p>
          <a:r>
            <a:rPr lang="en-GB" sz="2800" dirty="0"/>
            <a:t>Audit Report</a:t>
          </a:r>
        </a:p>
      </dgm:t>
    </dgm:pt>
    <dgm:pt modelId="{38DA1712-E79A-4E64-8AD9-0A075B1A504F}" type="parTrans" cxnId="{298FAA82-E43C-4C14-9386-29EF04C60D79}">
      <dgm:prSet/>
      <dgm:spPr/>
      <dgm:t>
        <a:bodyPr/>
        <a:lstStyle/>
        <a:p>
          <a:endParaRPr lang="en-GB"/>
        </a:p>
      </dgm:t>
    </dgm:pt>
    <dgm:pt modelId="{457F5B2D-F7A8-499B-9DD8-E53155874D3C}" type="sibTrans" cxnId="{298FAA82-E43C-4C14-9386-29EF04C60D79}">
      <dgm:prSet/>
      <dgm:spPr/>
      <dgm:t>
        <a:bodyPr/>
        <a:lstStyle/>
        <a:p>
          <a:endParaRPr lang="en-GB"/>
        </a:p>
      </dgm:t>
    </dgm:pt>
    <dgm:pt modelId="{DA1F2E3D-F78B-48B7-8962-0080481CC012}">
      <dgm:prSet phldrT="[Text]" custT="1"/>
      <dgm:spPr/>
      <dgm:t>
        <a:bodyPr/>
        <a:lstStyle/>
        <a:p>
          <a:pPr algn="l"/>
          <a:r>
            <a:rPr lang="en-GB" sz="2400" b="1" dirty="0">
              <a:solidFill>
                <a:schemeClr val="tx1"/>
              </a:solidFill>
            </a:rPr>
            <a:t>Planning</a:t>
          </a:r>
        </a:p>
      </dgm:t>
    </dgm:pt>
    <dgm:pt modelId="{A071D547-C5FE-4139-9AF6-7C13F072EBD9}" type="sibTrans" cxnId="{15823FA8-ADFC-4B84-8734-76EC07B4B4B0}">
      <dgm:prSet/>
      <dgm:spPr/>
      <dgm:t>
        <a:bodyPr/>
        <a:lstStyle/>
        <a:p>
          <a:endParaRPr lang="en-GB"/>
        </a:p>
      </dgm:t>
    </dgm:pt>
    <dgm:pt modelId="{41B9EB69-40BA-46D9-AAA2-EB0BE9C97539}" type="parTrans" cxnId="{15823FA8-ADFC-4B84-8734-76EC07B4B4B0}">
      <dgm:prSet/>
      <dgm:spPr/>
      <dgm:t>
        <a:bodyPr/>
        <a:lstStyle/>
        <a:p>
          <a:endParaRPr lang="en-GB"/>
        </a:p>
      </dgm:t>
    </dgm:pt>
    <dgm:pt modelId="{0280B595-2B3E-4FD3-803D-11F37B4DD9D7}" type="pres">
      <dgm:prSet presAssocID="{A88DCBB7-D912-46ED-868B-B17A15A258AF}" presName="compositeShape" presStyleCnt="0">
        <dgm:presLayoutVars>
          <dgm:chMax val="7"/>
          <dgm:dir/>
          <dgm:resizeHandles val="exact"/>
        </dgm:presLayoutVars>
      </dgm:prSet>
      <dgm:spPr/>
    </dgm:pt>
    <dgm:pt modelId="{B17A89DC-1A57-4260-9840-82A41A0A3ECF}" type="pres">
      <dgm:prSet presAssocID="{A88DCBB7-D912-46ED-868B-B17A15A258AF}" presName="wedge1" presStyleLbl="node1" presStyleIdx="0" presStyleCnt="5" custScaleX="115303" custLinFactNeighborX="-1758" custLinFactNeighborY="771"/>
      <dgm:spPr/>
    </dgm:pt>
    <dgm:pt modelId="{D96ED95A-C454-44E2-83D1-1E792B4011AA}" type="pres">
      <dgm:prSet presAssocID="{A88DCBB7-D912-46ED-868B-B17A15A258AF}" presName="dummy1a" presStyleCnt="0"/>
      <dgm:spPr/>
    </dgm:pt>
    <dgm:pt modelId="{55AD1749-7362-44C9-8748-768A40E9E425}" type="pres">
      <dgm:prSet presAssocID="{A88DCBB7-D912-46ED-868B-B17A15A258AF}" presName="dummy1b" presStyleCnt="0"/>
      <dgm:spPr/>
    </dgm:pt>
    <dgm:pt modelId="{93E895D3-9836-4ECF-8303-19572D963320}" type="pres">
      <dgm:prSet presAssocID="{A88DCBB7-D912-46ED-868B-B17A15A258AF}" presName="wedge1Tx" presStyleLbl="node1" presStyleIdx="0" presStyleCnt="5">
        <dgm:presLayoutVars>
          <dgm:chMax val="0"/>
          <dgm:chPref val="0"/>
          <dgm:bulletEnabled val="1"/>
        </dgm:presLayoutVars>
      </dgm:prSet>
      <dgm:spPr/>
    </dgm:pt>
    <dgm:pt modelId="{1C152920-00BF-48FD-B57E-F6BC935AAC2B}" type="pres">
      <dgm:prSet presAssocID="{A88DCBB7-D912-46ED-868B-B17A15A258AF}" presName="wedge2" presStyleLbl="node1" presStyleIdx="1" presStyleCnt="5"/>
      <dgm:spPr/>
    </dgm:pt>
    <dgm:pt modelId="{67DC9544-3B06-4304-85B0-31E363362446}" type="pres">
      <dgm:prSet presAssocID="{A88DCBB7-D912-46ED-868B-B17A15A258AF}" presName="dummy2a" presStyleCnt="0"/>
      <dgm:spPr/>
    </dgm:pt>
    <dgm:pt modelId="{D8960057-692E-4870-86F0-7B2018BE0806}" type="pres">
      <dgm:prSet presAssocID="{A88DCBB7-D912-46ED-868B-B17A15A258AF}" presName="dummy2b" presStyleCnt="0"/>
      <dgm:spPr/>
    </dgm:pt>
    <dgm:pt modelId="{573CD6F5-8966-4DDC-B132-5BBDFED76FDE}" type="pres">
      <dgm:prSet presAssocID="{A88DCBB7-D912-46ED-868B-B17A15A258AF}" presName="wedge2Tx" presStyleLbl="node1" presStyleIdx="1" presStyleCnt="5">
        <dgm:presLayoutVars>
          <dgm:chMax val="0"/>
          <dgm:chPref val="0"/>
          <dgm:bulletEnabled val="1"/>
        </dgm:presLayoutVars>
      </dgm:prSet>
      <dgm:spPr/>
    </dgm:pt>
    <dgm:pt modelId="{F0EAF3EB-9F73-4B56-88D1-A64705899C5A}" type="pres">
      <dgm:prSet presAssocID="{A88DCBB7-D912-46ED-868B-B17A15A258AF}" presName="wedge3" presStyleLbl="node1" presStyleIdx="2" presStyleCnt="5" custLinFactNeighborX="-685" custLinFactNeighborY="-66"/>
      <dgm:spPr/>
    </dgm:pt>
    <dgm:pt modelId="{94D9D37D-50EB-44AC-A872-F5CA11CCB142}" type="pres">
      <dgm:prSet presAssocID="{A88DCBB7-D912-46ED-868B-B17A15A258AF}" presName="dummy3a" presStyleCnt="0"/>
      <dgm:spPr/>
    </dgm:pt>
    <dgm:pt modelId="{85D3E066-5185-46FF-AC2E-2D1F0B53B531}" type="pres">
      <dgm:prSet presAssocID="{A88DCBB7-D912-46ED-868B-B17A15A258AF}" presName="dummy3b" presStyleCnt="0"/>
      <dgm:spPr/>
    </dgm:pt>
    <dgm:pt modelId="{39B98AB0-51B2-4B83-B26A-8A234D119592}" type="pres">
      <dgm:prSet presAssocID="{A88DCBB7-D912-46ED-868B-B17A15A258AF}" presName="wedge3Tx" presStyleLbl="node1" presStyleIdx="2" presStyleCnt="5">
        <dgm:presLayoutVars>
          <dgm:chMax val="0"/>
          <dgm:chPref val="0"/>
          <dgm:bulletEnabled val="1"/>
        </dgm:presLayoutVars>
      </dgm:prSet>
      <dgm:spPr/>
    </dgm:pt>
    <dgm:pt modelId="{A5D38232-A572-492A-B7F6-20E000B8E305}" type="pres">
      <dgm:prSet presAssocID="{A88DCBB7-D912-46ED-868B-B17A15A258AF}" presName="wedge4" presStyleLbl="node1" presStyleIdx="3" presStyleCnt="5"/>
      <dgm:spPr/>
    </dgm:pt>
    <dgm:pt modelId="{8D4E95FD-6B27-41B9-89CA-ECFDCFA2DB8B}" type="pres">
      <dgm:prSet presAssocID="{A88DCBB7-D912-46ED-868B-B17A15A258AF}" presName="dummy4a" presStyleCnt="0"/>
      <dgm:spPr/>
    </dgm:pt>
    <dgm:pt modelId="{F574198C-A735-458C-8FFF-F0ED75309DC1}" type="pres">
      <dgm:prSet presAssocID="{A88DCBB7-D912-46ED-868B-B17A15A258AF}" presName="dummy4b" presStyleCnt="0"/>
      <dgm:spPr/>
    </dgm:pt>
    <dgm:pt modelId="{E23FFCD8-E08C-4367-A7E4-DB3E05A3185A}" type="pres">
      <dgm:prSet presAssocID="{A88DCBB7-D912-46ED-868B-B17A15A258AF}" presName="wedge4Tx" presStyleLbl="node1" presStyleIdx="3" presStyleCnt="5">
        <dgm:presLayoutVars>
          <dgm:chMax val="0"/>
          <dgm:chPref val="0"/>
          <dgm:bulletEnabled val="1"/>
        </dgm:presLayoutVars>
      </dgm:prSet>
      <dgm:spPr/>
    </dgm:pt>
    <dgm:pt modelId="{B95FA9F8-1EA5-4EC5-B0ED-3B06C4C55544}" type="pres">
      <dgm:prSet presAssocID="{A88DCBB7-D912-46ED-868B-B17A15A258AF}" presName="wedge5" presStyleLbl="node1" presStyleIdx="4" presStyleCnt="5"/>
      <dgm:spPr/>
    </dgm:pt>
    <dgm:pt modelId="{A534A5BC-442D-4DBF-AAD6-F471322F11D8}" type="pres">
      <dgm:prSet presAssocID="{A88DCBB7-D912-46ED-868B-B17A15A258AF}" presName="dummy5a" presStyleCnt="0"/>
      <dgm:spPr/>
    </dgm:pt>
    <dgm:pt modelId="{59F980EE-EEC7-458F-9DD3-94DAA50C2C03}" type="pres">
      <dgm:prSet presAssocID="{A88DCBB7-D912-46ED-868B-B17A15A258AF}" presName="dummy5b" presStyleCnt="0"/>
      <dgm:spPr/>
    </dgm:pt>
    <dgm:pt modelId="{D1C9CAC3-47C4-4389-BE85-12A519AD8392}" type="pres">
      <dgm:prSet presAssocID="{A88DCBB7-D912-46ED-868B-B17A15A258AF}" presName="wedge5Tx" presStyleLbl="node1" presStyleIdx="4" presStyleCnt="5">
        <dgm:presLayoutVars>
          <dgm:chMax val="0"/>
          <dgm:chPref val="0"/>
          <dgm:bulletEnabled val="1"/>
        </dgm:presLayoutVars>
      </dgm:prSet>
      <dgm:spPr/>
    </dgm:pt>
    <dgm:pt modelId="{49D14C8E-9EDE-4AF5-8DE7-7F070FED83DE}" type="pres">
      <dgm:prSet presAssocID="{4339BDC7-ED57-4353-A20A-EB9A893DB5BB}" presName="arrowWedge1" presStyleLbl="fgSibTrans2D1" presStyleIdx="0" presStyleCnt="5" custLinFactNeighborX="3732" custLinFactNeighborY="-2216"/>
      <dgm:spPr/>
    </dgm:pt>
    <dgm:pt modelId="{8E93CD14-7582-4078-8BB7-2814B6CA7D3D}" type="pres">
      <dgm:prSet presAssocID="{A071D547-C5FE-4139-9AF6-7C13F072EBD9}" presName="arrowWedge2" presStyleLbl="fgSibTrans2D1" presStyleIdx="1" presStyleCnt="5"/>
      <dgm:spPr/>
    </dgm:pt>
    <dgm:pt modelId="{954314A2-B77B-4487-9792-AA1B34B510E6}" type="pres">
      <dgm:prSet presAssocID="{75022A02-BE7B-49D2-B6DD-91DBFD4AD078}" presName="arrowWedge3" presStyleLbl="fgSibTrans2D1" presStyleIdx="2" presStyleCnt="5"/>
      <dgm:spPr/>
    </dgm:pt>
    <dgm:pt modelId="{1492077F-11A1-4948-8BFE-3C593D1CAB20}" type="pres">
      <dgm:prSet presAssocID="{9C06E24E-2693-48A1-A8C1-FE1F10C1DE66}" presName="arrowWedge4" presStyleLbl="fgSibTrans2D1" presStyleIdx="3" presStyleCnt="5"/>
      <dgm:spPr/>
    </dgm:pt>
    <dgm:pt modelId="{A59BA2A7-7F14-4AE1-B0FB-32EFB61BB88B}" type="pres">
      <dgm:prSet presAssocID="{457F5B2D-F7A8-499B-9DD8-E53155874D3C}" presName="arrowWedge5" presStyleLbl="fgSibTrans2D1" presStyleIdx="4" presStyleCnt="5"/>
      <dgm:spPr/>
    </dgm:pt>
  </dgm:ptLst>
  <dgm:cxnLst>
    <dgm:cxn modelId="{86096311-061B-4FF2-B9D3-6E0ABF5B2EF0}" type="presOf" srcId="{9786281D-034B-4033-B81F-EB51374FB82A}" destId="{F0EAF3EB-9F73-4B56-88D1-A64705899C5A}" srcOrd="0" destOrd="0" presId="urn:microsoft.com/office/officeart/2005/8/layout/cycle8"/>
    <dgm:cxn modelId="{8C83F71F-9EBB-49E1-A7A2-1FE62597AA62}" type="presOf" srcId="{9786281D-034B-4033-B81F-EB51374FB82A}" destId="{39B98AB0-51B2-4B83-B26A-8A234D119592}" srcOrd="1" destOrd="0" presId="urn:microsoft.com/office/officeart/2005/8/layout/cycle8"/>
    <dgm:cxn modelId="{8FA61E33-326F-4E16-B944-FC3D80E1A1F8}" srcId="{A88DCBB7-D912-46ED-868B-B17A15A258AF}" destId="{9786281D-034B-4033-B81F-EB51374FB82A}" srcOrd="2" destOrd="0" parTransId="{5542A732-0F6F-4DC0-9B68-B9CB4E0DF3B3}" sibTransId="{75022A02-BE7B-49D2-B6DD-91DBFD4AD078}"/>
    <dgm:cxn modelId="{43457636-F575-4D83-8AB9-C72D7AB3156B}" type="presOf" srcId="{37298DF7-2B82-48F2-A0AF-0F4C8E73A628}" destId="{93E895D3-9836-4ECF-8303-19572D963320}" srcOrd="1" destOrd="0" presId="urn:microsoft.com/office/officeart/2005/8/layout/cycle8"/>
    <dgm:cxn modelId="{1EF87D3C-5964-4784-92C5-4C7ED1576F82}" srcId="{A88DCBB7-D912-46ED-868B-B17A15A258AF}" destId="{37298DF7-2B82-48F2-A0AF-0F4C8E73A628}" srcOrd="0" destOrd="0" parTransId="{93F247DF-AFAF-4B8B-B507-C812C63171F4}" sibTransId="{4339BDC7-ED57-4353-A20A-EB9A893DB5BB}"/>
    <dgm:cxn modelId="{927A5544-29FC-402A-BAAB-998EBEEBF8A5}" type="presOf" srcId="{37298DF7-2B82-48F2-A0AF-0F4C8E73A628}" destId="{B17A89DC-1A57-4260-9840-82A41A0A3ECF}" srcOrd="0" destOrd="0" presId="urn:microsoft.com/office/officeart/2005/8/layout/cycle8"/>
    <dgm:cxn modelId="{ED88646F-3163-4BEC-AC10-507256F415D8}" type="presOf" srcId="{BF04435C-F318-4A4E-9F0B-125FFFAC0C31}" destId="{B95FA9F8-1EA5-4EC5-B0ED-3B06C4C55544}" srcOrd="0" destOrd="0" presId="urn:microsoft.com/office/officeart/2005/8/layout/cycle8"/>
    <dgm:cxn modelId="{0F1CD54F-620F-4087-A714-A4A7EB589A0D}" type="presOf" srcId="{A88DCBB7-D912-46ED-868B-B17A15A258AF}" destId="{0280B595-2B3E-4FD3-803D-11F37B4DD9D7}" srcOrd="0" destOrd="0" presId="urn:microsoft.com/office/officeart/2005/8/layout/cycle8"/>
    <dgm:cxn modelId="{99CB1152-FC21-49CF-9C5E-63F33B15B621}" type="presOf" srcId="{DA1F2E3D-F78B-48B7-8962-0080481CC012}" destId="{573CD6F5-8966-4DDC-B132-5BBDFED76FDE}" srcOrd="1" destOrd="0" presId="urn:microsoft.com/office/officeart/2005/8/layout/cycle8"/>
    <dgm:cxn modelId="{298FAA82-E43C-4C14-9386-29EF04C60D79}" srcId="{A88DCBB7-D912-46ED-868B-B17A15A258AF}" destId="{BF04435C-F318-4A4E-9F0B-125FFFAC0C31}" srcOrd="4" destOrd="0" parTransId="{38DA1712-E79A-4E64-8AD9-0A075B1A504F}" sibTransId="{457F5B2D-F7A8-499B-9DD8-E53155874D3C}"/>
    <dgm:cxn modelId="{15823FA8-ADFC-4B84-8734-76EC07B4B4B0}" srcId="{A88DCBB7-D912-46ED-868B-B17A15A258AF}" destId="{DA1F2E3D-F78B-48B7-8962-0080481CC012}" srcOrd="1" destOrd="0" parTransId="{41B9EB69-40BA-46D9-AAA2-EB0BE9C97539}" sibTransId="{A071D547-C5FE-4139-9AF6-7C13F072EBD9}"/>
    <dgm:cxn modelId="{63EF9CCA-9F7B-4151-9D8E-45245D89831C}" type="presOf" srcId="{BF04435C-F318-4A4E-9F0B-125FFFAC0C31}" destId="{D1C9CAC3-47C4-4389-BE85-12A519AD8392}" srcOrd="1" destOrd="0" presId="urn:microsoft.com/office/officeart/2005/8/layout/cycle8"/>
    <dgm:cxn modelId="{5C61A1CD-5079-4FB2-8E12-DF9BF39E95A5}" srcId="{A88DCBB7-D912-46ED-868B-B17A15A258AF}" destId="{39307576-56C7-40F7-AF15-E86584112010}" srcOrd="3" destOrd="0" parTransId="{9355E1DE-9120-4CEE-8C54-CB77ACB80E3A}" sibTransId="{9C06E24E-2693-48A1-A8C1-FE1F10C1DE66}"/>
    <dgm:cxn modelId="{807F7AEB-0F11-4AAB-B678-E9792995A33A}" type="presOf" srcId="{39307576-56C7-40F7-AF15-E86584112010}" destId="{A5D38232-A572-492A-B7F6-20E000B8E305}" srcOrd="0" destOrd="0" presId="urn:microsoft.com/office/officeart/2005/8/layout/cycle8"/>
    <dgm:cxn modelId="{F8F921F3-335D-4672-9EDA-93784A1B7B84}" type="presOf" srcId="{39307576-56C7-40F7-AF15-E86584112010}" destId="{E23FFCD8-E08C-4367-A7E4-DB3E05A3185A}" srcOrd="1" destOrd="0" presId="urn:microsoft.com/office/officeart/2005/8/layout/cycle8"/>
    <dgm:cxn modelId="{470F45FD-0383-4B33-A2C7-A8B0B9C2070F}" type="presOf" srcId="{DA1F2E3D-F78B-48B7-8962-0080481CC012}" destId="{1C152920-00BF-48FD-B57E-F6BC935AAC2B}" srcOrd="0" destOrd="0" presId="urn:microsoft.com/office/officeart/2005/8/layout/cycle8"/>
    <dgm:cxn modelId="{5F40BEE9-775B-498D-AE98-F2035F44A293}" type="presParOf" srcId="{0280B595-2B3E-4FD3-803D-11F37B4DD9D7}" destId="{B17A89DC-1A57-4260-9840-82A41A0A3ECF}" srcOrd="0" destOrd="0" presId="urn:microsoft.com/office/officeart/2005/8/layout/cycle8"/>
    <dgm:cxn modelId="{0972F8A9-D255-4C2F-B274-68B04317C6DD}" type="presParOf" srcId="{0280B595-2B3E-4FD3-803D-11F37B4DD9D7}" destId="{D96ED95A-C454-44E2-83D1-1E792B4011AA}" srcOrd="1" destOrd="0" presId="urn:microsoft.com/office/officeart/2005/8/layout/cycle8"/>
    <dgm:cxn modelId="{098A63C0-81FE-484B-B219-E80934DBDF96}" type="presParOf" srcId="{0280B595-2B3E-4FD3-803D-11F37B4DD9D7}" destId="{55AD1749-7362-44C9-8748-768A40E9E425}" srcOrd="2" destOrd="0" presId="urn:microsoft.com/office/officeart/2005/8/layout/cycle8"/>
    <dgm:cxn modelId="{CC3BC275-9598-4F4E-9298-7586756D3B26}" type="presParOf" srcId="{0280B595-2B3E-4FD3-803D-11F37B4DD9D7}" destId="{93E895D3-9836-4ECF-8303-19572D963320}" srcOrd="3" destOrd="0" presId="urn:microsoft.com/office/officeart/2005/8/layout/cycle8"/>
    <dgm:cxn modelId="{638F9B4B-0FFF-4EDF-B41F-90AFCDCEB505}" type="presParOf" srcId="{0280B595-2B3E-4FD3-803D-11F37B4DD9D7}" destId="{1C152920-00BF-48FD-B57E-F6BC935AAC2B}" srcOrd="4" destOrd="0" presId="urn:microsoft.com/office/officeart/2005/8/layout/cycle8"/>
    <dgm:cxn modelId="{86C33879-6CD8-439B-B7B9-6EA91BCD7E36}" type="presParOf" srcId="{0280B595-2B3E-4FD3-803D-11F37B4DD9D7}" destId="{67DC9544-3B06-4304-85B0-31E363362446}" srcOrd="5" destOrd="0" presId="urn:microsoft.com/office/officeart/2005/8/layout/cycle8"/>
    <dgm:cxn modelId="{1B831930-ED58-4E1C-BB76-5CBE6277FD2B}" type="presParOf" srcId="{0280B595-2B3E-4FD3-803D-11F37B4DD9D7}" destId="{D8960057-692E-4870-86F0-7B2018BE0806}" srcOrd="6" destOrd="0" presId="urn:microsoft.com/office/officeart/2005/8/layout/cycle8"/>
    <dgm:cxn modelId="{4D251FC8-A68C-4C44-BEA2-5BB809F0983A}" type="presParOf" srcId="{0280B595-2B3E-4FD3-803D-11F37B4DD9D7}" destId="{573CD6F5-8966-4DDC-B132-5BBDFED76FDE}" srcOrd="7" destOrd="0" presId="urn:microsoft.com/office/officeart/2005/8/layout/cycle8"/>
    <dgm:cxn modelId="{D1227670-00DA-42C7-B01D-2A80A06B6D4C}" type="presParOf" srcId="{0280B595-2B3E-4FD3-803D-11F37B4DD9D7}" destId="{F0EAF3EB-9F73-4B56-88D1-A64705899C5A}" srcOrd="8" destOrd="0" presId="urn:microsoft.com/office/officeart/2005/8/layout/cycle8"/>
    <dgm:cxn modelId="{2615DC2B-F5BD-4605-BFF5-5C08E69777C0}" type="presParOf" srcId="{0280B595-2B3E-4FD3-803D-11F37B4DD9D7}" destId="{94D9D37D-50EB-44AC-A872-F5CA11CCB142}" srcOrd="9" destOrd="0" presId="urn:microsoft.com/office/officeart/2005/8/layout/cycle8"/>
    <dgm:cxn modelId="{5D98FF4C-B31C-47E5-8A15-0B37A5971BE8}" type="presParOf" srcId="{0280B595-2B3E-4FD3-803D-11F37B4DD9D7}" destId="{85D3E066-5185-46FF-AC2E-2D1F0B53B531}" srcOrd="10" destOrd="0" presId="urn:microsoft.com/office/officeart/2005/8/layout/cycle8"/>
    <dgm:cxn modelId="{CE3843C0-970D-4F99-A50D-AA77AD699769}" type="presParOf" srcId="{0280B595-2B3E-4FD3-803D-11F37B4DD9D7}" destId="{39B98AB0-51B2-4B83-B26A-8A234D119592}" srcOrd="11" destOrd="0" presId="urn:microsoft.com/office/officeart/2005/8/layout/cycle8"/>
    <dgm:cxn modelId="{FD5C25A4-FFE1-4266-AC12-01AF25989C97}" type="presParOf" srcId="{0280B595-2B3E-4FD3-803D-11F37B4DD9D7}" destId="{A5D38232-A572-492A-B7F6-20E000B8E305}" srcOrd="12" destOrd="0" presId="urn:microsoft.com/office/officeart/2005/8/layout/cycle8"/>
    <dgm:cxn modelId="{0886EAA3-EB7E-46B2-9BC5-56FB425E74FD}" type="presParOf" srcId="{0280B595-2B3E-4FD3-803D-11F37B4DD9D7}" destId="{8D4E95FD-6B27-41B9-89CA-ECFDCFA2DB8B}" srcOrd="13" destOrd="0" presId="urn:microsoft.com/office/officeart/2005/8/layout/cycle8"/>
    <dgm:cxn modelId="{FDA296F8-8B3B-4851-B115-03D285CE79D7}" type="presParOf" srcId="{0280B595-2B3E-4FD3-803D-11F37B4DD9D7}" destId="{F574198C-A735-458C-8FFF-F0ED75309DC1}" srcOrd="14" destOrd="0" presId="urn:microsoft.com/office/officeart/2005/8/layout/cycle8"/>
    <dgm:cxn modelId="{6614A6EC-77E0-416E-A3BC-FBDE21169C3A}" type="presParOf" srcId="{0280B595-2B3E-4FD3-803D-11F37B4DD9D7}" destId="{E23FFCD8-E08C-4367-A7E4-DB3E05A3185A}" srcOrd="15" destOrd="0" presId="urn:microsoft.com/office/officeart/2005/8/layout/cycle8"/>
    <dgm:cxn modelId="{2182FEBC-E964-4025-8EF5-5BF2FBB5B0DE}" type="presParOf" srcId="{0280B595-2B3E-4FD3-803D-11F37B4DD9D7}" destId="{B95FA9F8-1EA5-4EC5-B0ED-3B06C4C55544}" srcOrd="16" destOrd="0" presId="urn:microsoft.com/office/officeart/2005/8/layout/cycle8"/>
    <dgm:cxn modelId="{26F0FFD1-0110-4AAE-8F9B-DD725D2A2047}" type="presParOf" srcId="{0280B595-2B3E-4FD3-803D-11F37B4DD9D7}" destId="{A534A5BC-442D-4DBF-AAD6-F471322F11D8}" srcOrd="17" destOrd="0" presId="urn:microsoft.com/office/officeart/2005/8/layout/cycle8"/>
    <dgm:cxn modelId="{2CBB32F0-8C84-4A98-A414-55CF51F54351}" type="presParOf" srcId="{0280B595-2B3E-4FD3-803D-11F37B4DD9D7}" destId="{59F980EE-EEC7-458F-9DD3-94DAA50C2C03}" srcOrd="18" destOrd="0" presId="urn:microsoft.com/office/officeart/2005/8/layout/cycle8"/>
    <dgm:cxn modelId="{1DEB8918-976A-4BD4-A89F-15B9226CF692}" type="presParOf" srcId="{0280B595-2B3E-4FD3-803D-11F37B4DD9D7}" destId="{D1C9CAC3-47C4-4389-BE85-12A519AD8392}" srcOrd="19" destOrd="0" presId="urn:microsoft.com/office/officeart/2005/8/layout/cycle8"/>
    <dgm:cxn modelId="{AD003144-CD36-4563-A816-EB60FCC6075B}" type="presParOf" srcId="{0280B595-2B3E-4FD3-803D-11F37B4DD9D7}" destId="{49D14C8E-9EDE-4AF5-8DE7-7F070FED83DE}" srcOrd="20" destOrd="0" presId="urn:microsoft.com/office/officeart/2005/8/layout/cycle8"/>
    <dgm:cxn modelId="{F3ADEB01-BCDF-4036-9B56-7EBD066CB2C5}" type="presParOf" srcId="{0280B595-2B3E-4FD3-803D-11F37B4DD9D7}" destId="{8E93CD14-7582-4078-8BB7-2814B6CA7D3D}" srcOrd="21" destOrd="0" presId="urn:microsoft.com/office/officeart/2005/8/layout/cycle8"/>
    <dgm:cxn modelId="{9F5CE10C-560C-484C-B1F7-E3B5595E5B26}" type="presParOf" srcId="{0280B595-2B3E-4FD3-803D-11F37B4DD9D7}" destId="{954314A2-B77B-4487-9792-AA1B34B510E6}" srcOrd="22" destOrd="0" presId="urn:microsoft.com/office/officeart/2005/8/layout/cycle8"/>
    <dgm:cxn modelId="{182E2164-D5D2-4B79-B327-99ABB3B26A24}" type="presParOf" srcId="{0280B595-2B3E-4FD3-803D-11F37B4DD9D7}" destId="{1492077F-11A1-4948-8BFE-3C593D1CAB20}" srcOrd="23" destOrd="0" presId="urn:microsoft.com/office/officeart/2005/8/layout/cycle8"/>
    <dgm:cxn modelId="{FF5CCB4F-F1C3-4D4D-A0CC-E356E44DD2C0}" type="presParOf" srcId="{0280B595-2B3E-4FD3-803D-11F37B4DD9D7}" destId="{A59BA2A7-7F14-4AE1-B0FB-32EFB61BB88B}"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89DC-1A57-4260-9840-82A41A0A3ECF}">
      <dsp:nvSpPr>
        <dsp:cNvPr id="0" name=""/>
        <dsp:cNvSpPr/>
      </dsp:nvSpPr>
      <dsp:spPr>
        <a:xfrm>
          <a:off x="1631955" y="395468"/>
          <a:ext cx="5601768" cy="4858302"/>
        </a:xfrm>
        <a:prstGeom prst="pie">
          <a:avLst>
            <a:gd name="adj1" fmla="val 16200000"/>
            <a:gd name="adj2" fmla="val 2052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chemeClr val="tx1"/>
              </a:solidFill>
            </a:rPr>
            <a:t>Acceptance/ Continuance</a:t>
          </a:r>
        </a:p>
      </dsp:txBody>
      <dsp:txXfrm>
        <a:off x="4554210" y="1212125"/>
        <a:ext cx="1800568" cy="1041064"/>
      </dsp:txXfrm>
    </dsp:sp>
    <dsp:sp modelId="{1C152920-00BF-48FD-B57E-F6BC935AAC2B}">
      <dsp:nvSpPr>
        <dsp:cNvPr id="0" name=""/>
        <dsp:cNvSpPr/>
      </dsp:nvSpPr>
      <dsp:spPr>
        <a:xfrm>
          <a:off x="2130739" y="487565"/>
          <a:ext cx="4858302" cy="4858302"/>
        </a:xfrm>
        <a:prstGeom prst="pie">
          <a:avLst>
            <a:gd name="adj1" fmla="val 20520000"/>
            <a:gd name="adj2" fmla="val 3240000"/>
          </a:avLst>
        </a:prstGeom>
        <a:solidFill>
          <a:schemeClr val="accent5">
            <a:hueOff val="1800000"/>
            <a:satOff val="-7281"/>
            <a:lumOff val="-81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r>
            <a:rPr lang="en-GB" sz="2400" b="1" kern="1200" dirty="0">
              <a:solidFill>
                <a:schemeClr val="tx1"/>
              </a:solidFill>
            </a:rPr>
            <a:t>Planning</a:t>
          </a:r>
        </a:p>
      </dsp:txBody>
      <dsp:txXfrm>
        <a:off x="5259717" y="2707346"/>
        <a:ext cx="1445923" cy="1156738"/>
      </dsp:txXfrm>
    </dsp:sp>
    <dsp:sp modelId="{F0EAF3EB-9F73-4B56-88D1-A64705899C5A}">
      <dsp:nvSpPr>
        <dsp:cNvPr id="0" name=""/>
        <dsp:cNvSpPr/>
      </dsp:nvSpPr>
      <dsp:spPr>
        <a:xfrm>
          <a:off x="1987569" y="564173"/>
          <a:ext cx="4858302" cy="4858302"/>
        </a:xfrm>
        <a:prstGeom prst="pie">
          <a:avLst>
            <a:gd name="adj1" fmla="val 3240000"/>
            <a:gd name="adj2" fmla="val 7560000"/>
          </a:avLst>
        </a:prstGeom>
        <a:solidFill>
          <a:schemeClr val="accent5">
            <a:hueOff val="3600000"/>
            <a:satOff val="-14561"/>
            <a:lumOff val="-1627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chemeClr val="tx1"/>
              </a:solidFill>
            </a:rPr>
            <a:t>Fieldwork</a:t>
          </a:r>
        </a:p>
      </dsp:txBody>
      <dsp:txXfrm>
        <a:off x="3722677" y="3976552"/>
        <a:ext cx="1388086" cy="1272412"/>
      </dsp:txXfrm>
    </dsp:sp>
    <dsp:sp modelId="{A5D38232-A572-492A-B7F6-20E000B8E305}">
      <dsp:nvSpPr>
        <dsp:cNvPr id="0" name=""/>
        <dsp:cNvSpPr/>
      </dsp:nvSpPr>
      <dsp:spPr>
        <a:xfrm>
          <a:off x="1910959" y="487565"/>
          <a:ext cx="4858302" cy="4858302"/>
        </a:xfrm>
        <a:prstGeom prst="pie">
          <a:avLst>
            <a:gd name="adj1" fmla="val 7560000"/>
            <a:gd name="adj2" fmla="val 11880000"/>
          </a:avLst>
        </a:prstGeom>
        <a:solidFill>
          <a:schemeClr val="accent5">
            <a:hueOff val="5400000"/>
            <a:satOff val="-21842"/>
            <a:lumOff val="-244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bg1"/>
              </a:solidFill>
            </a:rPr>
            <a:t>Completion</a:t>
          </a:r>
        </a:p>
      </dsp:txBody>
      <dsp:txXfrm>
        <a:off x="2194360" y="2707346"/>
        <a:ext cx="1445923" cy="1156738"/>
      </dsp:txXfrm>
    </dsp:sp>
    <dsp:sp modelId="{B95FA9F8-1EA5-4EC5-B0ED-3B06C4C55544}">
      <dsp:nvSpPr>
        <dsp:cNvPr id="0" name=""/>
        <dsp:cNvSpPr/>
      </dsp:nvSpPr>
      <dsp:spPr>
        <a:xfrm>
          <a:off x="1952601" y="358010"/>
          <a:ext cx="4858302" cy="4858302"/>
        </a:xfrm>
        <a:prstGeom prst="pie">
          <a:avLst>
            <a:gd name="adj1" fmla="val 11880000"/>
            <a:gd name="adj2" fmla="val 16200000"/>
          </a:avLst>
        </a:prstGeom>
        <a:solidFill>
          <a:schemeClr val="accent5">
            <a:hueOff val="7200000"/>
            <a:satOff val="-29122"/>
            <a:lumOff val="-3254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Audit Report</a:t>
          </a:r>
        </a:p>
      </dsp:txBody>
      <dsp:txXfrm>
        <a:off x="2714892" y="1174668"/>
        <a:ext cx="1561597" cy="1041064"/>
      </dsp:txXfrm>
    </dsp:sp>
    <dsp:sp modelId="{49D14C8E-9EDE-4AF5-8DE7-7F070FED83DE}">
      <dsp:nvSpPr>
        <dsp:cNvPr id="0" name=""/>
        <dsp:cNvSpPr/>
      </dsp:nvSpPr>
      <dsp:spPr>
        <a:xfrm>
          <a:off x="1903712" y="-26273"/>
          <a:ext cx="5459806" cy="5459806"/>
        </a:xfrm>
        <a:prstGeom prst="circularArrow">
          <a:avLst>
            <a:gd name="adj1" fmla="val 5085"/>
            <a:gd name="adj2" fmla="val 327528"/>
            <a:gd name="adj3" fmla="val 20192361"/>
            <a:gd name="adj4" fmla="val 16200324"/>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E93CD14-7582-4078-8BB7-2814B6CA7D3D}">
      <dsp:nvSpPr>
        <dsp:cNvPr id="0" name=""/>
        <dsp:cNvSpPr/>
      </dsp:nvSpPr>
      <dsp:spPr>
        <a:xfrm>
          <a:off x="1830323" y="186770"/>
          <a:ext cx="5459806" cy="5459806"/>
        </a:xfrm>
        <a:prstGeom prst="circularArrow">
          <a:avLst>
            <a:gd name="adj1" fmla="val 5085"/>
            <a:gd name="adj2" fmla="val 327528"/>
            <a:gd name="adj3" fmla="val 2912753"/>
            <a:gd name="adj4" fmla="val 20519953"/>
            <a:gd name="adj5" fmla="val 5932"/>
          </a:avLst>
        </a:prstGeom>
        <a:solidFill>
          <a:schemeClr val="accent5">
            <a:hueOff val="1800000"/>
            <a:satOff val="-7281"/>
            <a:lumOff val="-813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4314A2-B77B-4487-9792-AA1B34B510E6}">
      <dsp:nvSpPr>
        <dsp:cNvPr id="0" name=""/>
        <dsp:cNvSpPr/>
      </dsp:nvSpPr>
      <dsp:spPr>
        <a:xfrm>
          <a:off x="1686817" y="263623"/>
          <a:ext cx="5459806" cy="5459806"/>
        </a:xfrm>
        <a:prstGeom prst="circularArrow">
          <a:avLst>
            <a:gd name="adj1" fmla="val 5085"/>
            <a:gd name="adj2" fmla="val 327528"/>
            <a:gd name="adj3" fmla="val 7232777"/>
            <a:gd name="adj4" fmla="val 3239695"/>
            <a:gd name="adj5" fmla="val 5932"/>
          </a:avLst>
        </a:prstGeom>
        <a:solidFill>
          <a:schemeClr val="accent5">
            <a:hueOff val="3600000"/>
            <a:satOff val="-14561"/>
            <a:lumOff val="-1627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492077F-11A1-4948-8BFE-3C593D1CAB20}">
      <dsp:nvSpPr>
        <dsp:cNvPr id="0" name=""/>
        <dsp:cNvSpPr/>
      </dsp:nvSpPr>
      <dsp:spPr>
        <a:xfrm>
          <a:off x="1609871" y="186770"/>
          <a:ext cx="5459806" cy="5459806"/>
        </a:xfrm>
        <a:prstGeom prst="circularArrow">
          <a:avLst>
            <a:gd name="adj1" fmla="val 5085"/>
            <a:gd name="adj2" fmla="val 327528"/>
            <a:gd name="adj3" fmla="val 11552519"/>
            <a:gd name="adj4" fmla="val 7559718"/>
            <a:gd name="adj5" fmla="val 5932"/>
          </a:avLst>
        </a:prstGeom>
        <a:solidFill>
          <a:schemeClr val="accent5">
            <a:hueOff val="5400000"/>
            <a:satOff val="-21842"/>
            <a:lumOff val="-2441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59BA2A7-7F14-4AE1-B0FB-32EFB61BB88B}">
      <dsp:nvSpPr>
        <dsp:cNvPr id="0" name=""/>
        <dsp:cNvSpPr/>
      </dsp:nvSpPr>
      <dsp:spPr>
        <a:xfrm>
          <a:off x="1652078" y="57258"/>
          <a:ext cx="5459806" cy="5459806"/>
        </a:xfrm>
        <a:prstGeom prst="circularArrow">
          <a:avLst>
            <a:gd name="adj1" fmla="val 5085"/>
            <a:gd name="adj2" fmla="val 327528"/>
            <a:gd name="adj3" fmla="val 15872148"/>
            <a:gd name="adj4" fmla="val 11880111"/>
            <a:gd name="adj5" fmla="val 5932"/>
          </a:avLst>
        </a:prstGeom>
        <a:solidFill>
          <a:schemeClr val="accent5">
            <a:hueOff val="7200000"/>
            <a:satOff val="-29122"/>
            <a:lumOff val="-3254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vl1pPr>
          </a:lstStyle>
          <a:p>
            <a:endParaRPr lang="en-GB"/>
          </a:p>
        </p:txBody>
      </p:sp>
      <p:sp>
        <p:nvSpPr>
          <p:cNvPr id="345091" name="Rectangle 3"/>
          <p:cNvSpPr>
            <a:spLocks noGrp="1" noChangeArrowheads="1"/>
          </p:cNvSpPr>
          <p:nvPr>
            <p:ph type="dt" sz="quarter" idx="1"/>
          </p:nvPr>
        </p:nvSpPr>
        <p:spPr bwMode="auto">
          <a:xfrm>
            <a:off x="3884613" y="0"/>
            <a:ext cx="2971800" cy="4648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vl1pPr>
          </a:lstStyle>
          <a:p>
            <a:endParaRPr lang="en-GB"/>
          </a:p>
        </p:txBody>
      </p:sp>
      <p:sp>
        <p:nvSpPr>
          <p:cNvPr id="345092" name="Rectangle 4"/>
          <p:cNvSpPr>
            <a:spLocks noGrp="1" noChangeArrowheads="1"/>
          </p:cNvSpPr>
          <p:nvPr>
            <p:ph type="ftr" sz="quarter" idx="2"/>
          </p:nvPr>
        </p:nvSpPr>
        <p:spPr bwMode="auto">
          <a:xfrm>
            <a:off x="0" y="8829966"/>
            <a:ext cx="2971800" cy="46482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vl1pPr>
          </a:lstStyle>
          <a:p>
            <a:endParaRPr lang="en-GB"/>
          </a:p>
        </p:txBody>
      </p:sp>
      <p:sp>
        <p:nvSpPr>
          <p:cNvPr id="345093" name="Rectangle 5"/>
          <p:cNvSpPr>
            <a:spLocks noGrp="1" noChangeArrowheads="1"/>
          </p:cNvSpPr>
          <p:nvPr>
            <p:ph type="sldNum" sz="quarter" idx="3"/>
          </p:nvPr>
        </p:nvSpPr>
        <p:spPr bwMode="auto">
          <a:xfrm>
            <a:off x="3884613" y="8829966"/>
            <a:ext cx="2971800" cy="46482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a:lvl1pPr>
          </a:lstStyle>
          <a:p>
            <a:fld id="{91405E6B-3249-4A5C-88B4-26BC5BC10EAB}" type="slidenum">
              <a:rPr lang="en-GB"/>
              <a:pPr/>
              <a:t>‹#›</a:t>
            </a:fld>
            <a:endParaRPr lang="en-GB"/>
          </a:p>
        </p:txBody>
      </p:sp>
    </p:spTree>
    <p:extLst>
      <p:ext uri="{BB962C8B-B14F-4D97-AF65-F5344CB8AC3E}">
        <p14:creationId xmlns:p14="http://schemas.microsoft.com/office/powerpoint/2010/main" val="667181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vl1pPr>
          </a:lstStyle>
          <a:p>
            <a:endParaRPr lang="en-GB"/>
          </a:p>
        </p:txBody>
      </p:sp>
      <p:sp>
        <p:nvSpPr>
          <p:cNvPr id="344067" name="Rectangle 3"/>
          <p:cNvSpPr>
            <a:spLocks noGrp="1" noChangeArrowheads="1"/>
          </p:cNvSpPr>
          <p:nvPr>
            <p:ph type="dt" idx="1"/>
          </p:nvPr>
        </p:nvSpPr>
        <p:spPr bwMode="auto">
          <a:xfrm>
            <a:off x="3884613" y="0"/>
            <a:ext cx="2971800" cy="4648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vl1pPr>
          </a:lstStyle>
          <a:p>
            <a:endParaRPr lang="en-GB"/>
          </a:p>
        </p:txBody>
      </p:sp>
      <p:sp>
        <p:nvSpPr>
          <p:cNvPr id="34406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344069" name="Rectangle 5"/>
          <p:cNvSpPr>
            <a:spLocks noGrp="1" noChangeArrowheads="1"/>
          </p:cNvSpPr>
          <p:nvPr>
            <p:ph type="body" sz="quarter" idx="3"/>
          </p:nvPr>
        </p:nvSpPr>
        <p:spPr bwMode="auto">
          <a:xfrm>
            <a:off x="685800" y="4415791"/>
            <a:ext cx="5486400" cy="418338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44070" name="Rectangle 6"/>
          <p:cNvSpPr>
            <a:spLocks noGrp="1" noChangeArrowheads="1"/>
          </p:cNvSpPr>
          <p:nvPr>
            <p:ph type="ftr" sz="quarter" idx="4"/>
          </p:nvPr>
        </p:nvSpPr>
        <p:spPr bwMode="auto">
          <a:xfrm>
            <a:off x="0" y="8829966"/>
            <a:ext cx="2971800" cy="46482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vl1pPr>
          </a:lstStyle>
          <a:p>
            <a:endParaRPr lang="en-GB"/>
          </a:p>
        </p:txBody>
      </p:sp>
      <p:sp>
        <p:nvSpPr>
          <p:cNvPr id="344071" name="Rectangle 7"/>
          <p:cNvSpPr>
            <a:spLocks noGrp="1" noChangeArrowheads="1"/>
          </p:cNvSpPr>
          <p:nvPr>
            <p:ph type="sldNum" sz="quarter" idx="5"/>
          </p:nvPr>
        </p:nvSpPr>
        <p:spPr bwMode="auto">
          <a:xfrm>
            <a:off x="3884613" y="8829966"/>
            <a:ext cx="2971800" cy="46482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a:lvl1pPr>
          </a:lstStyle>
          <a:p>
            <a:fld id="{6CA652E6-E660-486B-9C96-E26ED0D284DA}" type="slidenum">
              <a:rPr lang="en-GB"/>
              <a:pPr/>
              <a:t>‹#›</a:t>
            </a:fld>
            <a:endParaRPr lang="en-GB"/>
          </a:p>
        </p:txBody>
      </p:sp>
    </p:spTree>
    <p:extLst>
      <p:ext uri="{BB962C8B-B14F-4D97-AF65-F5344CB8AC3E}">
        <p14:creationId xmlns:p14="http://schemas.microsoft.com/office/powerpoint/2010/main" val="17648280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Sales order form (generated by the client)</a:t>
            </a:r>
          </a:p>
        </p:txBody>
      </p:sp>
      <p:sp>
        <p:nvSpPr>
          <p:cNvPr id="4" name="Slide Number Placeholder 3"/>
          <p:cNvSpPr>
            <a:spLocks noGrp="1"/>
          </p:cNvSpPr>
          <p:nvPr>
            <p:ph type="sldNum" sz="quarter" idx="5"/>
          </p:nvPr>
        </p:nvSpPr>
        <p:spPr/>
        <p:txBody>
          <a:bodyPr/>
          <a:lstStyle/>
          <a:p>
            <a:fld id="{6CA652E6-E660-486B-9C96-E26ED0D284DA}" type="slidenum">
              <a:rPr lang="en-GB" smtClean="0"/>
              <a:pPr/>
              <a:t>27</a:t>
            </a:fld>
            <a:endParaRPr lang="en-GB"/>
          </a:p>
        </p:txBody>
      </p:sp>
    </p:spTree>
    <p:extLst>
      <p:ext uri="{BB962C8B-B14F-4D97-AF65-F5344CB8AC3E}">
        <p14:creationId xmlns:p14="http://schemas.microsoft.com/office/powerpoint/2010/main" val="169283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Purchase order form (generated by the customer)</a:t>
            </a:r>
          </a:p>
        </p:txBody>
      </p:sp>
      <p:sp>
        <p:nvSpPr>
          <p:cNvPr id="4" name="Slide Number Placeholder 3"/>
          <p:cNvSpPr>
            <a:spLocks noGrp="1"/>
          </p:cNvSpPr>
          <p:nvPr>
            <p:ph type="sldNum" sz="quarter" idx="5"/>
          </p:nvPr>
        </p:nvSpPr>
        <p:spPr/>
        <p:txBody>
          <a:bodyPr/>
          <a:lstStyle/>
          <a:p>
            <a:fld id="{6CA652E6-E660-486B-9C96-E26ED0D284DA}" type="slidenum">
              <a:rPr lang="en-GB" smtClean="0"/>
              <a:pPr/>
              <a:t>28</a:t>
            </a:fld>
            <a:endParaRPr lang="en-GB"/>
          </a:p>
        </p:txBody>
      </p:sp>
    </p:spTree>
    <p:extLst>
      <p:ext uri="{BB962C8B-B14F-4D97-AF65-F5344CB8AC3E}">
        <p14:creationId xmlns:p14="http://schemas.microsoft.com/office/powerpoint/2010/main" val="301874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GB"/>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r>
              <a:rPr lang="en-GB" altLang="en-US"/>
              <a:t>Click to edit Master title style</a:t>
            </a:r>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GB" altLang="en-US"/>
              <a:t>Click to edit Master subtitle style</a:t>
            </a:r>
          </a:p>
        </p:txBody>
      </p:sp>
      <p:sp>
        <p:nvSpPr>
          <p:cNvPr id="321541" name="Rectangle 5"/>
          <p:cNvSpPr>
            <a:spLocks noGrp="1" noChangeArrowheads="1"/>
          </p:cNvSpPr>
          <p:nvPr>
            <p:ph type="dt" sz="half" idx="2"/>
          </p:nvPr>
        </p:nvSpPr>
        <p:spPr/>
        <p:txBody>
          <a:bodyPr/>
          <a:lstStyle>
            <a:lvl1pPr>
              <a:defRPr/>
            </a:lvl1pPr>
          </a:lstStyle>
          <a:p>
            <a:endParaRPr lang="en-GB" altLang="en-US"/>
          </a:p>
        </p:txBody>
      </p:sp>
      <p:sp>
        <p:nvSpPr>
          <p:cNvPr id="321542" name="Rectangle 6"/>
          <p:cNvSpPr>
            <a:spLocks noGrp="1" noChangeArrowheads="1"/>
          </p:cNvSpPr>
          <p:nvPr>
            <p:ph type="ftr" sz="quarter" idx="3"/>
          </p:nvPr>
        </p:nvSpPr>
        <p:spPr/>
        <p:txBody>
          <a:bodyPr/>
          <a:lstStyle>
            <a:lvl1pPr>
              <a:defRPr/>
            </a:lvl1pPr>
          </a:lstStyle>
          <a:p>
            <a:endParaRPr lang="en-GB" altLang="en-US"/>
          </a:p>
        </p:txBody>
      </p:sp>
      <p:sp>
        <p:nvSpPr>
          <p:cNvPr id="321543" name="Rectangle 7"/>
          <p:cNvSpPr>
            <a:spLocks noGrp="1" noChangeArrowheads="1"/>
          </p:cNvSpPr>
          <p:nvPr>
            <p:ph type="sldNum" sz="quarter" idx="4"/>
          </p:nvPr>
        </p:nvSpPr>
        <p:spPr/>
        <p:txBody>
          <a:bodyPr/>
          <a:lstStyle>
            <a:lvl1pPr>
              <a:defRPr/>
            </a:lvl1pPr>
          </a:lstStyle>
          <a:p>
            <a:fld id="{A2017469-2E2A-4F0E-9DF8-39B59039A4D8}" type="slidenum">
              <a:rPr lang="en-GB" altLang="en-US" smtClean="0"/>
              <a:pPr/>
              <a:t>‹#›</a:t>
            </a:fld>
            <a:endParaRPr lang="en-GB" altLang="en-US"/>
          </a:p>
        </p:txBody>
      </p:sp>
      <p:grpSp>
        <p:nvGrpSpPr>
          <p:cNvPr id="321544"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GB"/>
            </a:p>
          </p:txBody>
        </p:sp>
        <p:sp>
          <p:nvSpPr>
            <p:cNvPr id="32154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GB"/>
            </a:p>
          </p:txBody>
        </p:sp>
        <p:sp>
          <p:nvSpPr>
            <p:cNvPr id="32154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GB"/>
            </a:p>
          </p:txBody>
        </p:sp>
        <p:sp>
          <p:nvSpPr>
            <p:cNvPr id="32154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GB"/>
            </a:p>
          </p:txBody>
        </p:sp>
        <p:sp>
          <p:nvSpPr>
            <p:cNvPr id="32154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GB"/>
            </a:p>
          </p:txBody>
        </p:sp>
        <p:sp>
          <p:nvSpPr>
            <p:cNvPr id="32155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GB"/>
            </a:p>
          </p:txBody>
        </p:sp>
        <p:sp>
          <p:nvSpPr>
            <p:cNvPr id="32155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GB"/>
            </a:p>
          </p:txBody>
        </p:sp>
        <p:sp>
          <p:nvSpPr>
            <p:cNvPr id="32155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GB"/>
            </a:p>
          </p:txBody>
        </p:sp>
        <p:sp>
          <p:nvSpPr>
            <p:cNvPr id="32155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GB"/>
            </a:p>
          </p:txBody>
        </p:sp>
        <p:sp>
          <p:nvSpPr>
            <p:cNvPr id="32155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GB"/>
            </a:p>
          </p:txBody>
        </p:sp>
        <p:sp>
          <p:nvSpPr>
            <p:cNvPr id="32155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GB"/>
            </a:p>
          </p:txBody>
        </p:sp>
        <p:sp>
          <p:nvSpPr>
            <p:cNvPr id="32155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GB"/>
            </a:p>
          </p:txBody>
        </p:sp>
        <p:sp>
          <p:nvSpPr>
            <p:cNvPr id="32155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GB"/>
            </a:p>
          </p:txBody>
        </p:sp>
        <p:sp>
          <p:nvSpPr>
            <p:cNvPr id="32155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GB"/>
            </a:p>
          </p:txBody>
        </p:sp>
        <p:sp>
          <p:nvSpPr>
            <p:cNvPr id="32155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GB"/>
            </a:p>
          </p:txBody>
        </p:sp>
        <p:sp>
          <p:nvSpPr>
            <p:cNvPr id="32156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GB"/>
            </a:p>
          </p:txBody>
        </p:sp>
        <p:sp>
          <p:nvSpPr>
            <p:cNvPr id="32156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GB"/>
            </a:p>
          </p:txBody>
        </p:sp>
        <p:sp>
          <p:nvSpPr>
            <p:cNvPr id="32156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GB"/>
            </a:p>
          </p:txBody>
        </p:sp>
        <p:sp>
          <p:nvSpPr>
            <p:cNvPr id="32156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GB"/>
            </a:p>
          </p:txBody>
        </p:sp>
        <p:sp>
          <p:nvSpPr>
            <p:cNvPr id="32156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GB"/>
            </a:p>
          </p:txBody>
        </p:sp>
        <p:sp>
          <p:nvSpPr>
            <p:cNvPr id="32156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GB"/>
            </a:p>
          </p:txBody>
        </p:sp>
        <p:sp>
          <p:nvSpPr>
            <p:cNvPr id="32156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GB"/>
            </a:p>
          </p:txBody>
        </p:sp>
        <p:sp>
          <p:nvSpPr>
            <p:cNvPr id="32156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GB"/>
            </a:p>
          </p:txBody>
        </p:sp>
        <p:sp>
          <p:nvSpPr>
            <p:cNvPr id="32156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GB"/>
            </a:p>
          </p:txBody>
        </p:sp>
        <p:sp>
          <p:nvSpPr>
            <p:cNvPr id="32156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GB"/>
            </a:p>
          </p:txBody>
        </p:sp>
        <p:sp>
          <p:nvSpPr>
            <p:cNvPr id="32157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GB"/>
            </a:p>
          </p:txBody>
        </p:sp>
        <p:sp>
          <p:nvSpPr>
            <p:cNvPr id="32157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GB"/>
            </a:p>
          </p:txBody>
        </p:sp>
        <p:sp>
          <p:nvSpPr>
            <p:cNvPr id="32157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GB"/>
            </a:p>
          </p:txBody>
        </p:sp>
        <p:sp>
          <p:nvSpPr>
            <p:cNvPr id="32157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GB"/>
            </a:p>
          </p:txBody>
        </p:sp>
        <p:sp>
          <p:nvSpPr>
            <p:cNvPr id="32157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GB"/>
            </a:p>
          </p:txBody>
        </p:sp>
        <p:sp>
          <p:nvSpPr>
            <p:cNvPr id="32157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GB"/>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783800F5-EF92-470B-A63F-4DF75C69DB9B}" type="slidenum">
              <a:rPr lang="en-GB" altLang="en-US" smtClean="0"/>
              <a:pPr/>
              <a:t>‹#›</a:t>
            </a:fld>
            <a:endParaRPr lang="en-GB"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83F89CA3-4237-4444-A631-6812A116E189}" type="slidenum">
              <a:rPr lang="en-GB" altLang="en-US" smtClean="0"/>
              <a:pPr/>
              <a:t>‹#›</a:t>
            </a:fld>
            <a:endParaRPr lang="en-GB"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en-GB">
              <a:solidFill>
                <a:srgbClr val="000000"/>
              </a:solidFill>
            </a:endParaRPr>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en-GB">
              <a:solidFill>
                <a:srgbClr val="000000"/>
              </a:solidFill>
            </a:endParaRPr>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r>
              <a:rPr lang="en-GB" altLang="en-US"/>
              <a:t>Click to edit Master title style</a:t>
            </a:r>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GB"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GB" altLang="en-US">
              <a:solidFill>
                <a:srgbClr val="000000"/>
              </a:solidFill>
            </a:endParaRPr>
          </a:p>
        </p:txBody>
      </p:sp>
      <p:sp>
        <p:nvSpPr>
          <p:cNvPr id="39" name="Rectangle 6"/>
          <p:cNvSpPr>
            <a:spLocks noGrp="1" noChangeArrowheads="1"/>
          </p:cNvSpPr>
          <p:nvPr>
            <p:ph type="ftr" sz="quarter" idx="11"/>
          </p:nvPr>
        </p:nvSpPr>
        <p:spPr/>
        <p:txBody>
          <a:bodyPr/>
          <a:lstStyle>
            <a:lvl1pPr>
              <a:defRPr/>
            </a:lvl1pPr>
          </a:lstStyle>
          <a:p>
            <a:pPr>
              <a:defRPr/>
            </a:pPr>
            <a:endParaRPr lang="en-GB" altLang="en-US">
              <a:solidFill>
                <a:srgbClr val="000000"/>
              </a:solidFill>
            </a:endParaRPr>
          </a:p>
        </p:txBody>
      </p:sp>
      <p:sp>
        <p:nvSpPr>
          <p:cNvPr id="40" name="Rectangle 7"/>
          <p:cNvSpPr>
            <a:spLocks noGrp="1" noChangeArrowheads="1"/>
          </p:cNvSpPr>
          <p:nvPr>
            <p:ph type="sldNum" sz="quarter" idx="12"/>
          </p:nvPr>
        </p:nvSpPr>
        <p:spPr/>
        <p:txBody>
          <a:bodyPr/>
          <a:lstStyle>
            <a:lvl1pPr>
              <a:defRPr smtClean="0"/>
            </a:lvl1pPr>
          </a:lstStyle>
          <a:p>
            <a:pPr>
              <a:defRPr/>
            </a:pPr>
            <a:fld id="{AE508514-65AF-458E-BE6D-DDFFDE690ED8}"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3525513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BF84A34-A1D0-4487-92C5-EC1B36BD6C49}"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286352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30BDFF2D-0D8E-482C-A265-182FF9B59370}"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3416870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331170F6-F5D5-47E9-9C22-D20C7F8CB089}"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4226543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DABD609-3562-4A94-ABF0-D4249EC5E45E}"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2432229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24DA40A0-F7A3-4FDE-9502-C7C4586FA6A0}"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2020674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60090D28-74A3-4197-984B-4851358F91A8}"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1073600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F080A14D-B90B-418F-BD0C-C15E26F2B812}"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378953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7624641C-548C-4D02-A479-9F4DB6595AA2}" type="slidenum">
              <a:rPr lang="en-GB" altLang="en-US" smtClean="0"/>
              <a:pPr/>
              <a:t>‹#›</a:t>
            </a:fld>
            <a:endParaRPr lang="en-GB"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26CA3592-26E2-4E29-9FAD-CCCD4CFAD15F}"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1014060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2C9FF3C-CA85-4327-9125-EC75B13C0AE9}"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1254569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5F58BF7-28DC-48AD-B6B1-C6CFD0409C69}" type="slidenum">
              <a:rPr lang="en-GB" altLang="en-US">
                <a:solidFill>
                  <a:srgbClr val="000000"/>
                </a:solidFill>
              </a:rPr>
              <a:pPr>
                <a:defRPr/>
              </a:pPr>
              <a:t>‹#›</a:t>
            </a:fld>
            <a:endParaRPr lang="en-GB" altLang="en-US">
              <a:solidFill>
                <a:srgbClr val="000000"/>
              </a:solidFill>
            </a:endParaRPr>
          </a:p>
        </p:txBody>
      </p:sp>
    </p:spTree>
    <p:extLst>
      <p:ext uri="{BB962C8B-B14F-4D97-AF65-F5344CB8AC3E}">
        <p14:creationId xmlns:p14="http://schemas.microsoft.com/office/powerpoint/2010/main" val="255672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74B80B04-111E-4D5E-B78E-C09A0A6DC435}" type="slidenum">
              <a:rPr lang="en-GB" altLang="en-US" smtClean="0"/>
              <a:pPr/>
              <a:t>‹#›</a:t>
            </a:fld>
            <a:endParaRPr lang="en-GB"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D3F5FEB0-7B1F-48EA-BA20-148CF11286E4}" type="slidenum">
              <a:rPr lang="en-GB" altLang="en-US" smtClean="0"/>
              <a:pPr/>
              <a:t>‹#›</a:t>
            </a:fld>
            <a:endParaRPr lang="en-GB"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lvl1pPr>
              <a:defRPr/>
            </a:lvl1pPr>
          </a:lstStyle>
          <a:p>
            <a:endParaRPr lang="en-GB" altLang="en-US"/>
          </a:p>
        </p:txBody>
      </p:sp>
      <p:sp>
        <p:nvSpPr>
          <p:cNvPr id="8" name="Footer Placeholder 7"/>
          <p:cNvSpPr>
            <a:spLocks noGrp="1"/>
          </p:cNvSpPr>
          <p:nvPr>
            <p:ph type="ftr" sz="quarter" idx="11"/>
          </p:nvPr>
        </p:nvSpPr>
        <p:spPr/>
        <p:txBody>
          <a:bodyPr/>
          <a:lstStyle>
            <a:lvl1pPr>
              <a:defRPr/>
            </a:lvl1pPr>
          </a:lstStyle>
          <a:p>
            <a:endParaRPr lang="en-GB" altLang="en-US"/>
          </a:p>
        </p:txBody>
      </p:sp>
      <p:sp>
        <p:nvSpPr>
          <p:cNvPr id="9" name="Slide Number Placeholder 8"/>
          <p:cNvSpPr>
            <a:spLocks noGrp="1"/>
          </p:cNvSpPr>
          <p:nvPr>
            <p:ph type="sldNum" sz="quarter" idx="12"/>
          </p:nvPr>
        </p:nvSpPr>
        <p:spPr/>
        <p:txBody>
          <a:bodyPr/>
          <a:lstStyle>
            <a:lvl1pPr>
              <a:defRPr/>
            </a:lvl1pPr>
          </a:lstStyle>
          <a:p>
            <a:fld id="{EBE451B1-0E9C-4270-A032-1B0C65B7A366}" type="slidenum">
              <a:rPr lang="en-GB" altLang="en-US" smtClean="0"/>
              <a:pPr/>
              <a:t>‹#›</a:t>
            </a:fld>
            <a:endParaRPr lang="en-GB"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lvl1pPr>
              <a:defRPr/>
            </a:lvl1pPr>
          </a:lstStyle>
          <a:p>
            <a:endParaRPr lang="en-GB" altLang="en-US"/>
          </a:p>
        </p:txBody>
      </p:sp>
      <p:sp>
        <p:nvSpPr>
          <p:cNvPr id="4" name="Footer Placeholder 3"/>
          <p:cNvSpPr>
            <a:spLocks noGrp="1"/>
          </p:cNvSpPr>
          <p:nvPr>
            <p:ph type="ftr" sz="quarter" idx="11"/>
          </p:nvPr>
        </p:nvSpPr>
        <p:spPr/>
        <p:txBody>
          <a:bodyPr/>
          <a:lstStyle>
            <a:lvl1pPr>
              <a:defRPr/>
            </a:lvl1pPr>
          </a:lstStyle>
          <a:p>
            <a:endParaRPr lang="en-GB" altLang="en-US"/>
          </a:p>
        </p:txBody>
      </p:sp>
      <p:sp>
        <p:nvSpPr>
          <p:cNvPr id="5" name="Slide Number Placeholder 4"/>
          <p:cNvSpPr>
            <a:spLocks noGrp="1"/>
          </p:cNvSpPr>
          <p:nvPr>
            <p:ph type="sldNum" sz="quarter" idx="12"/>
          </p:nvPr>
        </p:nvSpPr>
        <p:spPr/>
        <p:txBody>
          <a:bodyPr/>
          <a:lstStyle>
            <a:lvl1pPr>
              <a:defRPr/>
            </a:lvl1pPr>
          </a:lstStyle>
          <a:p>
            <a:fld id="{9E8757B8-79D8-42E4-AA72-D53AD3CFA17B}" type="slidenum">
              <a:rPr lang="en-GB" altLang="en-US" smtClean="0"/>
              <a:pPr/>
              <a:t>‹#›</a:t>
            </a:fld>
            <a:endParaRPr lang="en-GB"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en-US"/>
          </a:p>
        </p:txBody>
      </p:sp>
      <p:sp>
        <p:nvSpPr>
          <p:cNvPr id="3" name="Footer Placeholder 2"/>
          <p:cNvSpPr>
            <a:spLocks noGrp="1"/>
          </p:cNvSpPr>
          <p:nvPr>
            <p:ph type="ftr" sz="quarter" idx="11"/>
          </p:nvPr>
        </p:nvSpPr>
        <p:spPr/>
        <p:txBody>
          <a:bodyPr/>
          <a:lstStyle>
            <a:lvl1pPr>
              <a:defRPr/>
            </a:lvl1pPr>
          </a:lstStyle>
          <a:p>
            <a:endParaRPr lang="en-GB" altLang="en-US"/>
          </a:p>
        </p:txBody>
      </p:sp>
      <p:sp>
        <p:nvSpPr>
          <p:cNvPr id="4" name="Slide Number Placeholder 3"/>
          <p:cNvSpPr>
            <a:spLocks noGrp="1"/>
          </p:cNvSpPr>
          <p:nvPr>
            <p:ph type="sldNum" sz="quarter" idx="12"/>
          </p:nvPr>
        </p:nvSpPr>
        <p:spPr/>
        <p:txBody>
          <a:bodyPr/>
          <a:lstStyle>
            <a:lvl1pPr>
              <a:defRPr/>
            </a:lvl1pPr>
          </a:lstStyle>
          <a:p>
            <a:fld id="{C2C530B2-4938-4568-A447-E8B12CB3B9AC}" type="slidenum">
              <a:rPr lang="en-GB" altLang="en-US" smtClean="0"/>
              <a:pPr/>
              <a:t>‹#›</a:t>
            </a:fld>
            <a:endParaRPr lang="en-GB"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A15D7905-4109-42F5-A520-BE96091E91A9}" type="slidenum">
              <a:rPr lang="en-GB" altLang="en-US" smtClean="0"/>
              <a:pPr/>
              <a:t>‹#›</a:t>
            </a:fld>
            <a:endParaRPr lang="en-GB"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C3E76EA5-C18C-4B84-A37B-32D0DD5A6035}" type="slidenum">
              <a:rPr lang="en-GB" altLang="en-US" smtClean="0"/>
              <a:pPr/>
              <a:t>‹#›</a:t>
            </a:fld>
            <a:endParaRPr lang="en-GB"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F"/>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GB"/>
          </a:p>
        </p:txBody>
      </p:sp>
      <p:sp>
        <p:nvSpPr>
          <p:cNvPr id="32051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32051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GB" altLang="en-US"/>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GB" altLang="en-US"/>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5CAC3C54-0A14-4E68-9761-0F3EE9D926C0}" type="slidenum">
              <a:rPr lang="en-GB" altLang="en-US" smtClean="0"/>
              <a:pPr/>
              <a:t>‹#›</a:t>
            </a:fld>
            <a:endParaRPr lang="en-GB" altLang="en-US"/>
          </a:p>
        </p:txBody>
      </p:sp>
      <p:grpSp>
        <p:nvGrpSpPr>
          <p:cNvPr id="320520"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GB"/>
            </a:p>
          </p:txBody>
        </p:sp>
        <p:sp>
          <p:nvSpPr>
            <p:cNvPr id="32052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GB"/>
            </a:p>
          </p:txBody>
        </p:sp>
        <p:sp>
          <p:nvSpPr>
            <p:cNvPr id="32052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GB"/>
            </a:p>
          </p:txBody>
        </p:sp>
        <p:sp>
          <p:nvSpPr>
            <p:cNvPr id="32052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GB"/>
            </a:p>
          </p:txBody>
        </p:sp>
        <p:sp>
          <p:nvSpPr>
            <p:cNvPr id="32052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GB"/>
            </a:p>
          </p:txBody>
        </p:sp>
        <p:sp>
          <p:nvSpPr>
            <p:cNvPr id="32052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GB"/>
            </a:p>
          </p:txBody>
        </p:sp>
        <p:sp>
          <p:nvSpPr>
            <p:cNvPr id="32052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GB"/>
            </a:p>
          </p:txBody>
        </p:sp>
        <p:sp>
          <p:nvSpPr>
            <p:cNvPr id="32052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GB"/>
            </a:p>
          </p:txBody>
        </p:sp>
        <p:sp>
          <p:nvSpPr>
            <p:cNvPr id="32052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GB"/>
            </a:p>
          </p:txBody>
        </p:sp>
        <p:sp>
          <p:nvSpPr>
            <p:cNvPr id="32053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GB"/>
            </a:p>
          </p:txBody>
        </p:sp>
        <p:sp>
          <p:nvSpPr>
            <p:cNvPr id="32053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GB"/>
            </a:p>
          </p:txBody>
        </p:sp>
        <p:sp>
          <p:nvSpPr>
            <p:cNvPr id="32053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GB"/>
            </a:p>
          </p:txBody>
        </p:sp>
        <p:sp>
          <p:nvSpPr>
            <p:cNvPr id="3205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GB"/>
            </a:p>
          </p:txBody>
        </p:sp>
        <p:sp>
          <p:nvSpPr>
            <p:cNvPr id="32053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GB"/>
            </a:p>
          </p:txBody>
        </p:sp>
        <p:sp>
          <p:nvSpPr>
            <p:cNvPr id="32053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GB"/>
            </a:p>
          </p:txBody>
        </p:sp>
        <p:sp>
          <p:nvSpPr>
            <p:cNvPr id="32053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GB"/>
            </a:p>
          </p:txBody>
        </p:sp>
        <p:sp>
          <p:nvSpPr>
            <p:cNvPr id="3205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GB"/>
            </a:p>
          </p:txBody>
        </p:sp>
        <p:sp>
          <p:nvSpPr>
            <p:cNvPr id="32053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GB"/>
            </a:p>
          </p:txBody>
        </p:sp>
        <p:sp>
          <p:nvSpPr>
            <p:cNvPr id="32053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GB"/>
            </a:p>
          </p:txBody>
        </p:sp>
        <p:sp>
          <p:nvSpPr>
            <p:cNvPr id="32054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GB"/>
            </a:p>
          </p:txBody>
        </p:sp>
        <p:sp>
          <p:nvSpPr>
            <p:cNvPr id="3205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GB"/>
            </a:p>
          </p:txBody>
        </p:sp>
        <p:sp>
          <p:nvSpPr>
            <p:cNvPr id="32054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GB"/>
            </a:p>
          </p:txBody>
        </p:sp>
        <p:sp>
          <p:nvSpPr>
            <p:cNvPr id="32054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GB"/>
            </a:p>
          </p:txBody>
        </p:sp>
        <p:sp>
          <p:nvSpPr>
            <p:cNvPr id="32054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GB"/>
            </a:p>
          </p:txBody>
        </p:sp>
        <p:sp>
          <p:nvSpPr>
            <p:cNvPr id="32054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GB"/>
            </a:p>
          </p:txBody>
        </p:sp>
        <p:sp>
          <p:nvSpPr>
            <p:cNvPr id="32054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GB"/>
            </a:p>
          </p:txBody>
        </p:sp>
        <p:sp>
          <p:nvSpPr>
            <p:cNvPr id="32054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GB"/>
            </a:p>
          </p:txBody>
        </p:sp>
        <p:sp>
          <p:nvSpPr>
            <p:cNvPr id="32054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GB"/>
            </a:p>
          </p:txBody>
        </p:sp>
        <p:sp>
          <p:nvSpPr>
            <p:cNvPr id="32054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GB"/>
            </a:p>
          </p:txBody>
        </p:sp>
        <p:sp>
          <p:nvSpPr>
            <p:cNvPr id="32055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GB"/>
            </a:p>
          </p:txBody>
        </p:sp>
        <p:sp>
          <p:nvSpPr>
            <p:cNvPr id="32055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GB"/>
            </a:p>
          </p:txBody>
        </p:sp>
      </p:gr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7F7FF"/>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en-GB">
              <a:solidFill>
                <a:srgbClr val="000000"/>
              </a:solidFill>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endParaRPr lang="en-GB" altLang="en-US">
              <a:solidFill>
                <a:srgbClr val="000000"/>
              </a:solidFill>
            </a:endParaRPr>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defRPr/>
            </a:pPr>
            <a:endParaRPr lang="en-GB" altLang="en-US">
              <a:solidFill>
                <a:srgbClr val="000000"/>
              </a:solidFill>
            </a:endParaRPr>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fontAlgn="base">
              <a:spcBef>
                <a:spcPct val="0"/>
              </a:spcBef>
              <a:spcAft>
                <a:spcPct val="0"/>
              </a:spcAft>
              <a:defRPr/>
            </a:pPr>
            <a:fld id="{C79B1E18-1EAC-428C-AC5A-1DC6FB6082DD}" type="slidenum">
              <a:rPr lang="en-GB" altLang="en-US">
                <a:solidFill>
                  <a:srgbClr val="000000"/>
                </a:solidFill>
              </a:rPr>
              <a:pPr fontAlgn="base">
                <a:spcBef>
                  <a:spcPct val="0"/>
                </a:spcBef>
                <a:spcAft>
                  <a:spcPct val="0"/>
                </a:spcAft>
                <a:defRPr/>
              </a:pPr>
              <a:t>‹#›</a:t>
            </a:fld>
            <a:endParaRPr lang="en-GB" altLang="en-US">
              <a:solidFill>
                <a:srgbClr val="000000"/>
              </a:solidFill>
            </a:endParaRPr>
          </a:p>
        </p:txBody>
      </p:sp>
      <p:grpSp>
        <p:nvGrpSpPr>
          <p:cNvPr id="1032"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22"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23"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24"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25"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26"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27"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28"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29"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30"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31"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32"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34"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35"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36"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38"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39"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40"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42"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43"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44"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45"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46"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47"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48"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49"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50"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sp>
          <p:nvSpPr>
            <p:cNvPr id="320551"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fontAlgn="base">
                <a:spcBef>
                  <a:spcPct val="0"/>
                </a:spcBef>
                <a:spcAft>
                  <a:spcPct val="0"/>
                </a:spcAft>
                <a:defRPr/>
              </a:pPr>
              <a:endParaRPr lang="en-GB">
                <a:solidFill>
                  <a:srgbClr val="000000"/>
                </a:solidFill>
              </a:endParaRPr>
            </a:p>
          </p:txBody>
        </p:sp>
      </p:grpSp>
    </p:spTree>
    <p:extLst>
      <p:ext uri="{BB962C8B-B14F-4D97-AF65-F5344CB8AC3E}">
        <p14:creationId xmlns:p14="http://schemas.microsoft.com/office/powerpoint/2010/main" val="428901644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blackboard.uwe.ac.uk/bbcswebdav/orgs/ACC/simulations/auditsim_0919_xg/auditsim_web/auditsim_files/intro.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GB"/>
              <a:t>Audit &amp; Assurance</a:t>
            </a:r>
          </a:p>
        </p:txBody>
      </p:sp>
      <p:sp>
        <p:nvSpPr>
          <p:cNvPr id="15362" name="Subtitle 2"/>
          <p:cNvSpPr>
            <a:spLocks noGrp="1"/>
          </p:cNvSpPr>
          <p:nvPr>
            <p:ph type="subTitle" idx="1"/>
          </p:nvPr>
        </p:nvSpPr>
        <p:spPr>
          <a:xfrm>
            <a:off x="250825" y="3049588"/>
            <a:ext cx="6846888" cy="2827337"/>
          </a:xfrm>
        </p:spPr>
        <p:txBody>
          <a:bodyPr/>
          <a:lstStyle/>
          <a:p>
            <a:endParaRPr lang="en-GB" dirty="0"/>
          </a:p>
          <a:p>
            <a:pPr algn="ctr"/>
            <a:r>
              <a:rPr lang="en-GB" sz="3600" b="1" dirty="0"/>
              <a:t>Topic 6: </a:t>
            </a:r>
          </a:p>
          <a:p>
            <a:pPr algn="ctr"/>
            <a:r>
              <a:rPr lang="en-GB" sz="3600" b="1" dirty="0"/>
              <a:t>The Revenue System</a:t>
            </a:r>
          </a:p>
          <a:p>
            <a:pPr algn="ctr"/>
            <a:r>
              <a:rPr lang="en-GB" sz="3600" b="1" dirty="0"/>
              <a:t>Podcast 1</a:t>
            </a:r>
          </a:p>
        </p:txBody>
      </p:sp>
    </p:spTree>
    <p:extLst>
      <p:ext uri="{BB962C8B-B14F-4D97-AF65-F5344CB8AC3E}">
        <p14:creationId xmlns:p14="http://schemas.microsoft.com/office/powerpoint/2010/main" val="1524936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F0B620-CE02-485F-A996-87BA6476518B}"/>
              </a:ext>
            </a:extLst>
          </p:cNvPr>
          <p:cNvSpPr>
            <a:spLocks noGrp="1"/>
          </p:cNvSpPr>
          <p:nvPr>
            <p:ph type="title"/>
          </p:nvPr>
        </p:nvSpPr>
        <p:spPr>
          <a:xfrm>
            <a:off x="457200" y="122238"/>
            <a:ext cx="7543800" cy="858490"/>
          </a:xfrm>
        </p:spPr>
        <p:txBody>
          <a:bodyPr/>
          <a:lstStyle/>
          <a:p>
            <a:pPr eaLnBrk="1" hangingPunct="1">
              <a:defRPr/>
            </a:pPr>
            <a:r>
              <a:rPr lang="en-US" dirty="0">
                <a:ea typeface="Calibri" pitchFamily="34" charset="0"/>
              </a:rPr>
              <a:t>Revenue cycle </a:t>
            </a:r>
          </a:p>
        </p:txBody>
      </p:sp>
      <p:sp>
        <p:nvSpPr>
          <p:cNvPr id="32771" name="Content Placeholder 6">
            <a:extLst>
              <a:ext uri="{FF2B5EF4-FFF2-40B4-BE49-F238E27FC236}">
                <a16:creationId xmlns:a16="http://schemas.microsoft.com/office/drawing/2014/main" id="{A81D4E45-54E3-42AB-9FF1-A31FB10FA741}"/>
              </a:ext>
            </a:extLst>
          </p:cNvPr>
          <p:cNvSpPr>
            <a:spLocks noGrp="1"/>
          </p:cNvSpPr>
          <p:nvPr>
            <p:ph idx="1"/>
          </p:nvPr>
        </p:nvSpPr>
        <p:spPr>
          <a:xfrm>
            <a:off x="457200" y="1340768"/>
            <a:ext cx="8229600" cy="4790157"/>
          </a:xfrm>
        </p:spPr>
        <p:txBody>
          <a:bodyPr/>
          <a:lstStyle/>
          <a:p>
            <a:pPr eaLnBrk="1" hangingPunct="1"/>
            <a:r>
              <a:rPr lang="en-US" altLang="en-US" dirty="0">
                <a:highlight>
                  <a:srgbClr val="FFFF00"/>
                </a:highlight>
              </a:rPr>
              <a:t>Process</a:t>
            </a:r>
            <a:r>
              <a:rPr lang="en-US" altLang="en-US" dirty="0"/>
              <a:t> of: </a:t>
            </a:r>
          </a:p>
          <a:p>
            <a:pPr lvl="1" eaLnBrk="1" hangingPunct="1"/>
            <a:r>
              <a:rPr lang="en-US" altLang="en-US" dirty="0"/>
              <a:t>Receiving a customer’</a:t>
            </a:r>
            <a:r>
              <a:rPr lang="en-US" altLang="ja-JP" dirty="0">
                <a:ea typeface="MS PGothic" panose="020B0600070205080204" pitchFamily="34" charset="-128"/>
              </a:rPr>
              <a:t>s order </a:t>
            </a:r>
            <a:r>
              <a:rPr lang="en-US" altLang="ja-JP" sz="2400" dirty="0">
                <a:solidFill>
                  <a:srgbClr val="FF0000"/>
                </a:solidFill>
                <a:ea typeface="MS PGothic" panose="020B0600070205080204" pitchFamily="34" charset="-128"/>
              </a:rPr>
              <a:t>(email, phone, online)</a:t>
            </a:r>
          </a:p>
          <a:p>
            <a:pPr lvl="1" eaLnBrk="1" hangingPunct="1"/>
            <a:r>
              <a:rPr lang="en-US" altLang="en-US" dirty="0"/>
              <a:t>Approving </a:t>
            </a:r>
            <a:r>
              <a:rPr lang="en-US" altLang="en-US" u="sng" dirty="0"/>
              <a:t>credit</a:t>
            </a:r>
            <a:r>
              <a:rPr lang="en-US" altLang="en-US" dirty="0"/>
              <a:t> for a sale </a:t>
            </a:r>
            <a:r>
              <a:rPr lang="en-US" altLang="en-US" sz="2400" dirty="0">
                <a:solidFill>
                  <a:srgbClr val="FF0000"/>
                </a:solidFill>
              </a:rPr>
              <a:t>(B2B)</a:t>
            </a:r>
          </a:p>
          <a:p>
            <a:pPr lvl="1" eaLnBrk="1" hangingPunct="1"/>
            <a:r>
              <a:rPr lang="en-US" altLang="en-US" dirty="0"/>
              <a:t>Determining whether goods are available in inventory</a:t>
            </a:r>
          </a:p>
          <a:p>
            <a:pPr lvl="1" eaLnBrk="1" hangingPunct="1"/>
            <a:r>
              <a:rPr lang="en-US" altLang="en-US" dirty="0"/>
              <a:t>Delivering the goods</a:t>
            </a:r>
          </a:p>
          <a:p>
            <a:pPr lvl="1" eaLnBrk="1" hangingPunct="1"/>
            <a:r>
              <a:rPr lang="en-US" altLang="en-US" dirty="0"/>
              <a:t>Invoicing the customers</a:t>
            </a:r>
          </a:p>
          <a:p>
            <a:pPr lvl="1" eaLnBrk="1" hangingPunct="1"/>
            <a:r>
              <a:rPr lang="en-US" altLang="en-US" dirty="0"/>
              <a:t>Collecting cash</a:t>
            </a:r>
          </a:p>
          <a:p>
            <a:pPr lvl="1" eaLnBrk="1" hangingPunct="1"/>
            <a:r>
              <a:rPr lang="en-US" altLang="en-US" dirty="0" err="1"/>
              <a:t>Recognising</a:t>
            </a:r>
            <a:r>
              <a:rPr lang="en-US" altLang="en-US" dirty="0"/>
              <a:t> effects of revenue process on other related accounts (</a:t>
            </a:r>
            <a:r>
              <a:rPr lang="en-US" altLang="en-US" dirty="0" err="1"/>
              <a:t>eg</a:t>
            </a:r>
            <a:r>
              <a:rPr lang="en-US" altLang="en-US" dirty="0"/>
              <a:t> receivables)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54EDF7F-6E94-4FA7-A4FF-F868B54ED2A0}"/>
              </a:ext>
            </a:extLst>
          </p:cNvPr>
          <p:cNvSpPr>
            <a:spLocks noGrp="1" noChangeArrowheads="1"/>
          </p:cNvSpPr>
          <p:nvPr>
            <p:ph type="title"/>
          </p:nvPr>
        </p:nvSpPr>
        <p:spPr/>
        <p:txBody>
          <a:bodyPr/>
          <a:lstStyle/>
          <a:p>
            <a:r>
              <a:rPr lang="en-US" altLang="en-US" sz="3400" b="1" dirty="0"/>
              <a:t>Classes of Revenue </a:t>
            </a:r>
            <a:r>
              <a:rPr lang="en-US" altLang="en-US" sz="3400" b="1" dirty="0">
                <a:highlight>
                  <a:srgbClr val="00FF00"/>
                </a:highlight>
              </a:rPr>
              <a:t>Transactions</a:t>
            </a:r>
            <a:endParaRPr lang="en-US" altLang="en-US" sz="3400" dirty="0">
              <a:highlight>
                <a:srgbClr val="00FF00"/>
              </a:highlight>
            </a:endParaRPr>
          </a:p>
        </p:txBody>
      </p:sp>
      <p:sp>
        <p:nvSpPr>
          <p:cNvPr id="13315" name="Rectangle 3">
            <a:extLst>
              <a:ext uri="{FF2B5EF4-FFF2-40B4-BE49-F238E27FC236}">
                <a16:creationId xmlns:a16="http://schemas.microsoft.com/office/drawing/2014/main" id="{69F4F68A-6A95-485A-98D1-261D96589F61}"/>
              </a:ext>
            </a:extLst>
          </p:cNvPr>
          <p:cNvSpPr>
            <a:spLocks noGrp="1" noChangeArrowheads="1"/>
          </p:cNvSpPr>
          <p:nvPr>
            <p:ph type="body" idx="1"/>
          </p:nvPr>
        </p:nvSpPr>
        <p:spPr/>
        <p:txBody>
          <a:bodyPr/>
          <a:lstStyle/>
          <a:p>
            <a:pPr marL="0" indent="0">
              <a:lnSpc>
                <a:spcPct val="90000"/>
              </a:lnSpc>
              <a:buNone/>
            </a:pPr>
            <a:r>
              <a:rPr lang="en-US" altLang="en-US" sz="3200" dirty="0"/>
              <a:t>The classes of transactions in the revenue cycle include:</a:t>
            </a:r>
          </a:p>
          <a:p>
            <a:pPr marL="0" indent="-457200">
              <a:lnSpc>
                <a:spcPct val="90000"/>
              </a:lnSpc>
            </a:pPr>
            <a:r>
              <a:rPr lang="en-US" altLang="en-US" sz="3200" dirty="0">
                <a:highlight>
                  <a:srgbClr val="FFFF00"/>
                </a:highlight>
              </a:rPr>
              <a:t>Credit sales </a:t>
            </a:r>
            <a:r>
              <a:rPr lang="en-US" altLang="en-US" sz="3200" dirty="0"/>
              <a:t>(</a:t>
            </a:r>
            <a:r>
              <a:rPr lang="en-US" altLang="en-US" sz="3200" dirty="0">
                <a:solidFill>
                  <a:srgbClr val="FF0000"/>
                </a:solidFill>
              </a:rPr>
              <a:t>B2B</a:t>
            </a:r>
            <a:r>
              <a:rPr lang="en-US" altLang="en-US" sz="3200" dirty="0"/>
              <a:t>)</a:t>
            </a:r>
          </a:p>
          <a:p>
            <a:pPr marL="0" indent="-457200">
              <a:lnSpc>
                <a:spcPct val="90000"/>
              </a:lnSpc>
            </a:pPr>
            <a:r>
              <a:rPr lang="en-US" altLang="en-US" sz="3200" dirty="0">
                <a:highlight>
                  <a:srgbClr val="FFFF00"/>
                </a:highlight>
              </a:rPr>
              <a:t>Cash receipts </a:t>
            </a:r>
            <a:r>
              <a:rPr lang="en-US" altLang="en-US" sz="3200" dirty="0"/>
              <a:t>(from receivables and cash sales)</a:t>
            </a:r>
          </a:p>
          <a:p>
            <a:pPr indent="-457200">
              <a:lnSpc>
                <a:spcPct val="90000"/>
              </a:lnSpc>
            </a:pPr>
            <a:r>
              <a:rPr lang="en-US" altLang="en-US" sz="3200" dirty="0">
                <a:highlight>
                  <a:srgbClr val="FFFF00"/>
                </a:highlight>
              </a:rPr>
              <a:t>Sales adjustments </a:t>
            </a:r>
            <a:r>
              <a:rPr lang="en-US" altLang="en-US" sz="3200" dirty="0"/>
              <a:t>(discounts, sales returns and allowances).</a:t>
            </a:r>
          </a:p>
          <a:p>
            <a:pPr>
              <a:lnSpc>
                <a:spcPct val="90000"/>
              </a:lnSpc>
              <a:buFont typeface="Wingdings" panose="05000000000000000000" pitchFamily="2" charset="2"/>
              <a:buNone/>
            </a:pPr>
            <a:endParaRPr lang="en-US" alt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71800" y="332656"/>
            <a:ext cx="1728192" cy="523220"/>
          </a:xfrm>
          <a:prstGeom prst="rect">
            <a:avLst/>
          </a:prstGeom>
          <a:noFill/>
        </p:spPr>
        <p:txBody>
          <a:bodyPr wrap="square" rtlCol="0">
            <a:spAutoFit/>
          </a:bodyPr>
          <a:lstStyle/>
          <a:p>
            <a:r>
              <a:rPr lang="en-GB" sz="2800" dirty="0"/>
              <a:t>Ordering</a:t>
            </a:r>
          </a:p>
        </p:txBody>
      </p:sp>
      <p:sp>
        <p:nvSpPr>
          <p:cNvPr id="4" name="TextBox 3"/>
          <p:cNvSpPr txBox="1"/>
          <p:nvPr/>
        </p:nvSpPr>
        <p:spPr>
          <a:xfrm>
            <a:off x="2051720" y="1467339"/>
            <a:ext cx="3456384" cy="523220"/>
          </a:xfrm>
          <a:prstGeom prst="rect">
            <a:avLst/>
          </a:prstGeom>
          <a:noFill/>
        </p:spPr>
        <p:txBody>
          <a:bodyPr wrap="square" rtlCol="0">
            <a:spAutoFit/>
          </a:bodyPr>
          <a:lstStyle/>
          <a:p>
            <a:r>
              <a:rPr lang="en-GB" sz="2800" dirty="0"/>
              <a:t>Despatch / Delivery </a:t>
            </a:r>
          </a:p>
        </p:txBody>
      </p:sp>
      <p:sp>
        <p:nvSpPr>
          <p:cNvPr id="5" name="TextBox 4"/>
          <p:cNvSpPr txBox="1"/>
          <p:nvPr/>
        </p:nvSpPr>
        <p:spPr>
          <a:xfrm>
            <a:off x="2935240" y="2708920"/>
            <a:ext cx="1636760" cy="523220"/>
          </a:xfrm>
          <a:prstGeom prst="rect">
            <a:avLst/>
          </a:prstGeom>
          <a:noFill/>
        </p:spPr>
        <p:txBody>
          <a:bodyPr wrap="square" rtlCol="0">
            <a:spAutoFit/>
          </a:bodyPr>
          <a:lstStyle/>
          <a:p>
            <a:r>
              <a:rPr lang="en-GB" sz="2800" dirty="0"/>
              <a:t>Invoicing</a:t>
            </a:r>
          </a:p>
        </p:txBody>
      </p:sp>
      <p:sp>
        <p:nvSpPr>
          <p:cNvPr id="6" name="TextBox 5"/>
          <p:cNvSpPr txBox="1"/>
          <p:nvPr/>
        </p:nvSpPr>
        <p:spPr>
          <a:xfrm>
            <a:off x="2507398" y="3916526"/>
            <a:ext cx="3528392" cy="523220"/>
          </a:xfrm>
          <a:prstGeom prst="rect">
            <a:avLst/>
          </a:prstGeom>
          <a:noFill/>
        </p:spPr>
        <p:txBody>
          <a:bodyPr wrap="square" rtlCol="0">
            <a:spAutoFit/>
          </a:bodyPr>
          <a:lstStyle/>
          <a:p>
            <a:r>
              <a:rPr lang="en-GB" sz="2800" dirty="0"/>
              <a:t>Sales Day Book</a:t>
            </a:r>
          </a:p>
        </p:txBody>
      </p:sp>
      <p:sp>
        <p:nvSpPr>
          <p:cNvPr id="7" name="TextBox 6"/>
          <p:cNvSpPr txBox="1"/>
          <p:nvPr/>
        </p:nvSpPr>
        <p:spPr>
          <a:xfrm>
            <a:off x="1475748" y="5085184"/>
            <a:ext cx="2520280" cy="954107"/>
          </a:xfrm>
          <a:prstGeom prst="rect">
            <a:avLst/>
          </a:prstGeom>
          <a:noFill/>
        </p:spPr>
        <p:txBody>
          <a:bodyPr wrap="square" rtlCol="0">
            <a:spAutoFit/>
          </a:bodyPr>
          <a:lstStyle/>
          <a:p>
            <a:r>
              <a:rPr lang="en-GB" sz="2800" b="1" dirty="0">
                <a:solidFill>
                  <a:srgbClr val="7030A0"/>
                </a:solidFill>
              </a:rPr>
              <a:t>Dr</a:t>
            </a:r>
            <a:r>
              <a:rPr lang="en-GB" sz="2800" dirty="0"/>
              <a:t>/</a:t>
            </a:r>
            <a:r>
              <a:rPr lang="en-GB" sz="2800" dirty="0">
                <a:solidFill>
                  <a:srgbClr val="00B0F0"/>
                </a:solidFill>
              </a:rPr>
              <a:t>Cr</a:t>
            </a:r>
            <a:r>
              <a:rPr lang="en-GB" sz="2800" dirty="0"/>
              <a:t>: Receivables</a:t>
            </a:r>
          </a:p>
        </p:txBody>
      </p:sp>
      <p:sp>
        <p:nvSpPr>
          <p:cNvPr id="9" name="TextBox 8"/>
          <p:cNvSpPr txBox="1"/>
          <p:nvPr/>
        </p:nvSpPr>
        <p:spPr>
          <a:xfrm>
            <a:off x="1943455" y="6243627"/>
            <a:ext cx="2520280" cy="523220"/>
          </a:xfrm>
          <a:prstGeom prst="rect">
            <a:avLst/>
          </a:prstGeom>
          <a:noFill/>
        </p:spPr>
        <p:txBody>
          <a:bodyPr wrap="square" rtlCol="0">
            <a:spAutoFit/>
          </a:bodyPr>
          <a:lstStyle/>
          <a:p>
            <a:r>
              <a:rPr lang="en-GB" sz="2800" dirty="0">
                <a:solidFill>
                  <a:srgbClr val="00B0F0"/>
                </a:solidFill>
              </a:rPr>
              <a:t>Dr</a:t>
            </a:r>
            <a:r>
              <a:rPr lang="en-GB" sz="2800" dirty="0"/>
              <a:t>: Cash</a:t>
            </a:r>
            <a:endParaRPr lang="en-GB" dirty="0"/>
          </a:p>
        </p:txBody>
      </p:sp>
      <p:sp>
        <p:nvSpPr>
          <p:cNvPr id="10" name="Down Arrow 9"/>
          <p:cNvSpPr/>
          <p:nvPr/>
        </p:nvSpPr>
        <p:spPr>
          <a:xfrm>
            <a:off x="3347864" y="908720"/>
            <a:ext cx="4846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3347864" y="2060848"/>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p:cNvSpPr/>
          <p:nvPr/>
        </p:nvSpPr>
        <p:spPr>
          <a:xfrm>
            <a:off x="3347864" y="3212976"/>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Left Arrow 12"/>
          <p:cNvSpPr/>
          <p:nvPr/>
        </p:nvSpPr>
        <p:spPr>
          <a:xfrm rot="19570398">
            <a:off x="2771864" y="4488778"/>
            <a:ext cx="791959" cy="628648"/>
          </a:xfrm>
          <a:prstGeom prst="leftArrow">
            <a:avLst>
              <a:gd name="adj1" fmla="val 40462"/>
              <a:gd name="adj2" fmla="val 46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rot="12832625">
            <a:off x="4104013" y="4515511"/>
            <a:ext cx="791959" cy="628648"/>
          </a:xfrm>
          <a:prstGeom prst="leftArrow">
            <a:avLst>
              <a:gd name="adj1" fmla="val 40462"/>
              <a:gd name="adj2" fmla="val 46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4572000" y="5085184"/>
            <a:ext cx="2952328" cy="523220"/>
          </a:xfrm>
          <a:prstGeom prst="rect">
            <a:avLst/>
          </a:prstGeom>
          <a:noFill/>
        </p:spPr>
        <p:txBody>
          <a:bodyPr wrap="square" rtlCol="0">
            <a:spAutoFit/>
          </a:bodyPr>
          <a:lstStyle/>
          <a:p>
            <a:r>
              <a:rPr lang="en-GB" sz="2800" b="1" dirty="0">
                <a:solidFill>
                  <a:srgbClr val="7030A0"/>
                </a:solidFill>
              </a:rPr>
              <a:t>Cr</a:t>
            </a:r>
            <a:r>
              <a:rPr lang="en-GB" sz="2800" dirty="0">
                <a:solidFill>
                  <a:srgbClr val="7030A0"/>
                </a:solidFill>
              </a:rPr>
              <a:t>: </a:t>
            </a:r>
            <a:r>
              <a:rPr lang="en-GB" sz="2800" dirty="0"/>
              <a:t>Revenue</a:t>
            </a:r>
            <a:endParaRPr lang="en-GB" dirty="0"/>
          </a:p>
        </p:txBody>
      </p:sp>
      <p:sp>
        <p:nvSpPr>
          <p:cNvPr id="16" name="Left Arrow 15"/>
          <p:cNvSpPr/>
          <p:nvPr/>
        </p:nvSpPr>
        <p:spPr>
          <a:xfrm rot="4099001">
            <a:off x="1230848" y="5997428"/>
            <a:ext cx="560966" cy="628648"/>
          </a:xfrm>
          <a:prstGeom prst="leftArrow">
            <a:avLst>
              <a:gd name="adj1" fmla="val 40462"/>
              <a:gd name="adj2" fmla="val 46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5868144" y="0"/>
            <a:ext cx="2304256" cy="1200329"/>
          </a:xfrm>
          <a:prstGeom prst="rect">
            <a:avLst/>
          </a:prstGeom>
          <a:noFill/>
        </p:spPr>
        <p:txBody>
          <a:bodyPr wrap="square" rtlCol="0">
            <a:spAutoFit/>
          </a:bodyPr>
          <a:lstStyle/>
          <a:p>
            <a:r>
              <a:rPr lang="en-GB" sz="3600" b="1" dirty="0">
                <a:solidFill>
                  <a:srgbClr val="7030A0"/>
                </a:solidFill>
              </a:rPr>
              <a:t>Revenue System</a:t>
            </a:r>
          </a:p>
        </p:txBody>
      </p:sp>
      <p:sp>
        <p:nvSpPr>
          <p:cNvPr id="2" name="Explosion 1 1"/>
          <p:cNvSpPr/>
          <p:nvPr/>
        </p:nvSpPr>
        <p:spPr>
          <a:xfrm>
            <a:off x="5147972" y="1625642"/>
            <a:ext cx="3996028" cy="3750731"/>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6035791" y="2852936"/>
            <a:ext cx="2280626" cy="1077218"/>
          </a:xfrm>
          <a:prstGeom prst="rect">
            <a:avLst/>
          </a:prstGeom>
          <a:noFill/>
        </p:spPr>
        <p:txBody>
          <a:bodyPr wrap="square" rtlCol="0">
            <a:spAutoFit/>
          </a:bodyPr>
          <a:lstStyle/>
          <a:p>
            <a:pPr algn="ctr"/>
            <a:r>
              <a:rPr lang="en-GB" sz="3200" b="1" dirty="0">
                <a:solidFill>
                  <a:schemeClr val="bg1"/>
                </a:solidFill>
              </a:rPr>
              <a:t>What can go wrong?</a:t>
            </a:r>
          </a:p>
        </p:txBody>
      </p:sp>
    </p:spTree>
    <p:extLst>
      <p:ext uri="{BB962C8B-B14F-4D97-AF65-F5344CB8AC3E}">
        <p14:creationId xmlns:p14="http://schemas.microsoft.com/office/powerpoint/2010/main" val="122405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Revenue System</a:t>
            </a:r>
          </a:p>
        </p:txBody>
      </p:sp>
      <p:sp>
        <p:nvSpPr>
          <p:cNvPr id="3" name="Content Placeholder 2"/>
          <p:cNvSpPr>
            <a:spLocks noGrp="1"/>
          </p:cNvSpPr>
          <p:nvPr>
            <p:ph idx="1"/>
          </p:nvPr>
        </p:nvSpPr>
        <p:spPr/>
        <p:txBody>
          <a:bodyPr/>
          <a:lstStyle/>
          <a:p>
            <a:pPr marL="514350" lvl="0" indent="-514350">
              <a:buFont typeface="+mj-lt"/>
              <a:buAutoNum type="arabicPeriod"/>
            </a:pPr>
            <a:r>
              <a:rPr lang="en-GB" sz="3200" dirty="0"/>
              <a:t>Ordering</a:t>
            </a:r>
          </a:p>
          <a:p>
            <a:pPr marL="514350" lvl="0" indent="-514350">
              <a:buFont typeface="+mj-lt"/>
              <a:buAutoNum type="arabicPeriod"/>
            </a:pPr>
            <a:r>
              <a:rPr lang="en-GB" sz="3200" dirty="0"/>
              <a:t>Despatch and Invoicing </a:t>
            </a:r>
            <a:r>
              <a:rPr lang="en-GB" sz="2800" dirty="0"/>
              <a:t>(</a:t>
            </a:r>
            <a:r>
              <a:rPr lang="en-GB" sz="2800" dirty="0">
                <a:solidFill>
                  <a:srgbClr val="FF0000"/>
                </a:solidFill>
              </a:rPr>
              <a:t>really 2 processes</a:t>
            </a:r>
            <a:r>
              <a:rPr lang="en-GB" sz="2800" dirty="0"/>
              <a:t>)</a:t>
            </a:r>
          </a:p>
          <a:p>
            <a:pPr marL="514350" lvl="0" indent="-514350">
              <a:buFont typeface="+mj-lt"/>
              <a:buAutoNum type="arabicPeriod"/>
            </a:pPr>
            <a:r>
              <a:rPr lang="en-GB" sz="3200" dirty="0"/>
              <a:t>Recording</a:t>
            </a:r>
          </a:p>
          <a:p>
            <a:pPr marL="514350" lvl="0" indent="-514350">
              <a:buFont typeface="+mj-lt"/>
              <a:buAutoNum type="arabicPeriod"/>
            </a:pPr>
            <a:r>
              <a:rPr lang="en-GB" sz="3200" dirty="0"/>
              <a:t>Cash collection</a:t>
            </a:r>
          </a:p>
          <a:p>
            <a:endParaRPr lang="en-GB" dirty="0"/>
          </a:p>
        </p:txBody>
      </p:sp>
    </p:spTree>
    <p:extLst>
      <p:ext uri="{BB962C8B-B14F-4D97-AF65-F5344CB8AC3E}">
        <p14:creationId xmlns:p14="http://schemas.microsoft.com/office/powerpoint/2010/main" val="828476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30498"/>
          </a:xfrm>
        </p:spPr>
        <p:txBody>
          <a:bodyPr/>
          <a:lstStyle/>
          <a:p>
            <a:r>
              <a:rPr lang="en-GB" dirty="0"/>
              <a:t>Revenue system</a:t>
            </a:r>
          </a:p>
        </p:txBody>
      </p:sp>
      <p:sp>
        <p:nvSpPr>
          <p:cNvPr id="3" name="Content Placeholder 2"/>
          <p:cNvSpPr>
            <a:spLocks noGrp="1"/>
          </p:cNvSpPr>
          <p:nvPr>
            <p:ph idx="1"/>
          </p:nvPr>
        </p:nvSpPr>
        <p:spPr>
          <a:xfrm>
            <a:off x="457200" y="1196752"/>
            <a:ext cx="8229600" cy="4934173"/>
          </a:xfrm>
        </p:spPr>
        <p:txBody>
          <a:bodyPr/>
          <a:lstStyle/>
          <a:p>
            <a:r>
              <a:rPr lang="en-GB" sz="3600" b="1" dirty="0">
                <a:highlight>
                  <a:srgbClr val="FFFF00"/>
                </a:highlight>
              </a:rPr>
              <a:t>Risks</a:t>
            </a:r>
            <a:r>
              <a:rPr lang="en-GB" sz="3600" dirty="0"/>
              <a:t> </a:t>
            </a:r>
            <a:r>
              <a:rPr lang="en-GB" dirty="0"/>
              <a:t>(what can go wrong?) </a:t>
            </a:r>
            <a:r>
              <a:rPr lang="en-GB" sz="2800" dirty="0">
                <a:solidFill>
                  <a:srgbClr val="FF0000"/>
                </a:solidFill>
              </a:rPr>
              <a:t>deficiencies</a:t>
            </a:r>
          </a:p>
          <a:p>
            <a:r>
              <a:rPr lang="en-GB" sz="3600" b="1" dirty="0">
                <a:highlight>
                  <a:srgbClr val="FFFF00"/>
                </a:highlight>
              </a:rPr>
              <a:t>Control objectives </a:t>
            </a:r>
            <a:r>
              <a:rPr lang="en-GB" dirty="0"/>
              <a:t>(to prevent risks occurring)</a:t>
            </a:r>
          </a:p>
          <a:p>
            <a:r>
              <a:rPr lang="en-GB" sz="3600" b="1" dirty="0">
                <a:highlight>
                  <a:srgbClr val="FFFF00"/>
                </a:highlight>
              </a:rPr>
              <a:t>Controls</a:t>
            </a:r>
            <a:r>
              <a:rPr lang="en-GB" b="1" dirty="0"/>
              <a:t> </a:t>
            </a:r>
            <a:r>
              <a:rPr lang="en-GB" dirty="0"/>
              <a:t>(put in place </a:t>
            </a:r>
            <a:r>
              <a:rPr lang="en-GB" b="1" dirty="0"/>
              <a:t>by the company </a:t>
            </a:r>
            <a:r>
              <a:rPr lang="en-GB" dirty="0"/>
              <a:t>to achieve control objectives)</a:t>
            </a:r>
          </a:p>
          <a:p>
            <a:r>
              <a:rPr lang="en-GB" sz="3600" b="1" dirty="0"/>
              <a:t>Tests</a:t>
            </a:r>
            <a:r>
              <a:rPr lang="en-GB" sz="3600" b="1" dirty="0">
                <a:highlight>
                  <a:srgbClr val="FFFF00"/>
                </a:highlight>
              </a:rPr>
              <a:t> of controls </a:t>
            </a:r>
            <a:r>
              <a:rPr lang="en-GB" dirty="0"/>
              <a:t>(carried out </a:t>
            </a:r>
            <a:r>
              <a:rPr lang="en-GB" b="1" dirty="0"/>
              <a:t>by the auditor</a:t>
            </a:r>
            <a:r>
              <a:rPr lang="en-GB" dirty="0"/>
              <a:t> to ensure controls are operating effectively)</a:t>
            </a:r>
          </a:p>
          <a:p>
            <a:endParaRPr lang="en-GB" dirty="0"/>
          </a:p>
        </p:txBody>
      </p:sp>
    </p:spTree>
    <p:extLst>
      <p:ext uri="{BB962C8B-B14F-4D97-AF65-F5344CB8AC3E}">
        <p14:creationId xmlns:p14="http://schemas.microsoft.com/office/powerpoint/2010/main" val="304504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7543800" cy="792088"/>
          </a:xfrm>
        </p:spPr>
        <p:txBody>
          <a:bodyPr/>
          <a:lstStyle/>
          <a:p>
            <a:r>
              <a:rPr lang="en-GB" dirty="0"/>
              <a:t>Matrix – approach to controls</a:t>
            </a:r>
          </a:p>
        </p:txBody>
      </p:sp>
      <p:graphicFrame>
        <p:nvGraphicFramePr>
          <p:cNvPr id="8" name="Table 8">
            <a:extLst>
              <a:ext uri="{FF2B5EF4-FFF2-40B4-BE49-F238E27FC236}">
                <a16:creationId xmlns:a16="http://schemas.microsoft.com/office/drawing/2014/main" id="{672819EE-BB94-4BBE-9D87-CBB771729B7C}"/>
              </a:ext>
            </a:extLst>
          </p:cNvPr>
          <p:cNvGraphicFramePr>
            <a:graphicFrameLocks noGrp="1"/>
          </p:cNvGraphicFramePr>
          <p:nvPr>
            <p:ph idx="1"/>
            <p:extLst>
              <p:ext uri="{D42A27DB-BD31-4B8C-83A1-F6EECF244321}">
                <p14:modId xmlns:p14="http://schemas.microsoft.com/office/powerpoint/2010/main" val="3453965243"/>
              </p:ext>
            </p:extLst>
          </p:nvPr>
        </p:nvGraphicFramePr>
        <p:xfrm>
          <a:off x="323528" y="1700808"/>
          <a:ext cx="8229600" cy="4386064"/>
        </p:xfrm>
        <a:graphic>
          <a:graphicData uri="http://schemas.openxmlformats.org/drawingml/2006/table">
            <a:tbl>
              <a:tblPr firstRow="1" bandRow="1">
                <a:tableStyleId>{5C22544A-7EE6-4342-B048-85BDC9FD1C3A}</a:tableStyleId>
              </a:tblPr>
              <a:tblGrid>
                <a:gridCol w="1810544">
                  <a:extLst>
                    <a:ext uri="{9D8B030D-6E8A-4147-A177-3AD203B41FA5}">
                      <a16:colId xmlns:a16="http://schemas.microsoft.com/office/drawing/2014/main" val="550194136"/>
                    </a:ext>
                  </a:extLst>
                </a:gridCol>
                <a:gridCol w="1481296">
                  <a:extLst>
                    <a:ext uri="{9D8B030D-6E8A-4147-A177-3AD203B41FA5}">
                      <a16:colId xmlns:a16="http://schemas.microsoft.com/office/drawing/2014/main" val="1890778753"/>
                    </a:ext>
                  </a:extLst>
                </a:gridCol>
                <a:gridCol w="1645920">
                  <a:extLst>
                    <a:ext uri="{9D8B030D-6E8A-4147-A177-3AD203B41FA5}">
                      <a16:colId xmlns:a16="http://schemas.microsoft.com/office/drawing/2014/main" val="3625101504"/>
                    </a:ext>
                  </a:extLst>
                </a:gridCol>
                <a:gridCol w="1645920">
                  <a:extLst>
                    <a:ext uri="{9D8B030D-6E8A-4147-A177-3AD203B41FA5}">
                      <a16:colId xmlns:a16="http://schemas.microsoft.com/office/drawing/2014/main" val="242091797"/>
                    </a:ext>
                  </a:extLst>
                </a:gridCol>
                <a:gridCol w="1645920">
                  <a:extLst>
                    <a:ext uri="{9D8B030D-6E8A-4147-A177-3AD203B41FA5}">
                      <a16:colId xmlns:a16="http://schemas.microsoft.com/office/drawing/2014/main" val="2800567067"/>
                    </a:ext>
                  </a:extLst>
                </a:gridCol>
              </a:tblGrid>
              <a:tr h="576064">
                <a:tc>
                  <a:txBody>
                    <a:bodyPr/>
                    <a:lstStyle/>
                    <a:p>
                      <a:endParaRPr lang="en-US"/>
                    </a:p>
                  </a:txBody>
                  <a:tcPr/>
                </a:tc>
                <a:tc gridSpan="3">
                  <a:txBody>
                    <a:bodyPr/>
                    <a:lstStyle/>
                    <a:p>
                      <a:pPr algn="ctr"/>
                      <a:r>
                        <a:rPr lang="en-GB" sz="2400" dirty="0"/>
                        <a:t>CLIENT</a:t>
                      </a:r>
                      <a:endParaRPr lang="en-US" sz="2400" dirty="0"/>
                    </a:p>
                  </a:txBody>
                  <a:tcPr/>
                </a:tc>
                <a:tc hMerge="1">
                  <a:txBody>
                    <a:bodyPr/>
                    <a:lstStyle/>
                    <a:p>
                      <a:pPr algn="ctr"/>
                      <a:endParaRPr lang="en-US" sz="2000" dirty="0"/>
                    </a:p>
                  </a:txBody>
                  <a:tcPr/>
                </a:tc>
                <a:tc hMerge="1">
                  <a:txBody>
                    <a:bodyPr/>
                    <a:lstStyle/>
                    <a:p>
                      <a:pPr algn="ctr"/>
                      <a:endParaRPr lang="en-US" sz="2000" dirty="0"/>
                    </a:p>
                  </a:txBody>
                  <a:tcPr/>
                </a:tc>
                <a:tc>
                  <a:txBody>
                    <a:bodyPr/>
                    <a:lstStyle/>
                    <a:p>
                      <a:pPr algn="ctr"/>
                      <a:r>
                        <a:rPr lang="en-GB" sz="2400" dirty="0"/>
                        <a:t>AUDITOR</a:t>
                      </a:r>
                      <a:endParaRPr lang="en-US" sz="2400" dirty="0"/>
                    </a:p>
                  </a:txBody>
                  <a:tcPr/>
                </a:tc>
                <a:extLst>
                  <a:ext uri="{0D108BD9-81ED-4DB2-BD59-A6C34878D82A}">
                    <a16:rowId xmlns:a16="http://schemas.microsoft.com/office/drawing/2014/main" val="2580157032"/>
                  </a:ext>
                </a:extLst>
              </a:tr>
              <a:tr h="370840">
                <a:tc>
                  <a:txBody>
                    <a:bodyPr/>
                    <a:lstStyle/>
                    <a:p>
                      <a:endParaRPr lang="en-US"/>
                    </a:p>
                  </a:txBody>
                  <a:tcPr/>
                </a:tc>
                <a:tc>
                  <a:txBody>
                    <a:bodyPr/>
                    <a:lstStyle/>
                    <a:p>
                      <a:pPr algn="ctr"/>
                      <a:r>
                        <a:rPr lang="en-GB" sz="2000" b="1" dirty="0">
                          <a:solidFill>
                            <a:srgbClr val="7030A0"/>
                          </a:solidFill>
                        </a:rPr>
                        <a:t>Risks</a:t>
                      </a:r>
                      <a:endParaRPr lang="en-US" sz="2000" b="1" dirty="0">
                        <a:solidFill>
                          <a:srgbClr val="7030A0"/>
                        </a:solidFill>
                      </a:endParaRPr>
                    </a:p>
                  </a:txBody>
                  <a:tcPr/>
                </a:tc>
                <a:tc>
                  <a:txBody>
                    <a:bodyPr/>
                    <a:lstStyle/>
                    <a:p>
                      <a:pPr algn="ctr"/>
                      <a:r>
                        <a:rPr lang="en-GB" sz="2000" b="1" dirty="0">
                          <a:solidFill>
                            <a:srgbClr val="7030A0"/>
                          </a:solidFill>
                        </a:rPr>
                        <a:t>Control Objectives</a:t>
                      </a:r>
                      <a:endParaRPr lang="en-US" sz="2000" b="1" dirty="0">
                        <a:solidFill>
                          <a:srgbClr val="7030A0"/>
                        </a:solidFill>
                      </a:endParaRPr>
                    </a:p>
                  </a:txBody>
                  <a:tcPr/>
                </a:tc>
                <a:tc>
                  <a:txBody>
                    <a:bodyPr/>
                    <a:lstStyle/>
                    <a:p>
                      <a:pPr algn="ctr"/>
                      <a:r>
                        <a:rPr lang="en-GB" sz="2000" b="1" dirty="0">
                          <a:solidFill>
                            <a:srgbClr val="7030A0"/>
                          </a:solidFill>
                        </a:rPr>
                        <a:t>Controls</a:t>
                      </a:r>
                      <a:endParaRPr lang="en-US" sz="2000" b="1" dirty="0">
                        <a:solidFill>
                          <a:srgbClr val="7030A0"/>
                        </a:solidFill>
                      </a:endParaRPr>
                    </a:p>
                  </a:txBody>
                  <a:tcPr/>
                </a:tc>
                <a:tc>
                  <a:txBody>
                    <a:bodyPr/>
                    <a:lstStyle/>
                    <a:p>
                      <a:pPr algn="ctr"/>
                      <a:r>
                        <a:rPr lang="en-GB" sz="2000" b="1" dirty="0">
                          <a:solidFill>
                            <a:srgbClr val="7030A0"/>
                          </a:solidFill>
                        </a:rPr>
                        <a:t>Tests of Controls</a:t>
                      </a:r>
                      <a:endParaRPr lang="en-US" sz="2000" b="1" dirty="0">
                        <a:solidFill>
                          <a:srgbClr val="7030A0"/>
                        </a:solidFill>
                      </a:endParaRPr>
                    </a:p>
                  </a:txBody>
                  <a:tcPr/>
                </a:tc>
                <a:extLst>
                  <a:ext uri="{0D108BD9-81ED-4DB2-BD59-A6C34878D82A}">
                    <a16:rowId xmlns:a16="http://schemas.microsoft.com/office/drawing/2014/main" val="1446647455"/>
                  </a:ext>
                </a:extLst>
              </a:tr>
              <a:tr h="370840">
                <a:tc>
                  <a:txBody>
                    <a:bodyPr/>
                    <a:lstStyle/>
                    <a:p>
                      <a:r>
                        <a:rPr lang="en-GB" sz="2000" b="1" dirty="0"/>
                        <a:t>1. Order</a:t>
                      </a:r>
                    </a:p>
                    <a:p>
                      <a:endParaRPr lang="en-US" sz="2000"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901558589"/>
                  </a:ext>
                </a:extLst>
              </a:tr>
              <a:tr h="370840">
                <a:tc>
                  <a:txBody>
                    <a:bodyPr/>
                    <a:lstStyle/>
                    <a:p>
                      <a:r>
                        <a:rPr lang="en-GB" sz="2000" b="1" dirty="0"/>
                        <a:t>2. Despatch and Invoicing</a:t>
                      </a:r>
                      <a:endParaRPr lang="en-US" sz="2000" b="1"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91837000"/>
                  </a:ext>
                </a:extLst>
              </a:tr>
              <a:tr h="370840">
                <a:tc>
                  <a:txBody>
                    <a:bodyPr/>
                    <a:lstStyle/>
                    <a:p>
                      <a:r>
                        <a:rPr lang="en-GB" sz="2000" b="1" dirty="0"/>
                        <a:t>3. Recording</a:t>
                      </a:r>
                    </a:p>
                    <a:p>
                      <a:endParaRPr lang="en-US" sz="2000"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52187026"/>
                  </a:ext>
                </a:extLst>
              </a:tr>
              <a:tr h="370840">
                <a:tc>
                  <a:txBody>
                    <a:bodyPr/>
                    <a:lstStyle/>
                    <a:p>
                      <a:r>
                        <a:rPr lang="en-GB" sz="2000" b="1" dirty="0"/>
                        <a:t>4. Cash collection</a:t>
                      </a:r>
                      <a:endParaRPr lang="en-US" sz="2000"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55830208"/>
                  </a:ext>
                </a:extLst>
              </a:tr>
            </a:tbl>
          </a:graphicData>
        </a:graphic>
      </p:graphicFrame>
    </p:spTree>
    <p:extLst>
      <p:ext uri="{BB962C8B-B14F-4D97-AF65-F5344CB8AC3E}">
        <p14:creationId xmlns:p14="http://schemas.microsoft.com/office/powerpoint/2010/main" val="2802627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543800" cy="1008112"/>
          </a:xfrm>
        </p:spPr>
        <p:txBody>
          <a:bodyPr/>
          <a:lstStyle/>
          <a:p>
            <a:r>
              <a:rPr lang="en-GB" sz="3200" dirty="0"/>
              <a:t>Supplementary lecture notes – a different approach (See VITAL)</a:t>
            </a:r>
          </a:p>
        </p:txBody>
      </p:sp>
      <p:pic>
        <p:nvPicPr>
          <p:cNvPr id="5" name="Content Placeholder 4">
            <a:extLst>
              <a:ext uri="{FF2B5EF4-FFF2-40B4-BE49-F238E27FC236}">
                <a16:creationId xmlns:a16="http://schemas.microsoft.com/office/drawing/2014/main" id="{251B8650-F0E6-412C-B182-72D4A36FC4BF}"/>
              </a:ext>
            </a:extLst>
          </p:cNvPr>
          <p:cNvPicPr>
            <a:picLocks noGrp="1" noChangeAspect="1"/>
          </p:cNvPicPr>
          <p:nvPr>
            <p:ph idx="1"/>
          </p:nvPr>
        </p:nvPicPr>
        <p:blipFill>
          <a:blip r:embed="rId2"/>
          <a:stretch>
            <a:fillRect/>
          </a:stretch>
        </p:blipFill>
        <p:spPr>
          <a:xfrm>
            <a:off x="700608" y="1412776"/>
            <a:ext cx="7543799" cy="5040560"/>
          </a:xfrm>
        </p:spPr>
      </p:pic>
    </p:spTree>
    <p:extLst>
      <p:ext uri="{BB962C8B-B14F-4D97-AF65-F5344CB8AC3E}">
        <p14:creationId xmlns:p14="http://schemas.microsoft.com/office/powerpoint/2010/main" val="50409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7543800" cy="1224136"/>
          </a:xfrm>
        </p:spPr>
        <p:txBody>
          <a:bodyPr/>
          <a:lstStyle/>
          <a:p>
            <a:r>
              <a:rPr lang="en-GB" dirty="0">
                <a:solidFill>
                  <a:srgbClr val="FF0000"/>
                </a:solidFill>
              </a:rPr>
              <a:t>Control deficiencies</a:t>
            </a:r>
            <a:r>
              <a:rPr lang="en-GB" dirty="0"/>
              <a:t> - what can go wrong?</a:t>
            </a:r>
          </a:p>
        </p:txBody>
      </p:sp>
      <p:sp>
        <p:nvSpPr>
          <p:cNvPr id="3" name="Content Placeholder 2"/>
          <p:cNvSpPr>
            <a:spLocks noGrp="1"/>
          </p:cNvSpPr>
          <p:nvPr>
            <p:ph idx="1"/>
          </p:nvPr>
        </p:nvSpPr>
        <p:spPr>
          <a:xfrm>
            <a:off x="457200" y="1772816"/>
            <a:ext cx="8229600" cy="4358109"/>
          </a:xfrm>
        </p:spPr>
        <p:txBody>
          <a:bodyPr/>
          <a:lstStyle/>
          <a:p>
            <a:r>
              <a:rPr lang="en-GB" sz="3200" dirty="0"/>
              <a:t>Poor controls</a:t>
            </a:r>
          </a:p>
          <a:p>
            <a:r>
              <a:rPr lang="en-GB" sz="3200" dirty="0"/>
              <a:t>Good controls – but badly implemented</a:t>
            </a:r>
          </a:p>
          <a:p>
            <a:r>
              <a:rPr lang="en-GB" sz="3200" dirty="0"/>
              <a:t>No controls</a:t>
            </a:r>
          </a:p>
          <a:p>
            <a:pPr marL="0" indent="0">
              <a:spcBef>
                <a:spcPts val="0"/>
              </a:spcBef>
              <a:buNone/>
            </a:pPr>
            <a:endParaRPr lang="en-GB" sz="1000" u="sng" dirty="0"/>
          </a:p>
          <a:p>
            <a:pPr marL="0" indent="0">
              <a:buNone/>
            </a:pPr>
            <a:r>
              <a:rPr lang="en-GB" u="sng" dirty="0">
                <a:highlight>
                  <a:srgbClr val="00FF00"/>
                </a:highlight>
              </a:rPr>
              <a:t>Key controls</a:t>
            </a:r>
            <a:r>
              <a:rPr lang="en-GB" u="sng" dirty="0"/>
              <a:t> (IMPORTANT)</a:t>
            </a:r>
          </a:p>
          <a:p>
            <a:pPr>
              <a:buFont typeface="Courier New" panose="02070309020205020404" pitchFamily="49" charset="0"/>
              <a:buChar char="o"/>
            </a:pPr>
            <a:r>
              <a:rPr lang="en-GB" dirty="0"/>
              <a:t>Authorisation</a:t>
            </a:r>
          </a:p>
          <a:p>
            <a:pPr>
              <a:buFont typeface="Courier New" panose="02070309020205020404" pitchFamily="49" charset="0"/>
              <a:buChar char="o"/>
            </a:pPr>
            <a:r>
              <a:rPr lang="en-GB" dirty="0"/>
              <a:t>Matching </a:t>
            </a:r>
          </a:p>
          <a:p>
            <a:pPr>
              <a:buFont typeface="Courier New" panose="02070309020205020404" pitchFamily="49" charset="0"/>
              <a:buChar char="o"/>
            </a:pPr>
            <a:r>
              <a:rPr lang="en-GB" dirty="0"/>
              <a:t>Sequence checking</a:t>
            </a:r>
          </a:p>
          <a:p>
            <a:pPr>
              <a:buFont typeface="Courier New" panose="02070309020205020404" pitchFamily="49" charset="0"/>
              <a:buChar char="o"/>
            </a:pPr>
            <a:r>
              <a:rPr lang="en-GB" dirty="0"/>
              <a:t>Segregation of duties</a:t>
            </a:r>
          </a:p>
        </p:txBody>
      </p:sp>
    </p:spTree>
    <p:extLst>
      <p:ext uri="{BB962C8B-B14F-4D97-AF65-F5344CB8AC3E}">
        <p14:creationId xmlns:p14="http://schemas.microsoft.com/office/powerpoint/2010/main" val="3935113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7543800" cy="1224136"/>
          </a:xfrm>
        </p:spPr>
        <p:txBody>
          <a:bodyPr/>
          <a:lstStyle/>
          <a:p>
            <a:r>
              <a:rPr lang="en-GB" dirty="0">
                <a:solidFill>
                  <a:schemeClr val="tx1"/>
                </a:solidFill>
              </a:rPr>
              <a:t>Revenue system - documents</a:t>
            </a:r>
          </a:p>
        </p:txBody>
      </p:sp>
      <p:graphicFrame>
        <p:nvGraphicFramePr>
          <p:cNvPr id="5" name="Table 5">
            <a:extLst>
              <a:ext uri="{FF2B5EF4-FFF2-40B4-BE49-F238E27FC236}">
                <a16:creationId xmlns:a16="http://schemas.microsoft.com/office/drawing/2014/main" id="{EAE007A1-599B-4AA5-BB8B-F64FCDA89106}"/>
              </a:ext>
            </a:extLst>
          </p:cNvPr>
          <p:cNvGraphicFramePr>
            <a:graphicFrameLocks noGrp="1"/>
          </p:cNvGraphicFramePr>
          <p:nvPr>
            <p:ph idx="1"/>
            <p:extLst>
              <p:ext uri="{D42A27DB-BD31-4B8C-83A1-F6EECF244321}">
                <p14:modId xmlns:p14="http://schemas.microsoft.com/office/powerpoint/2010/main" val="3428368571"/>
              </p:ext>
            </p:extLst>
          </p:nvPr>
        </p:nvGraphicFramePr>
        <p:xfrm>
          <a:off x="457200" y="2708920"/>
          <a:ext cx="8143128" cy="2715569"/>
        </p:xfrm>
        <a:graphic>
          <a:graphicData uri="http://schemas.openxmlformats.org/drawingml/2006/table">
            <a:tbl>
              <a:tblPr firstRow="1" bandRow="1">
                <a:tableStyleId>{5C22544A-7EE6-4342-B048-85BDC9FD1C3A}</a:tableStyleId>
              </a:tblPr>
              <a:tblGrid>
                <a:gridCol w="4071564">
                  <a:extLst>
                    <a:ext uri="{9D8B030D-6E8A-4147-A177-3AD203B41FA5}">
                      <a16:colId xmlns:a16="http://schemas.microsoft.com/office/drawing/2014/main" val="4058165478"/>
                    </a:ext>
                  </a:extLst>
                </a:gridCol>
                <a:gridCol w="4071564">
                  <a:extLst>
                    <a:ext uri="{9D8B030D-6E8A-4147-A177-3AD203B41FA5}">
                      <a16:colId xmlns:a16="http://schemas.microsoft.com/office/drawing/2014/main" val="3055780577"/>
                    </a:ext>
                  </a:extLst>
                </a:gridCol>
              </a:tblGrid>
              <a:tr h="599541">
                <a:tc>
                  <a:txBody>
                    <a:bodyPr/>
                    <a:lstStyle/>
                    <a:p>
                      <a:pPr algn="ctr"/>
                      <a:r>
                        <a:rPr lang="en-GB" sz="2800" dirty="0">
                          <a:solidFill>
                            <a:schemeClr val="tx1"/>
                          </a:solidFill>
                        </a:rPr>
                        <a:t>Process</a:t>
                      </a:r>
                      <a:endParaRPr lang="en-US" sz="2800" dirty="0">
                        <a:solidFill>
                          <a:schemeClr val="tx1"/>
                        </a:solidFill>
                      </a:endParaRPr>
                    </a:p>
                  </a:txBody>
                  <a:tcPr/>
                </a:tc>
                <a:tc>
                  <a:txBody>
                    <a:bodyPr/>
                    <a:lstStyle/>
                    <a:p>
                      <a:pPr algn="ctr"/>
                      <a:r>
                        <a:rPr lang="en-GB" sz="2800" dirty="0">
                          <a:solidFill>
                            <a:schemeClr val="tx1"/>
                          </a:solidFill>
                        </a:rPr>
                        <a:t>Document</a:t>
                      </a:r>
                      <a:endParaRPr lang="en-US" sz="2800" dirty="0">
                        <a:solidFill>
                          <a:schemeClr val="tx1"/>
                        </a:solidFill>
                      </a:endParaRPr>
                    </a:p>
                  </a:txBody>
                  <a:tcPr/>
                </a:tc>
                <a:extLst>
                  <a:ext uri="{0D108BD9-81ED-4DB2-BD59-A6C34878D82A}">
                    <a16:rowId xmlns:a16="http://schemas.microsoft.com/office/drawing/2014/main" val="1069314683"/>
                  </a:ext>
                </a:extLst>
              </a:tr>
              <a:tr h="529007">
                <a:tc>
                  <a:txBody>
                    <a:bodyPr/>
                    <a:lstStyle/>
                    <a:p>
                      <a:r>
                        <a:rPr lang="en-GB" sz="2400" dirty="0"/>
                        <a:t>Ordering</a:t>
                      </a:r>
                      <a:endParaRPr lang="en-US" sz="2400" dirty="0"/>
                    </a:p>
                  </a:txBody>
                  <a:tcPr/>
                </a:tc>
                <a:tc>
                  <a:txBody>
                    <a:bodyPr/>
                    <a:lstStyle/>
                    <a:p>
                      <a:r>
                        <a:rPr lang="en-GB" sz="2400" dirty="0"/>
                        <a:t>Sales order form</a:t>
                      </a:r>
                      <a:endParaRPr lang="en-US" sz="2400" dirty="0"/>
                    </a:p>
                  </a:txBody>
                  <a:tcPr/>
                </a:tc>
                <a:extLst>
                  <a:ext uri="{0D108BD9-81ED-4DB2-BD59-A6C34878D82A}">
                    <a16:rowId xmlns:a16="http://schemas.microsoft.com/office/drawing/2014/main" val="3007928363"/>
                  </a:ext>
                </a:extLst>
              </a:tr>
              <a:tr h="529007">
                <a:tc>
                  <a:txBody>
                    <a:bodyPr/>
                    <a:lstStyle/>
                    <a:p>
                      <a:r>
                        <a:rPr lang="en-GB" sz="2400" dirty="0"/>
                        <a:t>Delivery</a:t>
                      </a:r>
                      <a:endParaRPr lang="en-US" sz="2400" dirty="0"/>
                    </a:p>
                  </a:txBody>
                  <a:tcPr/>
                </a:tc>
                <a:tc>
                  <a:txBody>
                    <a:bodyPr/>
                    <a:lstStyle/>
                    <a:p>
                      <a:r>
                        <a:rPr lang="en-GB" sz="2400" dirty="0"/>
                        <a:t>Goods delivery note (GDN)</a:t>
                      </a:r>
                      <a:endParaRPr lang="en-US" sz="2400" dirty="0"/>
                    </a:p>
                  </a:txBody>
                  <a:tcPr/>
                </a:tc>
                <a:extLst>
                  <a:ext uri="{0D108BD9-81ED-4DB2-BD59-A6C34878D82A}">
                    <a16:rowId xmlns:a16="http://schemas.microsoft.com/office/drawing/2014/main" val="332240591"/>
                  </a:ext>
                </a:extLst>
              </a:tr>
              <a:tr h="529007">
                <a:tc>
                  <a:txBody>
                    <a:bodyPr/>
                    <a:lstStyle/>
                    <a:p>
                      <a:r>
                        <a:rPr lang="en-GB" sz="2400" dirty="0"/>
                        <a:t>Invoicing </a:t>
                      </a:r>
                      <a:endParaRPr lang="en-US" sz="2400" dirty="0"/>
                    </a:p>
                  </a:txBody>
                  <a:tcPr/>
                </a:tc>
                <a:tc>
                  <a:txBody>
                    <a:bodyPr/>
                    <a:lstStyle/>
                    <a:p>
                      <a:r>
                        <a:rPr lang="en-GB" sz="2400" dirty="0"/>
                        <a:t>Sales invoice</a:t>
                      </a:r>
                      <a:endParaRPr lang="en-US" sz="2400" dirty="0"/>
                    </a:p>
                  </a:txBody>
                  <a:tcPr/>
                </a:tc>
                <a:extLst>
                  <a:ext uri="{0D108BD9-81ED-4DB2-BD59-A6C34878D82A}">
                    <a16:rowId xmlns:a16="http://schemas.microsoft.com/office/drawing/2014/main" val="2089417265"/>
                  </a:ext>
                </a:extLst>
              </a:tr>
              <a:tr h="529007">
                <a:tc>
                  <a:txBody>
                    <a:bodyPr/>
                    <a:lstStyle/>
                    <a:p>
                      <a:r>
                        <a:rPr lang="en-GB" sz="2400" dirty="0"/>
                        <a:t>Allowances/returns</a:t>
                      </a:r>
                      <a:endParaRPr lang="en-US" sz="2400" dirty="0"/>
                    </a:p>
                  </a:txBody>
                  <a:tcPr/>
                </a:tc>
                <a:tc>
                  <a:txBody>
                    <a:bodyPr/>
                    <a:lstStyle/>
                    <a:p>
                      <a:r>
                        <a:rPr lang="en-GB" sz="2400" dirty="0"/>
                        <a:t>Sales credit note</a:t>
                      </a:r>
                      <a:endParaRPr lang="en-US" sz="2400" dirty="0"/>
                    </a:p>
                  </a:txBody>
                  <a:tcPr/>
                </a:tc>
                <a:extLst>
                  <a:ext uri="{0D108BD9-81ED-4DB2-BD59-A6C34878D82A}">
                    <a16:rowId xmlns:a16="http://schemas.microsoft.com/office/drawing/2014/main" val="2450105496"/>
                  </a:ext>
                </a:extLst>
              </a:tr>
            </a:tbl>
          </a:graphicData>
        </a:graphic>
      </p:graphicFrame>
    </p:spTree>
    <p:extLst>
      <p:ext uri="{BB962C8B-B14F-4D97-AF65-F5344CB8AC3E}">
        <p14:creationId xmlns:p14="http://schemas.microsoft.com/office/powerpoint/2010/main" val="388267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a:t>
            </a:r>
            <a:r>
              <a:rPr lang="en-GB" dirty="0">
                <a:solidFill>
                  <a:srgbClr val="FF0000"/>
                </a:solidFill>
              </a:rPr>
              <a:t>Ordering</a:t>
            </a:r>
            <a:r>
              <a:rPr lang="en-GB" dirty="0"/>
              <a:t>: Risks</a:t>
            </a:r>
            <a:br>
              <a:rPr lang="en-GB" dirty="0"/>
            </a:br>
            <a:r>
              <a:rPr lang="en-GB" sz="3200" dirty="0"/>
              <a:t>What can go wrong? (</a:t>
            </a:r>
            <a:r>
              <a:rPr lang="en-GB" sz="3200" b="0" dirty="0">
                <a:solidFill>
                  <a:srgbClr val="FF0000"/>
                </a:solidFill>
              </a:rPr>
              <a:t>if no controls</a:t>
            </a:r>
            <a:r>
              <a:rPr lang="en-GB" sz="3200" dirty="0"/>
              <a:t>)</a:t>
            </a:r>
          </a:p>
        </p:txBody>
      </p:sp>
      <p:sp>
        <p:nvSpPr>
          <p:cNvPr id="3" name="Content Placeholder 2"/>
          <p:cNvSpPr>
            <a:spLocks noGrp="1"/>
          </p:cNvSpPr>
          <p:nvPr>
            <p:ph idx="1"/>
          </p:nvPr>
        </p:nvSpPr>
        <p:spPr>
          <a:xfrm>
            <a:off x="457200" y="1628800"/>
            <a:ext cx="8229600" cy="4502125"/>
          </a:xfrm>
        </p:spPr>
        <p:txBody>
          <a:bodyPr/>
          <a:lstStyle/>
          <a:p>
            <a:r>
              <a:rPr lang="en-GB" sz="2800" dirty="0"/>
              <a:t>Orders may be taken from customers who are </a:t>
            </a:r>
            <a:r>
              <a:rPr lang="en-GB" sz="2800" dirty="0">
                <a:highlight>
                  <a:srgbClr val="FFFF00"/>
                </a:highlight>
              </a:rPr>
              <a:t>not able to pay</a:t>
            </a:r>
          </a:p>
          <a:p>
            <a:r>
              <a:rPr lang="en-GB" sz="2800" dirty="0"/>
              <a:t>Orders may be taken from customers who are </a:t>
            </a:r>
            <a:r>
              <a:rPr lang="en-GB" sz="2800" b="1" dirty="0">
                <a:highlight>
                  <a:srgbClr val="FFFF00"/>
                </a:highlight>
              </a:rPr>
              <a:t>unlikely</a:t>
            </a:r>
            <a:r>
              <a:rPr lang="en-GB" sz="2800" dirty="0">
                <a:highlight>
                  <a:srgbClr val="FFFF00"/>
                </a:highlight>
              </a:rPr>
              <a:t> to pay </a:t>
            </a:r>
            <a:r>
              <a:rPr lang="en-GB" sz="2800" dirty="0"/>
              <a:t>for a long time</a:t>
            </a:r>
          </a:p>
          <a:p>
            <a:r>
              <a:rPr lang="en-GB" sz="2800" dirty="0"/>
              <a:t>Orders may </a:t>
            </a:r>
            <a:r>
              <a:rPr lang="en-GB" sz="2800" dirty="0">
                <a:highlight>
                  <a:srgbClr val="FFFF00"/>
                </a:highlight>
              </a:rPr>
              <a:t>not be recorded properly </a:t>
            </a:r>
            <a:r>
              <a:rPr lang="en-GB" sz="2800" dirty="0"/>
              <a:t>and therefore not fulfilled and customers might be lost</a:t>
            </a:r>
          </a:p>
          <a:p>
            <a:r>
              <a:rPr lang="en-GB" sz="2800" dirty="0"/>
              <a:t>Orders may be made for </a:t>
            </a:r>
            <a:r>
              <a:rPr lang="en-GB" sz="2800" dirty="0">
                <a:highlight>
                  <a:srgbClr val="FFFF00"/>
                </a:highlight>
              </a:rPr>
              <a:t>inventory not held</a:t>
            </a:r>
          </a:p>
          <a:p>
            <a:pPr marL="0" indent="0" algn="ctr">
              <a:buNone/>
            </a:pPr>
            <a:r>
              <a:rPr lang="en-GB" sz="3200" b="1" dirty="0">
                <a:solidFill>
                  <a:srgbClr val="7030A0"/>
                </a:solidFill>
              </a:rPr>
              <a:t>What are the control objectives arising from the risks above?</a:t>
            </a:r>
          </a:p>
          <a:p>
            <a:endParaRPr lang="en-GB" dirty="0"/>
          </a:p>
        </p:txBody>
      </p:sp>
    </p:spTree>
    <p:extLst>
      <p:ext uri="{BB962C8B-B14F-4D97-AF65-F5344CB8AC3E}">
        <p14:creationId xmlns:p14="http://schemas.microsoft.com/office/powerpoint/2010/main" val="353658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Required Reading: </a:t>
            </a:r>
            <a:br>
              <a:rPr lang="en-US" dirty="0"/>
            </a:br>
            <a:endParaRPr lang="en-US" dirty="0"/>
          </a:p>
        </p:txBody>
      </p:sp>
      <p:sp>
        <p:nvSpPr>
          <p:cNvPr id="5" name="Content Placeholder 4"/>
          <p:cNvSpPr>
            <a:spLocks noGrp="1"/>
          </p:cNvSpPr>
          <p:nvPr>
            <p:ph idx="1"/>
          </p:nvPr>
        </p:nvSpPr>
        <p:spPr/>
        <p:txBody>
          <a:bodyPr>
            <a:normAutofit/>
          </a:bodyPr>
          <a:lstStyle/>
          <a:p>
            <a:pPr marL="0" indent="0">
              <a:buNone/>
            </a:pPr>
            <a:r>
              <a:rPr lang="en-GB" u="sng" dirty="0"/>
              <a:t>Main reading</a:t>
            </a:r>
          </a:p>
          <a:p>
            <a:pPr marL="0" indent="0">
              <a:buNone/>
            </a:pPr>
            <a:r>
              <a:rPr lang="en-GB" dirty="0"/>
              <a:t>Chapter 6, ICAEW ‘Assurance’ textbook</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2522984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002506"/>
          </a:xfrm>
        </p:spPr>
        <p:txBody>
          <a:bodyPr/>
          <a:lstStyle/>
          <a:p>
            <a:r>
              <a:rPr lang="en-GB" dirty="0"/>
              <a:t>Control Objectives</a:t>
            </a:r>
          </a:p>
        </p:txBody>
      </p:sp>
      <p:sp>
        <p:nvSpPr>
          <p:cNvPr id="3" name="Content Placeholder 2"/>
          <p:cNvSpPr>
            <a:spLocks noGrp="1"/>
          </p:cNvSpPr>
          <p:nvPr>
            <p:ph idx="1"/>
          </p:nvPr>
        </p:nvSpPr>
        <p:spPr>
          <a:xfrm>
            <a:off x="457200" y="1412776"/>
            <a:ext cx="8229600" cy="4718149"/>
          </a:xfrm>
        </p:spPr>
        <p:txBody>
          <a:bodyPr/>
          <a:lstStyle/>
          <a:p>
            <a:r>
              <a:rPr lang="en-GB" b="1" dirty="0"/>
              <a:t>Goods </a:t>
            </a:r>
            <a:r>
              <a:rPr lang="en-GB" dirty="0"/>
              <a:t>and </a:t>
            </a:r>
            <a:r>
              <a:rPr lang="en-GB" b="1" dirty="0"/>
              <a:t>services </a:t>
            </a:r>
            <a:r>
              <a:rPr lang="en-GB" dirty="0"/>
              <a:t>are </a:t>
            </a:r>
            <a:r>
              <a:rPr lang="en-GB" b="1" dirty="0"/>
              <a:t>only supplied </a:t>
            </a:r>
            <a:r>
              <a:rPr lang="en-GB" dirty="0"/>
              <a:t>to </a:t>
            </a:r>
            <a:r>
              <a:rPr lang="en-GB" b="1" dirty="0"/>
              <a:t>customers </a:t>
            </a:r>
            <a:r>
              <a:rPr lang="en-GB" dirty="0"/>
              <a:t>with </a:t>
            </a:r>
            <a:r>
              <a:rPr lang="en-GB" b="1" dirty="0">
                <a:highlight>
                  <a:srgbClr val="FFFF00"/>
                </a:highlight>
              </a:rPr>
              <a:t>good credit ratings </a:t>
            </a:r>
          </a:p>
          <a:p>
            <a:r>
              <a:rPr lang="en-GB" b="1" dirty="0"/>
              <a:t>Customers </a:t>
            </a:r>
            <a:r>
              <a:rPr lang="en-GB" dirty="0"/>
              <a:t>are encouraged to </a:t>
            </a:r>
            <a:r>
              <a:rPr lang="en-GB" b="1" dirty="0">
                <a:highlight>
                  <a:srgbClr val="FFFF00"/>
                </a:highlight>
              </a:rPr>
              <a:t>pay promptly</a:t>
            </a:r>
          </a:p>
          <a:p>
            <a:r>
              <a:rPr lang="en-GB" b="1" dirty="0"/>
              <a:t>Orders </a:t>
            </a:r>
            <a:r>
              <a:rPr lang="en-GB" dirty="0"/>
              <a:t>are </a:t>
            </a:r>
            <a:r>
              <a:rPr lang="en-GB" b="1" dirty="0">
                <a:highlight>
                  <a:srgbClr val="FFFF00"/>
                </a:highlight>
              </a:rPr>
              <a:t>recorded correctly </a:t>
            </a:r>
            <a:endParaRPr lang="en-GB" dirty="0">
              <a:highlight>
                <a:srgbClr val="FFFF00"/>
              </a:highlight>
            </a:endParaRPr>
          </a:p>
          <a:p>
            <a:r>
              <a:rPr lang="en-GB" b="1" dirty="0"/>
              <a:t>Orders </a:t>
            </a:r>
            <a:r>
              <a:rPr lang="en-GB" dirty="0"/>
              <a:t>are </a:t>
            </a:r>
            <a:r>
              <a:rPr lang="en-GB" b="1" dirty="0">
                <a:highlight>
                  <a:srgbClr val="FFFF00"/>
                </a:highlight>
              </a:rPr>
              <a:t>fulfilled</a:t>
            </a:r>
          </a:p>
          <a:p>
            <a:r>
              <a:rPr lang="en-GB" dirty="0"/>
              <a:t>Orders should only be taken where</a:t>
            </a:r>
            <a:r>
              <a:rPr lang="en-GB" b="1" dirty="0"/>
              <a:t> there is availability of </a:t>
            </a:r>
            <a:r>
              <a:rPr lang="en-GB" b="1" dirty="0">
                <a:highlight>
                  <a:srgbClr val="FFFF00"/>
                </a:highlight>
              </a:rPr>
              <a:t>inventory</a:t>
            </a:r>
          </a:p>
          <a:p>
            <a:pPr marL="0" indent="0" algn="ctr">
              <a:buNone/>
            </a:pPr>
            <a:r>
              <a:rPr lang="en-GB" sz="3600" b="1" dirty="0">
                <a:solidFill>
                  <a:srgbClr val="7030A0"/>
                </a:solidFill>
              </a:rPr>
              <a:t>Control objectives prevent things going wrong</a:t>
            </a:r>
          </a:p>
        </p:txBody>
      </p:sp>
    </p:spTree>
    <p:extLst>
      <p:ext uri="{BB962C8B-B14F-4D97-AF65-F5344CB8AC3E}">
        <p14:creationId xmlns:p14="http://schemas.microsoft.com/office/powerpoint/2010/main" val="383486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highlight>
                  <a:srgbClr val="FFFF00"/>
                </a:highlight>
              </a:rPr>
              <a:t>Reminder: </a:t>
            </a:r>
            <a:br>
              <a:rPr lang="en-GB" dirty="0"/>
            </a:br>
            <a:r>
              <a:rPr lang="en-GB" dirty="0"/>
              <a:t>Types of Control Activity</a:t>
            </a:r>
          </a:p>
        </p:txBody>
      </p:sp>
      <p:sp>
        <p:nvSpPr>
          <p:cNvPr id="3" name="Content Placeholder 2"/>
          <p:cNvSpPr>
            <a:spLocks noGrp="1"/>
          </p:cNvSpPr>
          <p:nvPr>
            <p:ph idx="1"/>
          </p:nvPr>
        </p:nvSpPr>
        <p:spPr/>
        <p:txBody>
          <a:bodyPr/>
          <a:lstStyle/>
          <a:p>
            <a:r>
              <a:rPr lang="en-GB" dirty="0"/>
              <a:t>Authorisation</a:t>
            </a:r>
          </a:p>
          <a:p>
            <a:r>
              <a:rPr lang="en-GB" dirty="0"/>
              <a:t>Performance Reviews</a:t>
            </a:r>
          </a:p>
          <a:p>
            <a:r>
              <a:rPr lang="en-GB" dirty="0"/>
              <a:t>Information Processing</a:t>
            </a:r>
          </a:p>
          <a:p>
            <a:r>
              <a:rPr lang="en-GB" dirty="0"/>
              <a:t>Physical Controls</a:t>
            </a:r>
          </a:p>
          <a:p>
            <a:r>
              <a:rPr lang="en-GB" dirty="0"/>
              <a:t>Segregation of Duties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400" dirty="0"/>
              <a:t>Controls over </a:t>
            </a:r>
            <a:r>
              <a:rPr lang="en-GB" sz="3400" u="sng" dirty="0"/>
              <a:t>Ordering</a:t>
            </a:r>
            <a:r>
              <a:rPr lang="en-GB" sz="3400" dirty="0"/>
              <a:t> (</a:t>
            </a:r>
            <a:r>
              <a:rPr lang="en-GB" sz="3400" dirty="0">
                <a:highlight>
                  <a:srgbClr val="FFFF00"/>
                </a:highlight>
              </a:rPr>
              <a:t>Examples</a:t>
            </a:r>
            <a:r>
              <a:rPr lang="en-GB" sz="3400" dirty="0"/>
              <a:t> – to achieve control objectives)</a:t>
            </a:r>
          </a:p>
        </p:txBody>
      </p:sp>
      <p:sp>
        <p:nvSpPr>
          <p:cNvPr id="3" name="Content Placeholder 2"/>
          <p:cNvSpPr>
            <a:spLocks noGrp="1"/>
          </p:cNvSpPr>
          <p:nvPr>
            <p:ph idx="1"/>
          </p:nvPr>
        </p:nvSpPr>
        <p:spPr>
          <a:xfrm>
            <a:off x="457200" y="1484784"/>
            <a:ext cx="8229600" cy="4896544"/>
          </a:xfrm>
        </p:spPr>
        <p:txBody>
          <a:bodyPr/>
          <a:lstStyle/>
          <a:p>
            <a:r>
              <a:rPr lang="en-GB" sz="2800" b="1" dirty="0">
                <a:highlight>
                  <a:srgbClr val="FFFF00"/>
                </a:highlight>
              </a:rPr>
              <a:t>Segregation</a:t>
            </a:r>
            <a:r>
              <a:rPr lang="en-GB" sz="2800" dirty="0">
                <a:highlight>
                  <a:srgbClr val="FFFF00"/>
                </a:highlight>
              </a:rPr>
              <a:t> </a:t>
            </a:r>
            <a:r>
              <a:rPr lang="en-GB" sz="2800" b="1" dirty="0">
                <a:highlight>
                  <a:srgbClr val="FFFF00"/>
                </a:highlight>
              </a:rPr>
              <a:t>of duties</a:t>
            </a:r>
            <a:r>
              <a:rPr lang="en-GB" sz="2800" dirty="0"/>
              <a:t>: credit control, invoicing and inventory despatch</a:t>
            </a:r>
          </a:p>
          <a:p>
            <a:r>
              <a:rPr lang="en-GB" sz="2800" b="1" dirty="0">
                <a:highlight>
                  <a:srgbClr val="FFFF00"/>
                </a:highlight>
              </a:rPr>
              <a:t>Authorisation</a:t>
            </a:r>
            <a:r>
              <a:rPr lang="en-GB" sz="2800" dirty="0">
                <a:highlight>
                  <a:srgbClr val="FFFF00"/>
                </a:highlight>
              </a:rPr>
              <a:t> of </a:t>
            </a:r>
            <a:r>
              <a:rPr lang="en-GB" sz="2800" b="1" dirty="0">
                <a:highlight>
                  <a:srgbClr val="FFFF00"/>
                </a:highlight>
              </a:rPr>
              <a:t>credit terms</a:t>
            </a:r>
            <a:r>
              <a:rPr lang="en-GB" sz="2800" dirty="0">
                <a:highlight>
                  <a:srgbClr val="FFFF00"/>
                </a:highlight>
              </a:rPr>
              <a:t> </a:t>
            </a:r>
            <a:r>
              <a:rPr lang="en-GB" sz="2800" dirty="0"/>
              <a:t>to customers</a:t>
            </a:r>
          </a:p>
          <a:p>
            <a:pPr marL="0" indent="0">
              <a:buNone/>
            </a:pPr>
            <a:r>
              <a:rPr lang="en-GB" sz="2800" dirty="0"/>
              <a:t>–	References/credit checks obtained</a:t>
            </a:r>
          </a:p>
          <a:p>
            <a:pPr marL="0" indent="0">
              <a:buNone/>
            </a:pPr>
            <a:r>
              <a:rPr lang="en-GB" sz="2800" dirty="0"/>
              <a:t>–	Authorisation by </a:t>
            </a:r>
            <a:r>
              <a:rPr lang="en-GB" sz="2800" u="sng" dirty="0"/>
              <a:t>senior</a:t>
            </a:r>
            <a:r>
              <a:rPr lang="en-GB" sz="2800" dirty="0"/>
              <a:t> staff (</a:t>
            </a:r>
            <a:r>
              <a:rPr lang="en-GB" sz="2800" dirty="0">
                <a:solidFill>
                  <a:srgbClr val="FF0000"/>
                </a:solidFill>
              </a:rPr>
              <a:t>who?</a:t>
            </a:r>
            <a:r>
              <a:rPr lang="en-GB" sz="2800" dirty="0"/>
              <a:t>)</a:t>
            </a:r>
          </a:p>
          <a:p>
            <a:pPr marL="0" indent="0">
              <a:buNone/>
            </a:pPr>
            <a:r>
              <a:rPr lang="en-GB" sz="2800" dirty="0"/>
              <a:t>–	Regular review</a:t>
            </a:r>
          </a:p>
          <a:p>
            <a:r>
              <a:rPr lang="en-GB" sz="2800" b="1" dirty="0"/>
              <a:t>Authorisation</a:t>
            </a:r>
            <a:r>
              <a:rPr lang="en-GB" sz="2800" dirty="0"/>
              <a:t> for changes in </a:t>
            </a:r>
            <a:r>
              <a:rPr lang="en-GB" sz="2800" b="1" dirty="0">
                <a:highlight>
                  <a:srgbClr val="FFFF00"/>
                </a:highlight>
              </a:rPr>
              <a:t>customer data</a:t>
            </a:r>
            <a:endParaRPr lang="en-GB" sz="2800" dirty="0">
              <a:highlight>
                <a:srgbClr val="FFFF00"/>
              </a:highlight>
            </a:endParaRPr>
          </a:p>
          <a:p>
            <a:pPr marL="0" indent="0">
              <a:buNone/>
            </a:pPr>
            <a:r>
              <a:rPr lang="en-GB" sz="2800" dirty="0"/>
              <a:t>–	Change of address supported by letterhead</a:t>
            </a:r>
          </a:p>
          <a:p>
            <a:pPr marL="0" indent="0">
              <a:buNone/>
            </a:pPr>
            <a:r>
              <a:rPr lang="en-GB" sz="2800" dirty="0"/>
              <a:t>–	Deletion requests supported by evidence of 	balances cleared/customer in liquidation</a:t>
            </a:r>
          </a:p>
          <a:p>
            <a:pPr marL="0" indent="0">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400" dirty="0"/>
              <a:t>Controls over </a:t>
            </a:r>
            <a:r>
              <a:rPr lang="en-GB" sz="3400" u="sng" dirty="0"/>
              <a:t>Ordering </a:t>
            </a:r>
            <a:r>
              <a:rPr lang="en-GB" sz="3400" dirty="0"/>
              <a:t>(</a:t>
            </a:r>
            <a:r>
              <a:rPr lang="en-GB" sz="3400" dirty="0">
                <a:highlight>
                  <a:srgbClr val="FFFF00"/>
                </a:highlight>
              </a:rPr>
              <a:t>Examples</a:t>
            </a:r>
            <a:r>
              <a:rPr lang="en-GB" sz="3400" dirty="0"/>
              <a:t> – to achieve control objectives) </a:t>
            </a:r>
            <a:r>
              <a:rPr lang="en-GB" sz="2800" dirty="0" err="1">
                <a:highlight>
                  <a:srgbClr val="00FF00"/>
                </a:highlight>
              </a:rPr>
              <a:t>cont</a:t>
            </a:r>
            <a:endParaRPr lang="en-GB" sz="2800" dirty="0">
              <a:highlight>
                <a:srgbClr val="00FF00"/>
              </a:highlight>
            </a:endParaRPr>
          </a:p>
        </p:txBody>
      </p:sp>
      <p:sp>
        <p:nvSpPr>
          <p:cNvPr id="3" name="Content Placeholder 2"/>
          <p:cNvSpPr>
            <a:spLocks noGrp="1"/>
          </p:cNvSpPr>
          <p:nvPr>
            <p:ph idx="1"/>
          </p:nvPr>
        </p:nvSpPr>
        <p:spPr>
          <a:xfrm>
            <a:off x="251520" y="1452932"/>
            <a:ext cx="8229600" cy="4928396"/>
          </a:xfrm>
        </p:spPr>
        <p:txBody>
          <a:bodyPr/>
          <a:lstStyle/>
          <a:p>
            <a:r>
              <a:rPr lang="en-GB" sz="2800" b="1" dirty="0"/>
              <a:t>Orders</a:t>
            </a:r>
            <a:r>
              <a:rPr lang="en-GB" sz="2800" dirty="0"/>
              <a:t> only </a:t>
            </a:r>
            <a:r>
              <a:rPr lang="en-GB" sz="2800" b="1" dirty="0"/>
              <a:t>accepted</a:t>
            </a:r>
            <a:r>
              <a:rPr lang="en-GB" sz="2800" dirty="0"/>
              <a:t> from </a:t>
            </a:r>
            <a:r>
              <a:rPr lang="en-GB" sz="2800" b="1" dirty="0"/>
              <a:t>customers</a:t>
            </a:r>
            <a:r>
              <a:rPr lang="en-GB" sz="2800" dirty="0"/>
              <a:t> who have </a:t>
            </a:r>
            <a:r>
              <a:rPr lang="en-GB" sz="2800" dirty="0">
                <a:highlight>
                  <a:srgbClr val="FFFF00"/>
                </a:highlight>
              </a:rPr>
              <a:t>no credit problems</a:t>
            </a:r>
          </a:p>
          <a:p>
            <a:r>
              <a:rPr lang="en-GB" sz="2800" b="1" dirty="0">
                <a:highlight>
                  <a:srgbClr val="FFFF00"/>
                </a:highlight>
              </a:rPr>
              <a:t>Sequential numbering</a:t>
            </a:r>
            <a:r>
              <a:rPr lang="en-GB" sz="2800" dirty="0">
                <a:highlight>
                  <a:srgbClr val="FFFF00"/>
                </a:highlight>
              </a:rPr>
              <a:t> </a:t>
            </a:r>
            <a:r>
              <a:rPr lang="en-GB" sz="2800" dirty="0"/>
              <a:t>of blank pre-printed order documents and subsequent checking of sequence for completeness (</a:t>
            </a:r>
            <a:r>
              <a:rPr lang="en-GB" sz="2800" dirty="0">
                <a:solidFill>
                  <a:srgbClr val="FF0000"/>
                </a:solidFill>
              </a:rPr>
              <a:t>understatement</a:t>
            </a:r>
            <a:r>
              <a:rPr lang="en-GB" sz="2800" dirty="0"/>
              <a:t>)</a:t>
            </a:r>
          </a:p>
          <a:p>
            <a:r>
              <a:rPr lang="en-GB" sz="2800" b="1" dirty="0">
                <a:highlight>
                  <a:srgbClr val="FFFF00"/>
                </a:highlight>
              </a:rPr>
              <a:t>Correct prices</a:t>
            </a:r>
            <a:r>
              <a:rPr lang="en-GB" sz="2800" dirty="0">
                <a:highlight>
                  <a:srgbClr val="FFFF00"/>
                </a:highlight>
              </a:rPr>
              <a:t> </a:t>
            </a:r>
            <a:r>
              <a:rPr lang="en-GB" sz="2800" b="1" dirty="0"/>
              <a:t>quoted</a:t>
            </a:r>
            <a:r>
              <a:rPr lang="en-GB" sz="2800" dirty="0"/>
              <a:t> to </a:t>
            </a:r>
            <a:r>
              <a:rPr lang="en-GB" sz="2800" b="1" dirty="0"/>
              <a:t>customers</a:t>
            </a:r>
            <a:endParaRPr lang="en-GB" sz="2800" dirty="0"/>
          </a:p>
          <a:p>
            <a:r>
              <a:rPr lang="en-GB" sz="2800" b="1" dirty="0">
                <a:highlight>
                  <a:srgbClr val="FFFF00"/>
                </a:highlight>
              </a:rPr>
              <a:t>Matching</a:t>
            </a:r>
            <a:r>
              <a:rPr lang="en-GB" sz="2800" dirty="0"/>
              <a:t> of </a:t>
            </a:r>
            <a:r>
              <a:rPr lang="en-GB" sz="2800" b="1" dirty="0"/>
              <a:t>customer orders</a:t>
            </a:r>
            <a:r>
              <a:rPr lang="en-GB" sz="2800" dirty="0"/>
              <a:t> with production orders and despatch notes (and querying if not matched) </a:t>
            </a:r>
            <a:r>
              <a:rPr lang="en-GB" sz="2800" dirty="0">
                <a:solidFill>
                  <a:srgbClr val="FF0000"/>
                </a:solidFill>
              </a:rPr>
              <a:t>Deliver what’s ordered</a:t>
            </a:r>
          </a:p>
          <a:p>
            <a:r>
              <a:rPr lang="en-GB" sz="2800" b="1" dirty="0"/>
              <a:t>Dealing</a:t>
            </a:r>
            <a:r>
              <a:rPr lang="en-GB" sz="2800" dirty="0"/>
              <a:t> with </a:t>
            </a:r>
            <a:r>
              <a:rPr lang="en-GB" sz="2800" b="1" dirty="0"/>
              <a:t>customer </a:t>
            </a:r>
            <a:r>
              <a:rPr lang="en-GB" sz="2800" b="1" dirty="0">
                <a:highlight>
                  <a:srgbClr val="FFFF00"/>
                </a:highlight>
              </a:rPr>
              <a:t>queries</a:t>
            </a:r>
            <a:r>
              <a:rPr lang="en-GB" b="1" dirty="0"/>
              <a:t>	</a:t>
            </a:r>
            <a:endParaRPr lang="en-GB" dirty="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highlight>
                  <a:srgbClr val="FFFF00"/>
                </a:highlight>
              </a:rPr>
              <a:t>Tests of control </a:t>
            </a:r>
            <a:r>
              <a:rPr lang="en-GB" dirty="0"/>
              <a:t>- examples</a:t>
            </a:r>
          </a:p>
        </p:txBody>
      </p:sp>
      <p:sp>
        <p:nvSpPr>
          <p:cNvPr id="3" name="Content Placeholder 2"/>
          <p:cNvSpPr>
            <a:spLocks noGrp="1"/>
          </p:cNvSpPr>
          <p:nvPr>
            <p:ph idx="1"/>
          </p:nvPr>
        </p:nvSpPr>
        <p:spPr>
          <a:xfrm>
            <a:off x="457200" y="1719262"/>
            <a:ext cx="8229600" cy="4734073"/>
          </a:xfrm>
        </p:spPr>
        <p:txBody>
          <a:bodyPr/>
          <a:lstStyle/>
          <a:p>
            <a:r>
              <a:rPr lang="en-GB" sz="2800" b="1" dirty="0"/>
              <a:t>Check</a:t>
            </a:r>
            <a:r>
              <a:rPr lang="en-GB" sz="2800" dirty="0"/>
              <a:t> that </a:t>
            </a:r>
            <a:r>
              <a:rPr lang="en-GB" sz="2800" b="1" dirty="0">
                <a:highlight>
                  <a:srgbClr val="FFFF00"/>
                </a:highlight>
              </a:rPr>
              <a:t>reference</a:t>
            </a:r>
            <a:r>
              <a:rPr lang="en-GB" sz="2800" b="1" dirty="0"/>
              <a:t>s</a:t>
            </a:r>
            <a:r>
              <a:rPr lang="en-GB" sz="2800" dirty="0"/>
              <a:t> are being </a:t>
            </a:r>
            <a:r>
              <a:rPr lang="en-GB" sz="2800" b="1" dirty="0"/>
              <a:t>obtained</a:t>
            </a:r>
            <a:r>
              <a:rPr lang="en-GB" sz="2800" dirty="0"/>
              <a:t> for </a:t>
            </a:r>
            <a:r>
              <a:rPr lang="en-GB" sz="2800" b="1" dirty="0"/>
              <a:t>all new customers</a:t>
            </a:r>
            <a:endParaRPr lang="en-GB" sz="2800" dirty="0"/>
          </a:p>
          <a:p>
            <a:r>
              <a:rPr lang="en-GB" sz="2800" b="1" dirty="0"/>
              <a:t>Check</a:t>
            </a:r>
            <a:r>
              <a:rPr lang="en-GB" sz="2800" dirty="0"/>
              <a:t> that all </a:t>
            </a:r>
            <a:r>
              <a:rPr lang="en-GB" sz="2800" b="1" dirty="0"/>
              <a:t>new accounts</a:t>
            </a:r>
            <a:r>
              <a:rPr lang="en-GB" sz="2800" dirty="0"/>
              <a:t> on the receivables ledger have been </a:t>
            </a:r>
            <a:r>
              <a:rPr lang="en-GB" sz="2800" b="1" dirty="0">
                <a:highlight>
                  <a:srgbClr val="FFFF00"/>
                </a:highlight>
              </a:rPr>
              <a:t>authorised</a:t>
            </a:r>
            <a:r>
              <a:rPr lang="en-GB" sz="2800" dirty="0"/>
              <a:t> by senior staff</a:t>
            </a:r>
          </a:p>
          <a:p>
            <a:r>
              <a:rPr lang="en-GB" sz="2800" b="1" dirty="0"/>
              <a:t>Check</a:t>
            </a:r>
            <a:r>
              <a:rPr lang="en-GB" sz="2800" dirty="0"/>
              <a:t> that </a:t>
            </a:r>
            <a:r>
              <a:rPr lang="en-GB" sz="2800" b="1" dirty="0"/>
              <a:t>orders</a:t>
            </a:r>
            <a:r>
              <a:rPr lang="en-GB" sz="2800" dirty="0"/>
              <a:t> are only </a:t>
            </a:r>
            <a:r>
              <a:rPr lang="en-GB" sz="2800" b="1" dirty="0"/>
              <a:t>accepted</a:t>
            </a:r>
            <a:r>
              <a:rPr lang="en-GB" sz="2800" dirty="0"/>
              <a:t> from customers who are </a:t>
            </a:r>
            <a:r>
              <a:rPr lang="en-GB" sz="2800" b="1" dirty="0"/>
              <a:t>within</a:t>
            </a:r>
            <a:r>
              <a:rPr lang="en-GB" sz="2800" dirty="0"/>
              <a:t> their </a:t>
            </a:r>
            <a:r>
              <a:rPr lang="en-GB" sz="2800" b="1" dirty="0"/>
              <a:t>credit terms</a:t>
            </a:r>
            <a:r>
              <a:rPr lang="en-GB" sz="2800" dirty="0"/>
              <a:t> and </a:t>
            </a:r>
            <a:r>
              <a:rPr lang="en-GB" sz="2800" b="1" dirty="0">
                <a:highlight>
                  <a:srgbClr val="FFFF00"/>
                </a:highlight>
              </a:rPr>
              <a:t>credit limits</a:t>
            </a:r>
            <a:endParaRPr lang="en-GB" sz="2800" dirty="0">
              <a:highlight>
                <a:srgbClr val="FFFF00"/>
              </a:highlight>
            </a:endParaRPr>
          </a:p>
          <a:p>
            <a:r>
              <a:rPr lang="en-GB" sz="2800" b="1" dirty="0"/>
              <a:t>Check</a:t>
            </a:r>
            <a:r>
              <a:rPr lang="en-GB" sz="2800" dirty="0"/>
              <a:t> that </a:t>
            </a:r>
            <a:r>
              <a:rPr lang="en-GB" sz="2800" b="1" dirty="0"/>
              <a:t>customer orders</a:t>
            </a:r>
            <a:r>
              <a:rPr lang="en-GB" sz="2800" dirty="0"/>
              <a:t> are being </a:t>
            </a:r>
            <a:r>
              <a:rPr lang="en-GB" sz="2800" b="1" dirty="0">
                <a:highlight>
                  <a:srgbClr val="FFFF00"/>
                </a:highlight>
              </a:rPr>
              <a:t>matched</a:t>
            </a:r>
            <a:r>
              <a:rPr lang="en-GB" sz="2800" dirty="0"/>
              <a:t> with </a:t>
            </a:r>
            <a:r>
              <a:rPr lang="en-GB" sz="2800" b="1" dirty="0"/>
              <a:t>production orders</a:t>
            </a:r>
            <a:r>
              <a:rPr lang="en-GB" sz="2800" dirty="0"/>
              <a:t> and </a:t>
            </a:r>
            <a:r>
              <a:rPr lang="en-GB" sz="2800" b="1" dirty="0"/>
              <a:t>despatch notes</a:t>
            </a:r>
            <a:endParaRPr lang="en-GB" sz="2800" dirty="0"/>
          </a:p>
          <a:p>
            <a:pPr lvl="1"/>
            <a:endParaRPr lang="en-GB" dirty="0">
              <a:solidFill>
                <a:srgbClr val="7030A0"/>
              </a:solidFill>
            </a:endParaRPr>
          </a:p>
          <a:p>
            <a:endParaRPr lang="en-GB" dirty="0">
              <a:solidFill>
                <a:srgbClr val="7030A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Audit simulation</a:t>
            </a:r>
          </a:p>
        </p:txBody>
      </p:sp>
      <p:sp>
        <p:nvSpPr>
          <p:cNvPr id="3" name="Content Placeholder 2"/>
          <p:cNvSpPr>
            <a:spLocks noGrp="1"/>
          </p:cNvSpPr>
          <p:nvPr>
            <p:ph idx="1"/>
          </p:nvPr>
        </p:nvSpPr>
        <p:spPr>
          <a:xfrm>
            <a:off x="457200" y="1719262"/>
            <a:ext cx="8229600" cy="4734073"/>
          </a:xfrm>
        </p:spPr>
        <p:txBody>
          <a:bodyPr/>
          <a:lstStyle/>
          <a:p>
            <a:pPr marL="0" indent="-4763">
              <a:buNone/>
            </a:pPr>
            <a:r>
              <a:rPr lang="en-GB" b="1" dirty="0">
                <a:solidFill>
                  <a:srgbClr val="7030A0"/>
                </a:solidFill>
              </a:rPr>
              <a:t>The following slide has a link to </a:t>
            </a:r>
            <a:r>
              <a:rPr lang="en-GB" b="1" u="sng" dirty="0">
                <a:solidFill>
                  <a:srgbClr val="7030A0"/>
                </a:solidFill>
              </a:rPr>
              <a:t>four audit simulation videos </a:t>
            </a:r>
            <a:r>
              <a:rPr lang="en-GB" b="1" dirty="0">
                <a:solidFill>
                  <a:srgbClr val="7030A0"/>
                </a:solidFill>
              </a:rPr>
              <a:t>relating to revenue systems.</a:t>
            </a:r>
          </a:p>
          <a:p>
            <a:pPr marL="0" indent="-4763">
              <a:buNone/>
            </a:pPr>
            <a:endParaRPr lang="en-GB" b="1" dirty="0">
              <a:solidFill>
                <a:srgbClr val="7030A0"/>
              </a:solidFill>
            </a:endParaRPr>
          </a:p>
          <a:p>
            <a:pPr marL="0" indent="-4763">
              <a:buNone/>
            </a:pPr>
            <a:r>
              <a:rPr lang="en-GB" b="1" dirty="0">
                <a:solidFill>
                  <a:srgbClr val="7030A0"/>
                </a:solidFill>
              </a:rPr>
              <a:t>You should watch these </a:t>
            </a:r>
            <a:r>
              <a:rPr lang="en-GB" b="1" u="sng" dirty="0">
                <a:solidFill>
                  <a:srgbClr val="7030A0"/>
                </a:solidFill>
              </a:rPr>
              <a:t>before</a:t>
            </a:r>
            <a:r>
              <a:rPr lang="en-GB" b="1" dirty="0">
                <a:solidFill>
                  <a:srgbClr val="7030A0"/>
                </a:solidFill>
              </a:rPr>
              <a:t> listening to the second podcast.</a:t>
            </a:r>
          </a:p>
          <a:p>
            <a:endParaRPr lang="en-GB" dirty="0">
              <a:solidFill>
                <a:srgbClr val="7030A0"/>
              </a:solidFill>
            </a:endParaRPr>
          </a:p>
        </p:txBody>
      </p:sp>
    </p:spTree>
    <p:extLst>
      <p:ext uri="{BB962C8B-B14F-4D97-AF65-F5344CB8AC3E}">
        <p14:creationId xmlns:p14="http://schemas.microsoft.com/office/powerpoint/2010/main" val="1378722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Audit simulation</a:t>
            </a:r>
          </a:p>
        </p:txBody>
      </p:sp>
      <p:sp>
        <p:nvSpPr>
          <p:cNvPr id="3" name="Content Placeholder 2"/>
          <p:cNvSpPr>
            <a:spLocks noGrp="1"/>
          </p:cNvSpPr>
          <p:nvPr>
            <p:ph idx="1"/>
          </p:nvPr>
        </p:nvSpPr>
        <p:spPr>
          <a:xfrm>
            <a:off x="457200" y="908720"/>
            <a:ext cx="8229600" cy="5544615"/>
          </a:xfrm>
        </p:spPr>
        <p:txBody>
          <a:bodyPr/>
          <a:lstStyle/>
          <a:p>
            <a:pPr marL="344487" lvl="1" indent="0">
              <a:buNone/>
            </a:pPr>
            <a:r>
              <a:rPr lang="en-GB" u="sng" dirty="0">
                <a:hlinkClick r:id="rId2"/>
              </a:rPr>
              <a:t>https://blackboard.uwe.ac.uk/bbcswebdav/orgs/ACC/simulations/auditsim_0919_xg/auditsim_web/auditsim_files/intro.html</a:t>
            </a:r>
            <a:r>
              <a:rPr lang="en-GB" dirty="0"/>
              <a:t> </a:t>
            </a:r>
            <a:endParaRPr lang="en-GB" dirty="0">
              <a:solidFill>
                <a:srgbClr val="7030A0"/>
              </a:solidFill>
            </a:endParaRPr>
          </a:p>
          <a:p>
            <a:pPr marL="0" indent="0">
              <a:buNone/>
            </a:pPr>
            <a:r>
              <a:rPr lang="en-GB" sz="2400" b="1" u="sng" dirty="0">
                <a:solidFill>
                  <a:srgbClr val="7030A0"/>
                </a:solidFill>
              </a:rPr>
              <a:t>Go to:</a:t>
            </a:r>
          </a:p>
          <a:p>
            <a:pPr marL="0" indent="0">
              <a:buNone/>
            </a:pPr>
            <a:r>
              <a:rPr lang="en-GB" sz="2600" dirty="0">
                <a:solidFill>
                  <a:srgbClr val="7030A0"/>
                </a:solidFill>
              </a:rPr>
              <a:t>“Virtual Desk and Filing System” </a:t>
            </a:r>
            <a:r>
              <a:rPr lang="en-GB" sz="2400" dirty="0"/>
              <a:t>(top right)</a:t>
            </a:r>
          </a:p>
          <a:p>
            <a:pPr marL="0" indent="0">
              <a:buNone/>
            </a:pPr>
            <a:r>
              <a:rPr lang="en-GB" sz="2600" dirty="0">
                <a:solidFill>
                  <a:srgbClr val="7030A0"/>
                </a:solidFill>
              </a:rPr>
              <a:t>“Interim Visit – Sales Systems – documents and resources”</a:t>
            </a:r>
          </a:p>
          <a:p>
            <a:pPr marL="0" indent="0">
              <a:buNone/>
            </a:pPr>
            <a:r>
              <a:rPr lang="en-GB" sz="2600" dirty="0">
                <a:solidFill>
                  <a:srgbClr val="7030A0"/>
                </a:solidFill>
              </a:rPr>
              <a:t>Play and watch the following videos:</a:t>
            </a:r>
          </a:p>
          <a:p>
            <a:pPr marL="457200" indent="-457200">
              <a:buAutoNum type="arabicParenBoth"/>
            </a:pPr>
            <a:r>
              <a:rPr lang="en-GB" sz="2600" dirty="0">
                <a:solidFill>
                  <a:srgbClr val="7030A0"/>
                </a:solidFill>
              </a:rPr>
              <a:t>Sheridan AV’s Sales Process</a:t>
            </a:r>
          </a:p>
          <a:p>
            <a:pPr marL="457200" indent="-457200">
              <a:buAutoNum type="arabicParenBoth"/>
            </a:pPr>
            <a:r>
              <a:rPr lang="en-GB" sz="2600" dirty="0">
                <a:solidFill>
                  <a:srgbClr val="7030A0"/>
                </a:solidFill>
              </a:rPr>
              <a:t>Cash receipts at Sheridan AV</a:t>
            </a:r>
          </a:p>
          <a:p>
            <a:pPr marL="457200" indent="-457200">
              <a:buAutoNum type="arabicParenBoth"/>
            </a:pPr>
            <a:r>
              <a:rPr lang="en-GB" sz="2600" dirty="0">
                <a:solidFill>
                  <a:srgbClr val="7030A0"/>
                </a:solidFill>
              </a:rPr>
              <a:t>Sheridan AV’s Credit Process</a:t>
            </a:r>
          </a:p>
          <a:p>
            <a:pPr marL="457200" indent="-457200">
              <a:buAutoNum type="arabicParenBoth"/>
            </a:pPr>
            <a:r>
              <a:rPr lang="en-GB" sz="2600" dirty="0">
                <a:solidFill>
                  <a:srgbClr val="7030A0"/>
                </a:solidFill>
              </a:rPr>
              <a:t>Sheridan AV: Aged Debtor Analysis</a:t>
            </a:r>
          </a:p>
        </p:txBody>
      </p:sp>
    </p:spTree>
    <p:extLst>
      <p:ext uri="{BB962C8B-B14F-4D97-AF65-F5344CB8AC3E}">
        <p14:creationId xmlns:p14="http://schemas.microsoft.com/office/powerpoint/2010/main" val="2824537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6">
            <a:extLst>
              <a:ext uri="{FF2B5EF4-FFF2-40B4-BE49-F238E27FC236}">
                <a16:creationId xmlns:a16="http://schemas.microsoft.com/office/drawing/2014/main" id="{2DBC4566-E341-490F-AC4E-BE15CAF8E580}"/>
              </a:ext>
            </a:extLst>
          </p:cNvPr>
          <p:cNvGrpSpPr>
            <a:grpSpLocks/>
          </p:cNvGrpSpPr>
          <p:nvPr/>
        </p:nvGrpSpPr>
        <p:grpSpPr bwMode="auto">
          <a:xfrm>
            <a:off x="1292225" y="349250"/>
            <a:ext cx="6632575" cy="5751513"/>
            <a:chOff x="1292224" y="350043"/>
            <a:chExt cx="6632576" cy="5750273"/>
          </a:xfrm>
        </p:grpSpPr>
        <p:sp>
          <p:nvSpPr>
            <p:cNvPr id="4" name="Rectangle 3">
              <a:extLst>
                <a:ext uri="{FF2B5EF4-FFF2-40B4-BE49-F238E27FC236}">
                  <a16:creationId xmlns:a16="http://schemas.microsoft.com/office/drawing/2014/main" id="{C914223C-7F34-46F4-A820-AE74C11A64B9}"/>
                </a:ext>
              </a:extLst>
            </p:cNvPr>
            <p:cNvSpPr/>
            <p:nvPr/>
          </p:nvSpPr>
          <p:spPr>
            <a:xfrm>
              <a:off x="1292224" y="350043"/>
              <a:ext cx="6632576" cy="3502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5" name="Rectangle 4">
              <a:extLst>
                <a:ext uri="{FF2B5EF4-FFF2-40B4-BE49-F238E27FC236}">
                  <a16:creationId xmlns:a16="http://schemas.microsoft.com/office/drawing/2014/main" id="{4B39CFB1-5DE8-435C-9C30-2C13210A4C1E}"/>
                </a:ext>
              </a:extLst>
            </p:cNvPr>
            <p:cNvSpPr/>
            <p:nvPr/>
          </p:nvSpPr>
          <p:spPr>
            <a:xfrm>
              <a:off x="1292224" y="3856075"/>
              <a:ext cx="6632576" cy="366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Rectangle 8">
              <a:extLst>
                <a:ext uri="{FF2B5EF4-FFF2-40B4-BE49-F238E27FC236}">
                  <a16:creationId xmlns:a16="http://schemas.microsoft.com/office/drawing/2014/main" id="{6820D7B3-0F5D-4EAE-BB7E-5AFF1ADE13A6}"/>
                </a:ext>
              </a:extLst>
            </p:cNvPr>
            <p:cNvSpPr/>
            <p:nvPr/>
          </p:nvSpPr>
          <p:spPr>
            <a:xfrm>
              <a:off x="1292224" y="4222708"/>
              <a:ext cx="1522413" cy="1104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600" dirty="0">
                  <a:solidFill>
                    <a:schemeClr val="tx1"/>
                  </a:solidFill>
                  <a:latin typeface="Times New Roman" panose="02020603050405020304" pitchFamily="18" charset="0"/>
                  <a:cs typeface="Times New Roman" panose="02020603050405020304" pitchFamily="18" charset="0"/>
                </a:rPr>
                <a:t>10</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913A8F6-BFF6-4BC2-8BF2-5ED3F94AF2AA}"/>
                </a:ext>
              </a:extLst>
            </p:cNvPr>
            <p:cNvSpPr/>
            <p:nvPr/>
          </p:nvSpPr>
          <p:spPr>
            <a:xfrm>
              <a:off x="2814637" y="4217947"/>
              <a:ext cx="1851025" cy="11094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600" dirty="0">
                  <a:solidFill>
                    <a:schemeClr val="tx1"/>
                  </a:solidFill>
                  <a:latin typeface="Times New Roman" panose="02020603050405020304" pitchFamily="18" charset="0"/>
                  <a:cs typeface="Times New Roman" panose="02020603050405020304" pitchFamily="18" charset="0"/>
                </a:rPr>
                <a:t>Model 317</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306C717-3B08-41A5-B91B-3FB8F18BCB53}"/>
                </a:ext>
              </a:extLst>
            </p:cNvPr>
            <p:cNvSpPr/>
            <p:nvPr/>
          </p:nvSpPr>
          <p:spPr>
            <a:xfrm>
              <a:off x="4665663" y="4222708"/>
              <a:ext cx="1628775" cy="10999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600" dirty="0">
                  <a:solidFill>
                    <a:schemeClr val="tx1"/>
                  </a:solidFill>
                  <a:latin typeface="Times New Roman" panose="02020603050405020304" pitchFamily="18" charset="0"/>
                  <a:cs typeface="Times New Roman" panose="02020603050405020304" pitchFamily="18" charset="0"/>
                </a:rPr>
                <a:t>Roller Bearing</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7AFD24A-3C74-49E7-AE7C-0755F4BD707F}"/>
                </a:ext>
              </a:extLst>
            </p:cNvPr>
            <p:cNvSpPr/>
            <p:nvPr/>
          </p:nvSpPr>
          <p:spPr>
            <a:xfrm>
              <a:off x="6284913" y="4217947"/>
              <a:ext cx="1639887" cy="11094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600" dirty="0">
                  <a:solidFill>
                    <a:schemeClr val="tx1"/>
                  </a:solidFill>
                  <a:latin typeface="Times New Roman" panose="02020603050405020304" pitchFamily="18" charset="0"/>
                  <a:cs typeface="Times New Roman" panose="02020603050405020304" pitchFamily="18" charset="0"/>
                </a:rPr>
                <a:t>480.00</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E91B93FC-157A-4E3E-88D6-26DFCAE13288}"/>
                </a:ext>
              </a:extLst>
            </p:cNvPr>
            <p:cNvSpPr/>
            <p:nvPr/>
          </p:nvSpPr>
          <p:spPr>
            <a:xfrm>
              <a:off x="1292224" y="5322609"/>
              <a:ext cx="6632576" cy="7777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sz="1600" dirty="0">
                  <a:solidFill>
                    <a:schemeClr val="tx1"/>
                  </a:solidFill>
                  <a:latin typeface="Times New Roman" panose="02020603050405020304" pitchFamily="18" charset="0"/>
                  <a:cs typeface="Times New Roman" panose="02020603050405020304" pitchFamily="18" charset="0"/>
                </a:rPr>
                <a:t>Date shipped: 8/20/</a:t>
              </a:r>
              <a:r>
                <a:rPr lang="en-US" sz="1600" dirty="0" err="1">
                  <a:solidFill>
                    <a:schemeClr val="tx1"/>
                  </a:solidFill>
                  <a:latin typeface="Times New Roman" panose="02020603050405020304" pitchFamily="18" charset="0"/>
                  <a:cs typeface="Times New Roman" panose="02020603050405020304" pitchFamily="18" charset="0"/>
                </a:rPr>
                <a:t>20XX</a:t>
              </a:r>
              <a:r>
                <a:rPr lang="en-US" sz="1600" dirty="0">
                  <a:solidFill>
                    <a:schemeClr val="tx1"/>
                  </a:solidFill>
                  <a:latin typeface="Times New Roman" panose="02020603050405020304" pitchFamily="18" charset="0"/>
                  <a:cs typeface="Times New Roman" panose="02020603050405020304" pitchFamily="18" charset="0"/>
                </a:rPr>
                <a:t> Freight Bill #229-237441</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13324" name="TextBox 15">
              <a:extLst>
                <a:ext uri="{FF2B5EF4-FFF2-40B4-BE49-F238E27FC236}">
                  <a16:creationId xmlns:a16="http://schemas.microsoft.com/office/drawing/2014/main" id="{B36957F9-C1D5-4A57-B043-1860420B56D0}"/>
                </a:ext>
              </a:extLst>
            </p:cNvPr>
            <p:cNvSpPr txBox="1">
              <a:spLocks noChangeArrowheads="1"/>
            </p:cNvSpPr>
            <p:nvPr/>
          </p:nvSpPr>
          <p:spPr bwMode="auto">
            <a:xfrm>
              <a:off x="3429000" y="526851"/>
              <a:ext cx="228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a:spcBef>
                  <a:spcPct val="0"/>
                </a:spcBef>
                <a:buFontTx/>
                <a:buNone/>
              </a:pPr>
              <a:r>
                <a:rPr lang="en-US" altLang="en-US"/>
                <a:t>Sales Order</a:t>
              </a:r>
              <a:endParaRPr lang="en-GB" altLang="en-US"/>
            </a:p>
          </p:txBody>
        </p:sp>
        <p:sp>
          <p:nvSpPr>
            <p:cNvPr id="13325" name="Text Box 4">
              <a:extLst>
                <a:ext uri="{FF2B5EF4-FFF2-40B4-BE49-F238E27FC236}">
                  <a16:creationId xmlns:a16="http://schemas.microsoft.com/office/drawing/2014/main" id="{5AA56204-EAEF-4C4D-9D6A-BBE8516A9590}"/>
                </a:ext>
              </a:extLst>
            </p:cNvPr>
            <p:cNvSpPr txBox="1">
              <a:spLocks noChangeArrowheads="1"/>
            </p:cNvSpPr>
            <p:nvPr/>
          </p:nvSpPr>
          <p:spPr bwMode="auto">
            <a:xfrm>
              <a:off x="6400800" y="501650"/>
              <a:ext cx="1295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a:solidFill>
                    <a:srgbClr val="FF0000"/>
                  </a:solidFill>
                </a:rPr>
                <a:t>64412</a:t>
              </a:r>
            </a:p>
          </p:txBody>
        </p:sp>
        <p:sp>
          <p:nvSpPr>
            <p:cNvPr id="13326" name="TextBox 17">
              <a:extLst>
                <a:ext uri="{FF2B5EF4-FFF2-40B4-BE49-F238E27FC236}">
                  <a16:creationId xmlns:a16="http://schemas.microsoft.com/office/drawing/2014/main" id="{49E3A83D-A387-4C3C-9AAE-97B81DD61585}"/>
                </a:ext>
              </a:extLst>
            </p:cNvPr>
            <p:cNvSpPr txBox="1">
              <a:spLocks noChangeArrowheads="1"/>
            </p:cNvSpPr>
            <p:nvPr/>
          </p:nvSpPr>
          <p:spPr bwMode="auto">
            <a:xfrm>
              <a:off x="1292224" y="1165324"/>
              <a:ext cx="2286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600" dirty="0"/>
                <a:t>To:</a:t>
              </a:r>
            </a:p>
            <a:p>
              <a:pPr>
                <a:spcBef>
                  <a:spcPct val="0"/>
                </a:spcBef>
                <a:buFontTx/>
                <a:buNone/>
              </a:pPr>
              <a:r>
                <a:rPr lang="en-US" altLang="en-US" sz="1600" dirty="0"/>
                <a:t>Okra Development Corp.</a:t>
              </a:r>
            </a:p>
            <a:p>
              <a:pPr>
                <a:spcBef>
                  <a:spcPct val="0"/>
                </a:spcBef>
                <a:buFontTx/>
                <a:buNone/>
              </a:pPr>
              <a:r>
                <a:rPr lang="en-US" altLang="en-US" sz="1600" dirty="0"/>
                <a:t>8924 Bailey Road</a:t>
              </a:r>
            </a:p>
            <a:p>
              <a:pPr>
                <a:spcBef>
                  <a:spcPct val="0"/>
                </a:spcBef>
                <a:buFontTx/>
                <a:buNone/>
              </a:pPr>
              <a:r>
                <a:rPr lang="en-US" altLang="en-US" sz="1600" dirty="0"/>
                <a:t>Salem, OR 92117</a:t>
              </a:r>
              <a:endParaRPr lang="en-GB" altLang="en-US" sz="1600" dirty="0"/>
            </a:p>
          </p:txBody>
        </p:sp>
        <p:sp>
          <p:nvSpPr>
            <p:cNvPr id="13327" name="TextBox 18">
              <a:extLst>
                <a:ext uri="{FF2B5EF4-FFF2-40B4-BE49-F238E27FC236}">
                  <a16:creationId xmlns:a16="http://schemas.microsoft.com/office/drawing/2014/main" id="{41970CA8-4BB5-4317-94CD-63F6CB93A2D7}"/>
                </a:ext>
              </a:extLst>
            </p:cNvPr>
            <p:cNvSpPr txBox="1">
              <a:spLocks noChangeArrowheads="1"/>
            </p:cNvSpPr>
            <p:nvPr/>
          </p:nvSpPr>
          <p:spPr bwMode="auto">
            <a:xfrm>
              <a:off x="1292224" y="2890568"/>
              <a:ext cx="2593976"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500"/>
                <a:t>Ship by September 12, 20XX</a:t>
              </a:r>
            </a:p>
            <a:p>
              <a:pPr>
                <a:spcBef>
                  <a:spcPct val="0"/>
                </a:spcBef>
                <a:buFontTx/>
                <a:buNone/>
              </a:pPr>
              <a:r>
                <a:rPr lang="en-US" altLang="en-US" sz="1500"/>
                <a:t>Terms: 2/10, n/30</a:t>
              </a:r>
            </a:p>
            <a:p>
              <a:pPr>
                <a:spcBef>
                  <a:spcPct val="0"/>
                </a:spcBef>
                <a:buFontTx/>
                <a:buNone/>
              </a:pPr>
              <a:r>
                <a:rPr lang="en-US" altLang="en-US" sz="1500"/>
                <a:t>FOB Shipping Point</a:t>
              </a:r>
              <a:endParaRPr lang="en-GB" altLang="en-US" sz="1500"/>
            </a:p>
          </p:txBody>
        </p:sp>
        <p:sp>
          <p:nvSpPr>
            <p:cNvPr id="13328" name="TextBox 19">
              <a:extLst>
                <a:ext uri="{FF2B5EF4-FFF2-40B4-BE49-F238E27FC236}">
                  <a16:creationId xmlns:a16="http://schemas.microsoft.com/office/drawing/2014/main" id="{5F5F6E60-6CBA-4B81-922D-7587DE398903}"/>
                </a:ext>
              </a:extLst>
            </p:cNvPr>
            <p:cNvSpPr txBox="1">
              <a:spLocks noChangeArrowheads="1"/>
            </p:cNvSpPr>
            <p:nvPr/>
          </p:nvSpPr>
          <p:spPr bwMode="auto">
            <a:xfrm>
              <a:off x="5029200" y="2890567"/>
              <a:ext cx="28435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500" b="1"/>
                <a:t>Credit Approval</a:t>
              </a:r>
              <a:r>
                <a:rPr lang="en-US" altLang="en-US" sz="1500"/>
                <a:t>___________</a:t>
              </a:r>
            </a:p>
            <a:p>
              <a:pPr>
                <a:spcBef>
                  <a:spcPct val="0"/>
                </a:spcBef>
                <a:buFontTx/>
                <a:buNone/>
              </a:pPr>
              <a:r>
                <a:rPr lang="en-US" altLang="en-US" sz="1500" b="1"/>
                <a:t>Goods Counted </a:t>
              </a:r>
              <a:r>
                <a:rPr lang="en-US" altLang="en-US" sz="1500"/>
                <a:t>___________</a:t>
              </a:r>
            </a:p>
            <a:p>
              <a:pPr>
                <a:spcBef>
                  <a:spcPct val="0"/>
                </a:spcBef>
                <a:buFontTx/>
                <a:buNone/>
              </a:pPr>
              <a:r>
                <a:rPr lang="en-US" altLang="en-US" sz="1500"/>
                <a:t>Customer Order Number 6-3378</a:t>
              </a:r>
            </a:p>
            <a:p>
              <a:pPr>
                <a:spcBef>
                  <a:spcPct val="0"/>
                </a:spcBef>
                <a:buFontTx/>
                <a:buNone/>
              </a:pPr>
              <a:endParaRPr lang="en-GB" altLang="en-US" sz="1500"/>
            </a:p>
          </p:txBody>
        </p:sp>
        <p:sp>
          <p:nvSpPr>
            <p:cNvPr id="13329" name="TextBox 20">
              <a:extLst>
                <a:ext uri="{FF2B5EF4-FFF2-40B4-BE49-F238E27FC236}">
                  <a16:creationId xmlns:a16="http://schemas.microsoft.com/office/drawing/2014/main" id="{EB07E0AD-CFEB-49F2-BE9A-B94052F507A4}"/>
                </a:ext>
              </a:extLst>
            </p:cNvPr>
            <p:cNvSpPr txBox="1">
              <a:spLocks noChangeArrowheads="1"/>
            </p:cNvSpPr>
            <p:nvPr/>
          </p:nvSpPr>
          <p:spPr bwMode="auto">
            <a:xfrm>
              <a:off x="5222340" y="1703933"/>
              <a:ext cx="2593976"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500" b="1"/>
                <a:t>Faragut Sales, Inc.</a:t>
              </a:r>
            </a:p>
            <a:p>
              <a:pPr>
                <a:spcBef>
                  <a:spcPct val="0"/>
                </a:spcBef>
                <a:buFontTx/>
                <a:buNone/>
              </a:pPr>
              <a:r>
                <a:rPr lang="en-US" altLang="en-US" sz="1500"/>
                <a:t>Ship to Okra Development</a:t>
              </a:r>
            </a:p>
            <a:p>
              <a:pPr>
                <a:spcBef>
                  <a:spcPct val="0"/>
                </a:spcBef>
                <a:buFontTx/>
                <a:buNone/>
              </a:pPr>
              <a:r>
                <a:rPr lang="en-US" altLang="en-US" sz="1500"/>
                <a:t>8924 Bailey Road, OR</a:t>
              </a:r>
              <a:endParaRPr lang="en-GB" altLang="en-US" sz="1500"/>
            </a:p>
          </p:txBody>
        </p:sp>
        <p:sp>
          <p:nvSpPr>
            <p:cNvPr id="22" name="Explosion 1 39">
              <a:extLst>
                <a:ext uri="{FF2B5EF4-FFF2-40B4-BE49-F238E27FC236}">
                  <a16:creationId xmlns:a16="http://schemas.microsoft.com/office/drawing/2014/main" id="{C5AAF4AC-3313-4EF7-8A0C-8D1C41E3E06C}"/>
                </a:ext>
              </a:extLst>
            </p:cNvPr>
            <p:cNvSpPr/>
            <p:nvPr/>
          </p:nvSpPr>
          <p:spPr>
            <a:xfrm>
              <a:off x="7278688" y="610337"/>
              <a:ext cx="355600" cy="40155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3" name="Explosion 1 39">
              <a:extLst>
                <a:ext uri="{FF2B5EF4-FFF2-40B4-BE49-F238E27FC236}">
                  <a16:creationId xmlns:a16="http://schemas.microsoft.com/office/drawing/2014/main" id="{99ADF5F6-8331-4BCC-84DC-E859FE9813D7}"/>
                </a:ext>
              </a:extLst>
            </p:cNvPr>
            <p:cNvSpPr/>
            <p:nvPr/>
          </p:nvSpPr>
          <p:spPr>
            <a:xfrm>
              <a:off x="7551738" y="3086303"/>
              <a:ext cx="355600" cy="40155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332" name="TextBox 23">
              <a:extLst>
                <a:ext uri="{FF2B5EF4-FFF2-40B4-BE49-F238E27FC236}">
                  <a16:creationId xmlns:a16="http://schemas.microsoft.com/office/drawing/2014/main" id="{7ECA8EFE-300C-4AA1-9781-A5E5C461C108}"/>
                </a:ext>
              </a:extLst>
            </p:cNvPr>
            <p:cNvSpPr txBox="1">
              <a:spLocks noChangeArrowheads="1"/>
            </p:cNvSpPr>
            <p:nvPr/>
          </p:nvSpPr>
          <p:spPr bwMode="auto">
            <a:xfrm>
              <a:off x="6723856" y="2876018"/>
              <a:ext cx="6492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600">
                  <a:solidFill>
                    <a:srgbClr val="0070C0"/>
                  </a:solidFill>
                  <a:latin typeface="Monotype Corsiva" panose="03010101010201010101" pitchFamily="66" charset="0"/>
                </a:rPr>
                <a:t>C.H.</a:t>
              </a:r>
              <a:endParaRPr lang="en-GB" altLang="en-US" sz="1600">
                <a:solidFill>
                  <a:srgbClr val="0070C0"/>
                </a:solidFill>
                <a:latin typeface="Monotype Corsiva" panose="03010101010201010101" pitchFamily="66" charset="0"/>
              </a:endParaRPr>
            </a:p>
          </p:txBody>
        </p:sp>
        <p:sp>
          <p:nvSpPr>
            <p:cNvPr id="13333" name="TextBox 24">
              <a:extLst>
                <a:ext uri="{FF2B5EF4-FFF2-40B4-BE49-F238E27FC236}">
                  <a16:creationId xmlns:a16="http://schemas.microsoft.com/office/drawing/2014/main" id="{431CAF64-E9AE-4ADC-99D8-B6F7BE723CEB}"/>
                </a:ext>
              </a:extLst>
            </p:cNvPr>
            <p:cNvSpPr txBox="1">
              <a:spLocks noChangeArrowheads="1"/>
            </p:cNvSpPr>
            <p:nvPr/>
          </p:nvSpPr>
          <p:spPr bwMode="auto">
            <a:xfrm>
              <a:off x="6723856" y="3128800"/>
              <a:ext cx="6492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600">
                  <a:solidFill>
                    <a:srgbClr val="0070C0"/>
                  </a:solidFill>
                  <a:latin typeface="Monotype Corsiva" panose="03010101010201010101" pitchFamily="66" charset="0"/>
                </a:rPr>
                <a:t>M.K.</a:t>
              </a:r>
              <a:endParaRPr lang="en-GB" altLang="en-US" sz="1600">
                <a:solidFill>
                  <a:srgbClr val="0070C0"/>
                </a:solidFill>
                <a:latin typeface="Monotype Corsiva" panose="03010101010201010101" pitchFamily="66" charset="0"/>
              </a:endParaRPr>
            </a:p>
          </p:txBody>
        </p:sp>
        <p:sp>
          <p:nvSpPr>
            <p:cNvPr id="13334" name="TextBox 25">
              <a:extLst>
                <a:ext uri="{FF2B5EF4-FFF2-40B4-BE49-F238E27FC236}">
                  <a16:creationId xmlns:a16="http://schemas.microsoft.com/office/drawing/2014/main" id="{1A650C35-BA83-4866-B3B3-CD2A54E43451}"/>
                </a:ext>
              </a:extLst>
            </p:cNvPr>
            <p:cNvSpPr txBox="1">
              <a:spLocks noChangeArrowheads="1"/>
            </p:cNvSpPr>
            <p:nvPr/>
          </p:nvSpPr>
          <p:spPr bwMode="auto">
            <a:xfrm>
              <a:off x="6611368" y="1267202"/>
              <a:ext cx="6492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600">
                  <a:solidFill>
                    <a:srgbClr val="0070C0"/>
                  </a:solidFill>
                </a:rPr>
                <a:t>Copy</a:t>
              </a:r>
              <a:endParaRPr lang="en-GB" altLang="en-US" sz="1600">
                <a:solidFill>
                  <a:srgbClr val="0070C0"/>
                </a:solidFill>
              </a:endParaRPr>
            </a:p>
          </p:txBody>
        </p:sp>
      </p:grpSp>
      <p:sp>
        <p:nvSpPr>
          <p:cNvPr id="28" name="Rounded Rectangular Callout 19">
            <a:extLst>
              <a:ext uri="{FF2B5EF4-FFF2-40B4-BE49-F238E27FC236}">
                <a16:creationId xmlns:a16="http://schemas.microsoft.com/office/drawing/2014/main" id="{41D3EA9E-D4AB-4E23-9432-4B190FC74221}"/>
              </a:ext>
            </a:extLst>
          </p:cNvPr>
          <p:cNvSpPr/>
          <p:nvPr/>
        </p:nvSpPr>
        <p:spPr>
          <a:xfrm>
            <a:off x="3505200" y="973138"/>
            <a:ext cx="2667000" cy="439737"/>
          </a:xfrm>
          <a:prstGeom prst="wedgeRoundRectCallout">
            <a:avLst>
              <a:gd name="adj1" fmla="val 59277"/>
              <a:gd name="adj2" fmla="val -91768"/>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rgbClr val="FF0000"/>
                </a:solidFill>
                <a:latin typeface="Times New Roman" panose="02020603050405020304" pitchFamily="18" charset="0"/>
                <a:cs typeface="Times New Roman" panose="02020603050405020304" pitchFamily="18" charset="0"/>
              </a:rPr>
              <a:t>Prenumbered Sales Order. Controlled numerically</a:t>
            </a:r>
          </a:p>
        </p:txBody>
      </p:sp>
      <p:sp>
        <p:nvSpPr>
          <p:cNvPr id="13316" name="Slide Number Placeholder 1">
            <a:extLst>
              <a:ext uri="{FF2B5EF4-FFF2-40B4-BE49-F238E27FC236}">
                <a16:creationId xmlns:a16="http://schemas.microsoft.com/office/drawing/2014/main" id="{1C2BED6E-E914-41D9-B6EF-911001E823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7030A0"/>
                </a:solidFill>
              </a:rPr>
              <a:t>Revenue Cycle </a:t>
            </a:r>
            <a:fld id="{C773D781-F938-4AE3-BA5C-C528E0569C74}" type="slidenum">
              <a:rPr lang="en-US" altLang="en-US" sz="1200" smtClean="0">
                <a:solidFill>
                  <a:srgbClr val="7030A0"/>
                </a:solidFill>
              </a:rPr>
              <a:pPr/>
              <a:t>27</a:t>
            </a:fld>
            <a:endParaRPr lang="en-US" altLang="en-US" sz="1200">
              <a:solidFill>
                <a:srgbClr val="7030A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3">
            <a:extLst>
              <a:ext uri="{FF2B5EF4-FFF2-40B4-BE49-F238E27FC236}">
                <a16:creationId xmlns:a16="http://schemas.microsoft.com/office/drawing/2014/main" id="{1B6A100B-D8C3-4A7C-8EA6-EED46E506C5D}"/>
              </a:ext>
            </a:extLst>
          </p:cNvPr>
          <p:cNvGrpSpPr>
            <a:grpSpLocks/>
          </p:cNvGrpSpPr>
          <p:nvPr/>
        </p:nvGrpSpPr>
        <p:grpSpPr bwMode="auto">
          <a:xfrm>
            <a:off x="1390650" y="95250"/>
            <a:ext cx="6229350" cy="6457950"/>
            <a:chOff x="1390553" y="95251"/>
            <a:chExt cx="6229447" cy="6457950"/>
          </a:xfrm>
        </p:grpSpPr>
        <p:sp>
          <p:nvSpPr>
            <p:cNvPr id="12292" name="Text Box 3">
              <a:extLst>
                <a:ext uri="{FF2B5EF4-FFF2-40B4-BE49-F238E27FC236}">
                  <a16:creationId xmlns:a16="http://schemas.microsoft.com/office/drawing/2014/main" id="{49880F4E-8040-47BE-86BE-C3A2E6120F56}"/>
                </a:ext>
              </a:extLst>
            </p:cNvPr>
            <p:cNvSpPr txBox="1">
              <a:spLocks noChangeArrowheads="1"/>
            </p:cNvSpPr>
            <p:nvPr/>
          </p:nvSpPr>
          <p:spPr bwMode="auto">
            <a:xfrm>
              <a:off x="1390553" y="95251"/>
              <a:ext cx="6224974" cy="3355407"/>
            </a:xfrm>
            <a:prstGeom prst="rect">
              <a:avLst/>
            </a:prstGeom>
            <a:solidFill>
              <a:schemeClr val="bg1"/>
            </a:solidFill>
            <a:ln w="28575">
              <a:solidFill>
                <a:srgbClr val="000000"/>
              </a:solidFill>
              <a:miter lim="800000"/>
              <a:headEnd/>
              <a:tailEnd/>
            </a:ln>
          </p:spPr>
          <p:txBody>
            <a:bodyPr lIns="92075" tIns="46038" rIns="92075" bIns="46038">
              <a:spAutoFit/>
            </a:bodyPr>
            <a:lstStyle>
              <a:lvl1pPr defTabSz="457200">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defTabSz="45720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defTabSz="4572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defTabSz="4572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4572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 typeface="Monotype Sorts"/>
                <a:buNone/>
              </a:pPr>
              <a:r>
                <a:rPr lang="en-US" altLang="en-US" dirty="0">
                  <a:solidFill>
                    <a:srgbClr val="000000"/>
                  </a:solidFill>
                </a:rPr>
                <a:t>				Okra Development Corp</a:t>
              </a:r>
              <a:r>
                <a:rPr lang="en-US" altLang="en-US" dirty="0"/>
                <a:t>.</a:t>
              </a:r>
              <a:r>
                <a:rPr lang="en-US" altLang="en-US" sz="1400" dirty="0">
                  <a:solidFill>
                    <a:srgbClr val="0070C0"/>
                  </a:solidFill>
                </a:rPr>
                <a:t>		</a:t>
              </a:r>
              <a:r>
                <a:rPr lang="en-US" altLang="en-US" sz="1400" i="1" dirty="0">
                  <a:solidFill>
                    <a:srgbClr val="0070C0"/>
                  </a:solidFill>
                </a:rPr>
                <a:t>Copy</a:t>
              </a:r>
              <a:r>
                <a:rPr lang="en-US" altLang="en-US" sz="1400" dirty="0">
                  <a:solidFill>
                    <a:srgbClr val="0070C0"/>
                  </a:solidFill>
                </a:rPr>
                <a:t>			</a:t>
              </a:r>
              <a:endParaRPr lang="en-US" altLang="en-US" sz="1800" dirty="0">
                <a:solidFill>
                  <a:srgbClr val="0070C0"/>
                </a:solidFill>
                <a:latin typeface="Monotype Corsiva" panose="03010101010201010101" pitchFamily="66" charset="0"/>
              </a:endParaRPr>
            </a:p>
            <a:p>
              <a:pPr eaLnBrk="1" hangingPunct="1">
                <a:lnSpc>
                  <a:spcPct val="50000"/>
                </a:lnSpc>
                <a:spcBef>
                  <a:spcPct val="50000"/>
                </a:spcBef>
                <a:buFont typeface="Monotype Sorts"/>
                <a:buNone/>
              </a:pPr>
              <a:endParaRPr lang="en-US" altLang="en-US" sz="1400" dirty="0">
                <a:solidFill>
                  <a:srgbClr val="000000"/>
                </a:solidFill>
              </a:endParaRPr>
            </a:p>
            <a:p>
              <a:pPr eaLnBrk="1" hangingPunct="1">
                <a:lnSpc>
                  <a:spcPct val="50000"/>
                </a:lnSpc>
                <a:spcBef>
                  <a:spcPct val="50000"/>
                </a:spcBef>
                <a:buFont typeface="Monotype Sorts"/>
                <a:buNone/>
              </a:pPr>
              <a:r>
                <a:rPr lang="en-US" altLang="en-US" sz="1400" dirty="0">
                  <a:solidFill>
                    <a:srgbClr val="000000"/>
                  </a:solidFill>
                </a:rPr>
                <a:t>8924 Bailey Road						</a:t>
              </a:r>
              <a:r>
                <a:rPr lang="en-US" altLang="en-US" sz="1600" b="1" dirty="0">
                  <a:solidFill>
                    <a:srgbClr val="000000"/>
                  </a:solidFill>
                </a:rPr>
                <a:t>Purchase Order </a:t>
              </a:r>
              <a:r>
                <a:rPr lang="en-US" altLang="en-US" sz="1600" b="1" dirty="0">
                  <a:solidFill>
                    <a:srgbClr val="FF0000"/>
                  </a:solidFill>
                </a:rPr>
                <a:t>6-3378</a:t>
              </a:r>
            </a:p>
            <a:p>
              <a:pPr eaLnBrk="1" hangingPunct="1">
                <a:lnSpc>
                  <a:spcPct val="50000"/>
                </a:lnSpc>
                <a:spcBef>
                  <a:spcPct val="50000"/>
                </a:spcBef>
                <a:buFont typeface="Monotype Sorts"/>
                <a:buNone/>
              </a:pPr>
              <a:r>
                <a:rPr lang="en-US" altLang="en-US" sz="1400" dirty="0">
                  <a:solidFill>
                    <a:srgbClr val="000000"/>
                  </a:solidFill>
                </a:rPr>
                <a:t>Salem, OR 92117						</a:t>
              </a:r>
              <a:r>
                <a:rPr lang="en-US" altLang="en-US" sz="1400" b="1" dirty="0">
                  <a:solidFill>
                    <a:srgbClr val="000000"/>
                  </a:solidFill>
                </a:rPr>
                <a:t>Date:	</a:t>
              </a:r>
              <a:r>
                <a:rPr lang="en-US" altLang="en-US" sz="1400" dirty="0">
                  <a:solidFill>
                    <a:srgbClr val="000000"/>
                  </a:solidFill>
                </a:rPr>
                <a:t>	August 5, 201X</a:t>
              </a:r>
            </a:p>
            <a:p>
              <a:pPr eaLnBrk="1" hangingPunct="1">
                <a:lnSpc>
                  <a:spcPct val="50000"/>
                </a:lnSpc>
                <a:spcBef>
                  <a:spcPct val="50000"/>
                </a:spcBef>
                <a:buFont typeface="Monotype Sorts"/>
                <a:buNone/>
              </a:pPr>
              <a:r>
                <a:rPr lang="en-US" altLang="en-US" sz="1400" dirty="0">
                  <a:solidFill>
                    <a:srgbClr val="000000"/>
                  </a:solidFill>
                </a:rPr>
                <a:t>								</a:t>
              </a:r>
              <a:r>
                <a:rPr lang="en-US" altLang="en-US" sz="1400" b="1" dirty="0">
                  <a:solidFill>
                    <a:srgbClr val="000000"/>
                  </a:solidFill>
                </a:rPr>
                <a:t>Ship By:</a:t>
              </a:r>
              <a:r>
                <a:rPr lang="en-US" altLang="en-US" sz="1400" dirty="0">
                  <a:solidFill>
                    <a:srgbClr val="000000"/>
                  </a:solidFill>
                </a:rPr>
                <a:t>	September 12, 201X</a:t>
              </a:r>
            </a:p>
            <a:p>
              <a:pPr eaLnBrk="1" hangingPunct="1">
                <a:lnSpc>
                  <a:spcPct val="50000"/>
                </a:lnSpc>
                <a:spcBef>
                  <a:spcPct val="50000"/>
                </a:spcBef>
                <a:buFont typeface="Monotype Sorts"/>
                <a:buNone/>
              </a:pPr>
              <a:r>
                <a:rPr lang="en-US" altLang="en-US" sz="1400" dirty="0">
                  <a:solidFill>
                    <a:srgbClr val="000000"/>
                  </a:solidFill>
                </a:rPr>
                <a:t>								</a:t>
              </a:r>
              <a:r>
                <a:rPr lang="en-US" altLang="en-US" sz="1400" b="1" dirty="0">
                  <a:solidFill>
                    <a:srgbClr val="000000"/>
                  </a:solidFill>
                </a:rPr>
                <a:t>Terms:</a:t>
              </a:r>
              <a:r>
                <a:rPr lang="en-US" altLang="en-US" sz="1400" dirty="0">
                  <a:solidFill>
                    <a:srgbClr val="000000"/>
                  </a:solidFill>
                </a:rPr>
                <a:t>	2/10, n/30</a:t>
              </a:r>
            </a:p>
            <a:p>
              <a:pPr eaLnBrk="1" hangingPunct="1">
                <a:lnSpc>
                  <a:spcPct val="50000"/>
                </a:lnSpc>
                <a:spcBef>
                  <a:spcPct val="50000"/>
                </a:spcBef>
                <a:buFont typeface="Monotype Sorts"/>
                <a:buNone/>
              </a:pPr>
              <a:r>
                <a:rPr lang="en-US" altLang="en-US" sz="1400" dirty="0">
                  <a:solidFill>
                    <a:srgbClr val="000000"/>
                  </a:solidFill>
                </a:rPr>
                <a:t>										FOB Shipping Point</a:t>
              </a:r>
            </a:p>
            <a:p>
              <a:pPr eaLnBrk="1" hangingPunct="1">
                <a:lnSpc>
                  <a:spcPct val="50000"/>
                </a:lnSpc>
                <a:spcBef>
                  <a:spcPct val="50000"/>
                </a:spcBef>
                <a:buFont typeface="Monotype Sorts"/>
                <a:buNone/>
              </a:pPr>
              <a:r>
                <a:rPr lang="en-US" altLang="en-US" sz="1600" b="1" dirty="0">
                  <a:solidFill>
                    <a:srgbClr val="000000"/>
                  </a:solidFill>
                </a:rPr>
                <a:t>To: 							Ship to: </a:t>
              </a:r>
            </a:p>
            <a:p>
              <a:pPr eaLnBrk="1" hangingPunct="1">
                <a:lnSpc>
                  <a:spcPct val="50000"/>
                </a:lnSpc>
                <a:spcBef>
                  <a:spcPct val="50000"/>
                </a:spcBef>
                <a:buFont typeface="Monotype Sorts"/>
                <a:buNone/>
              </a:pPr>
              <a:r>
                <a:rPr lang="en-US" altLang="en-US" sz="1600" dirty="0" err="1">
                  <a:solidFill>
                    <a:srgbClr val="000000"/>
                  </a:solidFill>
                </a:rPr>
                <a:t>Faragut</a:t>
              </a:r>
              <a:r>
                <a:rPr lang="en-US" altLang="en-US" sz="1600" dirty="0">
                  <a:solidFill>
                    <a:srgbClr val="000000"/>
                  </a:solidFill>
                </a:rPr>
                <a:t> Sales, Inc. 				Okra Development Corp.</a:t>
              </a:r>
            </a:p>
            <a:p>
              <a:pPr eaLnBrk="1" hangingPunct="1">
                <a:lnSpc>
                  <a:spcPct val="50000"/>
                </a:lnSpc>
                <a:spcBef>
                  <a:spcPct val="50000"/>
                </a:spcBef>
                <a:buFont typeface="Monotype Sorts"/>
                <a:buNone/>
              </a:pPr>
              <a:r>
                <a:rPr lang="en-US" altLang="en-US" sz="1600" dirty="0">
                  <a:solidFill>
                    <a:srgbClr val="000000"/>
                  </a:solidFill>
                </a:rPr>
                <a:t>3812 Briar Drive 				8924 Bailey Road, </a:t>
              </a:r>
            </a:p>
            <a:p>
              <a:pPr eaLnBrk="1" hangingPunct="1">
                <a:lnSpc>
                  <a:spcPct val="50000"/>
                </a:lnSpc>
                <a:spcBef>
                  <a:spcPct val="50000"/>
                </a:spcBef>
                <a:buFont typeface="Monotype Sorts"/>
                <a:buNone/>
              </a:pPr>
              <a:r>
                <a:rPr lang="en-US" altLang="en-US" sz="1600" dirty="0">
                  <a:solidFill>
                    <a:srgbClr val="000000"/>
                  </a:solidFill>
                </a:rPr>
                <a:t>Salem, OR 92115 				Salem, OR 92117				</a:t>
              </a:r>
            </a:p>
            <a:p>
              <a:pPr eaLnBrk="1" hangingPunct="1">
                <a:lnSpc>
                  <a:spcPct val="50000"/>
                </a:lnSpc>
                <a:spcBef>
                  <a:spcPct val="50000"/>
                </a:spcBef>
                <a:buFont typeface="Monotype Sorts"/>
                <a:buNone/>
              </a:pPr>
              <a:r>
                <a:rPr lang="en-US" altLang="en-US" sz="1600" dirty="0">
                  <a:solidFill>
                    <a:srgbClr val="000000"/>
                  </a:solidFill>
                </a:rPr>
                <a:t>											</a:t>
              </a:r>
            </a:p>
          </p:txBody>
        </p:sp>
        <p:sp>
          <p:nvSpPr>
            <p:cNvPr id="12293" name="Text Box 4">
              <a:extLst>
                <a:ext uri="{FF2B5EF4-FFF2-40B4-BE49-F238E27FC236}">
                  <a16:creationId xmlns:a16="http://schemas.microsoft.com/office/drawing/2014/main" id="{4B434DAA-D8B6-4FDE-80DA-656295F7612F}"/>
                </a:ext>
              </a:extLst>
            </p:cNvPr>
            <p:cNvSpPr txBox="1">
              <a:spLocks noChangeArrowheads="1"/>
            </p:cNvSpPr>
            <p:nvPr/>
          </p:nvSpPr>
          <p:spPr bwMode="auto">
            <a:xfrm>
              <a:off x="1393535" y="3190117"/>
              <a:ext cx="1135879" cy="1524876"/>
            </a:xfrm>
            <a:prstGeom prst="rect">
              <a:avLst/>
            </a:prstGeom>
            <a:solidFill>
              <a:schemeClr val="bg1"/>
            </a:solidFill>
            <a:ln w="28575">
              <a:solidFill>
                <a:srgbClr val="000000"/>
              </a:solidFill>
              <a:miter lim="800000"/>
              <a:headEnd/>
              <a:tailEnd/>
            </a:ln>
          </p:spPr>
          <p:txBody>
            <a:bodyPr lIns="92075" tIns="46038" rIns="92075" bIns="46038">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 typeface="Monotype Sorts"/>
                <a:buNone/>
              </a:pPr>
              <a:r>
                <a:rPr lang="en-US" altLang="en-US" sz="1400" b="1">
                  <a:solidFill>
                    <a:srgbClr val="000000"/>
                  </a:solidFill>
                </a:rPr>
                <a:t>Quantity</a:t>
              </a:r>
              <a:endParaRPr lang="en-US" altLang="en-US" sz="1400">
                <a:solidFill>
                  <a:srgbClr val="000000"/>
                </a:solidFill>
              </a:endParaRPr>
            </a:p>
            <a:p>
              <a:pPr algn="ctr" eaLnBrk="1" hangingPunct="1">
                <a:spcBef>
                  <a:spcPct val="50000"/>
                </a:spcBef>
                <a:buFont typeface="Monotype Sorts"/>
                <a:buNone/>
              </a:pPr>
              <a:endParaRPr lang="en-US" altLang="en-US" sz="1400">
                <a:solidFill>
                  <a:srgbClr val="000000"/>
                </a:solidFill>
              </a:endParaRPr>
            </a:p>
            <a:p>
              <a:pPr algn="ctr" eaLnBrk="1" hangingPunct="1">
                <a:spcBef>
                  <a:spcPct val="50000"/>
                </a:spcBef>
                <a:buFont typeface="Monotype Sorts"/>
                <a:buNone/>
              </a:pPr>
              <a:r>
                <a:rPr lang="en-US" altLang="en-US" sz="1400">
                  <a:solidFill>
                    <a:srgbClr val="000000"/>
                  </a:solidFill>
                </a:rPr>
                <a:t>10</a:t>
              </a:r>
            </a:p>
            <a:p>
              <a:pPr algn="ctr" eaLnBrk="1" hangingPunct="1">
                <a:spcBef>
                  <a:spcPct val="50000"/>
                </a:spcBef>
                <a:buFont typeface="Monotype Sorts"/>
                <a:buNone/>
              </a:pPr>
              <a:endParaRPr lang="en-US" altLang="en-US" sz="1400" b="1">
                <a:solidFill>
                  <a:srgbClr val="000000"/>
                </a:solidFill>
              </a:endParaRPr>
            </a:p>
            <a:p>
              <a:pPr algn="ctr" eaLnBrk="1" hangingPunct="1">
                <a:spcBef>
                  <a:spcPct val="50000"/>
                </a:spcBef>
                <a:buFont typeface="Monotype Sorts"/>
                <a:buNone/>
              </a:pPr>
              <a:endParaRPr lang="en-US" altLang="en-US" sz="1400" b="1">
                <a:solidFill>
                  <a:srgbClr val="000000"/>
                </a:solidFill>
              </a:endParaRPr>
            </a:p>
          </p:txBody>
        </p:sp>
        <p:sp>
          <p:nvSpPr>
            <p:cNvPr id="12294" name="Text Box 5">
              <a:extLst>
                <a:ext uri="{FF2B5EF4-FFF2-40B4-BE49-F238E27FC236}">
                  <a16:creationId xmlns:a16="http://schemas.microsoft.com/office/drawing/2014/main" id="{631FBE98-A8B3-41EF-929E-C1A798DBD5C5}"/>
                </a:ext>
              </a:extLst>
            </p:cNvPr>
            <p:cNvSpPr txBox="1">
              <a:spLocks noChangeArrowheads="1"/>
            </p:cNvSpPr>
            <p:nvPr/>
          </p:nvSpPr>
          <p:spPr bwMode="auto">
            <a:xfrm>
              <a:off x="2529414" y="3190117"/>
              <a:ext cx="1307305" cy="1524876"/>
            </a:xfrm>
            <a:prstGeom prst="rect">
              <a:avLst/>
            </a:prstGeom>
            <a:solidFill>
              <a:schemeClr val="bg1"/>
            </a:solidFill>
            <a:ln w="28575">
              <a:solidFill>
                <a:srgbClr val="000000"/>
              </a:solidFill>
              <a:miter lim="800000"/>
              <a:headEnd/>
              <a:tailEnd/>
            </a:ln>
          </p:spPr>
          <p:txBody>
            <a:bodyPr lIns="92075" tIns="46038" rIns="92075" bIns="46038">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 typeface="Monotype Sorts"/>
                <a:buNone/>
              </a:pPr>
              <a:r>
                <a:rPr lang="en-US" altLang="en-US" sz="1400" b="1">
                  <a:solidFill>
                    <a:srgbClr val="000000"/>
                  </a:solidFill>
                </a:rPr>
                <a:t>Number</a:t>
              </a:r>
              <a:endParaRPr lang="en-US" altLang="en-US" sz="1400">
                <a:solidFill>
                  <a:srgbClr val="000000"/>
                </a:solidFill>
              </a:endParaRPr>
            </a:p>
            <a:p>
              <a:pPr algn="ctr" eaLnBrk="1" hangingPunct="1">
                <a:spcBef>
                  <a:spcPct val="50000"/>
                </a:spcBef>
                <a:buFont typeface="Monotype Sorts"/>
                <a:buNone/>
              </a:pPr>
              <a:endParaRPr lang="en-US" altLang="en-US" sz="1400">
                <a:solidFill>
                  <a:srgbClr val="000000"/>
                </a:solidFill>
              </a:endParaRPr>
            </a:p>
            <a:p>
              <a:pPr algn="ctr" eaLnBrk="1" hangingPunct="1">
                <a:spcBef>
                  <a:spcPct val="50000"/>
                </a:spcBef>
                <a:buFont typeface="Monotype Sorts"/>
                <a:buNone/>
              </a:pPr>
              <a:r>
                <a:rPr lang="en-US" altLang="en-US" sz="1400">
                  <a:solidFill>
                    <a:srgbClr val="000000"/>
                  </a:solidFill>
                </a:rPr>
                <a:t>Model 317</a:t>
              </a:r>
            </a:p>
            <a:p>
              <a:pPr algn="ctr" eaLnBrk="1" hangingPunct="1">
                <a:spcBef>
                  <a:spcPct val="50000"/>
                </a:spcBef>
                <a:buFont typeface="Monotype Sorts"/>
                <a:buNone/>
              </a:pPr>
              <a:endParaRPr lang="en-US" altLang="en-US" sz="1400" b="1">
                <a:solidFill>
                  <a:srgbClr val="000000"/>
                </a:solidFill>
              </a:endParaRPr>
            </a:p>
            <a:p>
              <a:pPr algn="ctr" eaLnBrk="1" hangingPunct="1">
                <a:spcBef>
                  <a:spcPct val="50000"/>
                </a:spcBef>
                <a:buFont typeface="Monotype Sorts"/>
                <a:buNone/>
              </a:pPr>
              <a:endParaRPr lang="en-US" altLang="en-US" sz="1400" b="1">
                <a:solidFill>
                  <a:srgbClr val="000000"/>
                </a:solidFill>
              </a:endParaRPr>
            </a:p>
          </p:txBody>
        </p:sp>
        <p:sp>
          <p:nvSpPr>
            <p:cNvPr id="12295" name="Text Box 6">
              <a:extLst>
                <a:ext uri="{FF2B5EF4-FFF2-40B4-BE49-F238E27FC236}">
                  <a16:creationId xmlns:a16="http://schemas.microsoft.com/office/drawing/2014/main" id="{277B0E7C-E915-43F9-BA5F-CDB4A1683C74}"/>
                </a:ext>
              </a:extLst>
            </p:cNvPr>
            <p:cNvSpPr txBox="1">
              <a:spLocks noChangeArrowheads="1"/>
            </p:cNvSpPr>
            <p:nvPr/>
          </p:nvSpPr>
          <p:spPr bwMode="auto">
            <a:xfrm>
              <a:off x="5643392" y="3190117"/>
              <a:ext cx="858617" cy="1524876"/>
            </a:xfrm>
            <a:prstGeom prst="rect">
              <a:avLst/>
            </a:prstGeom>
            <a:solidFill>
              <a:schemeClr val="bg1"/>
            </a:solidFill>
            <a:ln w="28575">
              <a:solidFill>
                <a:srgbClr val="000000"/>
              </a:solidFill>
              <a:miter lim="800000"/>
              <a:headEnd/>
              <a:tailEnd/>
            </a:ln>
          </p:spPr>
          <p:txBody>
            <a:bodyPr lIns="92075" tIns="46038" rIns="92075" bIns="46038">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 typeface="Monotype Sorts"/>
                <a:buNone/>
              </a:pPr>
              <a:r>
                <a:rPr lang="en-US" altLang="en-US" sz="1400" b="1">
                  <a:solidFill>
                    <a:srgbClr val="000000"/>
                  </a:solidFill>
                </a:rPr>
                <a:t>Price</a:t>
              </a:r>
              <a:endParaRPr lang="en-US" altLang="en-US" sz="1400">
                <a:solidFill>
                  <a:srgbClr val="000000"/>
                </a:solidFill>
              </a:endParaRPr>
            </a:p>
            <a:p>
              <a:pPr algn="ctr" eaLnBrk="1" hangingPunct="1">
                <a:spcBef>
                  <a:spcPct val="50000"/>
                </a:spcBef>
                <a:buFont typeface="Monotype Sorts"/>
                <a:buNone/>
              </a:pPr>
              <a:endParaRPr lang="en-US" altLang="en-US" sz="1400">
                <a:solidFill>
                  <a:srgbClr val="000000"/>
                </a:solidFill>
              </a:endParaRPr>
            </a:p>
            <a:p>
              <a:pPr algn="ctr" eaLnBrk="1" hangingPunct="1">
                <a:spcBef>
                  <a:spcPct val="50000"/>
                </a:spcBef>
                <a:buFont typeface="Monotype Sorts"/>
                <a:buNone/>
              </a:pPr>
              <a:r>
                <a:rPr lang="en-US" altLang="en-US" sz="1400">
                  <a:solidFill>
                    <a:srgbClr val="000000"/>
                  </a:solidFill>
                </a:rPr>
                <a:t>48.00</a:t>
              </a:r>
            </a:p>
            <a:p>
              <a:pPr algn="ctr" eaLnBrk="1" hangingPunct="1">
                <a:spcBef>
                  <a:spcPct val="50000"/>
                </a:spcBef>
                <a:buFont typeface="Monotype Sorts"/>
                <a:buNone/>
              </a:pPr>
              <a:endParaRPr lang="en-US" altLang="en-US" sz="1400">
                <a:solidFill>
                  <a:srgbClr val="000000"/>
                </a:solidFill>
              </a:endParaRPr>
            </a:p>
            <a:p>
              <a:pPr algn="ctr" eaLnBrk="1" hangingPunct="1">
                <a:spcBef>
                  <a:spcPct val="50000"/>
                </a:spcBef>
                <a:buFont typeface="Monotype Sorts"/>
                <a:buNone/>
              </a:pPr>
              <a:endParaRPr lang="en-US" altLang="en-US" sz="1400" b="1">
                <a:solidFill>
                  <a:srgbClr val="000000"/>
                </a:solidFill>
              </a:endParaRPr>
            </a:p>
          </p:txBody>
        </p:sp>
        <p:sp>
          <p:nvSpPr>
            <p:cNvPr id="12296" name="Text Box 7">
              <a:extLst>
                <a:ext uri="{FF2B5EF4-FFF2-40B4-BE49-F238E27FC236}">
                  <a16:creationId xmlns:a16="http://schemas.microsoft.com/office/drawing/2014/main" id="{A35EC23A-E55E-420E-8BCA-8EEA9870DCF4}"/>
                </a:ext>
              </a:extLst>
            </p:cNvPr>
            <p:cNvSpPr txBox="1">
              <a:spLocks noChangeArrowheads="1"/>
            </p:cNvSpPr>
            <p:nvPr/>
          </p:nvSpPr>
          <p:spPr bwMode="auto">
            <a:xfrm>
              <a:off x="6502009" y="3190117"/>
              <a:ext cx="1116501" cy="1524876"/>
            </a:xfrm>
            <a:prstGeom prst="rect">
              <a:avLst/>
            </a:prstGeom>
            <a:solidFill>
              <a:schemeClr val="bg1"/>
            </a:solidFill>
            <a:ln w="28575">
              <a:solidFill>
                <a:srgbClr val="000000"/>
              </a:solidFill>
              <a:miter lim="800000"/>
              <a:headEnd/>
              <a:tailEnd/>
            </a:ln>
          </p:spPr>
          <p:txBody>
            <a:bodyPr lIns="92075" tIns="46038" rIns="92075" bIns="46038">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 typeface="Monotype Sorts"/>
                <a:buNone/>
              </a:pPr>
              <a:r>
                <a:rPr lang="en-US" altLang="en-US" sz="1400" b="1">
                  <a:solidFill>
                    <a:srgbClr val="000000"/>
                  </a:solidFill>
                </a:rPr>
                <a:t>Amount</a:t>
              </a:r>
              <a:endParaRPr lang="en-US" altLang="en-US" sz="1400">
                <a:solidFill>
                  <a:srgbClr val="000000"/>
                </a:solidFill>
              </a:endParaRPr>
            </a:p>
            <a:p>
              <a:pPr algn="ctr" eaLnBrk="1" hangingPunct="1">
                <a:spcBef>
                  <a:spcPct val="50000"/>
                </a:spcBef>
                <a:buFont typeface="Monotype Sorts"/>
                <a:buNone/>
              </a:pPr>
              <a:endParaRPr lang="en-US" altLang="en-US" sz="1400">
                <a:solidFill>
                  <a:srgbClr val="000000"/>
                </a:solidFill>
              </a:endParaRPr>
            </a:p>
            <a:p>
              <a:pPr algn="ctr" eaLnBrk="1" hangingPunct="1">
                <a:spcBef>
                  <a:spcPct val="50000"/>
                </a:spcBef>
                <a:buFont typeface="Monotype Sorts"/>
                <a:buNone/>
              </a:pPr>
              <a:r>
                <a:rPr lang="en-US" altLang="en-US" sz="1400">
                  <a:solidFill>
                    <a:srgbClr val="000000"/>
                  </a:solidFill>
                </a:rPr>
                <a:t>480.00</a:t>
              </a:r>
            </a:p>
            <a:p>
              <a:pPr algn="ctr" eaLnBrk="1" hangingPunct="1">
                <a:spcBef>
                  <a:spcPct val="50000"/>
                </a:spcBef>
                <a:buFont typeface="Monotype Sorts"/>
                <a:buNone/>
              </a:pPr>
              <a:endParaRPr lang="en-US" altLang="en-US" sz="1400">
                <a:solidFill>
                  <a:srgbClr val="000000"/>
                </a:solidFill>
              </a:endParaRPr>
            </a:p>
            <a:p>
              <a:pPr algn="ctr" eaLnBrk="1" hangingPunct="1">
                <a:spcBef>
                  <a:spcPct val="50000"/>
                </a:spcBef>
                <a:buFont typeface="Monotype Sorts"/>
                <a:buNone/>
              </a:pPr>
              <a:endParaRPr lang="en-US" altLang="en-US" sz="1400" b="1">
                <a:solidFill>
                  <a:srgbClr val="000000"/>
                </a:solidFill>
              </a:endParaRPr>
            </a:p>
          </p:txBody>
        </p:sp>
        <p:sp>
          <p:nvSpPr>
            <p:cNvPr id="12297" name="Text Box 8">
              <a:extLst>
                <a:ext uri="{FF2B5EF4-FFF2-40B4-BE49-F238E27FC236}">
                  <a16:creationId xmlns:a16="http://schemas.microsoft.com/office/drawing/2014/main" id="{609CB3A5-51F6-4B04-9ECB-61239D7FA5E2}"/>
                </a:ext>
              </a:extLst>
            </p:cNvPr>
            <p:cNvSpPr txBox="1">
              <a:spLocks noChangeArrowheads="1"/>
            </p:cNvSpPr>
            <p:nvPr/>
          </p:nvSpPr>
          <p:spPr bwMode="auto">
            <a:xfrm>
              <a:off x="3836718" y="3191621"/>
              <a:ext cx="1806674" cy="1524876"/>
            </a:xfrm>
            <a:prstGeom prst="rect">
              <a:avLst/>
            </a:prstGeom>
            <a:solidFill>
              <a:schemeClr val="bg1"/>
            </a:solidFill>
            <a:ln w="28575">
              <a:solidFill>
                <a:srgbClr val="000000"/>
              </a:solidFill>
              <a:miter lim="800000"/>
              <a:headEnd/>
              <a:tailEnd/>
            </a:ln>
          </p:spPr>
          <p:txBody>
            <a:bodyPr lIns="92075" tIns="46038" rIns="92075" bIns="46038">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 typeface="Monotype Sorts"/>
                <a:buNone/>
              </a:pPr>
              <a:r>
                <a:rPr lang="en-US" altLang="en-US" sz="1400" b="1">
                  <a:solidFill>
                    <a:srgbClr val="000000"/>
                  </a:solidFill>
                </a:rPr>
                <a:t>Description</a:t>
              </a:r>
              <a:endParaRPr lang="en-US" altLang="en-US" sz="1400">
                <a:solidFill>
                  <a:srgbClr val="000000"/>
                </a:solidFill>
              </a:endParaRPr>
            </a:p>
            <a:p>
              <a:pPr algn="ctr" eaLnBrk="1" hangingPunct="1">
                <a:spcBef>
                  <a:spcPct val="50000"/>
                </a:spcBef>
                <a:buFont typeface="Monotype Sorts"/>
                <a:buNone/>
              </a:pPr>
              <a:endParaRPr lang="en-US" altLang="en-US" sz="1400">
                <a:solidFill>
                  <a:srgbClr val="000000"/>
                </a:solidFill>
              </a:endParaRPr>
            </a:p>
            <a:p>
              <a:pPr eaLnBrk="1" hangingPunct="1">
                <a:spcBef>
                  <a:spcPct val="50000"/>
                </a:spcBef>
                <a:buFont typeface="Monotype Sorts"/>
                <a:buNone/>
              </a:pPr>
              <a:r>
                <a:rPr lang="en-US" altLang="en-US" sz="1400" b="1">
                  <a:solidFill>
                    <a:srgbClr val="000000"/>
                  </a:solidFill>
                </a:rPr>
                <a:t>Roller Bearing for</a:t>
              </a:r>
            </a:p>
            <a:p>
              <a:pPr eaLnBrk="1" hangingPunct="1">
                <a:spcBef>
                  <a:spcPct val="50000"/>
                </a:spcBef>
                <a:buFont typeface="Monotype Sorts"/>
                <a:buNone/>
              </a:pPr>
              <a:r>
                <a:rPr lang="en-US" altLang="en-US" sz="1400" b="1">
                  <a:solidFill>
                    <a:srgbClr val="000000"/>
                  </a:solidFill>
                </a:rPr>
                <a:t>Model 3118 Ripper</a:t>
              </a:r>
            </a:p>
            <a:p>
              <a:pPr eaLnBrk="1" hangingPunct="1">
                <a:spcBef>
                  <a:spcPct val="50000"/>
                </a:spcBef>
                <a:buFont typeface="Monotype Sorts"/>
                <a:buNone/>
              </a:pPr>
              <a:endParaRPr lang="en-US" altLang="en-US" sz="1400" b="1">
                <a:solidFill>
                  <a:srgbClr val="000000"/>
                </a:solidFill>
              </a:endParaRPr>
            </a:p>
          </p:txBody>
        </p:sp>
        <p:sp>
          <p:nvSpPr>
            <p:cNvPr id="12298" name="Text Box 9">
              <a:extLst>
                <a:ext uri="{FF2B5EF4-FFF2-40B4-BE49-F238E27FC236}">
                  <a16:creationId xmlns:a16="http://schemas.microsoft.com/office/drawing/2014/main" id="{15D97FAD-FF48-4ED5-9970-C9AE819B43AC}"/>
                </a:ext>
              </a:extLst>
            </p:cNvPr>
            <p:cNvSpPr txBox="1">
              <a:spLocks noChangeArrowheads="1"/>
            </p:cNvSpPr>
            <p:nvPr/>
          </p:nvSpPr>
          <p:spPr bwMode="auto">
            <a:xfrm>
              <a:off x="1390553" y="4693939"/>
              <a:ext cx="6229447" cy="1859262"/>
            </a:xfrm>
            <a:prstGeom prst="rect">
              <a:avLst/>
            </a:prstGeom>
            <a:solidFill>
              <a:schemeClr val="bg1"/>
            </a:solidFill>
            <a:ln w="28575">
              <a:solidFill>
                <a:srgbClr val="000000"/>
              </a:solidFill>
              <a:miter lim="800000"/>
              <a:headEnd/>
              <a:tailEnd/>
            </a:ln>
          </p:spPr>
          <p:txBody>
            <a:bodyPr lIns="92075" tIns="46038" rIns="92075" bIns="46038">
              <a:spAutoFit/>
            </a:bodyPr>
            <a:lstStyle>
              <a:lvl1pPr defTabSz="450850">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defTabSz="4508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defTabSz="45085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defTabSz="45085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45085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defTabSz="45085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defTabSz="45085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defTabSz="45085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defTabSz="45085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 typeface="Monotype Sorts"/>
                <a:buNone/>
              </a:pPr>
              <a:endParaRPr lang="en-US" altLang="en-US" sz="1600" dirty="0">
                <a:solidFill>
                  <a:srgbClr val="000000"/>
                </a:solidFill>
              </a:endParaRPr>
            </a:p>
            <a:p>
              <a:pPr eaLnBrk="1" hangingPunct="1">
                <a:spcBef>
                  <a:spcPct val="50000"/>
                </a:spcBef>
                <a:buFont typeface="Monotype Sorts"/>
                <a:buNone/>
              </a:pPr>
              <a:r>
                <a:rPr lang="en-US" altLang="en-US" sz="1600" b="1" dirty="0">
                  <a:solidFill>
                    <a:srgbClr val="000000"/>
                  </a:solidFill>
                </a:rPr>
                <a:t>Purchase order number must appear</a:t>
              </a:r>
            </a:p>
            <a:p>
              <a:pPr eaLnBrk="1" hangingPunct="1">
                <a:lnSpc>
                  <a:spcPct val="75000"/>
                </a:lnSpc>
                <a:spcBef>
                  <a:spcPct val="50000"/>
                </a:spcBef>
                <a:buFont typeface="Monotype Sorts"/>
                <a:buNone/>
              </a:pPr>
              <a:r>
                <a:rPr lang="en-US" altLang="en-US" sz="1600" b="1" dirty="0">
                  <a:solidFill>
                    <a:srgbClr val="000000"/>
                  </a:solidFill>
                </a:rPr>
                <a:t>on all shipments and invoices					Ordered By</a:t>
              </a:r>
            </a:p>
            <a:p>
              <a:pPr eaLnBrk="1" hangingPunct="1">
                <a:lnSpc>
                  <a:spcPct val="75000"/>
                </a:lnSpc>
                <a:spcBef>
                  <a:spcPct val="50000"/>
                </a:spcBef>
                <a:buFont typeface="Monotype Sorts"/>
                <a:buNone/>
              </a:pPr>
              <a:r>
                <a:rPr lang="en-US" altLang="en-US" sz="1600" b="1" dirty="0">
                  <a:solidFill>
                    <a:srgbClr val="000000"/>
                  </a:solidFill>
                </a:rPr>
                <a:t>								</a:t>
              </a:r>
              <a:r>
                <a:rPr lang="en-US" altLang="en-US" sz="2000" b="1" dirty="0">
                  <a:solidFill>
                    <a:srgbClr val="0070C0"/>
                  </a:solidFill>
                  <a:latin typeface="Monotype Corsiva" panose="03010101010201010101" pitchFamily="66" charset="0"/>
                </a:rPr>
                <a:t>Margaret Spangler</a:t>
              </a:r>
            </a:p>
            <a:p>
              <a:pPr eaLnBrk="1" hangingPunct="1">
                <a:lnSpc>
                  <a:spcPct val="75000"/>
                </a:lnSpc>
                <a:spcBef>
                  <a:spcPct val="50000"/>
                </a:spcBef>
                <a:buFont typeface="Monotype Sorts"/>
                <a:buNone/>
              </a:pPr>
              <a:endParaRPr lang="en-US" altLang="en-US" b="1" dirty="0">
                <a:solidFill>
                  <a:schemeClr val="bg1"/>
                </a:solidFill>
                <a:latin typeface="Monotype Corsiva" panose="03010101010201010101" pitchFamily="66" charset="0"/>
              </a:endParaRPr>
            </a:p>
          </p:txBody>
        </p:sp>
        <p:sp>
          <p:nvSpPr>
            <p:cNvPr id="12299" name="Line 10">
              <a:extLst>
                <a:ext uri="{FF2B5EF4-FFF2-40B4-BE49-F238E27FC236}">
                  <a16:creationId xmlns:a16="http://schemas.microsoft.com/office/drawing/2014/main" id="{FDDB178D-9255-43FC-91A0-E83AAD02C44A}"/>
                </a:ext>
              </a:extLst>
            </p:cNvPr>
            <p:cNvSpPr>
              <a:spLocks noChangeShapeType="1"/>
            </p:cNvSpPr>
            <p:nvPr/>
          </p:nvSpPr>
          <p:spPr bwMode="auto">
            <a:xfrm>
              <a:off x="1403970" y="3599156"/>
              <a:ext cx="621603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2300" name="Line 11">
              <a:extLst>
                <a:ext uri="{FF2B5EF4-FFF2-40B4-BE49-F238E27FC236}">
                  <a16:creationId xmlns:a16="http://schemas.microsoft.com/office/drawing/2014/main" id="{F7631A38-993C-4728-AEE3-48CE3BE39436}"/>
                </a:ext>
              </a:extLst>
            </p:cNvPr>
            <p:cNvSpPr>
              <a:spLocks noChangeShapeType="1"/>
            </p:cNvSpPr>
            <p:nvPr/>
          </p:nvSpPr>
          <p:spPr bwMode="auto">
            <a:xfrm>
              <a:off x="4878685" y="6140616"/>
              <a:ext cx="228964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91" name="Slide Number Placeholder 1">
            <a:extLst>
              <a:ext uri="{FF2B5EF4-FFF2-40B4-BE49-F238E27FC236}">
                <a16:creationId xmlns:a16="http://schemas.microsoft.com/office/drawing/2014/main" id="{3A4335F3-DF8F-4189-8F0E-141875EA5586}"/>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dirty="0">
                <a:solidFill>
                  <a:srgbClr val="7030A0"/>
                </a:solidFill>
              </a:rPr>
              <a:t>Revenue Cycle </a:t>
            </a:r>
            <a:fld id="{F32FC335-37FF-48FC-8FAD-3B27B2F3CBAE}" type="slidenum">
              <a:rPr lang="en-US" altLang="en-US" sz="1200" smtClean="0">
                <a:solidFill>
                  <a:srgbClr val="7030A0"/>
                </a:solidFill>
              </a:rPr>
              <a:pPr/>
              <a:t>28</a:t>
            </a:fld>
            <a:endParaRPr lang="en-US" altLang="en-US" sz="1200" dirty="0">
              <a:solidFill>
                <a:srgbClr val="7030A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30498"/>
          </a:xfrm>
        </p:spPr>
        <p:txBody>
          <a:bodyPr/>
          <a:lstStyle/>
          <a:p>
            <a:r>
              <a:rPr lang="en-GB" dirty="0"/>
              <a:t>Question </a:t>
            </a:r>
            <a:r>
              <a:rPr lang="en-GB" sz="4000" dirty="0"/>
              <a:t>– MCQ</a:t>
            </a:r>
            <a:endParaRPr lang="en-GB" dirty="0"/>
          </a:p>
        </p:txBody>
      </p:sp>
      <p:sp>
        <p:nvSpPr>
          <p:cNvPr id="3" name="Content Placeholder 2"/>
          <p:cNvSpPr>
            <a:spLocks noGrp="1"/>
          </p:cNvSpPr>
          <p:nvPr>
            <p:ph idx="1"/>
          </p:nvPr>
        </p:nvSpPr>
        <p:spPr>
          <a:xfrm>
            <a:off x="251520" y="1052736"/>
            <a:ext cx="8229600" cy="5256584"/>
          </a:xfrm>
        </p:spPr>
        <p:txBody>
          <a:bodyPr/>
          <a:lstStyle/>
          <a:p>
            <a:pPr marL="0" indent="0">
              <a:buNone/>
            </a:pPr>
            <a:r>
              <a:rPr lang="en-GB" sz="2800" dirty="0"/>
              <a:t>Which TWO of the following controls best mitigate the risk that customers might not be able to pay for a delivery?</a:t>
            </a:r>
            <a:endParaRPr lang="en-US" sz="2800" dirty="0"/>
          </a:p>
          <a:p>
            <a:pPr marL="0" indent="0">
              <a:buNone/>
            </a:pPr>
            <a:endParaRPr lang="en-US" sz="2800" dirty="0"/>
          </a:p>
          <a:p>
            <a:pPr marL="0" indent="0">
              <a:buNone/>
            </a:pPr>
            <a:r>
              <a:rPr lang="en-GB" sz="2800" dirty="0"/>
              <a:t>A 	Authorisation of credit terms to customers</a:t>
            </a:r>
            <a:endParaRPr lang="en-US" sz="2800" dirty="0"/>
          </a:p>
          <a:p>
            <a:pPr marL="0" indent="0">
              <a:buNone/>
            </a:pPr>
            <a:r>
              <a:rPr lang="en-GB" sz="2800" dirty="0"/>
              <a:t>B	Obtaining customers’ signatures on delivery documentation</a:t>
            </a:r>
            <a:endParaRPr lang="en-US" sz="2800" dirty="0"/>
          </a:p>
          <a:p>
            <a:pPr marL="0" indent="0">
              <a:buNone/>
            </a:pPr>
            <a:r>
              <a:rPr lang="en-GB" sz="2800" dirty="0"/>
              <a:t>C	Regular preparation of trade receivables statements</a:t>
            </a:r>
            <a:endParaRPr lang="en-US" sz="2800" dirty="0"/>
          </a:p>
          <a:p>
            <a:pPr marL="0" indent="0">
              <a:buNone/>
            </a:pPr>
            <a:r>
              <a:rPr lang="en-GB" sz="2800" dirty="0"/>
              <a:t>D	Checking the ageing analysis of the current receivables ledger balance prior to accepting order</a:t>
            </a:r>
            <a:endParaRPr lang="en-US" sz="2800" dirty="0"/>
          </a:p>
          <a:p>
            <a:endParaRPr lang="en-GB" dirty="0"/>
          </a:p>
        </p:txBody>
      </p:sp>
    </p:spTree>
    <p:extLst>
      <p:ext uri="{BB962C8B-B14F-4D97-AF65-F5344CB8AC3E}">
        <p14:creationId xmlns:p14="http://schemas.microsoft.com/office/powerpoint/2010/main" val="315497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The Revenue System</a:t>
            </a:r>
          </a:p>
        </p:txBody>
      </p:sp>
      <p:sp>
        <p:nvSpPr>
          <p:cNvPr id="3" name="Content Placeholder 2"/>
          <p:cNvSpPr>
            <a:spLocks noGrp="1"/>
          </p:cNvSpPr>
          <p:nvPr>
            <p:ph idx="1"/>
          </p:nvPr>
        </p:nvSpPr>
        <p:spPr>
          <a:xfrm>
            <a:off x="457200" y="980728"/>
            <a:ext cx="8363272" cy="5616623"/>
          </a:xfrm>
        </p:spPr>
        <p:txBody>
          <a:bodyPr/>
          <a:lstStyle/>
          <a:p>
            <a:pPr marL="0">
              <a:buNone/>
            </a:pPr>
            <a:r>
              <a:rPr lang="en-GB" sz="2800" dirty="0"/>
              <a:t>By the end of studying this topic, you should be able to:</a:t>
            </a:r>
          </a:p>
          <a:p>
            <a:pPr lvl="0"/>
            <a:r>
              <a:rPr lang="en-GB" sz="2800" dirty="0"/>
              <a:t>Show how specific internal controls in a revenue system </a:t>
            </a:r>
            <a:r>
              <a:rPr lang="en-GB" sz="2800" dirty="0">
                <a:highlight>
                  <a:srgbClr val="FFFF00"/>
                </a:highlight>
              </a:rPr>
              <a:t>mitigate risk </a:t>
            </a:r>
            <a:r>
              <a:rPr lang="en-GB" sz="2800" dirty="0"/>
              <a:t>and state limitations</a:t>
            </a:r>
          </a:p>
          <a:p>
            <a:pPr lvl="0"/>
            <a:r>
              <a:rPr lang="en-GB" sz="2800" dirty="0">
                <a:highlight>
                  <a:srgbClr val="FFFF00"/>
                </a:highlight>
              </a:rPr>
              <a:t>Identify internal controls for revenue </a:t>
            </a:r>
            <a:r>
              <a:rPr lang="en-GB" sz="2800" dirty="0"/>
              <a:t>in a given scenario</a:t>
            </a:r>
          </a:p>
          <a:p>
            <a:pPr lvl="0"/>
            <a:r>
              <a:rPr lang="en-GB" sz="2800" dirty="0"/>
              <a:t>Identify internal control </a:t>
            </a:r>
            <a:r>
              <a:rPr lang="en-GB" sz="2800" dirty="0">
                <a:highlight>
                  <a:srgbClr val="FFFF00"/>
                </a:highlight>
              </a:rPr>
              <a:t>strengths and deficiencies </a:t>
            </a:r>
            <a:r>
              <a:rPr lang="en-GB" sz="2800" dirty="0"/>
              <a:t>for revenue, in a given scenario</a:t>
            </a:r>
          </a:p>
          <a:p>
            <a:pPr lvl="0"/>
            <a:r>
              <a:rPr lang="en-GB" sz="2800" dirty="0"/>
              <a:t>Determine the extent to which </a:t>
            </a:r>
            <a:r>
              <a:rPr lang="en-GB" sz="2800" dirty="0">
                <a:highlight>
                  <a:srgbClr val="00FF00"/>
                </a:highlight>
              </a:rPr>
              <a:t>tests of controls </a:t>
            </a:r>
            <a:r>
              <a:rPr lang="en-GB" sz="2800" dirty="0"/>
              <a:t>should be used for revenue, in a given scenario</a:t>
            </a:r>
          </a:p>
          <a:p>
            <a:pPr lvl="0"/>
            <a:r>
              <a:rPr lang="en-GB" sz="2800" dirty="0"/>
              <a:t>Determine </a:t>
            </a:r>
            <a:r>
              <a:rPr lang="en-GB" sz="2800" dirty="0">
                <a:highlight>
                  <a:srgbClr val="00FF00"/>
                </a:highlight>
              </a:rPr>
              <a:t>substantive tests </a:t>
            </a:r>
            <a:r>
              <a:rPr lang="en-GB" sz="2800" dirty="0"/>
              <a:t>for revenue and receivables in a given scenario.</a:t>
            </a:r>
          </a:p>
          <a:p>
            <a:pPr marL="0" indent="0">
              <a:buNone/>
            </a:pPr>
            <a:br>
              <a:rPr lang="en-GB" sz="2800" dirty="0"/>
            </a:br>
            <a:endParaRPr lang="en-GB" sz="2400" dirty="0"/>
          </a:p>
          <a:p>
            <a:pPr marL="514350" indent="-514350"/>
            <a:endParaRPr lang="en-GB" sz="2800" dirty="0"/>
          </a:p>
          <a:p>
            <a:pPr marL="514350" indent="-514350"/>
            <a:endParaRPr lang="en-GB" sz="2800" dirty="0"/>
          </a:p>
          <a:p>
            <a:endParaRPr lang="en-GB" sz="2800" dirty="0"/>
          </a:p>
          <a:p>
            <a:endParaRPr lang="en-GB" sz="2800" dirty="0"/>
          </a:p>
          <a:p>
            <a:endParaRPr lang="en-GB"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30498"/>
          </a:xfrm>
        </p:spPr>
        <p:txBody>
          <a:bodyPr/>
          <a:lstStyle/>
          <a:p>
            <a:r>
              <a:rPr lang="en-GB" dirty="0"/>
              <a:t>Question </a:t>
            </a:r>
            <a:r>
              <a:rPr lang="en-GB" sz="4000" dirty="0"/>
              <a:t>– MCQ </a:t>
            </a:r>
            <a:r>
              <a:rPr lang="en-GB" sz="4000" dirty="0">
                <a:solidFill>
                  <a:srgbClr val="FF0000"/>
                </a:solidFill>
              </a:rPr>
              <a:t>(answer)</a:t>
            </a:r>
            <a:endParaRPr lang="en-GB" dirty="0">
              <a:solidFill>
                <a:srgbClr val="FF0000"/>
              </a:solidFill>
            </a:endParaRPr>
          </a:p>
        </p:txBody>
      </p:sp>
      <p:sp>
        <p:nvSpPr>
          <p:cNvPr id="3" name="Content Placeholder 2"/>
          <p:cNvSpPr>
            <a:spLocks noGrp="1"/>
          </p:cNvSpPr>
          <p:nvPr>
            <p:ph idx="1"/>
          </p:nvPr>
        </p:nvSpPr>
        <p:spPr>
          <a:xfrm>
            <a:off x="251520" y="1052736"/>
            <a:ext cx="8229600" cy="5256584"/>
          </a:xfrm>
        </p:spPr>
        <p:txBody>
          <a:bodyPr/>
          <a:lstStyle/>
          <a:p>
            <a:pPr marL="0" indent="0">
              <a:buNone/>
            </a:pPr>
            <a:r>
              <a:rPr lang="en-GB" sz="2800" dirty="0"/>
              <a:t>Which TWO of the following controls best mitigate the risk that customers might not be able to pay for a delivery?</a:t>
            </a:r>
            <a:endParaRPr lang="en-US" sz="2800" dirty="0"/>
          </a:p>
          <a:p>
            <a:pPr marL="0" indent="0">
              <a:buNone/>
            </a:pPr>
            <a:endParaRPr lang="en-US" sz="2800" dirty="0"/>
          </a:p>
          <a:p>
            <a:pPr marL="0" indent="0">
              <a:buNone/>
            </a:pPr>
            <a:r>
              <a:rPr lang="en-GB" sz="2800" dirty="0">
                <a:highlight>
                  <a:srgbClr val="FFFF00"/>
                </a:highlight>
              </a:rPr>
              <a:t>*A </a:t>
            </a:r>
            <a:r>
              <a:rPr lang="en-GB" sz="2800" dirty="0"/>
              <a:t>	Authorisation of credit terms to customers</a:t>
            </a:r>
            <a:endParaRPr lang="en-US" sz="2800" dirty="0"/>
          </a:p>
          <a:p>
            <a:pPr marL="0" indent="0">
              <a:buNone/>
            </a:pPr>
            <a:r>
              <a:rPr lang="en-GB" sz="2800" dirty="0"/>
              <a:t>B	Obtaining customers’ signatures on delivery documentation </a:t>
            </a:r>
            <a:r>
              <a:rPr lang="en-GB" sz="2800" dirty="0">
                <a:solidFill>
                  <a:srgbClr val="FF0000"/>
                </a:solidFill>
              </a:rPr>
              <a:t>(too late)</a:t>
            </a:r>
            <a:endParaRPr lang="en-US" sz="2800" dirty="0">
              <a:solidFill>
                <a:srgbClr val="FF0000"/>
              </a:solidFill>
            </a:endParaRPr>
          </a:p>
          <a:p>
            <a:pPr marL="0" indent="0">
              <a:buNone/>
            </a:pPr>
            <a:r>
              <a:rPr lang="en-GB" sz="2800" dirty="0"/>
              <a:t>C	Regular preparation of trade receivables statements </a:t>
            </a:r>
            <a:r>
              <a:rPr lang="en-GB" sz="2800" dirty="0">
                <a:solidFill>
                  <a:srgbClr val="FF0000"/>
                </a:solidFill>
              </a:rPr>
              <a:t>(too late)</a:t>
            </a:r>
            <a:endParaRPr lang="en-US" sz="2800" dirty="0">
              <a:solidFill>
                <a:srgbClr val="FF0000"/>
              </a:solidFill>
            </a:endParaRPr>
          </a:p>
          <a:p>
            <a:pPr marL="0" indent="0">
              <a:buNone/>
            </a:pPr>
            <a:r>
              <a:rPr lang="en-GB" sz="2800" dirty="0">
                <a:highlight>
                  <a:srgbClr val="FFFF00"/>
                </a:highlight>
              </a:rPr>
              <a:t>*D</a:t>
            </a:r>
            <a:r>
              <a:rPr lang="en-GB" sz="2800" dirty="0"/>
              <a:t>	Checking the ageing analysis of the current receivables ledger balance prior to accepting order</a:t>
            </a:r>
            <a:endParaRPr lang="en-US" sz="2800" dirty="0"/>
          </a:p>
          <a:p>
            <a:endParaRPr lang="en-GB" dirty="0"/>
          </a:p>
        </p:txBody>
      </p:sp>
    </p:spTree>
    <p:extLst>
      <p:ext uri="{BB962C8B-B14F-4D97-AF65-F5344CB8AC3E}">
        <p14:creationId xmlns:p14="http://schemas.microsoft.com/office/powerpoint/2010/main" val="3391183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30498"/>
          </a:xfrm>
        </p:spPr>
        <p:txBody>
          <a:bodyPr/>
          <a:lstStyle/>
          <a:p>
            <a:r>
              <a:rPr lang="en-GB" dirty="0"/>
              <a:t>Question </a:t>
            </a:r>
            <a:r>
              <a:rPr lang="en-GB" sz="4000" dirty="0"/>
              <a:t>- Selina</a:t>
            </a:r>
            <a:endParaRPr lang="en-GB" dirty="0"/>
          </a:p>
        </p:txBody>
      </p:sp>
      <p:sp>
        <p:nvSpPr>
          <p:cNvPr id="3" name="Content Placeholder 2"/>
          <p:cNvSpPr>
            <a:spLocks noGrp="1"/>
          </p:cNvSpPr>
          <p:nvPr>
            <p:ph idx="1"/>
          </p:nvPr>
        </p:nvSpPr>
        <p:spPr>
          <a:xfrm>
            <a:off x="251520" y="1052736"/>
            <a:ext cx="8229600" cy="5256584"/>
          </a:xfrm>
        </p:spPr>
        <p:txBody>
          <a:bodyPr/>
          <a:lstStyle/>
          <a:p>
            <a:pPr marL="0" indent="0">
              <a:buNone/>
            </a:pPr>
            <a:r>
              <a:rPr lang="en-GB" sz="2800" dirty="0"/>
              <a:t>You are the audit senior for the external audit of Selina Ltd for the year ended 30 September 2020. When evaluating the controls over sales made over the telephone, you have noted that sales staff do not check availability of inventory or customer credit limits before accepting the order.</a:t>
            </a:r>
          </a:p>
          <a:p>
            <a:endParaRPr lang="en-GB" sz="1200" dirty="0"/>
          </a:p>
          <a:p>
            <a:pPr marL="0" indent="0">
              <a:buNone/>
            </a:pPr>
            <a:r>
              <a:rPr lang="en-GB" sz="2800" b="1" dirty="0">
                <a:solidFill>
                  <a:srgbClr val="7030A0"/>
                </a:solidFill>
              </a:rPr>
              <a:t>Required</a:t>
            </a:r>
          </a:p>
          <a:p>
            <a:pPr marL="0" indent="0">
              <a:buNone/>
            </a:pPr>
            <a:r>
              <a:rPr lang="en-GB" sz="2800" dirty="0">
                <a:solidFill>
                  <a:srgbClr val="7030A0"/>
                </a:solidFill>
              </a:rPr>
              <a:t>Identify the possible consequences of this control deficiency and provide recommendations to the directors of Selina of how they could resolve this deficiency.</a:t>
            </a:r>
          </a:p>
          <a:p>
            <a:endParaRPr lang="en-GB" dirty="0"/>
          </a:p>
          <a:p>
            <a:endParaRPr lang="en-GB" dirty="0"/>
          </a:p>
        </p:txBody>
      </p:sp>
    </p:spTree>
    <p:extLst>
      <p:ext uri="{BB962C8B-B14F-4D97-AF65-F5344CB8AC3E}">
        <p14:creationId xmlns:p14="http://schemas.microsoft.com/office/powerpoint/2010/main" val="2717614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642466"/>
          </a:xfrm>
        </p:spPr>
        <p:txBody>
          <a:bodyPr/>
          <a:lstStyle/>
          <a:p>
            <a:r>
              <a:rPr lang="en-GB" dirty="0">
                <a:highlight>
                  <a:srgbClr val="00FF00"/>
                </a:highlight>
              </a:rPr>
              <a:t>Tasks to do </a:t>
            </a:r>
            <a:r>
              <a:rPr lang="en-GB" dirty="0"/>
              <a:t>- Important</a:t>
            </a:r>
          </a:p>
        </p:txBody>
      </p:sp>
      <p:sp>
        <p:nvSpPr>
          <p:cNvPr id="3" name="Content Placeholder 2"/>
          <p:cNvSpPr>
            <a:spLocks noGrp="1"/>
          </p:cNvSpPr>
          <p:nvPr>
            <p:ph idx="1"/>
          </p:nvPr>
        </p:nvSpPr>
        <p:spPr>
          <a:xfrm>
            <a:off x="251520" y="980728"/>
            <a:ext cx="8229600" cy="5472608"/>
          </a:xfrm>
        </p:spPr>
        <p:txBody>
          <a:bodyPr/>
          <a:lstStyle/>
          <a:p>
            <a:pPr marL="0" indent="0">
              <a:buNone/>
            </a:pPr>
            <a:r>
              <a:rPr lang="en-GB" sz="2800" b="1" u="sng" dirty="0"/>
              <a:t>Before</a:t>
            </a:r>
            <a:r>
              <a:rPr lang="en-GB" sz="2800" dirty="0"/>
              <a:t> listening to the second podcast:</a:t>
            </a:r>
          </a:p>
          <a:p>
            <a:pPr marL="0" indent="0">
              <a:buNone/>
            </a:pPr>
            <a:r>
              <a:rPr lang="en-GB" sz="2800" dirty="0"/>
              <a:t>(1) Answer the Salina question.</a:t>
            </a:r>
          </a:p>
          <a:p>
            <a:pPr marL="0" indent="0">
              <a:buNone/>
            </a:pPr>
            <a:r>
              <a:rPr lang="en-GB" sz="2800" dirty="0"/>
              <a:t>(2) Watch the four audit simulation videos for Sheridan AV (</a:t>
            </a:r>
            <a:r>
              <a:rPr lang="en-GB" sz="2800" i="1" dirty="0"/>
              <a:t>link on audit simulation slide above</a:t>
            </a:r>
            <a:r>
              <a:rPr lang="en-GB" sz="2800" dirty="0"/>
              <a:t>):</a:t>
            </a:r>
          </a:p>
          <a:p>
            <a:pPr lvl="1"/>
            <a:r>
              <a:rPr lang="en-GB" dirty="0"/>
              <a:t>Sales process </a:t>
            </a:r>
            <a:r>
              <a:rPr lang="en-GB" sz="2400" i="1" dirty="0">
                <a:solidFill>
                  <a:srgbClr val="FF0000"/>
                </a:solidFill>
              </a:rPr>
              <a:t>(7-8 minutes)</a:t>
            </a:r>
          </a:p>
          <a:p>
            <a:pPr lvl="1"/>
            <a:r>
              <a:rPr lang="en-GB" dirty="0"/>
              <a:t>Cash receipts process </a:t>
            </a:r>
            <a:r>
              <a:rPr lang="en-GB" sz="2400" i="1" dirty="0">
                <a:solidFill>
                  <a:srgbClr val="FF0000"/>
                </a:solidFill>
              </a:rPr>
              <a:t>(7 minutes)</a:t>
            </a:r>
          </a:p>
          <a:p>
            <a:pPr lvl="1"/>
            <a:r>
              <a:rPr lang="en-GB" dirty="0"/>
              <a:t>Credit process </a:t>
            </a:r>
            <a:r>
              <a:rPr lang="en-GB" sz="2400" i="1" dirty="0">
                <a:solidFill>
                  <a:srgbClr val="FF0000"/>
                </a:solidFill>
              </a:rPr>
              <a:t>(4-5 minutes)</a:t>
            </a:r>
          </a:p>
          <a:p>
            <a:pPr lvl="1"/>
            <a:r>
              <a:rPr lang="en-GB" dirty="0"/>
              <a:t>Aged debtor analysis </a:t>
            </a:r>
            <a:r>
              <a:rPr lang="en-GB" sz="2400" i="1" dirty="0">
                <a:solidFill>
                  <a:srgbClr val="FF0000"/>
                </a:solidFill>
              </a:rPr>
              <a:t>(2 minutes)</a:t>
            </a:r>
          </a:p>
          <a:p>
            <a:r>
              <a:rPr lang="en-GB" sz="2800" dirty="0">
                <a:highlight>
                  <a:srgbClr val="FFFF00"/>
                </a:highlight>
              </a:rPr>
              <a:t>Action point: </a:t>
            </a:r>
            <a:r>
              <a:rPr lang="en-GB" sz="2800" dirty="0"/>
              <a:t>identify internal control deficiencies for Sheridan AV in each of the four videos above.</a:t>
            </a:r>
          </a:p>
          <a:p>
            <a:endParaRPr lang="en-GB" dirty="0"/>
          </a:p>
          <a:p>
            <a:endParaRPr lang="en-GB" dirty="0"/>
          </a:p>
        </p:txBody>
      </p:sp>
    </p:spTree>
    <p:extLst>
      <p:ext uri="{BB962C8B-B14F-4D97-AF65-F5344CB8AC3E}">
        <p14:creationId xmlns:p14="http://schemas.microsoft.com/office/powerpoint/2010/main" val="615846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GB"/>
              <a:t>Audit &amp; Assurance</a:t>
            </a:r>
          </a:p>
        </p:txBody>
      </p:sp>
      <p:sp>
        <p:nvSpPr>
          <p:cNvPr id="15362" name="Subtitle 2"/>
          <p:cNvSpPr>
            <a:spLocks noGrp="1"/>
          </p:cNvSpPr>
          <p:nvPr>
            <p:ph type="subTitle" idx="1"/>
          </p:nvPr>
        </p:nvSpPr>
        <p:spPr>
          <a:xfrm>
            <a:off x="250825" y="3049588"/>
            <a:ext cx="6846888" cy="2827337"/>
          </a:xfrm>
        </p:spPr>
        <p:txBody>
          <a:bodyPr/>
          <a:lstStyle/>
          <a:p>
            <a:endParaRPr lang="en-GB" dirty="0"/>
          </a:p>
          <a:p>
            <a:pPr algn="ctr"/>
            <a:r>
              <a:rPr lang="en-GB" sz="3600" b="1" dirty="0"/>
              <a:t>Topic 6: </a:t>
            </a:r>
          </a:p>
          <a:p>
            <a:pPr algn="ctr"/>
            <a:r>
              <a:rPr lang="en-GB" sz="3600" b="1" dirty="0"/>
              <a:t>The Revenue System</a:t>
            </a:r>
          </a:p>
          <a:p>
            <a:pPr algn="ctr"/>
            <a:r>
              <a:rPr lang="en-GB" sz="3600" b="1" dirty="0"/>
              <a:t>Podcast 2</a:t>
            </a:r>
          </a:p>
        </p:txBody>
      </p:sp>
    </p:spTree>
    <p:extLst>
      <p:ext uri="{BB962C8B-B14F-4D97-AF65-F5344CB8AC3E}">
        <p14:creationId xmlns:p14="http://schemas.microsoft.com/office/powerpoint/2010/main" val="665396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2238"/>
            <a:ext cx="7543800" cy="858490"/>
          </a:xfrm>
        </p:spPr>
        <p:txBody>
          <a:bodyPr/>
          <a:lstStyle/>
          <a:p>
            <a:r>
              <a:rPr lang="en-US" dirty="0"/>
              <a:t>Lecture plan</a:t>
            </a:r>
          </a:p>
        </p:txBody>
      </p:sp>
      <p:sp>
        <p:nvSpPr>
          <p:cNvPr id="5" name="Content Placeholder 4"/>
          <p:cNvSpPr>
            <a:spLocks noGrp="1"/>
          </p:cNvSpPr>
          <p:nvPr>
            <p:ph idx="1"/>
          </p:nvPr>
        </p:nvSpPr>
        <p:spPr>
          <a:xfrm>
            <a:off x="457200" y="1268760"/>
            <a:ext cx="8229600" cy="4862165"/>
          </a:xfrm>
        </p:spPr>
        <p:txBody>
          <a:bodyPr>
            <a:normAutofit fontScale="92500" lnSpcReduction="10000"/>
          </a:bodyPr>
          <a:lstStyle/>
          <a:p>
            <a:pPr marL="0" indent="0">
              <a:buNone/>
            </a:pPr>
            <a:r>
              <a:rPr lang="en-GB" sz="3500" b="1" u="sng" dirty="0">
                <a:solidFill>
                  <a:srgbClr val="7030A0"/>
                </a:solidFill>
              </a:rPr>
              <a:t>Podcast 1</a:t>
            </a:r>
          </a:p>
          <a:p>
            <a:r>
              <a:rPr lang="en-GB" dirty="0"/>
              <a:t>Revenue – key issues</a:t>
            </a:r>
          </a:p>
          <a:p>
            <a:r>
              <a:rPr lang="en-GB" dirty="0"/>
              <a:t>The revenue system</a:t>
            </a:r>
          </a:p>
          <a:p>
            <a:pPr marL="349250" lvl="1" indent="0">
              <a:buNone/>
            </a:pPr>
            <a:r>
              <a:rPr lang="en-GB" sz="2400" dirty="0"/>
              <a:t>1.	Ordering</a:t>
            </a:r>
          </a:p>
          <a:p>
            <a:pPr marL="0" indent="0">
              <a:buNone/>
            </a:pPr>
            <a:endParaRPr lang="en-GB" sz="2800" u="sng" dirty="0"/>
          </a:p>
          <a:p>
            <a:pPr marL="0" indent="0">
              <a:buNone/>
            </a:pPr>
            <a:r>
              <a:rPr lang="en-GB" sz="3500" b="1" u="sng" dirty="0">
                <a:solidFill>
                  <a:srgbClr val="7030A0"/>
                </a:solidFill>
              </a:rPr>
              <a:t>Podcast 2</a:t>
            </a:r>
          </a:p>
          <a:p>
            <a:pPr marL="349250" lvl="1" indent="0">
              <a:buNone/>
            </a:pPr>
            <a:r>
              <a:rPr lang="en-GB" sz="2400" dirty="0"/>
              <a:t>2.	Despatch and invoicing</a:t>
            </a:r>
          </a:p>
          <a:p>
            <a:pPr marL="349250" lvl="1" indent="0">
              <a:buNone/>
            </a:pPr>
            <a:r>
              <a:rPr lang="en-GB" sz="2400" dirty="0"/>
              <a:t>3.	Recording</a:t>
            </a:r>
          </a:p>
          <a:p>
            <a:pPr marL="349250" lvl="1" indent="0">
              <a:buNone/>
            </a:pPr>
            <a:r>
              <a:rPr lang="en-GB" sz="2400" dirty="0"/>
              <a:t>4.	Cash collection</a:t>
            </a:r>
          </a:p>
          <a:p>
            <a:r>
              <a:rPr lang="en-GB" dirty="0"/>
              <a:t>Internal control deficiencies</a:t>
            </a:r>
          </a:p>
          <a:p>
            <a:r>
              <a:rPr lang="en-GB" dirty="0"/>
              <a:t>Substantive testing of revenue and receivables</a:t>
            </a:r>
          </a:p>
        </p:txBody>
      </p:sp>
    </p:spTree>
    <p:extLst>
      <p:ext uri="{BB962C8B-B14F-4D97-AF65-F5344CB8AC3E}">
        <p14:creationId xmlns:p14="http://schemas.microsoft.com/office/powerpoint/2010/main" val="1122416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30498"/>
          </a:xfrm>
        </p:spPr>
        <p:txBody>
          <a:bodyPr/>
          <a:lstStyle/>
          <a:p>
            <a:r>
              <a:rPr lang="en-GB" dirty="0"/>
              <a:t>Question </a:t>
            </a:r>
            <a:r>
              <a:rPr lang="en-GB" sz="4000" dirty="0"/>
              <a:t>- Selina</a:t>
            </a:r>
            <a:endParaRPr lang="en-GB" dirty="0"/>
          </a:p>
        </p:txBody>
      </p:sp>
      <p:sp>
        <p:nvSpPr>
          <p:cNvPr id="3" name="Content Placeholder 2"/>
          <p:cNvSpPr>
            <a:spLocks noGrp="1"/>
          </p:cNvSpPr>
          <p:nvPr>
            <p:ph idx="1"/>
          </p:nvPr>
        </p:nvSpPr>
        <p:spPr>
          <a:xfrm>
            <a:off x="251520" y="1052736"/>
            <a:ext cx="8229600" cy="5256584"/>
          </a:xfrm>
        </p:spPr>
        <p:txBody>
          <a:bodyPr/>
          <a:lstStyle/>
          <a:p>
            <a:pPr marL="0" indent="0">
              <a:buNone/>
            </a:pPr>
            <a:r>
              <a:rPr lang="en-GB" sz="2800" dirty="0"/>
              <a:t>You are the audit senior for the external audit of Selina Ltd for the year ended 30 September 2020. When evaluating the controls over sales made </a:t>
            </a:r>
            <a:r>
              <a:rPr lang="en-GB" sz="2800" dirty="0">
                <a:highlight>
                  <a:srgbClr val="FFFF00"/>
                </a:highlight>
              </a:rPr>
              <a:t>over the telephone</a:t>
            </a:r>
            <a:r>
              <a:rPr lang="en-GB" sz="2800" dirty="0"/>
              <a:t>, you have noted that sales staff do not check </a:t>
            </a:r>
            <a:r>
              <a:rPr lang="en-GB" sz="2800" dirty="0">
                <a:highlight>
                  <a:srgbClr val="FFFF00"/>
                </a:highlight>
              </a:rPr>
              <a:t>availability of inventory </a:t>
            </a:r>
            <a:r>
              <a:rPr lang="en-GB" sz="2800" dirty="0"/>
              <a:t>or customer </a:t>
            </a:r>
            <a:r>
              <a:rPr lang="en-GB" sz="2800" dirty="0">
                <a:highlight>
                  <a:srgbClr val="FFFF00"/>
                </a:highlight>
              </a:rPr>
              <a:t>credit limits </a:t>
            </a:r>
            <a:r>
              <a:rPr lang="en-GB" sz="2800" dirty="0"/>
              <a:t>before accepting the order.</a:t>
            </a:r>
          </a:p>
          <a:p>
            <a:endParaRPr lang="en-GB" sz="1200" dirty="0"/>
          </a:p>
          <a:p>
            <a:pPr marL="0" indent="0">
              <a:buNone/>
            </a:pPr>
            <a:r>
              <a:rPr lang="en-GB" sz="2800" b="1" dirty="0">
                <a:solidFill>
                  <a:srgbClr val="7030A0"/>
                </a:solidFill>
              </a:rPr>
              <a:t>Required</a:t>
            </a:r>
          </a:p>
          <a:p>
            <a:pPr marL="0" indent="0">
              <a:buNone/>
            </a:pPr>
            <a:r>
              <a:rPr lang="en-GB" sz="2800" dirty="0">
                <a:solidFill>
                  <a:srgbClr val="7030A0"/>
                </a:solidFill>
              </a:rPr>
              <a:t>Identify the possible </a:t>
            </a:r>
            <a:r>
              <a:rPr lang="en-GB" sz="2800" dirty="0">
                <a:solidFill>
                  <a:srgbClr val="7030A0"/>
                </a:solidFill>
                <a:highlight>
                  <a:srgbClr val="FFFF00"/>
                </a:highlight>
              </a:rPr>
              <a:t>consequences </a:t>
            </a:r>
            <a:r>
              <a:rPr lang="en-GB" sz="2800" dirty="0">
                <a:solidFill>
                  <a:srgbClr val="7030A0"/>
                </a:solidFill>
              </a:rPr>
              <a:t>of this control deficiency and provide </a:t>
            </a:r>
            <a:r>
              <a:rPr lang="en-GB" sz="2800" dirty="0">
                <a:solidFill>
                  <a:srgbClr val="7030A0"/>
                </a:solidFill>
                <a:highlight>
                  <a:srgbClr val="FFFF00"/>
                </a:highlight>
              </a:rPr>
              <a:t>recommendations</a:t>
            </a:r>
            <a:r>
              <a:rPr lang="en-GB" sz="2800" dirty="0">
                <a:solidFill>
                  <a:srgbClr val="7030A0"/>
                </a:solidFill>
              </a:rPr>
              <a:t> to the directors of Selina of how they could resolve this deficiency.</a:t>
            </a:r>
          </a:p>
          <a:p>
            <a:endParaRPr lang="en-GB" dirty="0"/>
          </a:p>
          <a:p>
            <a:endParaRPr lang="en-GB" dirty="0"/>
          </a:p>
        </p:txBody>
      </p:sp>
    </p:spTree>
    <p:extLst>
      <p:ext uri="{BB962C8B-B14F-4D97-AF65-F5344CB8AC3E}">
        <p14:creationId xmlns:p14="http://schemas.microsoft.com/office/powerpoint/2010/main" val="565645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Selina - Answer</a:t>
            </a:r>
            <a:endParaRPr lang="en-GB" dirty="0"/>
          </a:p>
        </p:txBody>
      </p:sp>
      <p:sp>
        <p:nvSpPr>
          <p:cNvPr id="3" name="Content Placeholder 2"/>
          <p:cNvSpPr>
            <a:spLocks noGrp="1"/>
          </p:cNvSpPr>
          <p:nvPr>
            <p:ph idx="1"/>
          </p:nvPr>
        </p:nvSpPr>
        <p:spPr/>
        <p:txBody>
          <a:bodyPr/>
          <a:lstStyle/>
          <a:p>
            <a:pPr marL="0" indent="0">
              <a:buNone/>
            </a:pPr>
            <a:r>
              <a:rPr lang="en-GB" sz="3600" b="1" dirty="0">
                <a:highlight>
                  <a:srgbClr val="00FF00"/>
                </a:highlight>
              </a:rPr>
              <a:t>Consequences</a:t>
            </a:r>
          </a:p>
          <a:p>
            <a:r>
              <a:rPr lang="en-GB" dirty="0"/>
              <a:t>May lose customers / bad reputation / customers go elsewhere because they make an order than cannot be fulfilled as no inventory</a:t>
            </a:r>
          </a:p>
          <a:p>
            <a:r>
              <a:rPr lang="en-GB" dirty="0"/>
              <a:t>May not get paid for sales made because may make sales to non-creditworthy customers</a:t>
            </a:r>
          </a:p>
        </p:txBody>
      </p:sp>
    </p:spTree>
    <p:extLst>
      <p:ext uri="{BB962C8B-B14F-4D97-AF65-F5344CB8AC3E}">
        <p14:creationId xmlns:p14="http://schemas.microsoft.com/office/powerpoint/2010/main" val="1083397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Selina – Answer</a:t>
            </a:r>
            <a:endParaRPr lang="en-GB" dirty="0"/>
          </a:p>
        </p:txBody>
      </p:sp>
      <p:sp>
        <p:nvSpPr>
          <p:cNvPr id="3" name="Content Placeholder 2"/>
          <p:cNvSpPr>
            <a:spLocks noGrp="1"/>
          </p:cNvSpPr>
          <p:nvPr>
            <p:ph idx="1"/>
          </p:nvPr>
        </p:nvSpPr>
        <p:spPr/>
        <p:txBody>
          <a:bodyPr/>
          <a:lstStyle/>
          <a:p>
            <a:pPr marL="0" indent="0">
              <a:buNone/>
            </a:pPr>
            <a:r>
              <a:rPr lang="en-GB" b="1" dirty="0">
                <a:highlight>
                  <a:srgbClr val="00FF00"/>
                </a:highlight>
              </a:rPr>
              <a:t>Recommendations</a:t>
            </a:r>
          </a:p>
          <a:p>
            <a:r>
              <a:rPr lang="en-GB" dirty="0"/>
              <a:t>Check inventory levels before accepting an order</a:t>
            </a:r>
          </a:p>
          <a:p>
            <a:r>
              <a:rPr lang="en-GB" dirty="0"/>
              <a:t>Check credit limits before accepting an order</a:t>
            </a:r>
          </a:p>
          <a:p>
            <a:r>
              <a:rPr lang="en-GB" dirty="0"/>
              <a:t>Either: </a:t>
            </a:r>
          </a:p>
          <a:p>
            <a:pPr lvl="1"/>
            <a:r>
              <a:rPr lang="en-GB" dirty="0"/>
              <a:t>document manual checks</a:t>
            </a:r>
          </a:p>
          <a:p>
            <a:pPr lvl="1"/>
            <a:r>
              <a:rPr lang="en-GB" dirty="0"/>
              <a:t>automated checks</a:t>
            </a:r>
          </a:p>
        </p:txBody>
      </p:sp>
    </p:spTree>
    <p:extLst>
      <p:ext uri="{BB962C8B-B14F-4D97-AF65-F5344CB8AC3E}">
        <p14:creationId xmlns:p14="http://schemas.microsoft.com/office/powerpoint/2010/main" val="3720679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71800" y="332656"/>
            <a:ext cx="1728192" cy="523220"/>
          </a:xfrm>
          <a:prstGeom prst="rect">
            <a:avLst/>
          </a:prstGeom>
          <a:noFill/>
        </p:spPr>
        <p:txBody>
          <a:bodyPr wrap="square" rtlCol="0">
            <a:spAutoFit/>
          </a:bodyPr>
          <a:lstStyle/>
          <a:p>
            <a:r>
              <a:rPr lang="en-GB" sz="2800" dirty="0"/>
              <a:t>Ordering</a:t>
            </a:r>
          </a:p>
        </p:txBody>
      </p:sp>
      <p:sp>
        <p:nvSpPr>
          <p:cNvPr id="4" name="TextBox 3"/>
          <p:cNvSpPr txBox="1"/>
          <p:nvPr/>
        </p:nvSpPr>
        <p:spPr>
          <a:xfrm>
            <a:off x="2051720" y="1467339"/>
            <a:ext cx="3456384" cy="523220"/>
          </a:xfrm>
          <a:prstGeom prst="rect">
            <a:avLst/>
          </a:prstGeom>
          <a:noFill/>
        </p:spPr>
        <p:txBody>
          <a:bodyPr wrap="square" rtlCol="0">
            <a:spAutoFit/>
          </a:bodyPr>
          <a:lstStyle/>
          <a:p>
            <a:r>
              <a:rPr lang="en-GB" sz="2800" dirty="0"/>
              <a:t>Despatch / Delivery </a:t>
            </a:r>
          </a:p>
        </p:txBody>
      </p:sp>
      <p:sp>
        <p:nvSpPr>
          <p:cNvPr id="5" name="TextBox 4"/>
          <p:cNvSpPr txBox="1"/>
          <p:nvPr/>
        </p:nvSpPr>
        <p:spPr>
          <a:xfrm>
            <a:off x="2935240" y="2708920"/>
            <a:ext cx="1636760" cy="523220"/>
          </a:xfrm>
          <a:prstGeom prst="rect">
            <a:avLst/>
          </a:prstGeom>
          <a:noFill/>
        </p:spPr>
        <p:txBody>
          <a:bodyPr wrap="square" rtlCol="0">
            <a:spAutoFit/>
          </a:bodyPr>
          <a:lstStyle/>
          <a:p>
            <a:r>
              <a:rPr lang="en-GB" sz="2800" dirty="0"/>
              <a:t>Invoicing</a:t>
            </a:r>
          </a:p>
        </p:txBody>
      </p:sp>
      <p:sp>
        <p:nvSpPr>
          <p:cNvPr id="6" name="TextBox 5"/>
          <p:cNvSpPr txBox="1"/>
          <p:nvPr/>
        </p:nvSpPr>
        <p:spPr>
          <a:xfrm>
            <a:off x="2507398" y="3916526"/>
            <a:ext cx="3528392" cy="523220"/>
          </a:xfrm>
          <a:prstGeom prst="rect">
            <a:avLst/>
          </a:prstGeom>
          <a:noFill/>
        </p:spPr>
        <p:txBody>
          <a:bodyPr wrap="square" rtlCol="0">
            <a:spAutoFit/>
          </a:bodyPr>
          <a:lstStyle/>
          <a:p>
            <a:r>
              <a:rPr lang="en-GB" sz="2800" dirty="0"/>
              <a:t>Sales Day Book</a:t>
            </a:r>
          </a:p>
        </p:txBody>
      </p:sp>
      <p:sp>
        <p:nvSpPr>
          <p:cNvPr id="7" name="TextBox 6"/>
          <p:cNvSpPr txBox="1"/>
          <p:nvPr/>
        </p:nvSpPr>
        <p:spPr>
          <a:xfrm>
            <a:off x="1475748" y="5085184"/>
            <a:ext cx="2520280" cy="954107"/>
          </a:xfrm>
          <a:prstGeom prst="rect">
            <a:avLst/>
          </a:prstGeom>
          <a:noFill/>
        </p:spPr>
        <p:txBody>
          <a:bodyPr wrap="square" rtlCol="0">
            <a:spAutoFit/>
          </a:bodyPr>
          <a:lstStyle/>
          <a:p>
            <a:r>
              <a:rPr lang="en-GB" sz="2800" dirty="0"/>
              <a:t>Dr/Cr: Receivables</a:t>
            </a:r>
          </a:p>
        </p:txBody>
      </p:sp>
      <p:sp>
        <p:nvSpPr>
          <p:cNvPr id="9" name="TextBox 8"/>
          <p:cNvSpPr txBox="1"/>
          <p:nvPr/>
        </p:nvSpPr>
        <p:spPr>
          <a:xfrm>
            <a:off x="1943455" y="6243627"/>
            <a:ext cx="2520280" cy="523220"/>
          </a:xfrm>
          <a:prstGeom prst="rect">
            <a:avLst/>
          </a:prstGeom>
          <a:noFill/>
        </p:spPr>
        <p:txBody>
          <a:bodyPr wrap="square" rtlCol="0">
            <a:spAutoFit/>
          </a:bodyPr>
          <a:lstStyle/>
          <a:p>
            <a:r>
              <a:rPr lang="en-GB" sz="2800" dirty="0"/>
              <a:t>Dr: Cash</a:t>
            </a:r>
            <a:endParaRPr lang="en-GB" dirty="0"/>
          </a:p>
        </p:txBody>
      </p:sp>
      <p:sp>
        <p:nvSpPr>
          <p:cNvPr id="10" name="Down Arrow 9"/>
          <p:cNvSpPr/>
          <p:nvPr/>
        </p:nvSpPr>
        <p:spPr>
          <a:xfrm>
            <a:off x="3347864" y="908720"/>
            <a:ext cx="4846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3347864" y="2060848"/>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p:cNvSpPr/>
          <p:nvPr/>
        </p:nvSpPr>
        <p:spPr>
          <a:xfrm>
            <a:off x="3347864" y="3212976"/>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Left Arrow 12"/>
          <p:cNvSpPr/>
          <p:nvPr/>
        </p:nvSpPr>
        <p:spPr>
          <a:xfrm rot="19570398">
            <a:off x="2771864" y="4488778"/>
            <a:ext cx="791959" cy="628648"/>
          </a:xfrm>
          <a:prstGeom prst="leftArrow">
            <a:avLst>
              <a:gd name="adj1" fmla="val 40462"/>
              <a:gd name="adj2" fmla="val 46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rot="12832625">
            <a:off x="4104013" y="4515511"/>
            <a:ext cx="791959" cy="628648"/>
          </a:xfrm>
          <a:prstGeom prst="leftArrow">
            <a:avLst>
              <a:gd name="adj1" fmla="val 40462"/>
              <a:gd name="adj2" fmla="val 46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4572000" y="5085184"/>
            <a:ext cx="2952328" cy="523220"/>
          </a:xfrm>
          <a:prstGeom prst="rect">
            <a:avLst/>
          </a:prstGeom>
          <a:noFill/>
        </p:spPr>
        <p:txBody>
          <a:bodyPr wrap="square" rtlCol="0">
            <a:spAutoFit/>
          </a:bodyPr>
          <a:lstStyle/>
          <a:p>
            <a:r>
              <a:rPr lang="en-GB" sz="2800" dirty="0"/>
              <a:t>Cr: Revenue</a:t>
            </a:r>
            <a:endParaRPr lang="en-GB" dirty="0"/>
          </a:p>
        </p:txBody>
      </p:sp>
      <p:sp>
        <p:nvSpPr>
          <p:cNvPr id="16" name="Left Arrow 15"/>
          <p:cNvSpPr/>
          <p:nvPr/>
        </p:nvSpPr>
        <p:spPr>
          <a:xfrm rot="4099001">
            <a:off x="1230848" y="5997428"/>
            <a:ext cx="560966" cy="628648"/>
          </a:xfrm>
          <a:prstGeom prst="leftArrow">
            <a:avLst>
              <a:gd name="adj1" fmla="val 40462"/>
              <a:gd name="adj2" fmla="val 46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5868144" y="0"/>
            <a:ext cx="2304256" cy="1200329"/>
          </a:xfrm>
          <a:prstGeom prst="rect">
            <a:avLst/>
          </a:prstGeom>
          <a:noFill/>
        </p:spPr>
        <p:txBody>
          <a:bodyPr wrap="square" rtlCol="0">
            <a:spAutoFit/>
          </a:bodyPr>
          <a:lstStyle/>
          <a:p>
            <a:r>
              <a:rPr lang="en-GB" sz="3600" b="1" dirty="0">
                <a:solidFill>
                  <a:srgbClr val="7030A0"/>
                </a:solidFill>
              </a:rPr>
              <a:t>Revenue System</a:t>
            </a:r>
          </a:p>
        </p:txBody>
      </p:sp>
      <p:sp>
        <p:nvSpPr>
          <p:cNvPr id="2" name="Explosion 1 1"/>
          <p:cNvSpPr/>
          <p:nvPr/>
        </p:nvSpPr>
        <p:spPr>
          <a:xfrm>
            <a:off x="5147972" y="1625642"/>
            <a:ext cx="3996028" cy="3750731"/>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6035791" y="2852936"/>
            <a:ext cx="2280626" cy="1077218"/>
          </a:xfrm>
          <a:prstGeom prst="rect">
            <a:avLst/>
          </a:prstGeom>
          <a:noFill/>
        </p:spPr>
        <p:txBody>
          <a:bodyPr wrap="square" rtlCol="0">
            <a:spAutoFit/>
          </a:bodyPr>
          <a:lstStyle/>
          <a:p>
            <a:pPr algn="ctr"/>
            <a:r>
              <a:rPr lang="en-GB" sz="3200" b="1" dirty="0">
                <a:solidFill>
                  <a:schemeClr val="bg1"/>
                </a:solidFill>
              </a:rPr>
              <a:t>What can go wrong?</a:t>
            </a:r>
          </a:p>
        </p:txBody>
      </p:sp>
    </p:spTree>
    <p:extLst>
      <p:ext uri="{BB962C8B-B14F-4D97-AF65-F5344CB8AC3E}">
        <p14:creationId xmlns:p14="http://schemas.microsoft.com/office/powerpoint/2010/main" val="290487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7543800" cy="792088"/>
          </a:xfrm>
        </p:spPr>
        <p:txBody>
          <a:bodyPr/>
          <a:lstStyle/>
          <a:p>
            <a:r>
              <a:rPr lang="en-GB" dirty="0"/>
              <a:t>Matrix – approach to controls</a:t>
            </a:r>
          </a:p>
        </p:txBody>
      </p:sp>
      <p:graphicFrame>
        <p:nvGraphicFramePr>
          <p:cNvPr id="8" name="Table 8">
            <a:extLst>
              <a:ext uri="{FF2B5EF4-FFF2-40B4-BE49-F238E27FC236}">
                <a16:creationId xmlns:a16="http://schemas.microsoft.com/office/drawing/2014/main" id="{672819EE-BB94-4BBE-9D87-CBB771729B7C}"/>
              </a:ext>
            </a:extLst>
          </p:cNvPr>
          <p:cNvGraphicFramePr>
            <a:graphicFrameLocks noGrp="1"/>
          </p:cNvGraphicFramePr>
          <p:nvPr>
            <p:ph idx="1"/>
          </p:nvPr>
        </p:nvGraphicFramePr>
        <p:xfrm>
          <a:off x="323528" y="1700808"/>
          <a:ext cx="8229600" cy="4386064"/>
        </p:xfrm>
        <a:graphic>
          <a:graphicData uri="http://schemas.openxmlformats.org/drawingml/2006/table">
            <a:tbl>
              <a:tblPr firstRow="1" bandRow="1">
                <a:tableStyleId>{5C22544A-7EE6-4342-B048-85BDC9FD1C3A}</a:tableStyleId>
              </a:tblPr>
              <a:tblGrid>
                <a:gridCol w="1810544">
                  <a:extLst>
                    <a:ext uri="{9D8B030D-6E8A-4147-A177-3AD203B41FA5}">
                      <a16:colId xmlns:a16="http://schemas.microsoft.com/office/drawing/2014/main" val="550194136"/>
                    </a:ext>
                  </a:extLst>
                </a:gridCol>
                <a:gridCol w="1481296">
                  <a:extLst>
                    <a:ext uri="{9D8B030D-6E8A-4147-A177-3AD203B41FA5}">
                      <a16:colId xmlns:a16="http://schemas.microsoft.com/office/drawing/2014/main" val="1890778753"/>
                    </a:ext>
                  </a:extLst>
                </a:gridCol>
                <a:gridCol w="1645920">
                  <a:extLst>
                    <a:ext uri="{9D8B030D-6E8A-4147-A177-3AD203B41FA5}">
                      <a16:colId xmlns:a16="http://schemas.microsoft.com/office/drawing/2014/main" val="3625101504"/>
                    </a:ext>
                  </a:extLst>
                </a:gridCol>
                <a:gridCol w="1645920">
                  <a:extLst>
                    <a:ext uri="{9D8B030D-6E8A-4147-A177-3AD203B41FA5}">
                      <a16:colId xmlns:a16="http://schemas.microsoft.com/office/drawing/2014/main" val="242091797"/>
                    </a:ext>
                  </a:extLst>
                </a:gridCol>
                <a:gridCol w="1645920">
                  <a:extLst>
                    <a:ext uri="{9D8B030D-6E8A-4147-A177-3AD203B41FA5}">
                      <a16:colId xmlns:a16="http://schemas.microsoft.com/office/drawing/2014/main" val="2800567067"/>
                    </a:ext>
                  </a:extLst>
                </a:gridCol>
              </a:tblGrid>
              <a:tr h="576064">
                <a:tc>
                  <a:txBody>
                    <a:bodyPr/>
                    <a:lstStyle/>
                    <a:p>
                      <a:endParaRPr lang="en-US"/>
                    </a:p>
                  </a:txBody>
                  <a:tcPr/>
                </a:tc>
                <a:tc gridSpan="3">
                  <a:txBody>
                    <a:bodyPr/>
                    <a:lstStyle/>
                    <a:p>
                      <a:pPr algn="ctr"/>
                      <a:r>
                        <a:rPr lang="en-GB" sz="2400" dirty="0"/>
                        <a:t>CLIENT</a:t>
                      </a:r>
                      <a:endParaRPr lang="en-US" sz="2400" dirty="0"/>
                    </a:p>
                  </a:txBody>
                  <a:tcPr/>
                </a:tc>
                <a:tc hMerge="1">
                  <a:txBody>
                    <a:bodyPr/>
                    <a:lstStyle/>
                    <a:p>
                      <a:pPr algn="ctr"/>
                      <a:endParaRPr lang="en-US" sz="2000" dirty="0"/>
                    </a:p>
                  </a:txBody>
                  <a:tcPr/>
                </a:tc>
                <a:tc hMerge="1">
                  <a:txBody>
                    <a:bodyPr/>
                    <a:lstStyle/>
                    <a:p>
                      <a:pPr algn="ctr"/>
                      <a:endParaRPr lang="en-US" sz="2000" dirty="0"/>
                    </a:p>
                  </a:txBody>
                  <a:tcPr/>
                </a:tc>
                <a:tc>
                  <a:txBody>
                    <a:bodyPr/>
                    <a:lstStyle/>
                    <a:p>
                      <a:pPr algn="ctr"/>
                      <a:r>
                        <a:rPr lang="en-GB" sz="2400" dirty="0"/>
                        <a:t>AUDITOR</a:t>
                      </a:r>
                      <a:endParaRPr lang="en-US" sz="2400" dirty="0"/>
                    </a:p>
                  </a:txBody>
                  <a:tcPr/>
                </a:tc>
                <a:extLst>
                  <a:ext uri="{0D108BD9-81ED-4DB2-BD59-A6C34878D82A}">
                    <a16:rowId xmlns:a16="http://schemas.microsoft.com/office/drawing/2014/main" val="2580157032"/>
                  </a:ext>
                </a:extLst>
              </a:tr>
              <a:tr h="370840">
                <a:tc>
                  <a:txBody>
                    <a:bodyPr/>
                    <a:lstStyle/>
                    <a:p>
                      <a:endParaRPr lang="en-US"/>
                    </a:p>
                  </a:txBody>
                  <a:tcPr/>
                </a:tc>
                <a:tc>
                  <a:txBody>
                    <a:bodyPr/>
                    <a:lstStyle/>
                    <a:p>
                      <a:pPr algn="ctr"/>
                      <a:r>
                        <a:rPr lang="en-GB" sz="2000" b="1" dirty="0">
                          <a:solidFill>
                            <a:srgbClr val="7030A0"/>
                          </a:solidFill>
                        </a:rPr>
                        <a:t>Risks</a:t>
                      </a:r>
                      <a:endParaRPr lang="en-US" sz="2000" b="1" dirty="0">
                        <a:solidFill>
                          <a:srgbClr val="7030A0"/>
                        </a:solidFill>
                      </a:endParaRPr>
                    </a:p>
                  </a:txBody>
                  <a:tcPr/>
                </a:tc>
                <a:tc>
                  <a:txBody>
                    <a:bodyPr/>
                    <a:lstStyle/>
                    <a:p>
                      <a:pPr algn="ctr"/>
                      <a:r>
                        <a:rPr lang="en-GB" sz="2000" b="1" dirty="0">
                          <a:solidFill>
                            <a:srgbClr val="7030A0"/>
                          </a:solidFill>
                        </a:rPr>
                        <a:t>Control Objectives</a:t>
                      </a:r>
                      <a:endParaRPr lang="en-US" sz="2000" b="1" dirty="0">
                        <a:solidFill>
                          <a:srgbClr val="7030A0"/>
                        </a:solidFill>
                      </a:endParaRPr>
                    </a:p>
                  </a:txBody>
                  <a:tcPr/>
                </a:tc>
                <a:tc>
                  <a:txBody>
                    <a:bodyPr/>
                    <a:lstStyle/>
                    <a:p>
                      <a:pPr algn="ctr"/>
                      <a:r>
                        <a:rPr lang="en-GB" sz="2000" b="1" dirty="0">
                          <a:solidFill>
                            <a:srgbClr val="7030A0"/>
                          </a:solidFill>
                        </a:rPr>
                        <a:t>Controls</a:t>
                      </a:r>
                      <a:endParaRPr lang="en-US" sz="2000" b="1" dirty="0">
                        <a:solidFill>
                          <a:srgbClr val="7030A0"/>
                        </a:solidFill>
                      </a:endParaRPr>
                    </a:p>
                  </a:txBody>
                  <a:tcPr/>
                </a:tc>
                <a:tc>
                  <a:txBody>
                    <a:bodyPr/>
                    <a:lstStyle/>
                    <a:p>
                      <a:pPr algn="ctr"/>
                      <a:r>
                        <a:rPr lang="en-GB" sz="2000" b="1" dirty="0">
                          <a:solidFill>
                            <a:srgbClr val="7030A0"/>
                          </a:solidFill>
                        </a:rPr>
                        <a:t>Tests of Controls</a:t>
                      </a:r>
                      <a:endParaRPr lang="en-US" sz="2000" b="1" dirty="0">
                        <a:solidFill>
                          <a:srgbClr val="7030A0"/>
                        </a:solidFill>
                      </a:endParaRPr>
                    </a:p>
                  </a:txBody>
                  <a:tcPr/>
                </a:tc>
                <a:extLst>
                  <a:ext uri="{0D108BD9-81ED-4DB2-BD59-A6C34878D82A}">
                    <a16:rowId xmlns:a16="http://schemas.microsoft.com/office/drawing/2014/main" val="1446647455"/>
                  </a:ext>
                </a:extLst>
              </a:tr>
              <a:tr h="370840">
                <a:tc>
                  <a:txBody>
                    <a:bodyPr/>
                    <a:lstStyle/>
                    <a:p>
                      <a:r>
                        <a:rPr lang="en-GB" sz="2000" b="1" dirty="0"/>
                        <a:t>1. Order</a:t>
                      </a:r>
                    </a:p>
                    <a:p>
                      <a:endParaRPr lang="en-US" sz="2000"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901558589"/>
                  </a:ext>
                </a:extLst>
              </a:tr>
              <a:tr h="370840">
                <a:tc>
                  <a:txBody>
                    <a:bodyPr/>
                    <a:lstStyle/>
                    <a:p>
                      <a:r>
                        <a:rPr lang="en-GB" sz="2000" b="1" dirty="0"/>
                        <a:t>2. Despatch and Invoicing</a:t>
                      </a:r>
                      <a:endParaRPr lang="en-US" sz="2000" b="1"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91837000"/>
                  </a:ext>
                </a:extLst>
              </a:tr>
              <a:tr h="370840">
                <a:tc>
                  <a:txBody>
                    <a:bodyPr/>
                    <a:lstStyle/>
                    <a:p>
                      <a:r>
                        <a:rPr lang="en-GB" sz="2000" b="1" dirty="0"/>
                        <a:t>3. Recording</a:t>
                      </a:r>
                    </a:p>
                    <a:p>
                      <a:endParaRPr lang="en-US" sz="2000"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52187026"/>
                  </a:ext>
                </a:extLst>
              </a:tr>
              <a:tr h="370840">
                <a:tc>
                  <a:txBody>
                    <a:bodyPr/>
                    <a:lstStyle/>
                    <a:p>
                      <a:r>
                        <a:rPr lang="en-GB" sz="2000" b="1" dirty="0"/>
                        <a:t>4. Cash collection</a:t>
                      </a:r>
                      <a:endParaRPr lang="en-US" sz="2000"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55830208"/>
                  </a:ext>
                </a:extLst>
              </a:tr>
            </a:tbl>
          </a:graphicData>
        </a:graphic>
      </p:graphicFrame>
    </p:spTree>
    <p:extLst>
      <p:ext uri="{BB962C8B-B14F-4D97-AF65-F5344CB8AC3E}">
        <p14:creationId xmlns:p14="http://schemas.microsoft.com/office/powerpoint/2010/main" val="112884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2238"/>
            <a:ext cx="7543800" cy="858490"/>
          </a:xfrm>
        </p:spPr>
        <p:txBody>
          <a:bodyPr/>
          <a:lstStyle/>
          <a:p>
            <a:r>
              <a:rPr lang="en-US" dirty="0"/>
              <a:t>Lecture plan</a:t>
            </a:r>
          </a:p>
        </p:txBody>
      </p:sp>
      <p:sp>
        <p:nvSpPr>
          <p:cNvPr id="5" name="Content Placeholder 4"/>
          <p:cNvSpPr>
            <a:spLocks noGrp="1"/>
          </p:cNvSpPr>
          <p:nvPr>
            <p:ph idx="1"/>
          </p:nvPr>
        </p:nvSpPr>
        <p:spPr>
          <a:xfrm>
            <a:off x="457200" y="1268760"/>
            <a:ext cx="8229600" cy="4862165"/>
          </a:xfrm>
        </p:spPr>
        <p:txBody>
          <a:bodyPr>
            <a:normAutofit fontScale="92500" lnSpcReduction="10000"/>
          </a:bodyPr>
          <a:lstStyle/>
          <a:p>
            <a:pPr marL="0" indent="0">
              <a:buNone/>
            </a:pPr>
            <a:r>
              <a:rPr lang="en-GB" sz="3500" b="1" u="sng" dirty="0">
                <a:solidFill>
                  <a:srgbClr val="7030A0"/>
                </a:solidFill>
              </a:rPr>
              <a:t>Podcast 1</a:t>
            </a:r>
          </a:p>
          <a:p>
            <a:r>
              <a:rPr lang="en-GB" dirty="0"/>
              <a:t>Revenue – key issues</a:t>
            </a:r>
          </a:p>
          <a:p>
            <a:r>
              <a:rPr lang="en-GB" dirty="0"/>
              <a:t>The revenue system</a:t>
            </a:r>
          </a:p>
          <a:p>
            <a:pPr marL="349250" lvl="1" indent="0">
              <a:buNone/>
            </a:pPr>
            <a:r>
              <a:rPr lang="en-GB" sz="2400" dirty="0"/>
              <a:t>1.	Ordering</a:t>
            </a:r>
          </a:p>
          <a:p>
            <a:pPr marL="0" indent="0">
              <a:buNone/>
            </a:pPr>
            <a:endParaRPr lang="en-GB" sz="1700" u="sng" dirty="0"/>
          </a:p>
          <a:p>
            <a:pPr marL="0" indent="0">
              <a:buNone/>
            </a:pPr>
            <a:r>
              <a:rPr lang="en-GB" sz="3500" b="1" u="sng" dirty="0">
                <a:solidFill>
                  <a:srgbClr val="7030A0"/>
                </a:solidFill>
              </a:rPr>
              <a:t>Podcast 2</a:t>
            </a:r>
          </a:p>
          <a:p>
            <a:pPr marL="349250" lvl="1" indent="0">
              <a:buNone/>
            </a:pPr>
            <a:r>
              <a:rPr lang="en-GB" sz="2400" dirty="0"/>
              <a:t>2.	Despatch and invoicing</a:t>
            </a:r>
          </a:p>
          <a:p>
            <a:pPr marL="349250" lvl="1" indent="0">
              <a:buNone/>
            </a:pPr>
            <a:r>
              <a:rPr lang="en-GB" sz="2400" dirty="0"/>
              <a:t>3.	Recording</a:t>
            </a:r>
          </a:p>
          <a:p>
            <a:pPr marL="349250" lvl="1" indent="0">
              <a:buNone/>
            </a:pPr>
            <a:r>
              <a:rPr lang="en-GB" sz="2400" dirty="0"/>
              <a:t>4.	Cash collection</a:t>
            </a:r>
          </a:p>
          <a:p>
            <a:r>
              <a:rPr lang="en-GB" dirty="0"/>
              <a:t>Internal control deficiencies</a:t>
            </a:r>
          </a:p>
          <a:p>
            <a:r>
              <a:rPr lang="en-GB" dirty="0"/>
              <a:t>Substantive testing of revenue &amp; receivables</a:t>
            </a:r>
          </a:p>
        </p:txBody>
      </p:sp>
    </p:spTree>
    <p:extLst>
      <p:ext uri="{BB962C8B-B14F-4D97-AF65-F5344CB8AC3E}">
        <p14:creationId xmlns:p14="http://schemas.microsoft.com/office/powerpoint/2010/main" val="1122874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1"/>
            <a:ext cx="7543800" cy="1165975"/>
          </a:xfrm>
          <a:noFill/>
          <a:ln>
            <a:noFill/>
          </a:ln>
        </p:spPr>
        <p:txBody>
          <a:bodyPr/>
          <a:lstStyle/>
          <a:p>
            <a:r>
              <a:rPr lang="en-GB" sz="3600" dirty="0"/>
              <a:t>2. </a:t>
            </a:r>
            <a:r>
              <a:rPr lang="en-GB" sz="3200" dirty="0">
                <a:solidFill>
                  <a:srgbClr val="FF0000"/>
                </a:solidFill>
              </a:rPr>
              <a:t>Despatch and invoicing</a:t>
            </a:r>
            <a:r>
              <a:rPr lang="en-GB" sz="3200" dirty="0"/>
              <a:t>: </a:t>
            </a:r>
            <a:br>
              <a:rPr lang="en-GB" sz="3200" dirty="0"/>
            </a:br>
            <a:r>
              <a:rPr lang="en-GB" sz="3200" dirty="0"/>
              <a:t>Risks - What can go wrong</a:t>
            </a:r>
            <a:r>
              <a:rPr lang="en-GB" sz="3600" dirty="0"/>
              <a:t>?</a:t>
            </a:r>
          </a:p>
        </p:txBody>
      </p:sp>
      <p:graphicFrame>
        <p:nvGraphicFramePr>
          <p:cNvPr id="4" name="Content Placeholder 3"/>
          <p:cNvGraphicFramePr>
            <a:graphicFrameLocks noGrp="1"/>
          </p:cNvGraphicFramePr>
          <p:nvPr>
            <p:ph idx="1"/>
          </p:nvPr>
        </p:nvGraphicFramePr>
        <p:xfrm>
          <a:off x="251520" y="1556792"/>
          <a:ext cx="8147247" cy="4903021"/>
        </p:xfrm>
        <a:graphic>
          <a:graphicData uri="http://schemas.openxmlformats.org/drawingml/2006/table">
            <a:tbl>
              <a:tblPr firstRow="1" firstCol="1" bandRow="1" bandCol="1">
                <a:tableStyleId>{5C22544A-7EE6-4342-B048-85BDC9FD1C3A}</a:tableStyleId>
              </a:tblPr>
              <a:tblGrid>
                <a:gridCol w="8147247">
                  <a:extLst>
                    <a:ext uri="{9D8B030D-6E8A-4147-A177-3AD203B41FA5}">
                      <a16:colId xmlns:a16="http://schemas.microsoft.com/office/drawing/2014/main" val="20000"/>
                    </a:ext>
                  </a:extLst>
                </a:gridCol>
              </a:tblGrid>
              <a:tr h="1080120">
                <a:tc>
                  <a:txBody>
                    <a:bodyPr/>
                    <a:lstStyle/>
                    <a:p>
                      <a:pPr marL="457200" indent="-457200">
                        <a:lnSpc>
                          <a:spcPct val="100000"/>
                        </a:lnSpc>
                        <a:spcAft>
                          <a:spcPts val="0"/>
                        </a:spcAft>
                        <a:buFont typeface="Arial" panose="020B0604020202020204" pitchFamily="34" charset="0"/>
                        <a:buChar char="•"/>
                        <a:tabLst>
                          <a:tab pos="4619625" algn="l"/>
                        </a:tabLst>
                      </a:pPr>
                      <a:r>
                        <a:rPr lang="en-GB" sz="2600" b="0" dirty="0">
                          <a:solidFill>
                            <a:schemeClr val="tx1"/>
                          </a:solidFill>
                          <a:effectLst/>
                        </a:rPr>
                        <a:t>Goods may be despatched but </a:t>
                      </a:r>
                      <a:r>
                        <a:rPr lang="en-GB" sz="2600" b="0" dirty="0">
                          <a:solidFill>
                            <a:schemeClr val="tx1"/>
                          </a:solidFill>
                          <a:effectLst/>
                          <a:highlight>
                            <a:srgbClr val="FFFF00"/>
                          </a:highlight>
                        </a:rPr>
                        <a:t>delivery not recorded </a:t>
                      </a:r>
                      <a:r>
                        <a:rPr lang="en-GB" sz="2600" b="0" dirty="0">
                          <a:solidFill>
                            <a:schemeClr val="tx1"/>
                          </a:solidFill>
                          <a:effectLst/>
                        </a:rPr>
                        <a:t>so they are lost to the business</a:t>
                      </a:r>
                      <a:endParaRPr lang="en-GB" sz="2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05" marR="37205" marT="0" marB="0">
                    <a:noFill/>
                  </a:tcPr>
                </a:tc>
                <a:extLst>
                  <a:ext uri="{0D108BD9-81ED-4DB2-BD59-A6C34878D82A}">
                    <a16:rowId xmlns:a16="http://schemas.microsoft.com/office/drawing/2014/main" val="10000"/>
                  </a:ext>
                </a:extLst>
              </a:tr>
              <a:tr h="644832">
                <a:tc>
                  <a:txBody>
                    <a:bodyPr/>
                    <a:lstStyle/>
                    <a:p>
                      <a:pPr marL="457200" indent="-457200">
                        <a:lnSpc>
                          <a:spcPct val="100000"/>
                        </a:lnSpc>
                        <a:spcAft>
                          <a:spcPts val="0"/>
                        </a:spcAft>
                        <a:buFont typeface="Arial" panose="020B0604020202020204" pitchFamily="34" charset="0"/>
                        <a:buChar char="•"/>
                        <a:tabLst>
                          <a:tab pos="4619625" algn="l"/>
                        </a:tabLst>
                      </a:pPr>
                      <a:r>
                        <a:rPr lang="en-GB" sz="2600" b="0" dirty="0">
                          <a:solidFill>
                            <a:schemeClr val="tx1"/>
                          </a:solidFill>
                          <a:effectLst/>
                        </a:rPr>
                        <a:t>Goods may be despatched but </a:t>
                      </a:r>
                      <a:r>
                        <a:rPr lang="en-GB" sz="2600" b="0" dirty="0">
                          <a:solidFill>
                            <a:schemeClr val="tx1"/>
                          </a:solidFill>
                          <a:effectLst/>
                          <a:highlight>
                            <a:srgbClr val="FFFF00"/>
                          </a:highlight>
                        </a:rPr>
                        <a:t>not invoiced </a:t>
                      </a:r>
                      <a:r>
                        <a:rPr lang="en-GB" sz="2600" b="0" dirty="0">
                          <a:solidFill>
                            <a:schemeClr val="tx1"/>
                          </a:solidFill>
                          <a:effectLst/>
                        </a:rPr>
                        <a:t>for</a:t>
                      </a:r>
                      <a:endParaRPr lang="en-GB" sz="2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05" marR="37205" marT="0" marB="0">
                    <a:noFill/>
                  </a:tcPr>
                </a:tc>
                <a:extLst>
                  <a:ext uri="{0D108BD9-81ED-4DB2-BD59-A6C34878D82A}">
                    <a16:rowId xmlns:a16="http://schemas.microsoft.com/office/drawing/2014/main" val="10001"/>
                  </a:ext>
                </a:extLst>
              </a:tr>
              <a:tr h="644832">
                <a:tc>
                  <a:txBody>
                    <a:bodyPr/>
                    <a:lstStyle/>
                    <a:p>
                      <a:pPr marL="457200" indent="-457200">
                        <a:lnSpc>
                          <a:spcPct val="100000"/>
                        </a:lnSpc>
                        <a:spcAft>
                          <a:spcPts val="0"/>
                        </a:spcAft>
                        <a:buFont typeface="Arial" panose="020B0604020202020204" pitchFamily="34" charset="0"/>
                        <a:buChar char="•"/>
                        <a:tabLst>
                          <a:tab pos="4619625" algn="l"/>
                        </a:tabLst>
                      </a:pPr>
                      <a:r>
                        <a:rPr lang="en-GB" sz="2600" b="0" dirty="0">
                          <a:solidFill>
                            <a:schemeClr val="tx1"/>
                          </a:solidFill>
                          <a:effectLst/>
                        </a:rPr>
                        <a:t>Goods despatched are of a </a:t>
                      </a:r>
                      <a:r>
                        <a:rPr lang="en-GB" sz="2600" b="0" dirty="0">
                          <a:solidFill>
                            <a:schemeClr val="tx1"/>
                          </a:solidFill>
                          <a:effectLst/>
                          <a:highlight>
                            <a:srgbClr val="FFFF00"/>
                          </a:highlight>
                        </a:rPr>
                        <a:t>poor quality</a:t>
                      </a:r>
                      <a:endParaRPr lang="en-GB" sz="2600" b="0"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37205" marR="37205" marT="0" marB="0">
                    <a:noFill/>
                  </a:tcPr>
                </a:tc>
                <a:extLst>
                  <a:ext uri="{0D108BD9-81ED-4DB2-BD59-A6C34878D82A}">
                    <a16:rowId xmlns:a16="http://schemas.microsoft.com/office/drawing/2014/main" val="10002"/>
                  </a:ext>
                </a:extLst>
              </a:tr>
              <a:tr h="1006606">
                <a:tc>
                  <a:txBody>
                    <a:bodyPr/>
                    <a:lstStyle/>
                    <a:p>
                      <a:pPr marL="457200" indent="-457200">
                        <a:lnSpc>
                          <a:spcPct val="100000"/>
                        </a:lnSpc>
                        <a:spcAft>
                          <a:spcPts val="0"/>
                        </a:spcAft>
                        <a:buFont typeface="Arial" panose="020B0604020202020204" pitchFamily="34" charset="0"/>
                        <a:buChar char="•"/>
                        <a:tabLst>
                          <a:tab pos="4619625" algn="l"/>
                        </a:tabLst>
                      </a:pPr>
                      <a:r>
                        <a:rPr lang="en-GB" sz="2600" b="0" dirty="0">
                          <a:solidFill>
                            <a:schemeClr val="tx1"/>
                          </a:solidFill>
                          <a:effectLst/>
                          <a:highlight>
                            <a:srgbClr val="FFFF00"/>
                          </a:highlight>
                        </a:rPr>
                        <a:t>Invoices</a:t>
                      </a:r>
                      <a:r>
                        <a:rPr lang="en-GB" sz="2600" b="0" dirty="0">
                          <a:solidFill>
                            <a:schemeClr val="tx1"/>
                          </a:solidFill>
                          <a:effectLst/>
                        </a:rPr>
                        <a:t> may be </a:t>
                      </a:r>
                      <a:r>
                        <a:rPr lang="en-GB" sz="2600" b="0" dirty="0">
                          <a:solidFill>
                            <a:schemeClr val="tx1"/>
                          </a:solidFill>
                          <a:effectLst/>
                          <a:highlight>
                            <a:srgbClr val="FFFF00"/>
                          </a:highlight>
                        </a:rPr>
                        <a:t>raised in error </a:t>
                      </a:r>
                      <a:r>
                        <a:rPr lang="en-GB" sz="2600" b="0" dirty="0">
                          <a:solidFill>
                            <a:schemeClr val="tx1"/>
                          </a:solidFill>
                          <a:effectLst/>
                        </a:rPr>
                        <a:t>with resulting customer dissatisfaction</a:t>
                      </a:r>
                      <a:endParaRPr lang="en-GB" sz="2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05" marR="37205" marT="0" marB="0">
                    <a:noFill/>
                  </a:tcPr>
                </a:tc>
                <a:extLst>
                  <a:ext uri="{0D108BD9-81ED-4DB2-BD59-A6C34878D82A}">
                    <a16:rowId xmlns:a16="http://schemas.microsoft.com/office/drawing/2014/main" val="10003"/>
                  </a:ext>
                </a:extLst>
              </a:tr>
              <a:tr h="1526631">
                <a:tc>
                  <a:txBody>
                    <a:bodyPr/>
                    <a:lstStyle/>
                    <a:p>
                      <a:pPr marL="457200" indent="-457200">
                        <a:lnSpc>
                          <a:spcPct val="100000"/>
                        </a:lnSpc>
                        <a:spcAft>
                          <a:spcPts val="0"/>
                        </a:spcAft>
                        <a:buFont typeface="Arial" panose="020B0604020202020204" pitchFamily="34" charset="0"/>
                        <a:buChar char="•"/>
                        <a:tabLst>
                          <a:tab pos="4619625" algn="l"/>
                        </a:tabLst>
                      </a:pPr>
                      <a:r>
                        <a:rPr lang="en-GB" sz="2600" b="0" dirty="0">
                          <a:solidFill>
                            <a:schemeClr val="tx1"/>
                          </a:solidFill>
                          <a:effectLst/>
                        </a:rPr>
                        <a:t>Invoices may be wrongly cancelled by </a:t>
                      </a:r>
                      <a:r>
                        <a:rPr lang="en-GB" sz="2600" b="0" dirty="0">
                          <a:solidFill>
                            <a:schemeClr val="tx1"/>
                          </a:solidFill>
                          <a:effectLst/>
                          <a:highlight>
                            <a:srgbClr val="FFFF00"/>
                          </a:highlight>
                        </a:rPr>
                        <a:t>credit notes </a:t>
                      </a:r>
                      <a:r>
                        <a:rPr lang="en-GB" sz="2600" b="0" dirty="0">
                          <a:solidFill>
                            <a:schemeClr val="tx1"/>
                          </a:solidFill>
                          <a:effectLst/>
                        </a:rPr>
                        <a:t>(</a:t>
                      </a:r>
                      <a:r>
                        <a:rPr lang="en-GB" sz="2600" b="0" dirty="0">
                          <a:solidFill>
                            <a:srgbClr val="FF0000"/>
                          </a:solidFill>
                          <a:effectLst/>
                        </a:rPr>
                        <a:t>negative invoice</a:t>
                      </a:r>
                      <a:r>
                        <a:rPr lang="en-GB" sz="2600" b="0" dirty="0">
                          <a:solidFill>
                            <a:schemeClr val="tx1"/>
                          </a:solidFill>
                          <a:effectLst/>
                        </a:rPr>
                        <a:t>) resulting in loss to the business</a:t>
                      </a:r>
                      <a:endParaRPr lang="en-GB" sz="2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205" marR="37205" marT="0" marB="0">
                    <a:noFill/>
                  </a:tcPr>
                </a:tc>
                <a:extLst>
                  <a:ext uri="{0D108BD9-81ED-4DB2-BD59-A6C34878D82A}">
                    <a16:rowId xmlns:a16="http://schemas.microsoft.com/office/drawing/2014/main" val="10004"/>
                  </a:ext>
                </a:extLst>
              </a:tr>
            </a:tbl>
          </a:graphicData>
        </a:graphic>
      </p:graphicFrame>
      <p:sp>
        <p:nvSpPr>
          <p:cNvPr id="5" name="TextBox 4"/>
          <p:cNvSpPr txBox="1"/>
          <p:nvPr/>
        </p:nvSpPr>
        <p:spPr>
          <a:xfrm>
            <a:off x="107504" y="6151736"/>
            <a:ext cx="9036496" cy="738664"/>
          </a:xfrm>
          <a:prstGeom prst="rect">
            <a:avLst/>
          </a:prstGeom>
          <a:noFill/>
        </p:spPr>
        <p:txBody>
          <a:bodyPr wrap="square" rtlCol="0">
            <a:spAutoFit/>
          </a:bodyPr>
          <a:lstStyle/>
          <a:p>
            <a:r>
              <a:rPr lang="en-GB" sz="2400" b="1" dirty="0">
                <a:solidFill>
                  <a:srgbClr val="7030A0"/>
                </a:solidFill>
              </a:rPr>
              <a:t>What are the control objectives arising from the risks above?</a:t>
            </a:r>
          </a:p>
          <a:p>
            <a:endParaRPr lang="en-GB" dirty="0"/>
          </a:p>
        </p:txBody>
      </p:sp>
    </p:spTree>
    <p:extLst>
      <p:ext uri="{BB962C8B-B14F-4D97-AF65-F5344CB8AC3E}">
        <p14:creationId xmlns:p14="http://schemas.microsoft.com/office/powerpoint/2010/main" val="1719691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 Objectives</a:t>
            </a:r>
          </a:p>
        </p:txBody>
      </p:sp>
      <p:graphicFrame>
        <p:nvGraphicFramePr>
          <p:cNvPr id="4" name="Content Placeholder 3"/>
          <p:cNvGraphicFramePr>
            <a:graphicFrameLocks noGrp="1"/>
          </p:cNvGraphicFramePr>
          <p:nvPr>
            <p:ph idx="1"/>
          </p:nvPr>
        </p:nvGraphicFramePr>
        <p:xfrm>
          <a:off x="251520" y="1611969"/>
          <a:ext cx="8147248" cy="5174160"/>
        </p:xfrm>
        <a:graphic>
          <a:graphicData uri="http://schemas.openxmlformats.org/drawingml/2006/table">
            <a:tbl>
              <a:tblPr firstRow="1" firstCol="1" bandRow="1" bandCol="1">
                <a:tableStyleId>{5C22544A-7EE6-4342-B048-85BDC9FD1C3A}</a:tableStyleId>
              </a:tblPr>
              <a:tblGrid>
                <a:gridCol w="8147248">
                  <a:extLst>
                    <a:ext uri="{9D8B030D-6E8A-4147-A177-3AD203B41FA5}">
                      <a16:colId xmlns:a16="http://schemas.microsoft.com/office/drawing/2014/main" val="20000"/>
                    </a:ext>
                  </a:extLst>
                </a:gridCol>
              </a:tblGrid>
              <a:tr h="952935">
                <a:tc>
                  <a:txBody>
                    <a:bodyPr/>
                    <a:lstStyle/>
                    <a:p>
                      <a:pPr marL="457200" indent="-457200">
                        <a:lnSpc>
                          <a:spcPct val="115000"/>
                        </a:lnSpc>
                        <a:spcAft>
                          <a:spcPts val="0"/>
                        </a:spcAft>
                        <a:buFont typeface="Arial" panose="020B0604020202020204" pitchFamily="34" charset="0"/>
                        <a:buChar char="•"/>
                      </a:pPr>
                      <a:r>
                        <a:rPr lang="en-GB" sz="2800" b="0" dirty="0">
                          <a:solidFill>
                            <a:schemeClr val="tx1"/>
                          </a:solidFill>
                          <a:effectLst/>
                        </a:rPr>
                        <a:t>All </a:t>
                      </a:r>
                      <a:r>
                        <a:rPr lang="en-GB" sz="2800" b="1" dirty="0">
                          <a:solidFill>
                            <a:schemeClr val="tx1"/>
                          </a:solidFill>
                          <a:effectLst/>
                        </a:rPr>
                        <a:t>despatches</a:t>
                      </a:r>
                      <a:r>
                        <a:rPr lang="en-GB" sz="2800" b="0" dirty="0">
                          <a:solidFill>
                            <a:schemeClr val="tx1"/>
                          </a:solidFill>
                          <a:effectLst/>
                        </a:rPr>
                        <a:t> of goods are </a:t>
                      </a:r>
                      <a:r>
                        <a:rPr lang="en-GB" sz="2800" b="1" dirty="0">
                          <a:solidFill>
                            <a:schemeClr val="tx1"/>
                          </a:solidFill>
                          <a:effectLst/>
                          <a:highlight>
                            <a:srgbClr val="FFFF00"/>
                          </a:highlight>
                        </a:rPr>
                        <a:t>recorded</a:t>
                      </a:r>
                      <a:endParaRPr lang="en-GB" sz="2800" b="1"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41772" marR="41772" marT="0" marB="0">
                    <a:noFill/>
                  </a:tcPr>
                </a:tc>
                <a:extLst>
                  <a:ext uri="{0D108BD9-81ED-4DB2-BD59-A6C34878D82A}">
                    <a16:rowId xmlns:a16="http://schemas.microsoft.com/office/drawing/2014/main" val="10000"/>
                  </a:ext>
                </a:extLst>
              </a:tr>
              <a:tr h="60659">
                <a:tc>
                  <a:txBody>
                    <a:bodyPr/>
                    <a:lstStyle/>
                    <a:p>
                      <a:pPr marL="457200" indent="-457200">
                        <a:lnSpc>
                          <a:spcPct val="115000"/>
                        </a:lnSpc>
                        <a:spcAft>
                          <a:spcPts val="0"/>
                        </a:spcAft>
                        <a:buFont typeface="Arial" panose="020B0604020202020204" pitchFamily="34" charset="0"/>
                        <a:buChar char="•"/>
                      </a:pPr>
                      <a:r>
                        <a:rPr lang="en-GB" sz="2800" b="0" dirty="0">
                          <a:solidFill>
                            <a:schemeClr val="tx1"/>
                          </a:solidFill>
                          <a:effectLst/>
                        </a:rPr>
                        <a:t>All </a:t>
                      </a:r>
                      <a:r>
                        <a:rPr lang="en-GB" sz="2800" b="1" dirty="0">
                          <a:solidFill>
                            <a:schemeClr val="tx1"/>
                          </a:solidFill>
                          <a:effectLst/>
                        </a:rPr>
                        <a:t>goods and services </a:t>
                      </a:r>
                      <a:r>
                        <a:rPr lang="en-GB" sz="2800" b="0" dirty="0">
                          <a:solidFill>
                            <a:schemeClr val="tx1"/>
                          </a:solidFill>
                          <a:effectLst/>
                        </a:rPr>
                        <a:t>sold are correctly </a:t>
                      </a:r>
                      <a:r>
                        <a:rPr lang="en-GB" sz="2800" b="1" dirty="0">
                          <a:solidFill>
                            <a:schemeClr val="tx1"/>
                          </a:solidFill>
                          <a:effectLst/>
                          <a:highlight>
                            <a:srgbClr val="FFFF00"/>
                          </a:highlight>
                        </a:rPr>
                        <a:t>invoiced</a:t>
                      </a:r>
                    </a:p>
                    <a:p>
                      <a:pPr marL="0" indent="0">
                        <a:lnSpc>
                          <a:spcPct val="115000"/>
                        </a:lnSpc>
                        <a:spcAft>
                          <a:spcPts val="0"/>
                        </a:spcAft>
                        <a:buFont typeface="Arial" panose="020B0604020202020204" pitchFamily="34" charset="0"/>
                        <a:buNone/>
                        <a:tabLst>
                          <a:tab pos="4619625" algn="l"/>
                        </a:tabLst>
                      </a:pPr>
                      <a:r>
                        <a:rPr lang="en-GB" sz="2800" b="0" dirty="0">
                          <a:solidFill>
                            <a:schemeClr val="tx1"/>
                          </a:solidFill>
                          <a:effectLst/>
                        </a:rPr>
                        <a:t> </a:t>
                      </a:r>
                      <a:endParaRPr lang="en-GB" sz="2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1772" marR="41772" marT="0" marB="0">
                    <a:noFill/>
                  </a:tcPr>
                </a:tc>
                <a:extLst>
                  <a:ext uri="{0D108BD9-81ED-4DB2-BD59-A6C34878D82A}">
                    <a16:rowId xmlns:a16="http://schemas.microsoft.com/office/drawing/2014/main" val="10001"/>
                  </a:ext>
                </a:extLst>
              </a:tr>
              <a:tr h="654041">
                <a:tc>
                  <a:txBody>
                    <a:bodyPr/>
                    <a:lstStyle/>
                    <a:p>
                      <a:pPr marL="457200" indent="-457200">
                        <a:lnSpc>
                          <a:spcPct val="115000"/>
                        </a:lnSpc>
                        <a:spcAft>
                          <a:spcPts val="0"/>
                        </a:spcAft>
                        <a:buFont typeface="Arial" panose="020B0604020202020204" pitchFamily="34" charset="0"/>
                        <a:buChar char="•"/>
                        <a:tabLst>
                          <a:tab pos="4619625" algn="l"/>
                        </a:tabLst>
                      </a:pPr>
                      <a:r>
                        <a:rPr lang="en-GB" sz="2800" b="1" dirty="0">
                          <a:solidFill>
                            <a:schemeClr val="tx1"/>
                          </a:solidFill>
                          <a:effectLst/>
                        </a:rPr>
                        <a:t>Goods</a:t>
                      </a:r>
                      <a:r>
                        <a:rPr lang="en-GB" sz="2800" b="0" dirty="0">
                          <a:solidFill>
                            <a:schemeClr val="tx1"/>
                          </a:solidFill>
                          <a:effectLst/>
                        </a:rPr>
                        <a:t> sold are </a:t>
                      </a:r>
                      <a:r>
                        <a:rPr lang="en-GB" sz="2800" b="1" dirty="0">
                          <a:solidFill>
                            <a:schemeClr val="tx1"/>
                          </a:solidFill>
                          <a:effectLst/>
                          <a:highlight>
                            <a:srgbClr val="FFFF00"/>
                          </a:highlight>
                        </a:rPr>
                        <a:t>fit for purpose</a:t>
                      </a:r>
                      <a:endParaRPr lang="en-GB" sz="2800" b="1"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41772" marR="41772" marT="0" marB="0">
                    <a:noFill/>
                  </a:tcPr>
                </a:tc>
                <a:extLst>
                  <a:ext uri="{0D108BD9-81ED-4DB2-BD59-A6C34878D82A}">
                    <a16:rowId xmlns:a16="http://schemas.microsoft.com/office/drawing/2014/main" val="10002"/>
                  </a:ext>
                </a:extLst>
              </a:tr>
              <a:tr h="1195607">
                <a:tc>
                  <a:txBody>
                    <a:bodyPr/>
                    <a:lstStyle/>
                    <a:p>
                      <a:pPr marL="457200" indent="-457200">
                        <a:lnSpc>
                          <a:spcPct val="115000"/>
                        </a:lnSpc>
                        <a:spcAft>
                          <a:spcPts val="0"/>
                        </a:spcAft>
                        <a:buFont typeface="Arial" panose="020B0604020202020204" pitchFamily="34" charset="0"/>
                        <a:buChar char="•"/>
                      </a:pPr>
                      <a:r>
                        <a:rPr lang="en-GB" sz="2800" b="0" dirty="0">
                          <a:solidFill>
                            <a:schemeClr val="tx1"/>
                          </a:solidFill>
                          <a:effectLst/>
                        </a:rPr>
                        <a:t>All </a:t>
                      </a:r>
                      <a:r>
                        <a:rPr lang="en-GB" sz="2800" b="1" dirty="0">
                          <a:solidFill>
                            <a:schemeClr val="tx1"/>
                          </a:solidFill>
                          <a:effectLst/>
                        </a:rPr>
                        <a:t>invoices</a:t>
                      </a:r>
                      <a:r>
                        <a:rPr lang="en-GB" sz="2800" b="0" dirty="0">
                          <a:solidFill>
                            <a:schemeClr val="tx1"/>
                          </a:solidFill>
                          <a:effectLst/>
                        </a:rPr>
                        <a:t> raised relate to goods and services </a:t>
                      </a:r>
                      <a:r>
                        <a:rPr lang="en-GB" sz="2800" b="1" dirty="0">
                          <a:solidFill>
                            <a:schemeClr val="tx1"/>
                          </a:solidFill>
                          <a:effectLst/>
                          <a:highlight>
                            <a:srgbClr val="FFFF00"/>
                          </a:highlight>
                        </a:rPr>
                        <a:t>supplied by the business</a:t>
                      </a:r>
                    </a:p>
                    <a:p>
                      <a:pPr marL="0" indent="0">
                        <a:lnSpc>
                          <a:spcPct val="115000"/>
                        </a:lnSpc>
                        <a:spcAft>
                          <a:spcPts val="0"/>
                        </a:spcAft>
                        <a:buFont typeface="Arial" panose="020B0604020202020204" pitchFamily="34" charset="0"/>
                        <a:buNone/>
                      </a:pPr>
                      <a:endParaRPr lang="en-GB" sz="2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1772" marR="41772" marT="0" marB="0">
                    <a:noFill/>
                  </a:tcPr>
                </a:tc>
                <a:extLst>
                  <a:ext uri="{0D108BD9-81ED-4DB2-BD59-A6C34878D82A}">
                    <a16:rowId xmlns:a16="http://schemas.microsoft.com/office/drawing/2014/main" val="10003"/>
                  </a:ext>
                </a:extLst>
              </a:tr>
              <a:tr h="683204">
                <a:tc>
                  <a:txBody>
                    <a:bodyPr/>
                    <a:lstStyle/>
                    <a:p>
                      <a:pPr marL="457200" indent="-457200">
                        <a:lnSpc>
                          <a:spcPct val="115000"/>
                        </a:lnSpc>
                        <a:spcAft>
                          <a:spcPts val="0"/>
                        </a:spcAft>
                        <a:buFont typeface="Arial" panose="020B0604020202020204" pitchFamily="34" charset="0"/>
                        <a:buChar char="•"/>
                        <a:tabLst>
                          <a:tab pos="4619625" algn="l"/>
                        </a:tabLst>
                      </a:pPr>
                      <a:r>
                        <a:rPr lang="en-GB" sz="2800" b="1" dirty="0">
                          <a:solidFill>
                            <a:schemeClr val="tx1"/>
                          </a:solidFill>
                          <a:effectLst/>
                          <a:highlight>
                            <a:srgbClr val="FFFF00"/>
                          </a:highlight>
                        </a:rPr>
                        <a:t>Credit notes </a:t>
                      </a:r>
                      <a:r>
                        <a:rPr lang="en-GB" sz="2800" b="0" dirty="0">
                          <a:solidFill>
                            <a:schemeClr val="tx1"/>
                          </a:solidFill>
                          <a:effectLst/>
                        </a:rPr>
                        <a:t>are only given for valid reasons</a:t>
                      </a:r>
                      <a:endParaRPr lang="en-GB" sz="2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1772" marR="41772" marT="0" marB="0">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340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642466"/>
          </a:xfrm>
        </p:spPr>
        <p:txBody>
          <a:bodyPr/>
          <a:lstStyle/>
          <a:p>
            <a:r>
              <a:rPr lang="en-GB" sz="3200" dirty="0"/>
              <a:t>Controls (Examples)</a:t>
            </a:r>
          </a:p>
        </p:txBody>
      </p:sp>
      <p:graphicFrame>
        <p:nvGraphicFramePr>
          <p:cNvPr id="4" name="Content Placeholder 3"/>
          <p:cNvGraphicFramePr>
            <a:graphicFrameLocks noGrp="1"/>
          </p:cNvGraphicFramePr>
          <p:nvPr>
            <p:ph idx="1"/>
          </p:nvPr>
        </p:nvGraphicFramePr>
        <p:xfrm>
          <a:off x="539552" y="836712"/>
          <a:ext cx="7848872" cy="5247890"/>
        </p:xfrm>
        <a:graphic>
          <a:graphicData uri="http://schemas.openxmlformats.org/drawingml/2006/table">
            <a:tbl>
              <a:tblPr firstRow="1" firstCol="1" bandRow="1" bandCol="1">
                <a:tableStyleId>{5C22544A-7EE6-4342-B048-85BDC9FD1C3A}</a:tableStyleId>
              </a:tblPr>
              <a:tblGrid>
                <a:gridCol w="7848872">
                  <a:extLst>
                    <a:ext uri="{9D8B030D-6E8A-4147-A177-3AD203B41FA5}">
                      <a16:colId xmlns:a16="http://schemas.microsoft.com/office/drawing/2014/main" val="20000"/>
                    </a:ext>
                  </a:extLst>
                </a:gridCol>
              </a:tblGrid>
              <a:tr h="1656184">
                <a:tc>
                  <a:txBody>
                    <a:bodyPr/>
                    <a:lstStyle/>
                    <a:p>
                      <a:pPr marL="342900" indent="-342900">
                        <a:lnSpc>
                          <a:spcPct val="115000"/>
                        </a:lnSpc>
                        <a:spcAft>
                          <a:spcPts val="0"/>
                        </a:spcAft>
                        <a:buFont typeface="Arial" panose="020B0604020202020204" pitchFamily="34" charset="0"/>
                        <a:buChar char="•"/>
                        <a:tabLst>
                          <a:tab pos="4619625" algn="l"/>
                        </a:tabLst>
                      </a:pPr>
                      <a:r>
                        <a:rPr lang="en-GB" sz="2300" b="0" dirty="0">
                          <a:solidFill>
                            <a:schemeClr val="tx1"/>
                          </a:solidFill>
                          <a:effectLst/>
                        </a:rPr>
                        <a:t>All goods dispatched are </a:t>
                      </a:r>
                      <a:r>
                        <a:rPr lang="en-GB" sz="2300" b="0" dirty="0">
                          <a:solidFill>
                            <a:schemeClr val="tx1"/>
                          </a:solidFill>
                          <a:effectLst/>
                          <a:highlight>
                            <a:srgbClr val="FFFF00"/>
                          </a:highlight>
                        </a:rPr>
                        <a:t>recorded on a GDN </a:t>
                      </a:r>
                      <a:r>
                        <a:rPr lang="en-GB" sz="2300" b="0" dirty="0">
                          <a:solidFill>
                            <a:schemeClr val="tx1"/>
                          </a:solidFill>
                          <a:effectLst/>
                        </a:rPr>
                        <a:t>(</a:t>
                      </a:r>
                      <a:r>
                        <a:rPr lang="en-GB" sz="2300" b="0" dirty="0">
                          <a:solidFill>
                            <a:srgbClr val="FF0000"/>
                          </a:solidFill>
                          <a:effectLst/>
                        </a:rPr>
                        <a:t>Goods delivery note</a:t>
                      </a:r>
                      <a:r>
                        <a:rPr lang="en-GB" sz="2300" b="0" dirty="0">
                          <a:solidFill>
                            <a:schemeClr val="tx1"/>
                          </a:solidFill>
                          <a:effectLst/>
                        </a:rPr>
                        <a:t>)</a:t>
                      </a:r>
                    </a:p>
                    <a:p>
                      <a:pPr marL="342900" indent="-342900">
                        <a:lnSpc>
                          <a:spcPct val="115000"/>
                        </a:lnSpc>
                        <a:spcAft>
                          <a:spcPts val="0"/>
                        </a:spcAft>
                        <a:buFont typeface="Arial" panose="020B0604020202020204" pitchFamily="34" charset="0"/>
                        <a:buChar char="•"/>
                        <a:tabLst>
                          <a:tab pos="4619625" algn="l"/>
                        </a:tabLst>
                      </a:pPr>
                      <a:r>
                        <a:rPr lang="en-GB" sz="2300" b="0" dirty="0">
                          <a:solidFill>
                            <a:schemeClr val="tx1"/>
                          </a:solidFill>
                          <a:effectLst/>
                        </a:rPr>
                        <a:t>GDN are </a:t>
                      </a:r>
                      <a:r>
                        <a:rPr lang="en-GB" sz="2300" b="0" dirty="0">
                          <a:solidFill>
                            <a:schemeClr val="tx1"/>
                          </a:solidFill>
                          <a:effectLst/>
                          <a:highlight>
                            <a:srgbClr val="FFFF00"/>
                          </a:highlight>
                        </a:rPr>
                        <a:t>matched </a:t>
                      </a:r>
                      <a:r>
                        <a:rPr lang="en-GB" sz="2300" b="0" dirty="0">
                          <a:solidFill>
                            <a:schemeClr val="tx1"/>
                          </a:solidFill>
                          <a:effectLst/>
                        </a:rPr>
                        <a:t>to the order form and sent to the accounts </a:t>
                      </a:r>
                      <a:r>
                        <a:rPr lang="en-GB" sz="2300" b="0" dirty="0" err="1">
                          <a:solidFill>
                            <a:schemeClr val="tx1"/>
                          </a:solidFill>
                          <a:effectLst/>
                        </a:rPr>
                        <a:t>dept</a:t>
                      </a:r>
                      <a:r>
                        <a:rPr lang="en-GB" sz="2300" b="0" dirty="0">
                          <a:solidFill>
                            <a:schemeClr val="tx1"/>
                          </a:solidFill>
                          <a:effectLst/>
                        </a:rPr>
                        <a:t> promptly </a:t>
                      </a:r>
                      <a:endParaRPr lang="en-GB" sz="23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1156" marR="21156" marT="0" marB="0">
                    <a:noFill/>
                  </a:tcPr>
                </a:tc>
                <a:extLst>
                  <a:ext uri="{0D108BD9-81ED-4DB2-BD59-A6C34878D82A}">
                    <a16:rowId xmlns:a16="http://schemas.microsoft.com/office/drawing/2014/main" val="10000"/>
                  </a:ext>
                </a:extLst>
              </a:tr>
              <a:tr h="900301">
                <a:tc>
                  <a:txBody>
                    <a:bodyPr/>
                    <a:lstStyle/>
                    <a:p>
                      <a:pPr marL="342900" indent="-342900">
                        <a:lnSpc>
                          <a:spcPct val="115000"/>
                        </a:lnSpc>
                        <a:spcAft>
                          <a:spcPts val="0"/>
                        </a:spcAft>
                        <a:buFont typeface="Arial" panose="020B0604020202020204" pitchFamily="34" charset="0"/>
                        <a:buChar char="•"/>
                        <a:tabLst>
                          <a:tab pos="4619625" algn="l"/>
                        </a:tabLst>
                      </a:pPr>
                      <a:r>
                        <a:rPr lang="en-GB" sz="2300" b="0" dirty="0">
                          <a:solidFill>
                            <a:schemeClr val="tx1"/>
                          </a:solidFill>
                          <a:effectLst/>
                          <a:highlight>
                            <a:srgbClr val="FFFF00"/>
                          </a:highlight>
                        </a:rPr>
                        <a:t>Pre-numbering</a:t>
                      </a:r>
                      <a:r>
                        <a:rPr lang="en-GB" sz="2300" b="0" dirty="0">
                          <a:solidFill>
                            <a:schemeClr val="tx1"/>
                          </a:solidFill>
                          <a:effectLst/>
                        </a:rPr>
                        <a:t> of GDN and regular checks on sequence</a:t>
                      </a:r>
                    </a:p>
                    <a:p>
                      <a:pPr marL="342900" indent="-342900">
                        <a:lnSpc>
                          <a:spcPct val="115000"/>
                        </a:lnSpc>
                        <a:spcAft>
                          <a:spcPts val="0"/>
                        </a:spcAft>
                        <a:buFont typeface="Arial" panose="020B0604020202020204" pitchFamily="34" charset="0"/>
                        <a:buChar char="•"/>
                        <a:tabLst>
                          <a:tab pos="4619625" algn="l"/>
                        </a:tabLst>
                      </a:pPr>
                      <a:r>
                        <a:rPr lang="en-GB" sz="2300" b="0" dirty="0">
                          <a:solidFill>
                            <a:schemeClr val="tx1"/>
                          </a:solidFill>
                          <a:effectLst/>
                        </a:rPr>
                        <a:t>Regular </a:t>
                      </a:r>
                      <a:r>
                        <a:rPr lang="en-GB" sz="2300" b="0" dirty="0">
                          <a:solidFill>
                            <a:schemeClr val="tx1"/>
                          </a:solidFill>
                          <a:effectLst/>
                          <a:highlight>
                            <a:srgbClr val="FFFF00"/>
                          </a:highlight>
                        </a:rPr>
                        <a:t>review of unmatched </a:t>
                      </a:r>
                      <a:r>
                        <a:rPr lang="en-GB" sz="2300" b="0" dirty="0">
                          <a:solidFill>
                            <a:schemeClr val="tx1"/>
                          </a:solidFill>
                          <a:effectLst/>
                        </a:rPr>
                        <a:t>GDNs (</a:t>
                      </a:r>
                      <a:r>
                        <a:rPr lang="en-GB" sz="2300" b="0" dirty="0">
                          <a:solidFill>
                            <a:srgbClr val="FF0000"/>
                          </a:solidFill>
                          <a:effectLst/>
                        </a:rPr>
                        <a:t>Understatement</a:t>
                      </a:r>
                      <a:r>
                        <a:rPr lang="en-GB" sz="2300" b="0" dirty="0">
                          <a:solidFill>
                            <a:schemeClr val="tx1"/>
                          </a:solidFill>
                          <a:effectLst/>
                        </a:rPr>
                        <a:t>)</a:t>
                      </a:r>
                      <a:endParaRPr lang="en-GB" sz="23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1156" marR="21156" marT="0" marB="0">
                    <a:noFill/>
                  </a:tcPr>
                </a:tc>
                <a:extLst>
                  <a:ext uri="{0D108BD9-81ED-4DB2-BD59-A6C34878D82A}">
                    <a16:rowId xmlns:a16="http://schemas.microsoft.com/office/drawing/2014/main" val="10001"/>
                  </a:ext>
                </a:extLst>
              </a:tr>
              <a:tr h="1187931">
                <a:tc>
                  <a:txBody>
                    <a:bodyPr/>
                    <a:lstStyle/>
                    <a:p>
                      <a:pPr marL="342900" indent="-342900">
                        <a:lnSpc>
                          <a:spcPct val="115000"/>
                        </a:lnSpc>
                        <a:spcAft>
                          <a:spcPts val="0"/>
                        </a:spcAft>
                        <a:buFont typeface="Arial" panose="020B0604020202020204" pitchFamily="34" charset="0"/>
                        <a:buChar char="•"/>
                        <a:tabLst>
                          <a:tab pos="4619625" algn="l"/>
                        </a:tabLst>
                      </a:pPr>
                      <a:r>
                        <a:rPr lang="en-GB" sz="2300" b="0" dirty="0">
                          <a:solidFill>
                            <a:schemeClr val="tx1"/>
                          </a:solidFill>
                          <a:effectLst/>
                          <a:highlight>
                            <a:srgbClr val="FFFF00"/>
                          </a:highlight>
                        </a:rPr>
                        <a:t>Inspection of goods </a:t>
                      </a:r>
                      <a:r>
                        <a:rPr lang="en-GB" sz="2300" b="0" dirty="0">
                          <a:solidFill>
                            <a:schemeClr val="tx1"/>
                          </a:solidFill>
                          <a:effectLst/>
                        </a:rPr>
                        <a:t>prior to delivery </a:t>
                      </a:r>
                    </a:p>
                    <a:p>
                      <a:pPr marL="342900" indent="-342900">
                        <a:lnSpc>
                          <a:spcPct val="115000"/>
                        </a:lnSpc>
                        <a:spcAft>
                          <a:spcPts val="0"/>
                        </a:spcAft>
                        <a:buFont typeface="Arial" panose="020B0604020202020204" pitchFamily="34" charset="0"/>
                        <a:buChar char="•"/>
                        <a:tabLst>
                          <a:tab pos="4619625" algn="l"/>
                        </a:tabLst>
                      </a:pPr>
                      <a:r>
                        <a:rPr lang="en-GB" sz="2300" b="0" dirty="0">
                          <a:solidFill>
                            <a:schemeClr val="tx1"/>
                          </a:solidFill>
                          <a:effectLst/>
                          <a:highlight>
                            <a:srgbClr val="FFFF00"/>
                          </a:highlight>
                        </a:rPr>
                        <a:t>Customer to sign GDN </a:t>
                      </a:r>
                      <a:r>
                        <a:rPr lang="en-GB" sz="2300" b="0" dirty="0">
                          <a:solidFill>
                            <a:schemeClr val="tx1"/>
                          </a:solidFill>
                          <a:effectLst/>
                        </a:rPr>
                        <a:t>as evidence of correct quality &amp; quantity </a:t>
                      </a:r>
                      <a:endParaRPr lang="en-GB" sz="23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1156" marR="21156" marT="0" marB="0">
                    <a:noFill/>
                  </a:tcPr>
                </a:tc>
                <a:extLst>
                  <a:ext uri="{0D108BD9-81ED-4DB2-BD59-A6C34878D82A}">
                    <a16:rowId xmlns:a16="http://schemas.microsoft.com/office/drawing/2014/main" val="10002"/>
                  </a:ext>
                </a:extLst>
              </a:tr>
              <a:tr h="858248">
                <a:tc>
                  <a:txBody>
                    <a:bodyPr/>
                    <a:lstStyle/>
                    <a:p>
                      <a:pPr marL="342900" indent="-342900">
                        <a:lnSpc>
                          <a:spcPct val="115000"/>
                        </a:lnSpc>
                        <a:spcAft>
                          <a:spcPts val="0"/>
                        </a:spcAft>
                        <a:buFont typeface="Arial" panose="020B0604020202020204" pitchFamily="34" charset="0"/>
                        <a:buChar char="•"/>
                        <a:tabLst>
                          <a:tab pos="4619625" algn="l"/>
                        </a:tabLst>
                      </a:pPr>
                      <a:r>
                        <a:rPr lang="en-GB" sz="2300" b="0" dirty="0">
                          <a:solidFill>
                            <a:schemeClr val="tx1"/>
                          </a:solidFill>
                          <a:effectLst/>
                        </a:rPr>
                        <a:t>Invoice only raised on receipt of</a:t>
                      </a:r>
                      <a:r>
                        <a:rPr lang="en-GB" sz="2300" b="0" dirty="0">
                          <a:solidFill>
                            <a:schemeClr val="tx1"/>
                          </a:solidFill>
                          <a:effectLst/>
                          <a:highlight>
                            <a:srgbClr val="FFFF00"/>
                          </a:highlight>
                        </a:rPr>
                        <a:t> matched </a:t>
                      </a:r>
                      <a:r>
                        <a:rPr lang="en-GB" sz="2300" b="0" dirty="0">
                          <a:solidFill>
                            <a:schemeClr val="tx1"/>
                          </a:solidFill>
                          <a:effectLst/>
                        </a:rPr>
                        <a:t>order and signed GDN</a:t>
                      </a:r>
                    </a:p>
                  </a:txBody>
                  <a:tcPr marL="21156" marR="21156" marT="0" marB="0">
                    <a:noFill/>
                  </a:tcPr>
                </a:tc>
                <a:extLst>
                  <a:ext uri="{0D108BD9-81ED-4DB2-BD59-A6C34878D82A}">
                    <a16:rowId xmlns:a16="http://schemas.microsoft.com/office/drawing/2014/main" val="10003"/>
                  </a:ext>
                </a:extLst>
              </a:tr>
              <a:tr h="645226">
                <a:tc>
                  <a:txBody>
                    <a:bodyPr/>
                    <a:lstStyle/>
                    <a:p>
                      <a:pPr marL="342900" indent="-342900">
                        <a:lnSpc>
                          <a:spcPct val="115000"/>
                        </a:lnSpc>
                        <a:spcAft>
                          <a:spcPts val="0"/>
                        </a:spcAft>
                        <a:buFont typeface="Arial" panose="020B0604020202020204" pitchFamily="34" charset="0"/>
                        <a:buChar char="•"/>
                        <a:tabLst>
                          <a:tab pos="4619625" algn="l"/>
                        </a:tabLst>
                      </a:pPr>
                      <a:r>
                        <a:rPr lang="en-GB" sz="2300" b="0" dirty="0">
                          <a:solidFill>
                            <a:schemeClr val="tx1"/>
                          </a:solidFill>
                          <a:effectLst/>
                          <a:highlight>
                            <a:srgbClr val="FFFF00"/>
                          </a:highlight>
                        </a:rPr>
                        <a:t>Credit notes </a:t>
                      </a:r>
                      <a:r>
                        <a:rPr lang="en-GB" sz="2300" b="0" dirty="0">
                          <a:solidFill>
                            <a:schemeClr val="tx1"/>
                          </a:solidFill>
                          <a:effectLst/>
                        </a:rPr>
                        <a:t>require management </a:t>
                      </a:r>
                      <a:r>
                        <a:rPr lang="en-GB" sz="2300" b="0" dirty="0">
                          <a:solidFill>
                            <a:schemeClr val="tx1"/>
                          </a:solidFill>
                          <a:effectLst/>
                          <a:highlight>
                            <a:srgbClr val="FFFF00"/>
                          </a:highlight>
                        </a:rPr>
                        <a:t>authorisation</a:t>
                      </a:r>
                    </a:p>
                  </a:txBody>
                  <a:tcPr marL="21156" marR="21156" marT="0" marB="0">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45534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highlight>
                  <a:srgbClr val="00FF00"/>
                </a:highlight>
              </a:rPr>
              <a:t>Tests of Control </a:t>
            </a:r>
            <a:r>
              <a:rPr lang="en-GB" dirty="0"/>
              <a:t>(Examples)</a:t>
            </a:r>
          </a:p>
        </p:txBody>
      </p:sp>
      <p:graphicFrame>
        <p:nvGraphicFramePr>
          <p:cNvPr id="4" name="Content Placeholder 3"/>
          <p:cNvGraphicFramePr>
            <a:graphicFrameLocks noGrp="1"/>
          </p:cNvGraphicFramePr>
          <p:nvPr>
            <p:ph idx="1"/>
          </p:nvPr>
        </p:nvGraphicFramePr>
        <p:xfrm>
          <a:off x="539552" y="1719263"/>
          <a:ext cx="7848872" cy="4354448"/>
        </p:xfrm>
        <a:graphic>
          <a:graphicData uri="http://schemas.openxmlformats.org/drawingml/2006/table">
            <a:tbl>
              <a:tblPr firstRow="1" firstCol="1" bandRow="1" bandCol="1">
                <a:tableStyleId>{5C22544A-7EE6-4342-B048-85BDC9FD1C3A}</a:tableStyleId>
              </a:tblPr>
              <a:tblGrid>
                <a:gridCol w="7848872">
                  <a:extLst>
                    <a:ext uri="{9D8B030D-6E8A-4147-A177-3AD203B41FA5}">
                      <a16:colId xmlns:a16="http://schemas.microsoft.com/office/drawing/2014/main" val="20000"/>
                    </a:ext>
                  </a:extLst>
                </a:gridCol>
              </a:tblGrid>
              <a:tr h="1277689">
                <a:tc>
                  <a:txBody>
                    <a:bodyPr/>
                    <a:lstStyle/>
                    <a:p>
                      <a:pPr marL="342900" indent="-342900">
                        <a:lnSpc>
                          <a:spcPct val="100000"/>
                        </a:lnSpc>
                        <a:spcAft>
                          <a:spcPts val="0"/>
                        </a:spcAft>
                        <a:buFont typeface="Arial" panose="020B0604020202020204" pitchFamily="34" charset="0"/>
                        <a:buChar char="•"/>
                        <a:tabLst>
                          <a:tab pos="4619625" algn="l"/>
                        </a:tabLst>
                      </a:pPr>
                      <a:r>
                        <a:rPr lang="en-GB" sz="2600" b="0" dirty="0">
                          <a:solidFill>
                            <a:schemeClr val="tx1"/>
                          </a:solidFill>
                          <a:effectLst/>
                          <a:highlight>
                            <a:srgbClr val="FFFF00"/>
                          </a:highlight>
                        </a:rPr>
                        <a:t>Sequence check </a:t>
                      </a:r>
                      <a:r>
                        <a:rPr lang="en-GB" sz="2600" b="0" dirty="0">
                          <a:solidFill>
                            <a:schemeClr val="tx1"/>
                          </a:solidFill>
                          <a:effectLst/>
                        </a:rPr>
                        <a:t>GDNs</a:t>
                      </a:r>
                    </a:p>
                    <a:p>
                      <a:pPr marL="342900" indent="-342900">
                        <a:lnSpc>
                          <a:spcPct val="100000"/>
                        </a:lnSpc>
                        <a:spcAft>
                          <a:spcPts val="0"/>
                        </a:spcAft>
                        <a:buFont typeface="Arial" panose="020B0604020202020204" pitchFamily="34" charset="0"/>
                        <a:buChar char="•"/>
                        <a:tabLst>
                          <a:tab pos="4619625" algn="l"/>
                        </a:tabLst>
                      </a:pPr>
                      <a:r>
                        <a:rPr lang="en-GB" sz="2600" b="0" dirty="0">
                          <a:solidFill>
                            <a:schemeClr val="tx1"/>
                          </a:solidFill>
                          <a:effectLst/>
                          <a:highlight>
                            <a:srgbClr val="FFFF00"/>
                          </a:highlight>
                        </a:rPr>
                        <a:t>Sequence check </a:t>
                      </a:r>
                      <a:r>
                        <a:rPr lang="en-GB" sz="2600" b="0" dirty="0">
                          <a:solidFill>
                            <a:schemeClr val="tx1"/>
                          </a:solidFill>
                          <a:effectLst/>
                        </a:rPr>
                        <a:t>order forms.</a:t>
                      </a:r>
                    </a:p>
                    <a:p>
                      <a:pPr marL="342900" indent="-342900">
                        <a:lnSpc>
                          <a:spcPct val="100000"/>
                        </a:lnSpc>
                        <a:spcAft>
                          <a:spcPts val="0"/>
                        </a:spcAft>
                        <a:buFont typeface="Arial" panose="020B0604020202020204" pitchFamily="34" charset="0"/>
                        <a:buChar char="•"/>
                        <a:tabLst>
                          <a:tab pos="4619625" algn="l"/>
                        </a:tabLst>
                      </a:pPr>
                      <a:r>
                        <a:rPr lang="en-GB" sz="2600" b="0" dirty="0">
                          <a:solidFill>
                            <a:schemeClr val="tx1"/>
                          </a:solidFill>
                          <a:effectLst/>
                          <a:highlight>
                            <a:srgbClr val="FFFF00"/>
                          </a:highlight>
                        </a:rPr>
                        <a:t>Check matching </a:t>
                      </a:r>
                      <a:r>
                        <a:rPr lang="en-GB" sz="2600" b="0" dirty="0">
                          <a:solidFill>
                            <a:schemeClr val="tx1"/>
                          </a:solidFill>
                          <a:effectLst/>
                        </a:rPr>
                        <a:t>process is carried out</a:t>
                      </a:r>
                      <a:endParaRPr lang="en-GB" sz="2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3551" marR="23551" marT="0" marB="0">
                    <a:noFill/>
                  </a:tcPr>
                </a:tc>
                <a:extLst>
                  <a:ext uri="{0D108BD9-81ED-4DB2-BD59-A6C34878D82A}">
                    <a16:rowId xmlns:a16="http://schemas.microsoft.com/office/drawing/2014/main" val="10000"/>
                  </a:ext>
                </a:extLst>
              </a:tr>
              <a:tr h="936104">
                <a:tc>
                  <a:txBody>
                    <a:bodyPr/>
                    <a:lstStyle/>
                    <a:p>
                      <a:pPr marL="342900" indent="-342900">
                        <a:lnSpc>
                          <a:spcPct val="100000"/>
                        </a:lnSpc>
                        <a:spcAft>
                          <a:spcPts val="0"/>
                        </a:spcAft>
                        <a:buFont typeface="Arial" panose="020B0604020202020204" pitchFamily="34" charset="0"/>
                        <a:buChar char="•"/>
                        <a:tabLst>
                          <a:tab pos="4619625" algn="l"/>
                        </a:tabLst>
                      </a:pPr>
                      <a:r>
                        <a:rPr lang="en-GB" sz="2600" b="0" dirty="0">
                          <a:solidFill>
                            <a:schemeClr val="tx1"/>
                          </a:solidFill>
                          <a:effectLst/>
                          <a:highlight>
                            <a:srgbClr val="FFFF00"/>
                          </a:highlight>
                        </a:rPr>
                        <a:t>Sequence check </a:t>
                      </a:r>
                      <a:r>
                        <a:rPr lang="en-GB" sz="2600" b="0" dirty="0">
                          <a:solidFill>
                            <a:schemeClr val="tx1"/>
                          </a:solidFill>
                          <a:effectLst/>
                        </a:rPr>
                        <a:t>invoices </a:t>
                      </a:r>
                    </a:p>
                    <a:p>
                      <a:pPr marL="342900" indent="-342900">
                        <a:lnSpc>
                          <a:spcPct val="100000"/>
                        </a:lnSpc>
                        <a:spcAft>
                          <a:spcPts val="0"/>
                        </a:spcAft>
                        <a:buFont typeface="Arial" panose="020B0604020202020204" pitchFamily="34" charset="0"/>
                        <a:buChar char="•"/>
                        <a:tabLst>
                          <a:tab pos="4619625" algn="l"/>
                        </a:tabLst>
                      </a:pPr>
                      <a:r>
                        <a:rPr lang="en-GB" sz="2600" b="0" dirty="0">
                          <a:solidFill>
                            <a:schemeClr val="tx1"/>
                          </a:solidFill>
                          <a:effectLst/>
                        </a:rPr>
                        <a:t>Check </a:t>
                      </a:r>
                      <a:r>
                        <a:rPr lang="en-GB" sz="2600" b="0" dirty="0">
                          <a:solidFill>
                            <a:schemeClr val="tx1"/>
                          </a:solidFill>
                          <a:effectLst/>
                          <a:highlight>
                            <a:srgbClr val="FFFF00"/>
                          </a:highlight>
                        </a:rPr>
                        <a:t>matching</a:t>
                      </a:r>
                      <a:r>
                        <a:rPr lang="en-GB" sz="2600" b="0" dirty="0">
                          <a:solidFill>
                            <a:schemeClr val="tx1"/>
                          </a:solidFill>
                          <a:effectLst/>
                        </a:rPr>
                        <a:t> process is carried out</a:t>
                      </a:r>
                      <a:endParaRPr lang="en-GB" sz="2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3551" marR="23551" marT="0" marB="0">
                    <a:noFill/>
                  </a:tcPr>
                </a:tc>
                <a:extLst>
                  <a:ext uri="{0D108BD9-81ED-4DB2-BD59-A6C34878D82A}">
                    <a16:rowId xmlns:a16="http://schemas.microsoft.com/office/drawing/2014/main" val="10001"/>
                  </a:ext>
                </a:extLst>
              </a:tr>
              <a:tr h="866684">
                <a:tc>
                  <a:txBody>
                    <a:bodyPr/>
                    <a:lstStyle/>
                    <a:p>
                      <a:pPr marL="342900" indent="-342900">
                        <a:lnSpc>
                          <a:spcPct val="100000"/>
                        </a:lnSpc>
                        <a:spcAft>
                          <a:spcPts val="0"/>
                        </a:spcAft>
                        <a:buFont typeface="Arial" panose="020B0604020202020204" pitchFamily="34" charset="0"/>
                        <a:buChar char="•"/>
                        <a:tabLst>
                          <a:tab pos="4619625" algn="l"/>
                        </a:tabLst>
                      </a:pPr>
                      <a:r>
                        <a:rPr lang="en-GB" sz="2600" b="0" dirty="0">
                          <a:solidFill>
                            <a:schemeClr val="tx1"/>
                          </a:solidFill>
                          <a:effectLst/>
                        </a:rPr>
                        <a:t>Verify </a:t>
                      </a:r>
                      <a:r>
                        <a:rPr lang="en-GB" sz="2600" b="0" dirty="0">
                          <a:solidFill>
                            <a:schemeClr val="tx1"/>
                          </a:solidFill>
                          <a:effectLst/>
                          <a:highlight>
                            <a:srgbClr val="FFFF00"/>
                          </a:highlight>
                        </a:rPr>
                        <a:t>checks</a:t>
                      </a:r>
                      <a:r>
                        <a:rPr lang="en-GB" sz="2600" b="0" dirty="0">
                          <a:solidFill>
                            <a:schemeClr val="tx1"/>
                          </a:solidFill>
                          <a:effectLst/>
                        </a:rPr>
                        <a:t> taken place (sample </a:t>
                      </a:r>
                      <a:r>
                        <a:rPr lang="en-GB" sz="2600" b="0" dirty="0">
                          <a:solidFill>
                            <a:schemeClr val="tx1"/>
                          </a:solidFill>
                          <a:effectLst/>
                          <a:highlight>
                            <a:srgbClr val="FFFF00"/>
                          </a:highlight>
                        </a:rPr>
                        <a:t>sign off</a:t>
                      </a:r>
                      <a:r>
                        <a:rPr lang="en-GB" sz="2600" b="0" dirty="0">
                          <a:solidFill>
                            <a:schemeClr val="tx1"/>
                          </a:solidFill>
                          <a:effectLst/>
                        </a:rPr>
                        <a:t>) </a:t>
                      </a:r>
                    </a:p>
                    <a:p>
                      <a:pPr marL="342900" indent="-342900">
                        <a:lnSpc>
                          <a:spcPct val="100000"/>
                        </a:lnSpc>
                        <a:spcAft>
                          <a:spcPts val="0"/>
                        </a:spcAft>
                        <a:buFont typeface="Arial" panose="020B0604020202020204" pitchFamily="34" charset="0"/>
                        <a:buChar char="•"/>
                        <a:tabLst>
                          <a:tab pos="4619625" algn="l"/>
                        </a:tabLst>
                      </a:pPr>
                      <a:r>
                        <a:rPr lang="en-GB" sz="2600" b="0" dirty="0">
                          <a:solidFill>
                            <a:schemeClr val="tx1"/>
                          </a:solidFill>
                          <a:effectLst/>
                        </a:rPr>
                        <a:t>Check sample for </a:t>
                      </a:r>
                      <a:r>
                        <a:rPr lang="en-GB" sz="2600" b="0" dirty="0">
                          <a:solidFill>
                            <a:schemeClr val="tx1"/>
                          </a:solidFill>
                          <a:effectLst/>
                          <a:highlight>
                            <a:srgbClr val="FFFF00"/>
                          </a:highlight>
                        </a:rPr>
                        <a:t>customer sign off</a:t>
                      </a:r>
                      <a:endParaRPr lang="en-GB" sz="2600" b="0"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23551" marR="23551" marT="0" marB="0">
                    <a:noFill/>
                  </a:tcPr>
                </a:tc>
                <a:extLst>
                  <a:ext uri="{0D108BD9-81ED-4DB2-BD59-A6C34878D82A}">
                    <a16:rowId xmlns:a16="http://schemas.microsoft.com/office/drawing/2014/main" val="10002"/>
                  </a:ext>
                </a:extLst>
              </a:tr>
              <a:tr h="481491">
                <a:tc>
                  <a:txBody>
                    <a:bodyPr/>
                    <a:lstStyle/>
                    <a:p>
                      <a:pPr marL="342900" indent="-342900">
                        <a:lnSpc>
                          <a:spcPct val="100000"/>
                        </a:lnSpc>
                        <a:spcAft>
                          <a:spcPts val="0"/>
                        </a:spcAft>
                        <a:buFont typeface="Arial" panose="020B0604020202020204" pitchFamily="34" charset="0"/>
                        <a:buChar char="•"/>
                        <a:tabLst>
                          <a:tab pos="4619625" algn="l"/>
                        </a:tabLst>
                      </a:pPr>
                      <a:r>
                        <a:rPr lang="en-GB" sz="2600" b="0" dirty="0">
                          <a:solidFill>
                            <a:schemeClr val="tx1"/>
                          </a:solidFill>
                          <a:effectLst/>
                        </a:rPr>
                        <a:t>Inspect invoices for </a:t>
                      </a:r>
                      <a:r>
                        <a:rPr lang="en-GB" sz="2600" b="0" dirty="0">
                          <a:solidFill>
                            <a:schemeClr val="tx1"/>
                          </a:solidFill>
                          <a:effectLst/>
                          <a:highlight>
                            <a:srgbClr val="FFFF00"/>
                          </a:highlight>
                        </a:rPr>
                        <a:t>sign off </a:t>
                      </a:r>
                      <a:r>
                        <a:rPr lang="en-GB" sz="2600" b="0" dirty="0">
                          <a:solidFill>
                            <a:schemeClr val="tx1"/>
                          </a:solidFill>
                          <a:effectLst/>
                        </a:rPr>
                        <a:t>of checks carried out.</a:t>
                      </a:r>
                      <a:endParaRPr lang="en-GB" sz="2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3551" marR="23551" marT="0" marB="0">
                    <a:noFill/>
                  </a:tcPr>
                </a:tc>
                <a:extLst>
                  <a:ext uri="{0D108BD9-81ED-4DB2-BD59-A6C34878D82A}">
                    <a16:rowId xmlns:a16="http://schemas.microsoft.com/office/drawing/2014/main" val="10003"/>
                  </a:ext>
                </a:extLst>
              </a:tr>
              <a:tr h="577789">
                <a:tc>
                  <a:txBody>
                    <a:bodyPr/>
                    <a:lstStyle/>
                    <a:p>
                      <a:pPr marL="342900" indent="-342900">
                        <a:lnSpc>
                          <a:spcPct val="100000"/>
                        </a:lnSpc>
                        <a:spcAft>
                          <a:spcPts val="0"/>
                        </a:spcAft>
                        <a:buFont typeface="Arial" panose="020B0604020202020204" pitchFamily="34" charset="0"/>
                        <a:buChar char="•"/>
                        <a:tabLst>
                          <a:tab pos="4619625" algn="l"/>
                        </a:tabLst>
                      </a:pPr>
                      <a:r>
                        <a:rPr lang="en-GB" sz="2600" b="0" dirty="0">
                          <a:solidFill>
                            <a:schemeClr val="tx1"/>
                          </a:solidFill>
                          <a:effectLst/>
                        </a:rPr>
                        <a:t>Check for </a:t>
                      </a:r>
                      <a:r>
                        <a:rPr lang="en-GB" sz="2600" b="0" dirty="0">
                          <a:solidFill>
                            <a:schemeClr val="tx1"/>
                          </a:solidFill>
                          <a:effectLst/>
                          <a:highlight>
                            <a:srgbClr val="FFFF00"/>
                          </a:highlight>
                        </a:rPr>
                        <a:t>authorisation </a:t>
                      </a:r>
                    </a:p>
                    <a:p>
                      <a:pPr marL="342900" indent="-342900">
                        <a:lnSpc>
                          <a:spcPct val="100000"/>
                        </a:lnSpc>
                        <a:spcAft>
                          <a:spcPts val="0"/>
                        </a:spcAft>
                        <a:buFont typeface="Arial" panose="020B0604020202020204" pitchFamily="34" charset="0"/>
                        <a:buChar char="•"/>
                        <a:tabLst>
                          <a:tab pos="4619625" algn="l"/>
                        </a:tabLst>
                      </a:pPr>
                      <a:r>
                        <a:rPr lang="en-GB" sz="2600" b="0" dirty="0">
                          <a:solidFill>
                            <a:schemeClr val="tx1"/>
                          </a:solidFill>
                          <a:effectLst/>
                        </a:rPr>
                        <a:t>Check that </a:t>
                      </a:r>
                      <a:r>
                        <a:rPr lang="en-GB" sz="2600" b="0" dirty="0">
                          <a:solidFill>
                            <a:schemeClr val="tx1"/>
                          </a:solidFill>
                          <a:effectLst/>
                          <a:highlight>
                            <a:srgbClr val="FFFF00"/>
                          </a:highlight>
                        </a:rPr>
                        <a:t>details </a:t>
                      </a:r>
                      <a:r>
                        <a:rPr lang="en-GB" sz="2600" b="0" dirty="0">
                          <a:solidFill>
                            <a:schemeClr val="tx1"/>
                          </a:solidFill>
                          <a:effectLst/>
                        </a:rPr>
                        <a:t>have been </a:t>
                      </a:r>
                      <a:r>
                        <a:rPr lang="en-GB" sz="2600" b="0" dirty="0">
                          <a:solidFill>
                            <a:schemeClr val="tx1"/>
                          </a:solidFill>
                          <a:effectLst/>
                          <a:highlight>
                            <a:srgbClr val="FFFF00"/>
                          </a:highlight>
                        </a:rPr>
                        <a:t>verified</a:t>
                      </a:r>
                      <a:endParaRPr lang="en-GB" sz="2600" b="0"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23551" marR="23551" marT="0" marB="0">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8989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F2E39FBA-BE87-442C-A792-0B32EE723A0B}"/>
              </a:ext>
            </a:extLst>
          </p:cNvPr>
          <p:cNvSpPr txBox="1">
            <a:spLocks noChangeArrowheads="1"/>
          </p:cNvSpPr>
          <p:nvPr/>
        </p:nvSpPr>
        <p:spPr bwMode="auto">
          <a:xfrm>
            <a:off x="1304925" y="171450"/>
            <a:ext cx="6629400" cy="3602038"/>
          </a:xfrm>
          <a:prstGeom prst="rect">
            <a:avLst/>
          </a:prstGeom>
          <a:solidFill>
            <a:schemeClr val="bg1"/>
          </a:solidFill>
          <a:ln w="28575">
            <a:solidFill>
              <a:srgbClr val="000000"/>
            </a:solidFill>
            <a:miter lim="800000"/>
            <a:headEnd/>
            <a:tailEnd/>
          </a:ln>
        </p:spPr>
        <p:txBody>
          <a:bodyPr lIns="92075" tIns="46038" rIns="92075" bIns="46038">
            <a:spAutoFit/>
          </a:bodyPr>
          <a:lstStyle>
            <a:lvl1pPr defTabSz="457200">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defTabSz="45720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defTabSz="4572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defTabSz="4572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4572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 typeface="Monotype Sorts"/>
              <a:buNone/>
            </a:pPr>
            <a:r>
              <a:rPr lang="en-US" altLang="en-US">
                <a:solidFill>
                  <a:srgbClr val="000000"/>
                </a:solidFill>
              </a:rPr>
              <a:t>Faragut Sales, Inc.</a:t>
            </a:r>
            <a:r>
              <a:rPr lang="en-US" altLang="en-US" sz="1400">
                <a:solidFill>
                  <a:srgbClr val="000000"/>
                </a:solidFill>
              </a:rPr>
              <a:t>						</a:t>
            </a:r>
            <a:r>
              <a:rPr lang="en-US" altLang="en-US">
                <a:solidFill>
                  <a:srgbClr val="FF0000"/>
                </a:solidFill>
              </a:rPr>
              <a:t>D8-9912</a:t>
            </a:r>
            <a:r>
              <a:rPr lang="en-US" altLang="en-US" sz="1800">
                <a:solidFill>
                  <a:srgbClr val="0070C0"/>
                </a:solidFill>
              </a:rPr>
              <a:t>														</a:t>
            </a:r>
            <a:r>
              <a:rPr lang="en-US" altLang="en-US" sz="1800">
                <a:solidFill>
                  <a:srgbClr val="0070C0"/>
                </a:solidFill>
                <a:latin typeface="Monotype Corsiva" panose="03010101010201010101" pitchFamily="66" charset="0"/>
              </a:rPr>
              <a:t>Copy</a:t>
            </a:r>
          </a:p>
          <a:p>
            <a:pPr eaLnBrk="1" hangingPunct="1">
              <a:lnSpc>
                <a:spcPct val="50000"/>
              </a:lnSpc>
              <a:spcBef>
                <a:spcPct val="50000"/>
              </a:spcBef>
              <a:buFont typeface="Monotype Sorts"/>
              <a:buNone/>
            </a:pPr>
            <a:r>
              <a:rPr lang="en-US" altLang="en-US" sz="1400">
                <a:solidFill>
                  <a:srgbClr val="000000"/>
                </a:solidFill>
              </a:rPr>
              <a:t>3812 Briar Drive, Salem, OR 92115</a:t>
            </a:r>
            <a:r>
              <a:rPr lang="en-US" altLang="en-US" sz="1400">
                <a:solidFill>
                  <a:srgbClr val="0070C0"/>
                </a:solidFill>
              </a:rPr>
              <a:t>	</a:t>
            </a:r>
            <a:endParaRPr lang="en-US" altLang="en-US" sz="1600" b="1">
              <a:solidFill>
                <a:srgbClr val="0070C0"/>
              </a:solidFill>
            </a:endParaRPr>
          </a:p>
          <a:p>
            <a:pPr eaLnBrk="1" hangingPunct="1">
              <a:lnSpc>
                <a:spcPct val="50000"/>
              </a:lnSpc>
              <a:spcBef>
                <a:spcPct val="50000"/>
              </a:spcBef>
              <a:buFont typeface="Monotype Sorts"/>
              <a:buNone/>
            </a:pPr>
            <a:r>
              <a:rPr lang="en-US" altLang="en-US" sz="1400">
                <a:solidFill>
                  <a:srgbClr val="0070C0"/>
                </a:solidFill>
              </a:rPr>
              <a:t>								</a:t>
            </a:r>
          </a:p>
          <a:p>
            <a:pPr eaLnBrk="1" hangingPunct="1">
              <a:lnSpc>
                <a:spcPct val="50000"/>
              </a:lnSpc>
              <a:spcBef>
                <a:spcPct val="50000"/>
              </a:spcBef>
              <a:buFont typeface="Monotype Sorts"/>
              <a:buNone/>
            </a:pPr>
            <a:r>
              <a:rPr lang="en-US" altLang="en-US" sz="1400">
                <a:solidFill>
                  <a:srgbClr val="000000"/>
                </a:solidFill>
              </a:rPr>
              <a:t>	</a:t>
            </a:r>
            <a:r>
              <a:rPr lang="en-US" altLang="en-US" sz="2000">
                <a:solidFill>
                  <a:srgbClr val="000000"/>
                </a:solidFill>
              </a:rPr>
              <a:t> </a:t>
            </a:r>
            <a:r>
              <a:rPr lang="en-US" altLang="en-US" sz="2000" b="1">
                <a:solidFill>
                  <a:srgbClr val="000000"/>
                </a:solidFill>
              </a:rPr>
              <a:t>Sales Invoice</a:t>
            </a:r>
            <a:r>
              <a:rPr lang="en-US" altLang="en-US" sz="1400">
                <a:solidFill>
                  <a:srgbClr val="000000"/>
                </a:solidFill>
              </a:rPr>
              <a:t>					</a:t>
            </a:r>
          </a:p>
          <a:p>
            <a:pPr eaLnBrk="1" hangingPunct="1">
              <a:lnSpc>
                <a:spcPct val="50000"/>
              </a:lnSpc>
              <a:spcBef>
                <a:spcPct val="50000"/>
              </a:spcBef>
              <a:buFont typeface="Monotype Sorts"/>
              <a:buNone/>
            </a:pPr>
            <a:r>
              <a:rPr lang="en-US" altLang="en-US" sz="1400">
                <a:solidFill>
                  <a:srgbClr val="000000"/>
                </a:solidFill>
              </a:rPr>
              <a:t>								</a:t>
            </a:r>
          </a:p>
          <a:p>
            <a:pPr eaLnBrk="1" hangingPunct="1">
              <a:lnSpc>
                <a:spcPct val="50000"/>
              </a:lnSpc>
              <a:spcBef>
                <a:spcPct val="50000"/>
              </a:spcBef>
              <a:buFont typeface="Monotype Sorts"/>
              <a:buNone/>
            </a:pPr>
            <a:r>
              <a:rPr lang="en-US" altLang="en-US" sz="1400">
                <a:solidFill>
                  <a:srgbClr val="000000"/>
                </a:solidFill>
              </a:rPr>
              <a:t>										</a:t>
            </a:r>
          </a:p>
          <a:p>
            <a:pPr eaLnBrk="1" hangingPunct="1">
              <a:lnSpc>
                <a:spcPct val="50000"/>
              </a:lnSpc>
              <a:spcBef>
                <a:spcPct val="50000"/>
              </a:spcBef>
              <a:buFont typeface="Monotype Sorts"/>
              <a:buNone/>
            </a:pPr>
            <a:endParaRPr lang="en-US" altLang="en-US" sz="1600" b="1">
              <a:solidFill>
                <a:srgbClr val="000000"/>
              </a:solidFill>
            </a:endParaRPr>
          </a:p>
          <a:p>
            <a:pPr eaLnBrk="1" hangingPunct="1">
              <a:lnSpc>
                <a:spcPct val="50000"/>
              </a:lnSpc>
              <a:spcBef>
                <a:spcPct val="50000"/>
              </a:spcBef>
              <a:buFont typeface="Monotype Sorts"/>
              <a:buNone/>
            </a:pPr>
            <a:r>
              <a:rPr lang="en-US" altLang="en-US" sz="1400" b="1">
                <a:solidFill>
                  <a:srgbClr val="000000"/>
                </a:solidFill>
              </a:rPr>
              <a:t>Sold						Shipped to				Freight Bill No.</a:t>
            </a:r>
          </a:p>
          <a:p>
            <a:pPr eaLnBrk="1" hangingPunct="1">
              <a:lnSpc>
                <a:spcPct val="50000"/>
              </a:lnSpc>
              <a:spcBef>
                <a:spcPct val="50000"/>
              </a:spcBef>
              <a:buFont typeface="Monotype Sorts"/>
              <a:buNone/>
            </a:pPr>
            <a:r>
              <a:rPr lang="en-US" altLang="en-US" sz="1600">
                <a:solidFill>
                  <a:srgbClr val="000000"/>
                </a:solidFill>
              </a:rPr>
              <a:t>Okra Development Corp.		8924 Bailey Road		229-237441</a:t>
            </a:r>
          </a:p>
          <a:p>
            <a:pPr eaLnBrk="1" hangingPunct="1">
              <a:lnSpc>
                <a:spcPct val="50000"/>
              </a:lnSpc>
              <a:spcBef>
                <a:spcPct val="50000"/>
              </a:spcBef>
              <a:buFont typeface="Monotype Sorts"/>
              <a:buNone/>
            </a:pPr>
            <a:r>
              <a:rPr lang="en-US" altLang="en-US" sz="1600">
                <a:solidFill>
                  <a:srgbClr val="000000"/>
                </a:solidFill>
              </a:rPr>
              <a:t>8924 Bailey Road			Salem, OR 92117</a:t>
            </a:r>
          </a:p>
          <a:p>
            <a:pPr eaLnBrk="1" hangingPunct="1">
              <a:lnSpc>
                <a:spcPct val="50000"/>
              </a:lnSpc>
              <a:spcBef>
                <a:spcPct val="50000"/>
              </a:spcBef>
              <a:buFont typeface="Monotype Sorts"/>
              <a:buNone/>
            </a:pPr>
            <a:r>
              <a:rPr lang="en-US" altLang="en-US" sz="1600">
                <a:solidFill>
                  <a:srgbClr val="000000"/>
                </a:solidFill>
              </a:rPr>
              <a:t>Salem, OR 92117</a:t>
            </a:r>
          </a:p>
          <a:p>
            <a:pPr eaLnBrk="1" hangingPunct="1">
              <a:lnSpc>
                <a:spcPct val="50000"/>
              </a:lnSpc>
              <a:spcBef>
                <a:spcPct val="50000"/>
              </a:spcBef>
              <a:buFont typeface="Monotype Sorts"/>
              <a:buNone/>
            </a:pPr>
            <a:endParaRPr lang="en-US" altLang="en-US" sz="1600">
              <a:solidFill>
                <a:srgbClr val="000000"/>
              </a:solidFill>
            </a:endParaRPr>
          </a:p>
          <a:p>
            <a:pPr eaLnBrk="1" hangingPunct="1">
              <a:lnSpc>
                <a:spcPct val="50000"/>
              </a:lnSpc>
              <a:spcBef>
                <a:spcPct val="50000"/>
              </a:spcBef>
              <a:buFont typeface="Monotype Sorts"/>
              <a:buNone/>
            </a:pPr>
            <a:r>
              <a:rPr lang="en-US" altLang="en-US" sz="1600">
                <a:solidFill>
                  <a:srgbClr val="000000"/>
                </a:solidFill>
              </a:rPr>
              <a:t>										</a:t>
            </a:r>
            <a:r>
              <a:rPr lang="en-US" altLang="en-US" sz="1600" b="1">
                <a:solidFill>
                  <a:srgbClr val="000000"/>
                </a:solidFill>
              </a:rPr>
              <a:t>FOB Shipping Point</a:t>
            </a:r>
          </a:p>
        </p:txBody>
      </p:sp>
      <p:sp>
        <p:nvSpPr>
          <p:cNvPr id="17411" name="Text Box 4">
            <a:extLst>
              <a:ext uri="{FF2B5EF4-FFF2-40B4-BE49-F238E27FC236}">
                <a16:creationId xmlns:a16="http://schemas.microsoft.com/office/drawing/2014/main" id="{FAF4AEE6-5975-4B5B-BEDD-7A6CF25E4C27}"/>
              </a:ext>
            </a:extLst>
          </p:cNvPr>
          <p:cNvSpPr txBox="1">
            <a:spLocks noChangeArrowheads="1"/>
          </p:cNvSpPr>
          <p:nvPr/>
        </p:nvSpPr>
        <p:spPr bwMode="auto">
          <a:xfrm>
            <a:off x="1304925" y="4656138"/>
            <a:ext cx="6626225" cy="1831975"/>
          </a:xfrm>
          <a:prstGeom prst="rect">
            <a:avLst/>
          </a:prstGeom>
          <a:solidFill>
            <a:schemeClr val="bg1"/>
          </a:solidFill>
          <a:ln w="28575">
            <a:solidFill>
              <a:srgbClr val="000000"/>
            </a:solidFill>
            <a:miter lim="800000"/>
            <a:headEnd/>
            <a:tailEnd/>
          </a:ln>
        </p:spPr>
        <p:txBody>
          <a:bodyPr lIns="92075" tIns="46038" rIns="92075" bIns="46038">
            <a:spAutoFit/>
          </a:bodyPr>
          <a:lstStyle>
            <a:lvl1pPr defTabSz="450850">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defTabSz="4508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defTabSz="45085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defTabSz="45085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45085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defTabSz="45085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defTabSz="45085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defTabSz="45085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defTabSz="45085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 typeface="Monotype Sorts"/>
              <a:buNone/>
            </a:pPr>
            <a:r>
              <a:rPr lang="en-US" altLang="en-US" sz="1600">
                <a:solidFill>
                  <a:srgbClr val="000000"/>
                </a:solidFill>
              </a:rPr>
              <a:t>	10			Model 317				48.00		480.00</a:t>
            </a:r>
          </a:p>
          <a:p>
            <a:pPr eaLnBrk="1" hangingPunct="1">
              <a:spcBef>
                <a:spcPct val="50000"/>
              </a:spcBef>
              <a:buFont typeface="Monotype Sorts"/>
              <a:buNone/>
            </a:pPr>
            <a:endParaRPr lang="en-US" altLang="en-US" sz="1600">
              <a:solidFill>
                <a:srgbClr val="000000"/>
              </a:solidFill>
            </a:endParaRPr>
          </a:p>
          <a:p>
            <a:pPr eaLnBrk="1" hangingPunct="1">
              <a:spcBef>
                <a:spcPct val="50000"/>
              </a:spcBef>
              <a:buFont typeface="Monotype Sorts"/>
              <a:buNone/>
            </a:pPr>
            <a:endParaRPr lang="en-US" altLang="en-US" sz="1600">
              <a:solidFill>
                <a:srgbClr val="000000"/>
              </a:solidFill>
            </a:endParaRPr>
          </a:p>
          <a:p>
            <a:pPr eaLnBrk="1" hangingPunct="1">
              <a:spcBef>
                <a:spcPct val="50000"/>
              </a:spcBef>
              <a:buFont typeface="Monotype Sorts"/>
              <a:buNone/>
            </a:pPr>
            <a:endParaRPr lang="en-US" altLang="en-US" sz="1600">
              <a:solidFill>
                <a:srgbClr val="000000"/>
              </a:solidFill>
            </a:endParaRPr>
          </a:p>
          <a:p>
            <a:pPr eaLnBrk="1" hangingPunct="1">
              <a:spcBef>
                <a:spcPct val="50000"/>
              </a:spcBef>
              <a:buFont typeface="Monotype Sorts"/>
              <a:buNone/>
            </a:pPr>
            <a:endParaRPr lang="en-US" altLang="en-US" sz="1600">
              <a:solidFill>
                <a:srgbClr val="000000"/>
              </a:solidFill>
            </a:endParaRPr>
          </a:p>
        </p:txBody>
      </p:sp>
      <p:grpSp>
        <p:nvGrpSpPr>
          <p:cNvPr id="17412" name="Group 10">
            <a:extLst>
              <a:ext uri="{FF2B5EF4-FFF2-40B4-BE49-F238E27FC236}">
                <a16:creationId xmlns:a16="http://schemas.microsoft.com/office/drawing/2014/main" id="{FE2F4207-58A7-4170-BD8F-72E017F881B0}"/>
              </a:ext>
            </a:extLst>
          </p:cNvPr>
          <p:cNvGrpSpPr>
            <a:grpSpLocks/>
          </p:cNvGrpSpPr>
          <p:nvPr/>
        </p:nvGrpSpPr>
        <p:grpSpPr bwMode="auto">
          <a:xfrm>
            <a:off x="1301750" y="4322763"/>
            <a:ext cx="6629400" cy="338137"/>
            <a:chOff x="1301750" y="4598579"/>
            <a:chExt cx="6629400" cy="338138"/>
          </a:xfrm>
        </p:grpSpPr>
        <p:sp>
          <p:nvSpPr>
            <p:cNvPr id="17429" name="Text Box 8">
              <a:extLst>
                <a:ext uri="{FF2B5EF4-FFF2-40B4-BE49-F238E27FC236}">
                  <a16:creationId xmlns:a16="http://schemas.microsoft.com/office/drawing/2014/main" id="{154D2851-B5B0-4B58-BF8C-800E5A4DCD62}"/>
                </a:ext>
              </a:extLst>
            </p:cNvPr>
            <p:cNvSpPr txBox="1">
              <a:spLocks noChangeArrowheads="1"/>
            </p:cNvSpPr>
            <p:nvPr/>
          </p:nvSpPr>
          <p:spPr bwMode="auto">
            <a:xfrm>
              <a:off x="1301750" y="4598580"/>
              <a:ext cx="1524000" cy="333375"/>
            </a:xfrm>
            <a:prstGeom prst="rect">
              <a:avLst/>
            </a:prstGeom>
            <a:solidFill>
              <a:schemeClr val="bg1"/>
            </a:solidFill>
            <a:ln w="28575">
              <a:solidFill>
                <a:srgbClr val="000000"/>
              </a:solidFill>
              <a:miter lim="800000"/>
              <a:headEnd/>
              <a:tailEnd/>
            </a:ln>
          </p:spPr>
          <p:txBody>
            <a:bodyPr lIns="92075" tIns="46038" rIns="92075" bIns="46038">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 typeface="Monotype Sorts"/>
                <a:buNone/>
              </a:pPr>
              <a:r>
                <a:rPr lang="en-US" altLang="en-US" sz="1400" b="1">
                  <a:solidFill>
                    <a:srgbClr val="000000"/>
                  </a:solidFill>
                </a:rPr>
                <a:t>Quantity</a:t>
              </a:r>
            </a:p>
          </p:txBody>
        </p:sp>
        <p:sp>
          <p:nvSpPr>
            <p:cNvPr id="17430" name="Text Box 9">
              <a:extLst>
                <a:ext uri="{FF2B5EF4-FFF2-40B4-BE49-F238E27FC236}">
                  <a16:creationId xmlns:a16="http://schemas.microsoft.com/office/drawing/2014/main" id="{B0A9D840-D0CA-4AE3-B435-F426D9A8C3EE}"/>
                </a:ext>
              </a:extLst>
            </p:cNvPr>
            <p:cNvSpPr txBox="1">
              <a:spLocks noChangeArrowheads="1"/>
            </p:cNvSpPr>
            <p:nvPr/>
          </p:nvSpPr>
          <p:spPr bwMode="auto">
            <a:xfrm>
              <a:off x="2825750" y="4603342"/>
              <a:ext cx="2352675" cy="333375"/>
            </a:xfrm>
            <a:prstGeom prst="rect">
              <a:avLst/>
            </a:prstGeom>
            <a:solidFill>
              <a:schemeClr val="bg1"/>
            </a:solidFill>
            <a:ln w="28575">
              <a:solidFill>
                <a:srgbClr val="000000"/>
              </a:solidFill>
              <a:miter lim="800000"/>
              <a:headEnd/>
              <a:tailEnd/>
            </a:ln>
          </p:spPr>
          <p:txBody>
            <a:bodyPr lIns="92075" tIns="46038" rIns="92075" bIns="46038">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 typeface="Monotype Sorts"/>
                <a:buNone/>
              </a:pPr>
              <a:r>
                <a:rPr lang="en-US" altLang="en-US" sz="1400" b="1" dirty="0">
                  <a:solidFill>
                    <a:srgbClr val="000000"/>
                  </a:solidFill>
                </a:rPr>
                <a:t>We are pleased to serve you</a:t>
              </a:r>
            </a:p>
          </p:txBody>
        </p:sp>
        <p:sp>
          <p:nvSpPr>
            <p:cNvPr id="17431" name="Text Box 10">
              <a:extLst>
                <a:ext uri="{FF2B5EF4-FFF2-40B4-BE49-F238E27FC236}">
                  <a16:creationId xmlns:a16="http://schemas.microsoft.com/office/drawing/2014/main" id="{6DF4C36A-F128-45EA-800F-7CB590361D70}"/>
                </a:ext>
              </a:extLst>
            </p:cNvPr>
            <p:cNvSpPr txBox="1">
              <a:spLocks noChangeArrowheads="1"/>
            </p:cNvSpPr>
            <p:nvPr/>
          </p:nvSpPr>
          <p:spPr bwMode="auto">
            <a:xfrm>
              <a:off x="5178425" y="4598579"/>
              <a:ext cx="1123950" cy="333375"/>
            </a:xfrm>
            <a:prstGeom prst="rect">
              <a:avLst/>
            </a:prstGeom>
            <a:solidFill>
              <a:schemeClr val="bg1"/>
            </a:solidFill>
            <a:ln w="28575">
              <a:solidFill>
                <a:srgbClr val="000000"/>
              </a:solidFill>
              <a:miter lim="800000"/>
              <a:headEnd/>
              <a:tailEnd/>
            </a:ln>
          </p:spPr>
          <p:txBody>
            <a:bodyPr lIns="92075" tIns="46038" rIns="92075" bIns="46038">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 typeface="Monotype Sorts"/>
                <a:buNone/>
              </a:pPr>
              <a:r>
                <a:rPr lang="en-US" altLang="en-US" sz="1400" b="1">
                  <a:solidFill>
                    <a:srgbClr val="000000"/>
                  </a:solidFill>
                </a:rPr>
                <a:t>Price</a:t>
              </a:r>
            </a:p>
          </p:txBody>
        </p:sp>
        <p:sp>
          <p:nvSpPr>
            <p:cNvPr id="17432" name="Text Box 11">
              <a:extLst>
                <a:ext uri="{FF2B5EF4-FFF2-40B4-BE49-F238E27FC236}">
                  <a16:creationId xmlns:a16="http://schemas.microsoft.com/office/drawing/2014/main" id="{320D6B51-70EE-44D1-BA07-1FF6024962E4}"/>
                </a:ext>
              </a:extLst>
            </p:cNvPr>
            <p:cNvSpPr txBox="1">
              <a:spLocks noChangeArrowheads="1"/>
            </p:cNvSpPr>
            <p:nvPr/>
          </p:nvSpPr>
          <p:spPr bwMode="auto">
            <a:xfrm>
              <a:off x="6302375" y="4603342"/>
              <a:ext cx="1628775" cy="333375"/>
            </a:xfrm>
            <a:prstGeom prst="rect">
              <a:avLst/>
            </a:prstGeom>
            <a:solidFill>
              <a:schemeClr val="bg1"/>
            </a:solidFill>
            <a:ln w="28575">
              <a:solidFill>
                <a:srgbClr val="000000"/>
              </a:solidFill>
              <a:miter lim="800000"/>
              <a:headEnd/>
              <a:tailEnd/>
            </a:ln>
          </p:spPr>
          <p:txBody>
            <a:bodyPr lIns="92075" tIns="46038" rIns="92075" bIns="46038">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 typeface="Monotype Sorts"/>
                <a:buNone/>
              </a:pPr>
              <a:r>
                <a:rPr lang="en-US" altLang="en-US" sz="1400" b="1">
                  <a:solidFill>
                    <a:srgbClr val="000000"/>
                  </a:solidFill>
                </a:rPr>
                <a:t>Amount</a:t>
              </a:r>
            </a:p>
          </p:txBody>
        </p:sp>
      </p:grpSp>
      <p:sp>
        <p:nvSpPr>
          <p:cNvPr id="18" name="Flowchart: Process 17">
            <a:extLst>
              <a:ext uri="{FF2B5EF4-FFF2-40B4-BE49-F238E27FC236}">
                <a16:creationId xmlns:a16="http://schemas.microsoft.com/office/drawing/2014/main" id="{6D7BF1D3-3299-43E5-9EFD-BCCFF5AC1AEC}"/>
              </a:ext>
            </a:extLst>
          </p:cNvPr>
          <p:cNvSpPr/>
          <p:nvPr/>
        </p:nvSpPr>
        <p:spPr>
          <a:xfrm>
            <a:off x="1301750" y="3773488"/>
            <a:ext cx="6629400" cy="544512"/>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414" name="Line 14">
            <a:extLst>
              <a:ext uri="{FF2B5EF4-FFF2-40B4-BE49-F238E27FC236}">
                <a16:creationId xmlns:a16="http://schemas.microsoft.com/office/drawing/2014/main" id="{A030A966-E810-45B4-B63B-239317EE0791}"/>
              </a:ext>
            </a:extLst>
          </p:cNvPr>
          <p:cNvSpPr>
            <a:spLocks noChangeShapeType="1"/>
          </p:cNvSpPr>
          <p:nvPr/>
        </p:nvSpPr>
        <p:spPr bwMode="auto">
          <a:xfrm>
            <a:off x="2828925" y="3781425"/>
            <a:ext cx="0" cy="2719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Line 12">
            <a:extLst>
              <a:ext uri="{FF2B5EF4-FFF2-40B4-BE49-F238E27FC236}">
                <a16:creationId xmlns:a16="http://schemas.microsoft.com/office/drawing/2014/main" id="{EB2F019A-0A6E-47A1-8B47-DC81EF0B586A}"/>
              </a:ext>
            </a:extLst>
          </p:cNvPr>
          <p:cNvSpPr>
            <a:spLocks noChangeShapeType="1"/>
          </p:cNvSpPr>
          <p:nvPr/>
        </p:nvSpPr>
        <p:spPr bwMode="auto">
          <a:xfrm>
            <a:off x="5181600" y="3781425"/>
            <a:ext cx="0" cy="272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13">
            <a:extLst>
              <a:ext uri="{FF2B5EF4-FFF2-40B4-BE49-F238E27FC236}">
                <a16:creationId xmlns:a16="http://schemas.microsoft.com/office/drawing/2014/main" id="{A56329B6-568C-4283-A847-594CCB8445BE}"/>
              </a:ext>
            </a:extLst>
          </p:cNvPr>
          <p:cNvSpPr>
            <a:spLocks noChangeShapeType="1"/>
          </p:cNvSpPr>
          <p:nvPr/>
        </p:nvSpPr>
        <p:spPr bwMode="auto">
          <a:xfrm>
            <a:off x="6305550" y="3781425"/>
            <a:ext cx="0" cy="2732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Rounded Rectangular Callout 23">
            <a:extLst>
              <a:ext uri="{FF2B5EF4-FFF2-40B4-BE49-F238E27FC236}">
                <a16:creationId xmlns:a16="http://schemas.microsoft.com/office/drawing/2014/main" id="{F53BA36E-17C0-4870-A969-C8ECDFE10700}"/>
              </a:ext>
            </a:extLst>
          </p:cNvPr>
          <p:cNvSpPr/>
          <p:nvPr/>
        </p:nvSpPr>
        <p:spPr>
          <a:xfrm>
            <a:off x="3929063" y="1143000"/>
            <a:ext cx="2667000" cy="438150"/>
          </a:xfrm>
          <a:prstGeom prst="wedgeRoundRectCallout">
            <a:avLst>
              <a:gd name="adj1" fmla="val 38837"/>
              <a:gd name="adj2" fmla="val -19194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i="1" dirty="0">
                <a:solidFill>
                  <a:srgbClr val="FF0000"/>
                </a:solidFill>
                <a:latin typeface="Times New Roman" panose="02020603050405020304" pitchFamily="18" charset="0"/>
                <a:cs typeface="Times New Roman" panose="02020603050405020304" pitchFamily="18" charset="0"/>
              </a:rPr>
              <a:t>Prenumbered Sales Invoice. Controlled numerically</a:t>
            </a:r>
          </a:p>
        </p:txBody>
      </p:sp>
      <p:sp>
        <p:nvSpPr>
          <p:cNvPr id="23" name="Rounded Rectangular Callout 22">
            <a:extLst>
              <a:ext uri="{FF2B5EF4-FFF2-40B4-BE49-F238E27FC236}">
                <a16:creationId xmlns:a16="http://schemas.microsoft.com/office/drawing/2014/main" id="{3CB31BA5-E147-47A3-BAE2-BA62BBBACD3A}"/>
              </a:ext>
            </a:extLst>
          </p:cNvPr>
          <p:cNvSpPr/>
          <p:nvPr/>
        </p:nvSpPr>
        <p:spPr>
          <a:xfrm>
            <a:off x="2286000" y="5148263"/>
            <a:ext cx="1962150" cy="896937"/>
          </a:xfrm>
          <a:prstGeom prst="wedgeRoundRectCallout">
            <a:avLst>
              <a:gd name="adj1" fmla="val 115202"/>
              <a:gd name="adj2" fmla="val 18219"/>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200" i="1" dirty="0">
                <a:solidFill>
                  <a:srgbClr val="FF0000"/>
                </a:solidFill>
                <a:latin typeface="Times New Roman" panose="02020603050405020304" pitchFamily="18" charset="0"/>
                <a:cs typeface="Times New Roman" panose="02020603050405020304" pitchFamily="18" charset="0"/>
              </a:rPr>
              <a:t>Key controls. Initials are evidence of control being performed. In total or sample.</a:t>
            </a:r>
          </a:p>
        </p:txBody>
      </p:sp>
      <p:sp>
        <p:nvSpPr>
          <p:cNvPr id="17419" name="TextBox 23">
            <a:extLst>
              <a:ext uri="{FF2B5EF4-FFF2-40B4-BE49-F238E27FC236}">
                <a16:creationId xmlns:a16="http://schemas.microsoft.com/office/drawing/2014/main" id="{BDA947B6-2E90-42E9-AC32-37EB16D18D12}"/>
              </a:ext>
            </a:extLst>
          </p:cNvPr>
          <p:cNvSpPr txBox="1">
            <a:spLocks noChangeArrowheads="1"/>
          </p:cNvSpPr>
          <p:nvPr/>
        </p:nvSpPr>
        <p:spPr bwMode="auto">
          <a:xfrm>
            <a:off x="1301750" y="3781425"/>
            <a:ext cx="1530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a:spcBef>
                <a:spcPct val="0"/>
              </a:spcBef>
              <a:buFontTx/>
              <a:buNone/>
            </a:pPr>
            <a:r>
              <a:rPr lang="en-US" altLang="en-US" sz="1200" b="1"/>
              <a:t>Invoice Date</a:t>
            </a:r>
          </a:p>
          <a:p>
            <a:pPr algn="ctr">
              <a:spcBef>
                <a:spcPct val="0"/>
              </a:spcBef>
              <a:buFontTx/>
              <a:buNone/>
            </a:pPr>
            <a:r>
              <a:rPr lang="en-US" altLang="en-US" sz="1200"/>
              <a:t>August 25, 20XX</a:t>
            </a:r>
            <a:endParaRPr lang="en-GB" altLang="en-US" sz="1200"/>
          </a:p>
        </p:txBody>
      </p:sp>
      <p:sp>
        <p:nvSpPr>
          <p:cNvPr id="17420" name="TextBox 24">
            <a:extLst>
              <a:ext uri="{FF2B5EF4-FFF2-40B4-BE49-F238E27FC236}">
                <a16:creationId xmlns:a16="http://schemas.microsoft.com/office/drawing/2014/main" id="{B5E3640F-7A42-49D7-B461-0B33CAA4D890}"/>
              </a:ext>
            </a:extLst>
          </p:cNvPr>
          <p:cNvSpPr txBox="1">
            <a:spLocks noChangeArrowheads="1"/>
          </p:cNvSpPr>
          <p:nvPr/>
        </p:nvSpPr>
        <p:spPr bwMode="auto">
          <a:xfrm>
            <a:off x="2860675" y="3803650"/>
            <a:ext cx="2317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a:spcBef>
                <a:spcPct val="0"/>
              </a:spcBef>
              <a:buFontTx/>
              <a:buNone/>
            </a:pPr>
            <a:r>
              <a:rPr lang="en-US" altLang="en-US" sz="1200" b="1" dirty="0"/>
              <a:t>Date Shipped</a:t>
            </a:r>
          </a:p>
          <a:p>
            <a:pPr algn="ctr">
              <a:spcBef>
                <a:spcPct val="0"/>
              </a:spcBef>
              <a:buFontTx/>
              <a:buNone/>
            </a:pPr>
            <a:r>
              <a:rPr lang="en-US" altLang="en-US" sz="1200" dirty="0"/>
              <a:t>August 25, 20XX</a:t>
            </a:r>
            <a:endParaRPr lang="en-GB" altLang="en-US" sz="1200" dirty="0"/>
          </a:p>
        </p:txBody>
      </p:sp>
      <p:sp>
        <p:nvSpPr>
          <p:cNvPr id="17421" name="TextBox 25">
            <a:extLst>
              <a:ext uri="{FF2B5EF4-FFF2-40B4-BE49-F238E27FC236}">
                <a16:creationId xmlns:a16="http://schemas.microsoft.com/office/drawing/2014/main" id="{4EEFB4A2-7666-42D1-99CB-E27E783FD622}"/>
              </a:ext>
            </a:extLst>
          </p:cNvPr>
          <p:cNvSpPr txBox="1">
            <a:spLocks noChangeArrowheads="1"/>
          </p:cNvSpPr>
          <p:nvPr/>
        </p:nvSpPr>
        <p:spPr bwMode="auto">
          <a:xfrm>
            <a:off x="5160963" y="3787775"/>
            <a:ext cx="1120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a:spcBef>
                <a:spcPct val="0"/>
              </a:spcBef>
              <a:buFontTx/>
              <a:buNone/>
            </a:pPr>
            <a:r>
              <a:rPr lang="en-US" altLang="en-US" sz="1200" b="1"/>
              <a:t>Terms</a:t>
            </a:r>
          </a:p>
          <a:p>
            <a:pPr algn="ctr">
              <a:spcBef>
                <a:spcPct val="0"/>
              </a:spcBef>
              <a:buFontTx/>
              <a:buNone/>
            </a:pPr>
            <a:r>
              <a:rPr lang="en-US" altLang="en-US" sz="1200"/>
              <a:t>2/10, n/30</a:t>
            </a:r>
            <a:endParaRPr lang="en-GB" altLang="en-US" sz="1200"/>
          </a:p>
        </p:txBody>
      </p:sp>
      <p:sp>
        <p:nvSpPr>
          <p:cNvPr id="17422" name="TextBox 26">
            <a:extLst>
              <a:ext uri="{FF2B5EF4-FFF2-40B4-BE49-F238E27FC236}">
                <a16:creationId xmlns:a16="http://schemas.microsoft.com/office/drawing/2014/main" id="{7F30C041-1F86-4F62-8E1A-2C7E27BC23D5}"/>
              </a:ext>
            </a:extLst>
          </p:cNvPr>
          <p:cNvSpPr txBox="1">
            <a:spLocks noChangeArrowheads="1"/>
          </p:cNvSpPr>
          <p:nvPr/>
        </p:nvSpPr>
        <p:spPr bwMode="auto">
          <a:xfrm>
            <a:off x="6302375" y="3781425"/>
            <a:ext cx="1530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cs typeface="Times New Roman" panose="02020603050405020304" pitchFamily="18" charset="0"/>
              </a:defRPr>
            </a:lvl9pPr>
          </a:lstStyle>
          <a:p>
            <a:pPr algn="ctr">
              <a:spcBef>
                <a:spcPct val="0"/>
              </a:spcBef>
              <a:buFontTx/>
              <a:buNone/>
            </a:pPr>
            <a:r>
              <a:rPr lang="en-US" altLang="en-US" sz="1200" b="1"/>
              <a:t>Your Order No.</a:t>
            </a:r>
          </a:p>
          <a:p>
            <a:pPr algn="ctr">
              <a:spcBef>
                <a:spcPct val="0"/>
              </a:spcBef>
              <a:buFontTx/>
              <a:buNone/>
            </a:pPr>
            <a:r>
              <a:rPr lang="en-US" altLang="en-US" sz="1200"/>
              <a:t>6-3378</a:t>
            </a:r>
            <a:endParaRPr lang="en-GB" altLang="en-US" sz="1200"/>
          </a:p>
        </p:txBody>
      </p:sp>
      <p:sp>
        <p:nvSpPr>
          <p:cNvPr id="17423" name="Text Box 16">
            <a:extLst>
              <a:ext uri="{FF2B5EF4-FFF2-40B4-BE49-F238E27FC236}">
                <a16:creationId xmlns:a16="http://schemas.microsoft.com/office/drawing/2014/main" id="{16C3DFBC-5798-474F-894A-1C4E9C00DD38}"/>
              </a:ext>
            </a:extLst>
          </p:cNvPr>
          <p:cNvSpPr txBox="1">
            <a:spLocks noChangeArrowheads="1"/>
          </p:cNvSpPr>
          <p:nvPr/>
        </p:nvSpPr>
        <p:spPr bwMode="auto">
          <a:xfrm>
            <a:off x="5570538" y="5453063"/>
            <a:ext cx="2057400" cy="708025"/>
          </a:xfrm>
          <a:prstGeom prst="rect">
            <a:avLst/>
          </a:prstGeom>
          <a:solidFill>
            <a:schemeClr val="bg1"/>
          </a:solidFill>
          <a:ln w="38100" cmpd="dbl">
            <a:solidFill>
              <a:srgbClr val="9900FF"/>
            </a:solidFill>
            <a:miter lim="800000"/>
            <a:headEnd/>
            <a:tailEnd/>
          </a:ln>
        </p:spPr>
        <p:txBody>
          <a:bodyPr>
            <a:spAutoFit/>
          </a:bodyPr>
          <a:lstStyle>
            <a:lvl1pPr>
              <a:spcBef>
                <a:spcPct val="20000"/>
              </a:spcBef>
              <a:buChar char="•"/>
              <a:tabLst>
                <a:tab pos="1139825" algn="l"/>
                <a:tab pos="1371600" algn="l"/>
                <a:tab pos="1485900" algn="l"/>
              </a:tabLst>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tabLst>
                <a:tab pos="1139825" algn="l"/>
                <a:tab pos="1371600" algn="l"/>
                <a:tab pos="1485900" algn="l"/>
              </a:tabLst>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tabLst>
                <a:tab pos="1139825" algn="l"/>
                <a:tab pos="1371600" algn="l"/>
                <a:tab pos="14859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tabLst>
                <a:tab pos="1139825" algn="l"/>
                <a:tab pos="1371600" algn="l"/>
                <a:tab pos="1485900" algn="l"/>
              </a:tabLst>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tabLst>
                <a:tab pos="1139825" algn="l"/>
                <a:tab pos="1371600" algn="l"/>
                <a:tab pos="1485900" algn="l"/>
              </a:tabLst>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tabLst>
                <a:tab pos="1139825" algn="l"/>
                <a:tab pos="1371600" algn="l"/>
                <a:tab pos="1485900" algn="l"/>
              </a:tabLst>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tabLst>
                <a:tab pos="1139825" algn="l"/>
                <a:tab pos="1371600" algn="l"/>
                <a:tab pos="1485900" algn="l"/>
              </a:tabLst>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tabLst>
                <a:tab pos="1139825" algn="l"/>
                <a:tab pos="1371600" algn="l"/>
                <a:tab pos="1485900" algn="l"/>
              </a:tabLst>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tabLst>
                <a:tab pos="1139825" algn="l"/>
                <a:tab pos="1371600" algn="l"/>
                <a:tab pos="1485900" algn="l"/>
              </a:tabLs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200">
                <a:solidFill>
                  <a:srgbClr val="9900FF"/>
                </a:solidFill>
              </a:rPr>
              <a:t>Pricing and Math		</a:t>
            </a:r>
            <a:r>
              <a:rPr lang="en-US" altLang="en-US" sz="1600" b="1">
                <a:solidFill>
                  <a:srgbClr val="0070C0"/>
                </a:solidFill>
                <a:latin typeface="Monotype Corsiva" panose="03010101010201010101" pitchFamily="66" charset="0"/>
              </a:rPr>
              <a:t>J.D.</a:t>
            </a:r>
            <a:r>
              <a:rPr lang="en-US" altLang="en-US" sz="1200" b="1">
                <a:solidFill>
                  <a:srgbClr val="0070C0"/>
                </a:solidFill>
              </a:rPr>
              <a:t>	</a:t>
            </a:r>
          </a:p>
          <a:p>
            <a:pPr eaLnBrk="1" hangingPunct="1">
              <a:spcBef>
                <a:spcPct val="50000"/>
              </a:spcBef>
              <a:buFontTx/>
              <a:buNone/>
            </a:pPr>
            <a:r>
              <a:rPr lang="en-US" altLang="en-US" sz="1200">
                <a:solidFill>
                  <a:srgbClr val="9900FF"/>
                </a:solidFill>
              </a:rPr>
              <a:t>Account Coding		</a:t>
            </a:r>
            <a:r>
              <a:rPr lang="en-US" altLang="en-US" sz="1600" b="1">
                <a:solidFill>
                  <a:srgbClr val="0070C0"/>
                </a:solidFill>
                <a:latin typeface="Monotype Corsiva" panose="03010101010201010101" pitchFamily="66" charset="0"/>
              </a:rPr>
              <a:t>S.A.L</a:t>
            </a:r>
            <a:r>
              <a:rPr lang="en-US" altLang="en-US" sz="1200" b="1">
                <a:solidFill>
                  <a:srgbClr val="0070C0"/>
                </a:solidFill>
              </a:rPr>
              <a:t>.</a:t>
            </a:r>
          </a:p>
        </p:txBody>
      </p:sp>
      <p:sp>
        <p:nvSpPr>
          <p:cNvPr id="17424" name="Line 17">
            <a:extLst>
              <a:ext uri="{FF2B5EF4-FFF2-40B4-BE49-F238E27FC236}">
                <a16:creationId xmlns:a16="http://schemas.microsoft.com/office/drawing/2014/main" id="{E73F616D-51C3-49EA-8111-7BEBA88A620C}"/>
              </a:ext>
            </a:extLst>
          </p:cNvPr>
          <p:cNvSpPr>
            <a:spLocks noChangeShapeType="1"/>
          </p:cNvSpPr>
          <p:nvPr/>
        </p:nvSpPr>
        <p:spPr bwMode="auto">
          <a:xfrm>
            <a:off x="5594350" y="5829300"/>
            <a:ext cx="2005013" cy="4763"/>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8">
            <a:extLst>
              <a:ext uri="{FF2B5EF4-FFF2-40B4-BE49-F238E27FC236}">
                <a16:creationId xmlns:a16="http://schemas.microsoft.com/office/drawing/2014/main" id="{98F424DF-B164-4810-9D34-CBDE37E8A482}"/>
              </a:ext>
            </a:extLst>
          </p:cNvPr>
          <p:cNvSpPr>
            <a:spLocks noChangeShapeType="1"/>
          </p:cNvSpPr>
          <p:nvPr/>
        </p:nvSpPr>
        <p:spPr bwMode="auto">
          <a:xfrm>
            <a:off x="7018338" y="5472113"/>
            <a:ext cx="0" cy="700087"/>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Explosion 1 39">
            <a:extLst>
              <a:ext uri="{FF2B5EF4-FFF2-40B4-BE49-F238E27FC236}">
                <a16:creationId xmlns:a16="http://schemas.microsoft.com/office/drawing/2014/main" id="{44E10A92-E9A2-4F69-940E-9BEFEDA2D15D}"/>
              </a:ext>
            </a:extLst>
          </p:cNvPr>
          <p:cNvSpPr/>
          <p:nvPr/>
        </p:nvSpPr>
        <p:spPr>
          <a:xfrm>
            <a:off x="7577138" y="5595938"/>
            <a:ext cx="354012" cy="401637"/>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3" name="Explosion 1 39">
            <a:extLst>
              <a:ext uri="{FF2B5EF4-FFF2-40B4-BE49-F238E27FC236}">
                <a16:creationId xmlns:a16="http://schemas.microsoft.com/office/drawing/2014/main" id="{36068814-829D-4FA9-BD16-8CF496FE3ADA}"/>
              </a:ext>
            </a:extLst>
          </p:cNvPr>
          <p:cNvSpPr/>
          <p:nvPr/>
        </p:nvSpPr>
        <p:spPr>
          <a:xfrm>
            <a:off x="6280150" y="1370013"/>
            <a:ext cx="354013" cy="401637"/>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7428" name="Slide Number Placeholder 1">
            <a:extLst>
              <a:ext uri="{FF2B5EF4-FFF2-40B4-BE49-F238E27FC236}">
                <a16:creationId xmlns:a16="http://schemas.microsoft.com/office/drawing/2014/main" id="{DBB15FF9-0AE1-46D3-BFDF-D787CF2489D2}"/>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7030A0"/>
                </a:solidFill>
              </a:rPr>
              <a:t>Revenue Cycle </a:t>
            </a:r>
            <a:fld id="{E246AED7-A5D9-4556-8FD4-B04692D4D436}" type="slidenum">
              <a:rPr lang="en-US" altLang="en-US" sz="1200" smtClean="0">
                <a:solidFill>
                  <a:srgbClr val="7030A0"/>
                </a:solidFill>
              </a:rPr>
              <a:pPr/>
              <a:t>44</a:t>
            </a:fld>
            <a:endParaRPr lang="en-US" altLang="en-US" sz="1200">
              <a:solidFill>
                <a:srgbClr val="7030A0"/>
              </a:solidFill>
            </a:endParaRPr>
          </a:p>
        </p:txBody>
      </p:sp>
    </p:spTree>
    <p:extLst>
      <p:ext uri="{BB962C8B-B14F-4D97-AF65-F5344CB8AC3E}">
        <p14:creationId xmlns:p14="http://schemas.microsoft.com/office/powerpoint/2010/main" val="3923217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MCQ</a:t>
            </a:r>
          </a:p>
        </p:txBody>
      </p:sp>
      <p:sp>
        <p:nvSpPr>
          <p:cNvPr id="3" name="Content Placeholder 2"/>
          <p:cNvSpPr>
            <a:spLocks noGrp="1"/>
          </p:cNvSpPr>
          <p:nvPr>
            <p:ph idx="1"/>
          </p:nvPr>
        </p:nvSpPr>
        <p:spPr>
          <a:xfrm>
            <a:off x="457200" y="836712"/>
            <a:ext cx="8229600" cy="5688632"/>
          </a:xfrm>
        </p:spPr>
        <p:txBody>
          <a:bodyPr/>
          <a:lstStyle/>
          <a:p>
            <a:pPr marL="0" indent="0">
              <a:buNone/>
            </a:pPr>
            <a:r>
              <a:rPr lang="en-GB" sz="2800" dirty="0"/>
              <a:t>Boot Ltd operates a number of control procedures in its sales system.</a:t>
            </a:r>
            <a:endParaRPr lang="en-US" sz="2800" dirty="0"/>
          </a:p>
          <a:p>
            <a:pPr marL="0" indent="0">
              <a:buNone/>
            </a:pPr>
            <a:r>
              <a:rPr lang="en-GB" sz="2800" dirty="0"/>
              <a:t>Which of the following control procedures is MOST likely to ensure that customers are invoiced for goods they received?</a:t>
            </a:r>
            <a:endParaRPr lang="en-US" sz="2800" dirty="0"/>
          </a:p>
          <a:p>
            <a:pPr marL="0" indent="0">
              <a:buNone/>
            </a:pPr>
            <a:r>
              <a:rPr lang="en-GB" sz="2800" dirty="0"/>
              <a:t>A	Use of pre-printed sequentially numbered sales order documentation</a:t>
            </a:r>
            <a:endParaRPr lang="en-US" sz="2800" dirty="0"/>
          </a:p>
          <a:p>
            <a:pPr marL="0" indent="0">
              <a:buNone/>
            </a:pPr>
            <a:r>
              <a:rPr lang="en-GB" sz="2800" dirty="0"/>
              <a:t>B	Matching of sales orders with despatch notes </a:t>
            </a:r>
            <a:endParaRPr lang="en-US" sz="2800" dirty="0"/>
          </a:p>
          <a:p>
            <a:pPr marL="0" indent="0">
              <a:buNone/>
            </a:pPr>
            <a:r>
              <a:rPr lang="en-GB" sz="2800" dirty="0"/>
              <a:t>C	Matching of despatch notes with sales invoices</a:t>
            </a:r>
            <a:endParaRPr lang="en-US" sz="2800" dirty="0"/>
          </a:p>
          <a:p>
            <a:pPr marL="0" indent="0">
              <a:buNone/>
            </a:pPr>
            <a:r>
              <a:rPr lang="en-GB" sz="2800" dirty="0"/>
              <a:t>D	Requiring customers to sign for goods received</a:t>
            </a:r>
            <a:endParaRPr lang="en-US" sz="2800" dirty="0"/>
          </a:p>
          <a:p>
            <a:pPr marL="0" indent="0">
              <a:buNone/>
            </a:pPr>
            <a:endParaRPr lang="en-US" dirty="0"/>
          </a:p>
        </p:txBody>
      </p:sp>
    </p:spTree>
    <p:extLst>
      <p:ext uri="{BB962C8B-B14F-4D97-AF65-F5344CB8AC3E}">
        <p14:creationId xmlns:p14="http://schemas.microsoft.com/office/powerpoint/2010/main" val="755937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MCQ - </a:t>
            </a:r>
            <a:r>
              <a:rPr lang="en-GB" dirty="0">
                <a:solidFill>
                  <a:srgbClr val="FF0000"/>
                </a:solidFill>
              </a:rPr>
              <a:t>answer</a:t>
            </a:r>
          </a:p>
        </p:txBody>
      </p:sp>
      <p:sp>
        <p:nvSpPr>
          <p:cNvPr id="3" name="Content Placeholder 2"/>
          <p:cNvSpPr>
            <a:spLocks noGrp="1"/>
          </p:cNvSpPr>
          <p:nvPr>
            <p:ph idx="1"/>
          </p:nvPr>
        </p:nvSpPr>
        <p:spPr>
          <a:xfrm>
            <a:off x="457200" y="836712"/>
            <a:ext cx="8229600" cy="5688632"/>
          </a:xfrm>
        </p:spPr>
        <p:txBody>
          <a:bodyPr/>
          <a:lstStyle/>
          <a:p>
            <a:pPr marL="0" indent="0">
              <a:buNone/>
            </a:pPr>
            <a:r>
              <a:rPr lang="en-GB" sz="2800" dirty="0"/>
              <a:t>Boot Ltd operates a number of control procedures in its sales system.</a:t>
            </a:r>
            <a:endParaRPr lang="en-US" sz="2800" dirty="0"/>
          </a:p>
          <a:p>
            <a:pPr marL="0" indent="0">
              <a:buNone/>
            </a:pPr>
            <a:r>
              <a:rPr lang="en-GB" sz="2800" dirty="0"/>
              <a:t>Which of the following control procedures is </a:t>
            </a:r>
            <a:r>
              <a:rPr lang="en-GB" sz="2800" b="1" u="sng" dirty="0">
                <a:highlight>
                  <a:srgbClr val="00FF00"/>
                </a:highlight>
              </a:rPr>
              <a:t>MOST</a:t>
            </a:r>
            <a:r>
              <a:rPr lang="en-GB" sz="2800" dirty="0"/>
              <a:t> likely to ensure that customers are invoiced for goods they received?</a:t>
            </a:r>
            <a:endParaRPr lang="en-US" sz="2800" dirty="0"/>
          </a:p>
          <a:p>
            <a:pPr marL="0" indent="0">
              <a:buNone/>
            </a:pPr>
            <a:r>
              <a:rPr lang="en-GB" sz="2800" dirty="0"/>
              <a:t>A	Use of pre-printed sequentially numbered sales order documentation </a:t>
            </a:r>
            <a:r>
              <a:rPr lang="en-GB" sz="2600" dirty="0">
                <a:solidFill>
                  <a:srgbClr val="FF0000"/>
                </a:solidFill>
              </a:rPr>
              <a:t>(completeness of orders)</a:t>
            </a:r>
            <a:endParaRPr lang="en-US" sz="2600" dirty="0">
              <a:solidFill>
                <a:srgbClr val="FF0000"/>
              </a:solidFill>
            </a:endParaRPr>
          </a:p>
          <a:p>
            <a:pPr marL="0" indent="0">
              <a:buNone/>
            </a:pPr>
            <a:r>
              <a:rPr lang="en-GB" sz="2800" dirty="0"/>
              <a:t>B	Matching of sales orders with despatch notes </a:t>
            </a:r>
            <a:endParaRPr lang="en-US" sz="2800" dirty="0"/>
          </a:p>
          <a:p>
            <a:pPr marL="0" indent="0">
              <a:buNone/>
            </a:pPr>
            <a:r>
              <a:rPr lang="en-GB" sz="2800" dirty="0">
                <a:highlight>
                  <a:srgbClr val="FFFF00"/>
                </a:highlight>
              </a:rPr>
              <a:t>*C</a:t>
            </a:r>
            <a:r>
              <a:rPr lang="en-GB" sz="2800" dirty="0"/>
              <a:t>	Matching of despatch notes with sales invoices</a:t>
            </a:r>
            <a:endParaRPr lang="en-US" sz="2800" dirty="0"/>
          </a:p>
          <a:p>
            <a:pPr marL="0" indent="0">
              <a:buNone/>
            </a:pPr>
            <a:r>
              <a:rPr lang="en-GB" sz="2800" dirty="0"/>
              <a:t>D	Requiring customers to sign for goods received </a:t>
            </a:r>
            <a:r>
              <a:rPr lang="en-GB" sz="2800" dirty="0">
                <a:solidFill>
                  <a:srgbClr val="FF0000"/>
                </a:solidFill>
              </a:rPr>
              <a:t>(only confirms delivery)</a:t>
            </a:r>
            <a:endParaRPr lang="en-US" sz="2800" dirty="0">
              <a:solidFill>
                <a:srgbClr val="FF0000"/>
              </a:solidFill>
            </a:endParaRPr>
          </a:p>
          <a:p>
            <a:pPr marL="0" indent="0">
              <a:buNone/>
            </a:pPr>
            <a:endParaRPr lang="en-US" dirty="0"/>
          </a:p>
        </p:txBody>
      </p:sp>
    </p:spTree>
    <p:extLst>
      <p:ext uri="{BB962C8B-B14F-4D97-AF65-F5344CB8AC3E}">
        <p14:creationId xmlns:p14="http://schemas.microsoft.com/office/powerpoint/2010/main" val="185365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a:t>
            </a:r>
            <a:r>
              <a:rPr lang="en-GB" dirty="0">
                <a:solidFill>
                  <a:srgbClr val="FF0000"/>
                </a:solidFill>
              </a:rPr>
              <a:t>Recording </a:t>
            </a:r>
            <a:br>
              <a:rPr lang="en-GB" dirty="0"/>
            </a:br>
            <a:r>
              <a:rPr lang="en-GB" dirty="0"/>
              <a:t>Risks - What can go wrong?</a:t>
            </a:r>
          </a:p>
        </p:txBody>
      </p:sp>
      <p:sp>
        <p:nvSpPr>
          <p:cNvPr id="3" name="Content Placeholder 2"/>
          <p:cNvSpPr>
            <a:spLocks noGrp="1"/>
          </p:cNvSpPr>
          <p:nvPr>
            <p:ph idx="1"/>
          </p:nvPr>
        </p:nvSpPr>
        <p:spPr/>
        <p:txBody>
          <a:bodyPr/>
          <a:lstStyle/>
          <a:p>
            <a:r>
              <a:rPr lang="en-GB" dirty="0">
                <a:highlight>
                  <a:srgbClr val="FFFF00"/>
                </a:highlight>
              </a:rPr>
              <a:t>Invoiced</a:t>
            </a:r>
            <a:r>
              <a:rPr lang="en-GB" dirty="0"/>
              <a:t> sales might not be properly recorded</a:t>
            </a:r>
            <a:endParaRPr lang="en-US" dirty="0"/>
          </a:p>
          <a:p>
            <a:r>
              <a:rPr lang="en-GB" dirty="0">
                <a:highlight>
                  <a:srgbClr val="FFFF00"/>
                </a:highlight>
              </a:rPr>
              <a:t>Credit notes </a:t>
            </a:r>
            <a:r>
              <a:rPr lang="en-GB" dirty="0"/>
              <a:t>might not be properly recorded</a:t>
            </a:r>
            <a:endParaRPr lang="en-US" dirty="0"/>
          </a:p>
          <a:p>
            <a:r>
              <a:rPr lang="en-GB" dirty="0"/>
              <a:t>Sales might be recorded in the </a:t>
            </a:r>
            <a:r>
              <a:rPr lang="en-GB" dirty="0">
                <a:highlight>
                  <a:srgbClr val="FFFF00"/>
                </a:highlight>
              </a:rPr>
              <a:t>wrong customer accounts</a:t>
            </a:r>
            <a:endParaRPr lang="en-US" dirty="0">
              <a:highlight>
                <a:srgbClr val="FFFF00"/>
              </a:highlight>
            </a:endParaRPr>
          </a:p>
          <a:p>
            <a:r>
              <a:rPr lang="en-GB" dirty="0"/>
              <a:t>Debts might be included on the </a:t>
            </a:r>
            <a:r>
              <a:rPr lang="en-GB" dirty="0">
                <a:highlight>
                  <a:srgbClr val="FFFF00"/>
                </a:highlight>
              </a:rPr>
              <a:t>receivables</a:t>
            </a:r>
            <a:r>
              <a:rPr lang="en-GB" dirty="0"/>
              <a:t> ledger that are </a:t>
            </a:r>
            <a:r>
              <a:rPr lang="en-GB" dirty="0">
                <a:highlight>
                  <a:srgbClr val="FFFF00"/>
                </a:highlight>
              </a:rPr>
              <a:t>not collectable</a:t>
            </a:r>
            <a:endParaRPr lang="en-US" dirty="0">
              <a:highlight>
                <a:srgbClr val="FFFF00"/>
              </a:highlight>
            </a:endParaRPr>
          </a:p>
          <a:p>
            <a:endParaRPr lang="en-GB" dirty="0"/>
          </a:p>
        </p:txBody>
      </p:sp>
    </p:spTree>
    <p:extLst>
      <p:ext uri="{BB962C8B-B14F-4D97-AF65-F5344CB8AC3E}">
        <p14:creationId xmlns:p14="http://schemas.microsoft.com/office/powerpoint/2010/main" val="1095853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Recording </a:t>
            </a:r>
            <a:br>
              <a:rPr lang="en-GB" dirty="0"/>
            </a:br>
            <a:r>
              <a:rPr lang="en-GB" dirty="0">
                <a:highlight>
                  <a:srgbClr val="00FF00"/>
                </a:highlight>
              </a:rPr>
              <a:t>Control objectives</a:t>
            </a:r>
          </a:p>
        </p:txBody>
      </p:sp>
      <p:sp>
        <p:nvSpPr>
          <p:cNvPr id="3" name="Content Placeholder 2"/>
          <p:cNvSpPr>
            <a:spLocks noGrp="1"/>
          </p:cNvSpPr>
          <p:nvPr>
            <p:ph idx="1"/>
          </p:nvPr>
        </p:nvSpPr>
        <p:spPr>
          <a:xfrm>
            <a:off x="457200" y="1484784"/>
            <a:ext cx="8229600" cy="4646141"/>
          </a:xfrm>
        </p:spPr>
        <p:txBody>
          <a:bodyPr/>
          <a:lstStyle/>
          <a:p>
            <a:r>
              <a:rPr lang="en-GB" dirty="0"/>
              <a:t>All sales </a:t>
            </a:r>
            <a:r>
              <a:rPr lang="en-GB" b="1" dirty="0"/>
              <a:t>invoiced</a:t>
            </a:r>
            <a:r>
              <a:rPr lang="en-GB" dirty="0"/>
              <a:t> are </a:t>
            </a:r>
            <a:r>
              <a:rPr lang="en-GB" b="1" dirty="0"/>
              <a:t>recorded</a:t>
            </a:r>
            <a:r>
              <a:rPr lang="en-GB" dirty="0"/>
              <a:t> in the nominal and receivables ledgers</a:t>
            </a:r>
            <a:endParaRPr lang="en-US" dirty="0"/>
          </a:p>
          <a:p>
            <a:r>
              <a:rPr lang="en-GB" dirty="0"/>
              <a:t>All </a:t>
            </a:r>
            <a:r>
              <a:rPr lang="en-GB" b="1" dirty="0"/>
              <a:t>credit notes</a:t>
            </a:r>
            <a:r>
              <a:rPr lang="en-GB" dirty="0"/>
              <a:t> </a:t>
            </a:r>
            <a:r>
              <a:rPr lang="en-GB" b="1" dirty="0"/>
              <a:t>issued</a:t>
            </a:r>
            <a:r>
              <a:rPr lang="en-GB" dirty="0"/>
              <a:t> are </a:t>
            </a:r>
            <a:r>
              <a:rPr lang="en-GB" b="1" dirty="0"/>
              <a:t>recorded</a:t>
            </a:r>
            <a:r>
              <a:rPr lang="en-GB" dirty="0"/>
              <a:t> in the nominal and receivables ledgers</a:t>
            </a:r>
            <a:endParaRPr lang="en-US" dirty="0"/>
          </a:p>
          <a:p>
            <a:r>
              <a:rPr lang="en-GB" dirty="0"/>
              <a:t>All </a:t>
            </a:r>
            <a:r>
              <a:rPr lang="en-GB" b="1" dirty="0"/>
              <a:t>entries</a:t>
            </a:r>
            <a:r>
              <a:rPr lang="en-GB" dirty="0"/>
              <a:t> in receivables ledger are </a:t>
            </a:r>
            <a:r>
              <a:rPr lang="en-GB" b="1" dirty="0"/>
              <a:t>made</a:t>
            </a:r>
            <a:r>
              <a:rPr lang="en-GB" dirty="0"/>
              <a:t> to the </a:t>
            </a:r>
            <a:r>
              <a:rPr lang="en-GB" b="1" dirty="0"/>
              <a:t>correct</a:t>
            </a:r>
            <a:r>
              <a:rPr lang="en-GB" dirty="0"/>
              <a:t> receivables ledger </a:t>
            </a:r>
            <a:r>
              <a:rPr lang="en-GB" b="1" dirty="0"/>
              <a:t>accounts</a:t>
            </a:r>
            <a:endParaRPr lang="en-US" dirty="0"/>
          </a:p>
          <a:p>
            <a:r>
              <a:rPr lang="en-GB" b="1" dirty="0"/>
              <a:t>Cut-off</a:t>
            </a:r>
            <a:r>
              <a:rPr lang="en-GB" dirty="0"/>
              <a:t> applied correctly to receivables ledger</a:t>
            </a:r>
            <a:endParaRPr lang="en-US" dirty="0"/>
          </a:p>
          <a:p>
            <a:r>
              <a:rPr lang="en-GB" dirty="0"/>
              <a:t>Potential </a:t>
            </a:r>
            <a:r>
              <a:rPr lang="en-GB" b="1" dirty="0"/>
              <a:t>bad debts</a:t>
            </a:r>
            <a:r>
              <a:rPr lang="en-GB" dirty="0"/>
              <a:t> are </a:t>
            </a:r>
            <a:r>
              <a:rPr lang="en-GB" b="1" dirty="0"/>
              <a:t>identified</a:t>
            </a:r>
            <a:endParaRPr lang="en-US" dirty="0"/>
          </a:p>
          <a:p>
            <a:pPr marL="0" indent="0">
              <a:buNone/>
            </a:pPr>
            <a:endParaRPr lang="en-GB" dirty="0"/>
          </a:p>
        </p:txBody>
      </p:sp>
    </p:spTree>
    <p:extLst>
      <p:ext uri="{BB962C8B-B14F-4D97-AF65-F5344CB8AC3E}">
        <p14:creationId xmlns:p14="http://schemas.microsoft.com/office/powerpoint/2010/main" val="1228207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Recording </a:t>
            </a:r>
            <a:br>
              <a:rPr lang="en-GB" dirty="0"/>
            </a:br>
            <a:r>
              <a:rPr lang="en-GB" dirty="0">
                <a:highlight>
                  <a:srgbClr val="00FF00"/>
                </a:highlight>
              </a:rPr>
              <a:t>Controls</a:t>
            </a:r>
            <a:r>
              <a:rPr lang="en-GB" dirty="0"/>
              <a:t> (examples)</a:t>
            </a:r>
          </a:p>
        </p:txBody>
      </p:sp>
      <p:sp>
        <p:nvSpPr>
          <p:cNvPr id="3" name="Content Placeholder 2"/>
          <p:cNvSpPr>
            <a:spLocks noGrp="1"/>
          </p:cNvSpPr>
          <p:nvPr>
            <p:ph idx="1"/>
          </p:nvPr>
        </p:nvSpPr>
        <p:spPr>
          <a:xfrm>
            <a:off x="457200" y="1417638"/>
            <a:ext cx="8229600" cy="4713287"/>
          </a:xfrm>
        </p:spPr>
        <p:txBody>
          <a:bodyPr/>
          <a:lstStyle/>
          <a:p>
            <a:r>
              <a:rPr lang="en-GB" sz="2800" b="1" dirty="0">
                <a:highlight>
                  <a:srgbClr val="FFFF00"/>
                </a:highlight>
              </a:rPr>
              <a:t>Segregation of duties</a:t>
            </a:r>
            <a:r>
              <a:rPr lang="en-GB" sz="2800" b="1" dirty="0"/>
              <a:t>:</a:t>
            </a:r>
            <a:r>
              <a:rPr lang="en-GB" sz="2800" dirty="0"/>
              <a:t> recording sales, customer accounts and preparing statements</a:t>
            </a:r>
            <a:endParaRPr lang="en-US" sz="2800" dirty="0"/>
          </a:p>
          <a:p>
            <a:r>
              <a:rPr lang="en-GB" sz="2800" b="1" dirty="0"/>
              <a:t>Recording</a:t>
            </a:r>
            <a:r>
              <a:rPr lang="en-GB" sz="2800" dirty="0"/>
              <a:t> of </a:t>
            </a:r>
            <a:r>
              <a:rPr lang="en-GB" sz="2800" b="1" dirty="0"/>
              <a:t>sales invoices</a:t>
            </a:r>
            <a:r>
              <a:rPr lang="en-GB" sz="2800" dirty="0"/>
              <a:t> sequence and </a:t>
            </a:r>
            <a:r>
              <a:rPr lang="en-GB" sz="2800" b="1" dirty="0"/>
              <a:t>control</a:t>
            </a:r>
            <a:r>
              <a:rPr lang="en-GB" sz="2800" dirty="0"/>
              <a:t> over </a:t>
            </a:r>
            <a:r>
              <a:rPr lang="en-GB" sz="2800" b="1" dirty="0">
                <a:highlight>
                  <a:srgbClr val="FFFF00"/>
                </a:highlight>
              </a:rPr>
              <a:t>spoilt invoices</a:t>
            </a:r>
            <a:endParaRPr lang="en-US" sz="2800" dirty="0">
              <a:highlight>
                <a:srgbClr val="FFFF00"/>
              </a:highlight>
            </a:endParaRPr>
          </a:p>
          <a:p>
            <a:r>
              <a:rPr lang="en-GB" sz="2800" b="1" dirty="0">
                <a:highlight>
                  <a:srgbClr val="FFFF00"/>
                </a:highlight>
              </a:rPr>
              <a:t>Matching</a:t>
            </a:r>
            <a:r>
              <a:rPr lang="en-GB" sz="2800" dirty="0"/>
              <a:t> of </a:t>
            </a:r>
            <a:r>
              <a:rPr lang="en-GB" sz="2800" b="1" dirty="0"/>
              <a:t>cash receipts</a:t>
            </a:r>
            <a:r>
              <a:rPr lang="en-GB" sz="2800" dirty="0"/>
              <a:t> with </a:t>
            </a:r>
            <a:r>
              <a:rPr lang="en-GB" sz="2800" b="1" dirty="0"/>
              <a:t>invoices</a:t>
            </a:r>
            <a:endParaRPr lang="en-US" sz="2800" dirty="0"/>
          </a:p>
          <a:p>
            <a:r>
              <a:rPr lang="en-GB" sz="2800" b="1" dirty="0"/>
              <a:t>Retention</a:t>
            </a:r>
            <a:r>
              <a:rPr lang="en-GB" sz="2800" dirty="0"/>
              <a:t> of </a:t>
            </a:r>
            <a:r>
              <a:rPr lang="en-GB" sz="2800" b="1" dirty="0"/>
              <a:t>customer </a:t>
            </a:r>
            <a:r>
              <a:rPr lang="en-GB" sz="2800" b="1" dirty="0">
                <a:highlight>
                  <a:srgbClr val="FFFF00"/>
                </a:highlight>
              </a:rPr>
              <a:t>remittance advices</a:t>
            </a:r>
            <a:endParaRPr lang="en-US" sz="2800" dirty="0">
              <a:highlight>
                <a:srgbClr val="FFFF00"/>
              </a:highlight>
            </a:endParaRPr>
          </a:p>
          <a:p>
            <a:r>
              <a:rPr lang="en-GB" sz="2800" b="1" dirty="0"/>
              <a:t>Separate recording</a:t>
            </a:r>
            <a:r>
              <a:rPr lang="en-GB" sz="2800" dirty="0"/>
              <a:t> of </a:t>
            </a:r>
            <a:r>
              <a:rPr lang="en-GB" sz="2800" b="1" dirty="0">
                <a:highlight>
                  <a:srgbClr val="FFFF00"/>
                </a:highlight>
              </a:rPr>
              <a:t>sales returns, price adjustments</a:t>
            </a:r>
            <a:r>
              <a:rPr lang="en-GB" sz="2800" dirty="0">
                <a:highlight>
                  <a:srgbClr val="FFFF00"/>
                </a:highlight>
              </a:rPr>
              <a:t> </a:t>
            </a:r>
            <a:r>
              <a:rPr lang="en-GB" sz="2800" dirty="0"/>
              <a:t>etc</a:t>
            </a:r>
            <a:endParaRPr lang="en-US" sz="2800" dirty="0"/>
          </a:p>
          <a:p>
            <a:r>
              <a:rPr lang="en-GB" sz="2800" b="1" dirty="0">
                <a:highlight>
                  <a:srgbClr val="FFFF00"/>
                </a:highlight>
              </a:rPr>
              <a:t>Cut-off</a:t>
            </a:r>
            <a:r>
              <a:rPr lang="en-GB" sz="2800" b="1" dirty="0"/>
              <a:t> procedures</a:t>
            </a:r>
            <a:r>
              <a:rPr lang="en-GB" sz="2800" dirty="0"/>
              <a:t> to ensure goods despatched and not invoiced (or </a:t>
            </a:r>
            <a:r>
              <a:rPr lang="en-GB" sz="2800" i="1" dirty="0"/>
              <a:t>vice versa</a:t>
            </a:r>
            <a:r>
              <a:rPr lang="en-GB" sz="2800" dirty="0"/>
              <a:t>) are properly dealt with in the correct period</a:t>
            </a:r>
            <a:endParaRPr lang="en-US" sz="2800" dirty="0"/>
          </a:p>
          <a:p>
            <a:pPr marL="0" indent="0">
              <a:buNone/>
            </a:pPr>
            <a:endParaRPr lang="en-GB" dirty="0"/>
          </a:p>
        </p:txBody>
      </p:sp>
    </p:spTree>
    <p:extLst>
      <p:ext uri="{BB962C8B-B14F-4D97-AF65-F5344CB8AC3E}">
        <p14:creationId xmlns:p14="http://schemas.microsoft.com/office/powerpoint/2010/main" val="203428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2238"/>
            <a:ext cx="7543800" cy="930498"/>
          </a:xfrm>
        </p:spPr>
        <p:txBody>
          <a:bodyPr>
            <a:normAutofit/>
          </a:bodyPr>
          <a:lstStyle/>
          <a:p>
            <a:r>
              <a:rPr lang="en-GB" b="1" dirty="0"/>
              <a:t>The Audit Process</a:t>
            </a:r>
          </a:p>
        </p:txBody>
      </p:sp>
      <p:graphicFrame>
        <p:nvGraphicFramePr>
          <p:cNvPr id="4" name="Content Placeholder 3"/>
          <p:cNvGraphicFramePr>
            <a:graphicFrameLocks noGrp="1"/>
          </p:cNvGraphicFramePr>
          <p:nvPr>
            <p:ph sz="quarter" idx="1"/>
          </p:nvPr>
        </p:nvGraphicFramePr>
        <p:xfrm>
          <a:off x="19845" y="1196752"/>
          <a:ext cx="9036496" cy="578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538093" y="770801"/>
            <a:ext cx="1512168" cy="707886"/>
          </a:xfrm>
          <a:prstGeom prst="rect">
            <a:avLst/>
          </a:prstGeom>
          <a:noFill/>
        </p:spPr>
        <p:txBody>
          <a:bodyPr wrap="square" rtlCol="0">
            <a:spAutoFit/>
          </a:bodyPr>
          <a:lstStyle/>
          <a:p>
            <a:r>
              <a:rPr lang="en-GB" sz="4000" b="1" dirty="0">
                <a:solidFill>
                  <a:srgbClr val="0000FF"/>
                </a:solidFill>
                <a:highlight>
                  <a:srgbClr val="FFFF00"/>
                </a:highlight>
              </a:rPr>
              <a:t>Start</a:t>
            </a:r>
          </a:p>
        </p:txBody>
      </p:sp>
      <p:sp>
        <p:nvSpPr>
          <p:cNvPr id="2" name="Oval 1"/>
          <p:cNvSpPr/>
          <p:nvPr/>
        </p:nvSpPr>
        <p:spPr>
          <a:xfrm>
            <a:off x="5076056" y="4149080"/>
            <a:ext cx="1656184" cy="720080"/>
          </a:xfrm>
          <a:prstGeom prst="ellipse">
            <a:avLst/>
          </a:prstGeom>
          <a:noFill/>
          <a:ln w="984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401008" y="5445224"/>
            <a:ext cx="2107096" cy="720080"/>
          </a:xfrm>
          <a:prstGeom prst="ellipse">
            <a:avLst/>
          </a:prstGeom>
          <a:noFill/>
          <a:ln w="984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7164288" y="4025896"/>
            <a:ext cx="1892053" cy="923330"/>
          </a:xfrm>
          <a:prstGeom prst="rect">
            <a:avLst/>
          </a:prstGeom>
          <a:noFill/>
          <a:ln>
            <a:solidFill>
              <a:schemeClr val="accent2">
                <a:lumMod val="75000"/>
              </a:schemeClr>
            </a:solidFill>
          </a:ln>
        </p:spPr>
        <p:txBody>
          <a:bodyPr wrap="square" rtlCol="0">
            <a:spAutoFit/>
          </a:bodyPr>
          <a:lstStyle/>
          <a:p>
            <a:pPr algn="ctr"/>
            <a:r>
              <a:rPr lang="en-GB" b="1" dirty="0">
                <a:solidFill>
                  <a:schemeClr val="tx2">
                    <a:lumMod val="60000"/>
                    <a:lumOff val="40000"/>
                  </a:schemeClr>
                </a:solidFill>
              </a:rPr>
              <a:t>Evaluation of the client’s control system</a:t>
            </a:r>
          </a:p>
        </p:txBody>
      </p:sp>
      <p:cxnSp>
        <p:nvCxnSpPr>
          <p:cNvPr id="10" name="Straight Arrow Connector 9"/>
          <p:cNvCxnSpPr>
            <a:endCxn id="2" idx="6"/>
          </p:cNvCxnSpPr>
          <p:nvPr/>
        </p:nvCxnSpPr>
        <p:spPr>
          <a:xfrm flipH="1">
            <a:off x="6732240" y="4365104"/>
            <a:ext cx="432048" cy="144016"/>
          </a:xfrm>
          <a:prstGeom prst="straightConnector1">
            <a:avLst/>
          </a:prstGeom>
          <a:ln w="603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02338" y="5400005"/>
            <a:ext cx="1892053" cy="1200329"/>
          </a:xfrm>
          <a:prstGeom prst="rect">
            <a:avLst/>
          </a:prstGeom>
          <a:noFill/>
          <a:ln>
            <a:solidFill>
              <a:schemeClr val="accent2">
                <a:lumMod val="75000"/>
              </a:schemeClr>
            </a:solidFill>
          </a:ln>
        </p:spPr>
        <p:txBody>
          <a:bodyPr wrap="square" rtlCol="0">
            <a:spAutoFit/>
          </a:bodyPr>
          <a:lstStyle/>
          <a:p>
            <a:pPr algn="ctr"/>
            <a:r>
              <a:rPr lang="en-GB" b="1" dirty="0">
                <a:solidFill>
                  <a:schemeClr val="tx2">
                    <a:lumMod val="60000"/>
                    <a:lumOff val="40000"/>
                  </a:schemeClr>
                </a:solidFill>
              </a:rPr>
              <a:t>Testing that the controls are operating effectively</a:t>
            </a:r>
          </a:p>
        </p:txBody>
      </p:sp>
      <p:cxnSp>
        <p:nvCxnSpPr>
          <p:cNvPr id="12" name="Straight Arrow Connector 11"/>
          <p:cNvCxnSpPr/>
          <p:nvPr/>
        </p:nvCxnSpPr>
        <p:spPr>
          <a:xfrm flipH="1" flipV="1">
            <a:off x="5508104" y="5949280"/>
            <a:ext cx="1368152" cy="93567"/>
          </a:xfrm>
          <a:prstGeom prst="straightConnector1">
            <a:avLst/>
          </a:prstGeom>
          <a:ln w="603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93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Recording </a:t>
            </a:r>
            <a:br>
              <a:rPr lang="en-GB" dirty="0"/>
            </a:br>
            <a:r>
              <a:rPr lang="en-GB" dirty="0">
                <a:highlight>
                  <a:srgbClr val="00FF00"/>
                </a:highlight>
              </a:rPr>
              <a:t>Controls</a:t>
            </a:r>
            <a:r>
              <a:rPr lang="en-GB" dirty="0"/>
              <a:t> (examples) cont.</a:t>
            </a:r>
          </a:p>
        </p:txBody>
      </p:sp>
      <p:sp>
        <p:nvSpPr>
          <p:cNvPr id="3" name="Content Placeholder 2"/>
          <p:cNvSpPr>
            <a:spLocks noGrp="1"/>
          </p:cNvSpPr>
          <p:nvPr>
            <p:ph idx="1"/>
          </p:nvPr>
        </p:nvSpPr>
        <p:spPr>
          <a:xfrm>
            <a:off x="457200" y="1484784"/>
            <a:ext cx="8229600" cy="4646141"/>
          </a:xfrm>
        </p:spPr>
        <p:txBody>
          <a:bodyPr/>
          <a:lstStyle/>
          <a:p>
            <a:r>
              <a:rPr lang="en-GB" sz="2800" dirty="0"/>
              <a:t>Regular </a:t>
            </a:r>
            <a:r>
              <a:rPr lang="en-GB" sz="2800" b="1" u="sng" dirty="0"/>
              <a:t>preparation</a:t>
            </a:r>
            <a:r>
              <a:rPr lang="en-GB" sz="2800" b="1" dirty="0"/>
              <a:t> </a:t>
            </a:r>
            <a:r>
              <a:rPr lang="en-GB" sz="2800" dirty="0">
                <a:highlight>
                  <a:srgbClr val="FFFF00"/>
                </a:highlight>
              </a:rPr>
              <a:t>of </a:t>
            </a:r>
            <a:r>
              <a:rPr lang="en-GB" sz="2800" b="1" dirty="0">
                <a:highlight>
                  <a:srgbClr val="FFFF00"/>
                </a:highlight>
              </a:rPr>
              <a:t>trade receivables statements</a:t>
            </a:r>
            <a:endParaRPr lang="en-US" sz="2800" dirty="0">
              <a:highlight>
                <a:srgbClr val="FFFF00"/>
              </a:highlight>
            </a:endParaRPr>
          </a:p>
          <a:p>
            <a:r>
              <a:rPr lang="en-GB" sz="2800" b="1" u="sng" dirty="0"/>
              <a:t>Checking</a:t>
            </a:r>
            <a:r>
              <a:rPr lang="en-GB" sz="2800" dirty="0"/>
              <a:t> of </a:t>
            </a:r>
            <a:r>
              <a:rPr lang="en-GB" sz="2800" b="1" dirty="0">
                <a:highlight>
                  <a:srgbClr val="FFFF00"/>
                </a:highlight>
              </a:rPr>
              <a:t>trade receivables statements</a:t>
            </a:r>
            <a:endParaRPr lang="en-US" sz="2800" dirty="0">
              <a:highlight>
                <a:srgbClr val="FFFF00"/>
              </a:highlight>
            </a:endParaRPr>
          </a:p>
          <a:p>
            <a:r>
              <a:rPr lang="en-GB" sz="2800" b="1" u="sng" dirty="0"/>
              <a:t>Safeguarding</a:t>
            </a:r>
            <a:r>
              <a:rPr lang="en-GB" sz="2800" u="sng" dirty="0"/>
              <a:t> </a:t>
            </a:r>
            <a:r>
              <a:rPr lang="en-GB" sz="2800" dirty="0"/>
              <a:t>of </a:t>
            </a:r>
            <a:r>
              <a:rPr lang="en-GB" sz="2800" b="1" dirty="0">
                <a:highlight>
                  <a:srgbClr val="FFFF00"/>
                </a:highlight>
              </a:rPr>
              <a:t>trade receivables statements</a:t>
            </a:r>
            <a:r>
              <a:rPr lang="en-GB" sz="2800" dirty="0">
                <a:highlight>
                  <a:srgbClr val="FFFF00"/>
                </a:highlight>
              </a:rPr>
              <a:t> </a:t>
            </a:r>
            <a:r>
              <a:rPr lang="en-GB" sz="2800" dirty="0"/>
              <a:t>so that they cannot be altered before despatch</a:t>
            </a:r>
            <a:endParaRPr lang="en-US" sz="2800" dirty="0"/>
          </a:p>
          <a:p>
            <a:r>
              <a:rPr lang="en-GB" sz="2800" b="1" dirty="0"/>
              <a:t>Review </a:t>
            </a:r>
            <a:r>
              <a:rPr lang="en-GB" sz="2800" dirty="0"/>
              <a:t>and</a:t>
            </a:r>
            <a:r>
              <a:rPr lang="en-GB" sz="2800" b="1" dirty="0"/>
              <a:t> follow-up </a:t>
            </a:r>
            <a:r>
              <a:rPr lang="en-GB" sz="2800" dirty="0"/>
              <a:t>of </a:t>
            </a:r>
            <a:r>
              <a:rPr lang="en-GB" sz="2800" b="1" dirty="0">
                <a:highlight>
                  <a:srgbClr val="FFFF00"/>
                </a:highlight>
              </a:rPr>
              <a:t>overdue accounts</a:t>
            </a:r>
            <a:endParaRPr lang="en-US" sz="2800" dirty="0">
              <a:highlight>
                <a:srgbClr val="FFFF00"/>
              </a:highlight>
            </a:endParaRPr>
          </a:p>
          <a:p>
            <a:r>
              <a:rPr lang="en-GB" sz="2800" b="1" dirty="0">
                <a:highlight>
                  <a:srgbClr val="FFFF00"/>
                </a:highlight>
              </a:rPr>
              <a:t>Authorisation</a:t>
            </a:r>
            <a:r>
              <a:rPr lang="en-GB" sz="2800" dirty="0"/>
              <a:t> of </a:t>
            </a:r>
            <a:r>
              <a:rPr lang="en-GB" sz="2800" b="1" dirty="0"/>
              <a:t>writing off</a:t>
            </a:r>
            <a:r>
              <a:rPr lang="en-GB" sz="2800" dirty="0"/>
              <a:t> for </a:t>
            </a:r>
            <a:r>
              <a:rPr lang="en-GB" sz="2800" b="1" dirty="0"/>
              <a:t>bad debts</a:t>
            </a:r>
            <a:endParaRPr lang="en-US" sz="2800" dirty="0"/>
          </a:p>
          <a:p>
            <a:r>
              <a:rPr lang="en-GB" sz="2800" b="1" dirty="0">
                <a:highlight>
                  <a:srgbClr val="FFFF00"/>
                </a:highlight>
              </a:rPr>
              <a:t>Reconciliation</a:t>
            </a:r>
            <a:r>
              <a:rPr lang="en-GB" sz="2800" b="1" dirty="0"/>
              <a:t> </a:t>
            </a:r>
            <a:r>
              <a:rPr lang="en-GB" sz="2800" dirty="0"/>
              <a:t>of </a:t>
            </a:r>
            <a:r>
              <a:rPr lang="en-GB" sz="2800" b="1" dirty="0"/>
              <a:t>receivables ledger control account </a:t>
            </a:r>
            <a:r>
              <a:rPr lang="en-GB" sz="2400" dirty="0">
                <a:solidFill>
                  <a:srgbClr val="FF0000"/>
                </a:solidFill>
              </a:rPr>
              <a:t>(arithmetic control)</a:t>
            </a:r>
            <a:endParaRPr lang="en-US" sz="2400" dirty="0">
              <a:solidFill>
                <a:srgbClr val="FF0000"/>
              </a:solidFill>
            </a:endParaRPr>
          </a:p>
          <a:p>
            <a:r>
              <a:rPr lang="en-GB" sz="2800" b="1" dirty="0">
                <a:highlight>
                  <a:srgbClr val="FFFF00"/>
                </a:highlight>
              </a:rPr>
              <a:t>Analytical procedures </a:t>
            </a:r>
            <a:r>
              <a:rPr lang="en-GB" sz="2800" dirty="0"/>
              <a:t>for receivables </a:t>
            </a:r>
            <a:r>
              <a:rPr lang="en-GB" dirty="0"/>
              <a:t>ledger and profit margins</a:t>
            </a:r>
            <a:endParaRPr lang="en-US" dirty="0"/>
          </a:p>
          <a:p>
            <a:pPr marL="0" indent="0">
              <a:buNone/>
            </a:pPr>
            <a:endParaRPr lang="en-GB" dirty="0"/>
          </a:p>
        </p:txBody>
      </p:sp>
    </p:spTree>
    <p:extLst>
      <p:ext uri="{BB962C8B-B14F-4D97-AF65-F5344CB8AC3E}">
        <p14:creationId xmlns:p14="http://schemas.microsoft.com/office/powerpoint/2010/main" val="4233500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Recording </a:t>
            </a:r>
            <a:br>
              <a:rPr lang="en-GB" dirty="0"/>
            </a:br>
            <a:r>
              <a:rPr lang="en-GB" dirty="0">
                <a:highlight>
                  <a:srgbClr val="00FF00"/>
                </a:highlight>
              </a:rPr>
              <a:t>Tests of controls </a:t>
            </a:r>
            <a:r>
              <a:rPr lang="en-GB" dirty="0"/>
              <a:t>(examples)</a:t>
            </a:r>
          </a:p>
        </p:txBody>
      </p:sp>
      <p:sp>
        <p:nvSpPr>
          <p:cNvPr id="3" name="Content Placeholder 2"/>
          <p:cNvSpPr>
            <a:spLocks noGrp="1"/>
          </p:cNvSpPr>
          <p:nvPr>
            <p:ph idx="1"/>
          </p:nvPr>
        </p:nvSpPr>
        <p:spPr/>
        <p:txBody>
          <a:bodyPr/>
          <a:lstStyle/>
          <a:p>
            <a:pPr marL="0" indent="0">
              <a:buNone/>
            </a:pPr>
            <a:r>
              <a:rPr lang="en-GB" b="1" u="sng" dirty="0"/>
              <a:t>Sales day book </a:t>
            </a:r>
            <a:r>
              <a:rPr lang="en-GB" sz="2800" u="sng" dirty="0">
                <a:solidFill>
                  <a:srgbClr val="FF0000"/>
                </a:solidFill>
              </a:rPr>
              <a:t>(checks on client procedures)</a:t>
            </a:r>
            <a:endParaRPr lang="en-US" sz="2800" dirty="0">
              <a:solidFill>
                <a:srgbClr val="FF0000"/>
              </a:solidFill>
            </a:endParaRPr>
          </a:p>
          <a:p>
            <a:r>
              <a:rPr lang="en-GB" b="1" dirty="0"/>
              <a:t>Check entries</a:t>
            </a:r>
            <a:r>
              <a:rPr lang="en-GB" dirty="0"/>
              <a:t> with </a:t>
            </a:r>
            <a:r>
              <a:rPr lang="en-GB" b="1" dirty="0"/>
              <a:t>invoices</a:t>
            </a:r>
            <a:r>
              <a:rPr lang="en-GB" dirty="0"/>
              <a:t> and </a:t>
            </a:r>
            <a:r>
              <a:rPr lang="en-GB" b="1" dirty="0"/>
              <a:t>credit notes</a:t>
            </a:r>
            <a:r>
              <a:rPr lang="en-GB" dirty="0"/>
              <a:t> respectively</a:t>
            </a:r>
            <a:endParaRPr lang="en-US" dirty="0"/>
          </a:p>
          <a:p>
            <a:r>
              <a:rPr lang="en-GB" b="1" dirty="0"/>
              <a:t>Check</a:t>
            </a:r>
            <a:r>
              <a:rPr lang="en-GB" dirty="0"/>
              <a:t> </a:t>
            </a:r>
            <a:r>
              <a:rPr lang="en-GB" b="1" dirty="0"/>
              <a:t>additions</a:t>
            </a:r>
            <a:r>
              <a:rPr lang="en-GB" dirty="0"/>
              <a:t> and </a:t>
            </a:r>
            <a:r>
              <a:rPr lang="en-GB" b="1" dirty="0"/>
              <a:t>cross casts</a:t>
            </a:r>
            <a:endParaRPr lang="en-US" dirty="0"/>
          </a:p>
          <a:p>
            <a:r>
              <a:rPr lang="en-GB" b="1" dirty="0"/>
              <a:t>Check postings</a:t>
            </a:r>
            <a:r>
              <a:rPr lang="en-GB" dirty="0"/>
              <a:t> to </a:t>
            </a:r>
            <a:r>
              <a:rPr lang="en-GB" b="1" dirty="0"/>
              <a:t>receivables ledger control account</a:t>
            </a:r>
            <a:endParaRPr lang="en-US" dirty="0"/>
          </a:p>
          <a:p>
            <a:r>
              <a:rPr lang="en-GB" b="1" dirty="0"/>
              <a:t>Check</a:t>
            </a:r>
            <a:r>
              <a:rPr lang="en-GB" dirty="0"/>
              <a:t> </a:t>
            </a:r>
            <a:r>
              <a:rPr lang="en-GB" b="1" dirty="0"/>
              <a:t>postings</a:t>
            </a:r>
            <a:r>
              <a:rPr lang="en-GB" dirty="0"/>
              <a:t> to </a:t>
            </a:r>
            <a:r>
              <a:rPr lang="en-GB" b="1" dirty="0"/>
              <a:t>receivables ledger</a:t>
            </a:r>
            <a:endParaRPr lang="en-US" dirty="0"/>
          </a:p>
          <a:p>
            <a:pPr marL="0" indent="0">
              <a:buNone/>
            </a:pPr>
            <a:endParaRPr lang="en-GB" dirty="0"/>
          </a:p>
        </p:txBody>
      </p:sp>
    </p:spTree>
    <p:extLst>
      <p:ext uri="{BB962C8B-B14F-4D97-AF65-F5344CB8AC3E}">
        <p14:creationId xmlns:p14="http://schemas.microsoft.com/office/powerpoint/2010/main" val="1674295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146522"/>
          </a:xfrm>
        </p:spPr>
        <p:txBody>
          <a:bodyPr/>
          <a:lstStyle/>
          <a:p>
            <a:r>
              <a:rPr lang="en-GB" dirty="0"/>
              <a:t>Recording </a:t>
            </a:r>
            <a:br>
              <a:rPr lang="en-GB" dirty="0"/>
            </a:br>
            <a:r>
              <a:rPr lang="en-GB" sz="3600" dirty="0"/>
              <a:t>Tests of controls (examples) </a:t>
            </a:r>
            <a:r>
              <a:rPr lang="en-GB" sz="3600" dirty="0" err="1"/>
              <a:t>cont</a:t>
            </a:r>
            <a:endParaRPr lang="en-GB" sz="3600" dirty="0"/>
          </a:p>
        </p:txBody>
      </p:sp>
      <p:sp>
        <p:nvSpPr>
          <p:cNvPr id="3" name="Content Placeholder 2"/>
          <p:cNvSpPr>
            <a:spLocks noGrp="1"/>
          </p:cNvSpPr>
          <p:nvPr>
            <p:ph idx="1"/>
          </p:nvPr>
        </p:nvSpPr>
        <p:spPr>
          <a:xfrm>
            <a:off x="457200" y="1340769"/>
            <a:ext cx="8229600" cy="4790156"/>
          </a:xfrm>
        </p:spPr>
        <p:txBody>
          <a:bodyPr/>
          <a:lstStyle/>
          <a:p>
            <a:pPr marL="0" indent="0">
              <a:buNone/>
            </a:pPr>
            <a:r>
              <a:rPr lang="en-GB" sz="2600" b="1" u="sng" dirty="0"/>
              <a:t>Receivables ledger </a:t>
            </a:r>
            <a:r>
              <a:rPr lang="en-GB" sz="2400" u="sng" dirty="0">
                <a:solidFill>
                  <a:srgbClr val="FF0000"/>
                </a:solidFill>
              </a:rPr>
              <a:t>(checks on client procedures)</a:t>
            </a:r>
            <a:endParaRPr lang="en-US" sz="2400" dirty="0">
              <a:solidFill>
                <a:srgbClr val="FF0000"/>
              </a:solidFill>
            </a:endParaRPr>
          </a:p>
          <a:p>
            <a:r>
              <a:rPr lang="en-GB" sz="2600" b="1" dirty="0"/>
              <a:t>Check </a:t>
            </a:r>
            <a:r>
              <a:rPr lang="en-GB" sz="2600" dirty="0"/>
              <a:t>entries in a </a:t>
            </a:r>
            <a:r>
              <a:rPr lang="en-GB" sz="2600" b="1" dirty="0"/>
              <a:t>sample of accounts </a:t>
            </a:r>
            <a:r>
              <a:rPr lang="en-GB" sz="2600" dirty="0"/>
              <a:t>to sales day book</a:t>
            </a:r>
            <a:endParaRPr lang="en-US" sz="2600" dirty="0"/>
          </a:p>
          <a:p>
            <a:r>
              <a:rPr lang="en-GB" sz="2600" dirty="0"/>
              <a:t>Check that </a:t>
            </a:r>
            <a:r>
              <a:rPr lang="en-GB" sz="2600" b="1" dirty="0">
                <a:highlight>
                  <a:srgbClr val="FFFF00"/>
                </a:highlight>
              </a:rPr>
              <a:t>control accounts reconciled </a:t>
            </a:r>
            <a:r>
              <a:rPr lang="en-GB" sz="2600" dirty="0"/>
              <a:t>to total of receivables ledger balances</a:t>
            </a:r>
            <a:endParaRPr lang="en-US" sz="2600" dirty="0"/>
          </a:p>
          <a:p>
            <a:r>
              <a:rPr lang="en-GB" sz="2600" b="1" dirty="0"/>
              <a:t>Scrutinise accounts </a:t>
            </a:r>
            <a:r>
              <a:rPr lang="en-GB" sz="2600" dirty="0"/>
              <a:t>to see if </a:t>
            </a:r>
            <a:r>
              <a:rPr lang="en-GB" sz="2600" dirty="0">
                <a:highlight>
                  <a:srgbClr val="FFFF00"/>
                </a:highlight>
              </a:rPr>
              <a:t>credit limits </a:t>
            </a:r>
            <a:r>
              <a:rPr lang="en-GB" sz="2600" dirty="0"/>
              <a:t>have been observed</a:t>
            </a:r>
            <a:endParaRPr lang="en-US" sz="2600" dirty="0"/>
          </a:p>
          <a:p>
            <a:r>
              <a:rPr lang="en-GB" sz="2600" b="1" dirty="0"/>
              <a:t>Check</a:t>
            </a:r>
            <a:r>
              <a:rPr lang="en-GB" sz="2600" dirty="0"/>
              <a:t> that </a:t>
            </a:r>
            <a:r>
              <a:rPr lang="en-GB" sz="2600" b="1" dirty="0">
                <a:highlight>
                  <a:srgbClr val="FFFF00"/>
                </a:highlight>
              </a:rPr>
              <a:t>trade receivables statements</a:t>
            </a:r>
            <a:r>
              <a:rPr lang="en-GB" sz="2600" dirty="0">
                <a:highlight>
                  <a:srgbClr val="FFFF00"/>
                </a:highlight>
              </a:rPr>
              <a:t> </a:t>
            </a:r>
            <a:r>
              <a:rPr lang="en-GB" sz="2600" dirty="0"/>
              <a:t>are </a:t>
            </a:r>
            <a:r>
              <a:rPr lang="en-GB" sz="2600" b="1" dirty="0"/>
              <a:t>prepared</a:t>
            </a:r>
            <a:r>
              <a:rPr lang="en-GB" sz="2600" dirty="0"/>
              <a:t> and </a:t>
            </a:r>
            <a:r>
              <a:rPr lang="en-GB" sz="2600" b="1" dirty="0"/>
              <a:t>sent out</a:t>
            </a:r>
            <a:r>
              <a:rPr lang="en-GB" sz="2600" dirty="0"/>
              <a:t> </a:t>
            </a:r>
            <a:r>
              <a:rPr lang="en-GB" sz="2600" b="1" dirty="0"/>
              <a:t>regularly</a:t>
            </a:r>
            <a:endParaRPr lang="en-US" sz="2600" dirty="0"/>
          </a:p>
          <a:p>
            <a:r>
              <a:rPr lang="en-GB" sz="2600" b="1" dirty="0"/>
              <a:t>Check</a:t>
            </a:r>
            <a:r>
              <a:rPr lang="en-GB" sz="2600" dirty="0"/>
              <a:t> </a:t>
            </a:r>
            <a:r>
              <a:rPr lang="en-GB" sz="2600" b="1" dirty="0">
                <a:highlight>
                  <a:srgbClr val="FFFF00"/>
                </a:highlight>
              </a:rPr>
              <a:t>overdue accounts</a:t>
            </a:r>
            <a:r>
              <a:rPr lang="en-GB" sz="2600" dirty="0">
                <a:highlight>
                  <a:srgbClr val="FFFF00"/>
                </a:highlight>
              </a:rPr>
              <a:t> </a:t>
            </a:r>
            <a:r>
              <a:rPr lang="en-GB" sz="2600" dirty="0"/>
              <a:t>are </a:t>
            </a:r>
            <a:r>
              <a:rPr lang="en-GB" sz="2600" b="1" dirty="0"/>
              <a:t>followed up</a:t>
            </a:r>
            <a:endParaRPr lang="en-US" sz="2600" dirty="0"/>
          </a:p>
          <a:p>
            <a:r>
              <a:rPr lang="en-GB" sz="2600" b="1" dirty="0"/>
              <a:t>Check</a:t>
            </a:r>
            <a:r>
              <a:rPr lang="en-GB" sz="2600" dirty="0"/>
              <a:t> that </a:t>
            </a:r>
            <a:r>
              <a:rPr lang="en-GB" sz="2600" b="1" dirty="0"/>
              <a:t>all bad debts written off</a:t>
            </a:r>
            <a:r>
              <a:rPr lang="en-GB" sz="2600" dirty="0"/>
              <a:t> have been </a:t>
            </a:r>
            <a:r>
              <a:rPr lang="en-GB" sz="2600" b="1" dirty="0">
                <a:highlight>
                  <a:srgbClr val="FFFF00"/>
                </a:highlight>
              </a:rPr>
              <a:t>authorised</a:t>
            </a:r>
            <a:r>
              <a:rPr lang="en-GB" sz="2600" dirty="0">
                <a:highlight>
                  <a:srgbClr val="FFFF00"/>
                </a:highlight>
              </a:rPr>
              <a:t> </a:t>
            </a:r>
            <a:r>
              <a:rPr lang="en-GB" sz="2600" dirty="0"/>
              <a:t>by management</a:t>
            </a:r>
            <a:endParaRPr lang="en-US" sz="2600" dirty="0"/>
          </a:p>
          <a:p>
            <a:pPr marL="0" indent="0">
              <a:buNone/>
            </a:pPr>
            <a:br>
              <a:rPr lang="en-GB" dirty="0"/>
            </a:br>
            <a:endParaRPr lang="en-GB" dirty="0"/>
          </a:p>
        </p:txBody>
      </p:sp>
    </p:spTree>
    <p:extLst>
      <p:ext uri="{BB962C8B-B14F-4D97-AF65-F5344CB8AC3E}">
        <p14:creationId xmlns:p14="http://schemas.microsoft.com/office/powerpoint/2010/main" val="29882176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Question - Green Ltd</a:t>
            </a:r>
          </a:p>
        </p:txBody>
      </p:sp>
      <p:sp>
        <p:nvSpPr>
          <p:cNvPr id="3" name="Content Placeholder 2"/>
          <p:cNvSpPr>
            <a:spLocks noGrp="1"/>
          </p:cNvSpPr>
          <p:nvPr>
            <p:ph idx="1"/>
          </p:nvPr>
        </p:nvSpPr>
        <p:spPr>
          <a:xfrm>
            <a:off x="457200" y="1124744"/>
            <a:ext cx="8229600" cy="5006181"/>
          </a:xfrm>
        </p:spPr>
        <p:txBody>
          <a:bodyPr/>
          <a:lstStyle/>
          <a:p>
            <a:pPr marL="0" indent="0">
              <a:buNone/>
            </a:pPr>
            <a:r>
              <a:rPr lang="en-GB" sz="2800" dirty="0"/>
              <a:t>During the external audit of Green Ltd for the year ended 30 September 2020, it was found that a sales credit note for a large amount, which related to a sale on 22 September 2020, was issued to a customer on 21 October 2020. This credit note has not been recorded in the draft financial statements for the year ended 30 September 2020.</a:t>
            </a:r>
            <a:endParaRPr lang="en-US" sz="2800" dirty="0"/>
          </a:p>
          <a:p>
            <a:pPr marL="0" indent="0">
              <a:buNone/>
            </a:pPr>
            <a:r>
              <a:rPr lang="en-GB" sz="2800" b="1" dirty="0"/>
              <a:t>Requirements:</a:t>
            </a:r>
            <a:endParaRPr lang="en-US" sz="2800" dirty="0"/>
          </a:p>
          <a:p>
            <a:pPr lvl="0"/>
            <a:r>
              <a:rPr lang="en-GB" sz="2800" dirty="0"/>
              <a:t>Explain the possible consequences of this control deficiency</a:t>
            </a:r>
            <a:endParaRPr lang="en-US" sz="2800" dirty="0"/>
          </a:p>
          <a:p>
            <a:pPr lvl="0"/>
            <a:r>
              <a:rPr lang="en-GB" sz="2800" dirty="0"/>
              <a:t>Explain why this matter impacts the audit plan</a:t>
            </a:r>
            <a:endParaRPr lang="en-US" sz="2800" dirty="0"/>
          </a:p>
          <a:p>
            <a:pPr marL="0" indent="0">
              <a:buNone/>
            </a:pPr>
            <a:endParaRPr lang="en-GB" dirty="0"/>
          </a:p>
        </p:txBody>
      </p:sp>
    </p:spTree>
    <p:extLst>
      <p:ext uri="{BB962C8B-B14F-4D97-AF65-F5344CB8AC3E}">
        <p14:creationId xmlns:p14="http://schemas.microsoft.com/office/powerpoint/2010/main" val="2044037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Answer - Green Ltd</a:t>
            </a:r>
          </a:p>
        </p:txBody>
      </p:sp>
      <p:sp>
        <p:nvSpPr>
          <p:cNvPr id="3" name="Content Placeholder 2"/>
          <p:cNvSpPr>
            <a:spLocks noGrp="1"/>
          </p:cNvSpPr>
          <p:nvPr>
            <p:ph idx="1"/>
          </p:nvPr>
        </p:nvSpPr>
        <p:spPr>
          <a:xfrm>
            <a:off x="457200" y="1124744"/>
            <a:ext cx="8229600" cy="5256584"/>
          </a:xfrm>
        </p:spPr>
        <p:txBody>
          <a:bodyPr/>
          <a:lstStyle/>
          <a:p>
            <a:pPr marL="0" indent="0">
              <a:buNone/>
            </a:pPr>
            <a:r>
              <a:rPr lang="en-GB" b="1" dirty="0"/>
              <a:t>Consequences</a:t>
            </a:r>
            <a:endParaRPr lang="en-US" dirty="0"/>
          </a:p>
          <a:p>
            <a:pPr lvl="0"/>
            <a:r>
              <a:rPr lang="en-GB" sz="2900" u="sng" dirty="0"/>
              <a:t>Revenue</a:t>
            </a:r>
            <a:r>
              <a:rPr lang="en-GB" sz="2900" dirty="0"/>
              <a:t> and </a:t>
            </a:r>
            <a:r>
              <a:rPr lang="en-GB" sz="2900" u="sng" dirty="0"/>
              <a:t>receivables </a:t>
            </a:r>
            <a:r>
              <a:rPr lang="en-GB" sz="2900" dirty="0"/>
              <a:t>may be </a:t>
            </a:r>
            <a:r>
              <a:rPr lang="en-GB" sz="2900" dirty="0">
                <a:highlight>
                  <a:srgbClr val="FFFF00"/>
                </a:highlight>
              </a:rPr>
              <a:t>overstated</a:t>
            </a:r>
            <a:r>
              <a:rPr lang="en-GB" sz="2900" dirty="0"/>
              <a:t>.</a:t>
            </a:r>
            <a:endParaRPr lang="en-US" sz="2900" dirty="0"/>
          </a:p>
          <a:p>
            <a:pPr lvl="0"/>
            <a:r>
              <a:rPr lang="en-GB" sz="2900" u="sng" dirty="0"/>
              <a:t>Inventory </a:t>
            </a:r>
            <a:r>
              <a:rPr lang="en-GB" sz="2900" dirty="0"/>
              <a:t>may be</a:t>
            </a:r>
            <a:r>
              <a:rPr lang="en-GB" sz="2900" dirty="0">
                <a:highlight>
                  <a:srgbClr val="FFFF00"/>
                </a:highlight>
              </a:rPr>
              <a:t> understated </a:t>
            </a:r>
            <a:r>
              <a:rPr lang="en-GB" sz="2900" dirty="0"/>
              <a:t>and, as a consequence, </a:t>
            </a:r>
            <a:r>
              <a:rPr lang="en-GB" sz="2900" u="sng" dirty="0"/>
              <a:t>cost of sales </a:t>
            </a:r>
            <a:r>
              <a:rPr lang="en-GB" sz="2900" dirty="0"/>
              <a:t>will be </a:t>
            </a:r>
            <a:r>
              <a:rPr lang="en-GB" sz="2900" dirty="0">
                <a:highlight>
                  <a:srgbClr val="FFFF00"/>
                </a:highlight>
              </a:rPr>
              <a:t>overstated</a:t>
            </a:r>
            <a:r>
              <a:rPr lang="en-GB" sz="2900" dirty="0"/>
              <a:t>.</a:t>
            </a:r>
            <a:endParaRPr lang="en-US" sz="2900" dirty="0"/>
          </a:p>
          <a:p>
            <a:pPr lvl="0"/>
            <a:r>
              <a:rPr lang="en-GB" sz="2900" dirty="0"/>
              <a:t>Inventory may be overstated if goods are found to be </a:t>
            </a:r>
            <a:r>
              <a:rPr lang="en-GB" sz="2900" dirty="0">
                <a:highlight>
                  <a:srgbClr val="FFFF00"/>
                </a:highlight>
              </a:rPr>
              <a:t>faulty</a:t>
            </a:r>
            <a:r>
              <a:rPr lang="en-GB" sz="2900" dirty="0"/>
              <a:t>; the net realisable value of goods may be lower than cost. Green may not identify faulty goods promptly and therefore may deliver faulty goods to other customers adversely impacting customer goodwill.</a:t>
            </a:r>
            <a:endParaRPr lang="en-US" sz="2900" dirty="0"/>
          </a:p>
          <a:p>
            <a:pPr marL="0" indent="0">
              <a:buNone/>
            </a:pPr>
            <a:endParaRPr lang="en-GB" dirty="0"/>
          </a:p>
        </p:txBody>
      </p:sp>
    </p:spTree>
    <p:extLst>
      <p:ext uri="{BB962C8B-B14F-4D97-AF65-F5344CB8AC3E}">
        <p14:creationId xmlns:p14="http://schemas.microsoft.com/office/powerpoint/2010/main" val="1016998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Answer - Green Ltd</a:t>
            </a:r>
          </a:p>
        </p:txBody>
      </p:sp>
      <p:sp>
        <p:nvSpPr>
          <p:cNvPr id="3" name="Content Placeholder 2"/>
          <p:cNvSpPr>
            <a:spLocks noGrp="1"/>
          </p:cNvSpPr>
          <p:nvPr>
            <p:ph idx="1"/>
          </p:nvPr>
        </p:nvSpPr>
        <p:spPr>
          <a:xfrm>
            <a:off x="457200" y="1124744"/>
            <a:ext cx="8229600" cy="5256584"/>
          </a:xfrm>
        </p:spPr>
        <p:txBody>
          <a:bodyPr/>
          <a:lstStyle/>
          <a:p>
            <a:pPr marL="0" indent="0">
              <a:buNone/>
            </a:pPr>
            <a:r>
              <a:rPr lang="en-GB" b="1" dirty="0"/>
              <a:t>Impact on Audit Plan</a:t>
            </a:r>
            <a:endParaRPr lang="en-US" dirty="0"/>
          </a:p>
          <a:p>
            <a:pPr lvl="0"/>
            <a:r>
              <a:rPr lang="en-GB" dirty="0"/>
              <a:t>May be </a:t>
            </a:r>
            <a:r>
              <a:rPr lang="en-GB" dirty="0">
                <a:highlight>
                  <a:srgbClr val="FFFF00"/>
                </a:highlight>
              </a:rPr>
              <a:t>further returns </a:t>
            </a:r>
            <a:r>
              <a:rPr lang="en-GB" dirty="0"/>
              <a:t>not recorded</a:t>
            </a:r>
            <a:endParaRPr lang="en-US" dirty="0"/>
          </a:p>
          <a:p>
            <a:pPr lvl="0"/>
            <a:r>
              <a:rPr lang="en-GB" dirty="0"/>
              <a:t>Ensure goods are </a:t>
            </a:r>
            <a:r>
              <a:rPr lang="en-GB" dirty="0">
                <a:highlight>
                  <a:srgbClr val="FFFF00"/>
                </a:highlight>
              </a:rPr>
              <a:t>included </a:t>
            </a:r>
            <a:r>
              <a:rPr lang="en-GB" dirty="0"/>
              <a:t>in </a:t>
            </a:r>
            <a:r>
              <a:rPr lang="en-GB" u="sng" dirty="0"/>
              <a:t>inventory</a:t>
            </a:r>
            <a:r>
              <a:rPr lang="en-GB" dirty="0"/>
              <a:t> and </a:t>
            </a:r>
            <a:r>
              <a:rPr lang="en-GB" dirty="0">
                <a:highlight>
                  <a:srgbClr val="FFFF00"/>
                </a:highlight>
              </a:rPr>
              <a:t>excluded </a:t>
            </a:r>
            <a:r>
              <a:rPr lang="en-GB" dirty="0"/>
              <a:t>from </a:t>
            </a:r>
            <a:r>
              <a:rPr lang="en-GB" u="sng" dirty="0"/>
              <a:t>sales</a:t>
            </a:r>
            <a:r>
              <a:rPr lang="en-GB" dirty="0"/>
              <a:t> and </a:t>
            </a:r>
            <a:r>
              <a:rPr lang="en-GB" u="sng" dirty="0"/>
              <a:t>receivables</a:t>
            </a:r>
            <a:endParaRPr lang="en-US" u="sng" dirty="0"/>
          </a:p>
          <a:p>
            <a:pPr lvl="0"/>
            <a:r>
              <a:rPr lang="en-GB" dirty="0"/>
              <a:t>Goods may be </a:t>
            </a:r>
            <a:r>
              <a:rPr lang="en-GB" dirty="0">
                <a:highlight>
                  <a:srgbClr val="FFFF00"/>
                </a:highlight>
              </a:rPr>
              <a:t>faulty</a:t>
            </a:r>
            <a:r>
              <a:rPr lang="en-GB" dirty="0"/>
              <a:t> – may require a </a:t>
            </a:r>
            <a:r>
              <a:rPr lang="en-GB" dirty="0">
                <a:highlight>
                  <a:srgbClr val="FFFF00"/>
                </a:highlight>
              </a:rPr>
              <a:t>provision</a:t>
            </a:r>
            <a:r>
              <a:rPr lang="en-GB" dirty="0"/>
              <a:t> and may indicate further provisions required if similar goods are also faulty</a:t>
            </a:r>
            <a:endParaRPr lang="en-US" dirty="0"/>
          </a:p>
          <a:p>
            <a:pPr lvl="0"/>
            <a:r>
              <a:rPr lang="en-GB" dirty="0"/>
              <a:t>May impact the </a:t>
            </a:r>
            <a:r>
              <a:rPr lang="en-GB" dirty="0">
                <a:highlight>
                  <a:srgbClr val="FFFF00"/>
                </a:highlight>
              </a:rPr>
              <a:t>audit opinion </a:t>
            </a:r>
            <a:r>
              <a:rPr lang="en-GB" dirty="0"/>
              <a:t>if the directors don’t make adjustments</a:t>
            </a:r>
            <a:endParaRPr lang="en-US" dirty="0"/>
          </a:p>
          <a:p>
            <a:pPr marL="0" indent="0">
              <a:buNone/>
            </a:pPr>
            <a:endParaRPr lang="en-GB" dirty="0"/>
          </a:p>
        </p:txBody>
      </p:sp>
    </p:spTree>
    <p:extLst>
      <p:ext uri="{BB962C8B-B14F-4D97-AF65-F5344CB8AC3E}">
        <p14:creationId xmlns:p14="http://schemas.microsoft.com/office/powerpoint/2010/main" val="3028436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7543800" cy="1224136"/>
          </a:xfrm>
        </p:spPr>
        <p:txBody>
          <a:bodyPr/>
          <a:lstStyle/>
          <a:p>
            <a:r>
              <a:rPr lang="en-GB" dirty="0"/>
              <a:t>4. </a:t>
            </a:r>
            <a:r>
              <a:rPr lang="en-GB" dirty="0">
                <a:solidFill>
                  <a:srgbClr val="FF0000"/>
                </a:solidFill>
              </a:rPr>
              <a:t>Cash collection</a:t>
            </a:r>
            <a:br>
              <a:rPr lang="en-GB" dirty="0"/>
            </a:br>
            <a:r>
              <a:rPr lang="en-GB" dirty="0"/>
              <a:t>Risks - What can go wrong?</a:t>
            </a:r>
          </a:p>
        </p:txBody>
      </p:sp>
      <p:sp>
        <p:nvSpPr>
          <p:cNvPr id="3" name="Content Placeholder 2"/>
          <p:cNvSpPr>
            <a:spLocks noGrp="1"/>
          </p:cNvSpPr>
          <p:nvPr>
            <p:ph idx="1"/>
          </p:nvPr>
        </p:nvSpPr>
        <p:spPr>
          <a:xfrm>
            <a:off x="457200" y="2132856"/>
            <a:ext cx="8229600" cy="3998069"/>
          </a:xfrm>
        </p:spPr>
        <p:txBody>
          <a:bodyPr/>
          <a:lstStyle/>
          <a:p>
            <a:pPr marL="0" indent="0">
              <a:buNone/>
            </a:pPr>
            <a:r>
              <a:rPr lang="en-GB" dirty="0"/>
              <a:t>Cash received at the business premises may not be recorded or banked:</a:t>
            </a:r>
          </a:p>
          <a:p>
            <a:pPr marL="0" indent="0">
              <a:buNone/>
            </a:pPr>
            <a:r>
              <a:rPr lang="en-GB" dirty="0"/>
              <a:t>This could be due to:</a:t>
            </a:r>
          </a:p>
          <a:p>
            <a:r>
              <a:rPr lang="en-GB" dirty="0"/>
              <a:t>Fraud (</a:t>
            </a:r>
            <a:r>
              <a:rPr lang="en-GB" dirty="0" err="1"/>
              <a:t>eg</a:t>
            </a:r>
            <a:r>
              <a:rPr lang="en-GB" dirty="0"/>
              <a:t> Kingsgate Car Park question)</a:t>
            </a:r>
          </a:p>
          <a:p>
            <a:r>
              <a:rPr lang="en-GB" dirty="0"/>
              <a:t>Error</a:t>
            </a:r>
          </a:p>
          <a:p>
            <a:r>
              <a:rPr lang="en-GB" dirty="0"/>
              <a:t>Simply losing cash or cheques received.</a:t>
            </a:r>
            <a:endParaRPr lang="en-US" dirty="0"/>
          </a:p>
          <a:p>
            <a:pPr marL="0" indent="0">
              <a:buNone/>
            </a:pPr>
            <a:endParaRPr lang="en-GB" dirty="0"/>
          </a:p>
        </p:txBody>
      </p:sp>
    </p:spTree>
    <p:extLst>
      <p:ext uri="{BB962C8B-B14F-4D97-AF65-F5344CB8AC3E}">
        <p14:creationId xmlns:p14="http://schemas.microsoft.com/office/powerpoint/2010/main" val="1997553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074514"/>
          </a:xfrm>
        </p:spPr>
        <p:txBody>
          <a:bodyPr/>
          <a:lstStyle/>
          <a:p>
            <a:r>
              <a:rPr lang="en-GB" dirty="0"/>
              <a:t>Cash collection </a:t>
            </a:r>
            <a:br>
              <a:rPr lang="en-GB" dirty="0"/>
            </a:br>
            <a:r>
              <a:rPr lang="en-GB" sz="3200" dirty="0"/>
              <a:t>Control objectives</a:t>
            </a:r>
          </a:p>
        </p:txBody>
      </p:sp>
      <p:sp>
        <p:nvSpPr>
          <p:cNvPr id="3" name="Content Placeholder 2"/>
          <p:cNvSpPr>
            <a:spLocks noGrp="1"/>
          </p:cNvSpPr>
          <p:nvPr>
            <p:ph idx="1"/>
          </p:nvPr>
        </p:nvSpPr>
        <p:spPr>
          <a:xfrm>
            <a:off x="457200" y="1484784"/>
            <a:ext cx="8229600" cy="4646141"/>
          </a:xfrm>
        </p:spPr>
        <p:txBody>
          <a:bodyPr/>
          <a:lstStyle/>
          <a:p>
            <a:r>
              <a:rPr lang="en-GB" dirty="0"/>
              <a:t>All monies received are recorded</a:t>
            </a:r>
          </a:p>
          <a:p>
            <a:r>
              <a:rPr lang="en-GB" dirty="0"/>
              <a:t>All monies received are banked</a:t>
            </a:r>
            <a:endParaRPr lang="en-US" dirty="0"/>
          </a:p>
          <a:p>
            <a:pPr marL="0" indent="0">
              <a:buNone/>
            </a:pPr>
            <a:endParaRPr lang="en-GB" dirty="0"/>
          </a:p>
        </p:txBody>
      </p:sp>
    </p:spTree>
    <p:extLst>
      <p:ext uri="{BB962C8B-B14F-4D97-AF65-F5344CB8AC3E}">
        <p14:creationId xmlns:p14="http://schemas.microsoft.com/office/powerpoint/2010/main" val="16322519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074514"/>
          </a:xfrm>
        </p:spPr>
        <p:txBody>
          <a:bodyPr/>
          <a:lstStyle/>
          <a:p>
            <a:r>
              <a:rPr lang="en-GB" dirty="0"/>
              <a:t>Cash collection </a:t>
            </a:r>
            <a:br>
              <a:rPr lang="en-GB" dirty="0"/>
            </a:br>
            <a:r>
              <a:rPr lang="en-GB" sz="3200" dirty="0"/>
              <a:t>Controls (Examples)</a:t>
            </a:r>
          </a:p>
        </p:txBody>
      </p:sp>
      <p:sp>
        <p:nvSpPr>
          <p:cNvPr id="3" name="Content Placeholder 2"/>
          <p:cNvSpPr>
            <a:spLocks noGrp="1"/>
          </p:cNvSpPr>
          <p:nvPr>
            <p:ph idx="1"/>
          </p:nvPr>
        </p:nvSpPr>
        <p:spPr>
          <a:xfrm>
            <a:off x="457200" y="1484784"/>
            <a:ext cx="8229600" cy="4646141"/>
          </a:xfrm>
        </p:spPr>
        <p:txBody>
          <a:bodyPr/>
          <a:lstStyle/>
          <a:p>
            <a:r>
              <a:rPr lang="en-GB" b="1" dirty="0">
                <a:highlight>
                  <a:srgbClr val="FFFF00"/>
                </a:highlight>
              </a:rPr>
              <a:t>Segregation of duties </a:t>
            </a:r>
            <a:r>
              <a:rPr lang="en-GB" dirty="0"/>
              <a:t>between cash handlers and bankers (</a:t>
            </a:r>
            <a:r>
              <a:rPr lang="en-GB" dirty="0" err="1"/>
              <a:t>eg</a:t>
            </a:r>
            <a:r>
              <a:rPr lang="en-GB" dirty="0"/>
              <a:t> post is opened in pairs)</a:t>
            </a:r>
            <a:endParaRPr lang="en-US" dirty="0"/>
          </a:p>
          <a:p>
            <a:r>
              <a:rPr lang="en-GB" dirty="0">
                <a:highlight>
                  <a:srgbClr val="FFFF00"/>
                </a:highlight>
              </a:rPr>
              <a:t>Daily banking</a:t>
            </a:r>
            <a:endParaRPr lang="en-US" dirty="0">
              <a:highlight>
                <a:srgbClr val="FFFF00"/>
              </a:highlight>
            </a:endParaRPr>
          </a:p>
          <a:p>
            <a:r>
              <a:rPr lang="en-GB" dirty="0">
                <a:highlight>
                  <a:srgbClr val="FFFF00"/>
                </a:highlight>
              </a:rPr>
              <a:t>Comparison</a:t>
            </a:r>
            <a:r>
              <a:rPr lang="en-GB" dirty="0"/>
              <a:t> of cash received to amounts banked</a:t>
            </a:r>
            <a:endParaRPr lang="en-US" dirty="0"/>
          </a:p>
          <a:p>
            <a:r>
              <a:rPr lang="en-GB" dirty="0">
                <a:highlight>
                  <a:srgbClr val="FFFF00"/>
                </a:highlight>
              </a:rPr>
              <a:t>Bank Reconciliations </a:t>
            </a:r>
            <a:r>
              <a:rPr lang="en-GB" dirty="0"/>
              <a:t>(</a:t>
            </a:r>
            <a:r>
              <a:rPr lang="en-GB" dirty="0">
                <a:solidFill>
                  <a:srgbClr val="FF0000"/>
                </a:solidFill>
              </a:rPr>
              <a:t>arithmetic control</a:t>
            </a:r>
            <a:r>
              <a:rPr lang="en-GB" dirty="0"/>
              <a:t>)</a:t>
            </a:r>
            <a:endParaRPr lang="en-US" dirty="0"/>
          </a:p>
          <a:p>
            <a:r>
              <a:rPr lang="en-GB" dirty="0"/>
              <a:t>Independent surprise </a:t>
            </a:r>
            <a:r>
              <a:rPr lang="en-GB" dirty="0">
                <a:highlight>
                  <a:srgbClr val="FFFF00"/>
                </a:highlight>
              </a:rPr>
              <a:t>cash counts </a:t>
            </a:r>
            <a:endParaRPr lang="en-US" dirty="0">
              <a:highlight>
                <a:srgbClr val="FFFF00"/>
              </a:highlight>
            </a:endParaRPr>
          </a:p>
          <a:p>
            <a:r>
              <a:rPr lang="en-GB" dirty="0"/>
              <a:t>Cash stored in a </a:t>
            </a:r>
            <a:r>
              <a:rPr lang="en-GB" dirty="0">
                <a:highlight>
                  <a:srgbClr val="FFFF00"/>
                </a:highlight>
              </a:rPr>
              <a:t>safe</a:t>
            </a:r>
          </a:p>
        </p:txBody>
      </p:sp>
    </p:spTree>
    <p:extLst>
      <p:ext uri="{BB962C8B-B14F-4D97-AF65-F5344CB8AC3E}">
        <p14:creationId xmlns:p14="http://schemas.microsoft.com/office/powerpoint/2010/main" val="38197040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074514"/>
          </a:xfrm>
        </p:spPr>
        <p:txBody>
          <a:bodyPr/>
          <a:lstStyle/>
          <a:p>
            <a:r>
              <a:rPr lang="en-GB" dirty="0"/>
              <a:t>Cash collection </a:t>
            </a:r>
            <a:br>
              <a:rPr lang="en-GB" dirty="0"/>
            </a:br>
            <a:r>
              <a:rPr lang="en-GB" sz="3200" dirty="0">
                <a:highlight>
                  <a:srgbClr val="00FF00"/>
                </a:highlight>
              </a:rPr>
              <a:t>Tests of Controls </a:t>
            </a:r>
            <a:r>
              <a:rPr lang="en-GB" sz="3200" dirty="0"/>
              <a:t>(Examples)</a:t>
            </a:r>
          </a:p>
        </p:txBody>
      </p:sp>
      <p:sp>
        <p:nvSpPr>
          <p:cNvPr id="3" name="Content Placeholder 2"/>
          <p:cNvSpPr>
            <a:spLocks noGrp="1"/>
          </p:cNvSpPr>
          <p:nvPr>
            <p:ph idx="1"/>
          </p:nvPr>
        </p:nvSpPr>
        <p:spPr>
          <a:xfrm>
            <a:off x="457200" y="1484784"/>
            <a:ext cx="8229600" cy="4646141"/>
          </a:xfrm>
        </p:spPr>
        <p:txBody>
          <a:bodyPr/>
          <a:lstStyle/>
          <a:p>
            <a:r>
              <a:rPr lang="en-GB" dirty="0">
                <a:highlight>
                  <a:srgbClr val="FFFF00"/>
                </a:highlight>
              </a:rPr>
              <a:t>Observe </a:t>
            </a:r>
            <a:r>
              <a:rPr lang="en-GB" dirty="0"/>
              <a:t>segregation of duties in operation</a:t>
            </a:r>
          </a:p>
          <a:p>
            <a:r>
              <a:rPr lang="en-GB" dirty="0">
                <a:highlight>
                  <a:srgbClr val="FFFF00"/>
                </a:highlight>
              </a:rPr>
              <a:t>Examine</a:t>
            </a:r>
            <a:r>
              <a:rPr lang="en-GB" dirty="0"/>
              <a:t> evidence of payment for dates</a:t>
            </a:r>
            <a:endParaRPr lang="en-US" dirty="0"/>
          </a:p>
          <a:p>
            <a:r>
              <a:rPr lang="en-GB" dirty="0">
                <a:highlight>
                  <a:srgbClr val="FFFF00"/>
                </a:highlight>
              </a:rPr>
              <a:t>Inspect</a:t>
            </a:r>
            <a:r>
              <a:rPr lang="en-GB" dirty="0"/>
              <a:t> for sign off</a:t>
            </a:r>
            <a:endParaRPr lang="en-US" dirty="0"/>
          </a:p>
          <a:p>
            <a:r>
              <a:rPr lang="en-GB" dirty="0">
                <a:highlight>
                  <a:srgbClr val="FFFF00"/>
                </a:highlight>
              </a:rPr>
              <a:t>Inspect</a:t>
            </a:r>
            <a:r>
              <a:rPr lang="en-GB" dirty="0"/>
              <a:t> bank reconciliation</a:t>
            </a:r>
            <a:endParaRPr lang="en-US" dirty="0"/>
          </a:p>
          <a:p>
            <a:r>
              <a:rPr lang="en-GB" dirty="0">
                <a:highlight>
                  <a:srgbClr val="FFFF00"/>
                </a:highlight>
              </a:rPr>
              <a:t>Examine </a:t>
            </a:r>
            <a:r>
              <a:rPr lang="en-GB" dirty="0"/>
              <a:t>documentary evidence that they have taken place</a:t>
            </a:r>
            <a:endParaRPr lang="en-US" dirty="0"/>
          </a:p>
          <a:p>
            <a:r>
              <a:rPr lang="en-GB" dirty="0">
                <a:highlight>
                  <a:srgbClr val="FFFF00"/>
                </a:highlight>
              </a:rPr>
              <a:t>Observation</a:t>
            </a:r>
            <a:r>
              <a:rPr lang="en-GB" dirty="0"/>
              <a:t> of procedures</a:t>
            </a:r>
          </a:p>
          <a:p>
            <a:endParaRPr lang="en-US" dirty="0"/>
          </a:p>
        </p:txBody>
      </p:sp>
    </p:spTree>
    <p:extLst>
      <p:ext uri="{BB962C8B-B14F-4D97-AF65-F5344CB8AC3E}">
        <p14:creationId xmlns:p14="http://schemas.microsoft.com/office/powerpoint/2010/main" val="160587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14474"/>
          </a:xfrm>
        </p:spPr>
        <p:txBody>
          <a:bodyPr/>
          <a:lstStyle/>
          <a:p>
            <a:r>
              <a:rPr lang="en-GB" dirty="0"/>
              <a:t>Revenue</a:t>
            </a:r>
          </a:p>
        </p:txBody>
      </p:sp>
      <p:sp>
        <p:nvSpPr>
          <p:cNvPr id="3" name="Content Placeholder 2"/>
          <p:cNvSpPr>
            <a:spLocks noGrp="1"/>
          </p:cNvSpPr>
          <p:nvPr>
            <p:ph idx="1"/>
          </p:nvPr>
        </p:nvSpPr>
        <p:spPr>
          <a:xfrm>
            <a:off x="457200" y="980728"/>
            <a:ext cx="8229600" cy="5150197"/>
          </a:xfrm>
        </p:spPr>
        <p:txBody>
          <a:bodyPr/>
          <a:lstStyle/>
          <a:p>
            <a:pPr marL="0" indent="0">
              <a:spcAft>
                <a:spcPts val="600"/>
              </a:spcAft>
              <a:buNone/>
            </a:pPr>
            <a:r>
              <a:rPr lang="en-GB" dirty="0"/>
              <a:t>Revenue is normally the largest item in the financial statements. It is therefore normally </a:t>
            </a:r>
            <a:r>
              <a:rPr lang="en-GB" b="1" dirty="0">
                <a:highlight>
                  <a:srgbClr val="FFFF00"/>
                </a:highlight>
              </a:rPr>
              <a:t>material</a:t>
            </a:r>
            <a:r>
              <a:rPr lang="en-GB" dirty="0">
                <a:highlight>
                  <a:srgbClr val="FFFF00"/>
                </a:highlight>
              </a:rPr>
              <a:t> </a:t>
            </a:r>
            <a:r>
              <a:rPr lang="en-GB" dirty="0"/>
              <a:t>by its nature.</a:t>
            </a:r>
          </a:p>
          <a:p>
            <a:pPr marL="0" indent="0">
              <a:spcAft>
                <a:spcPts val="600"/>
              </a:spcAft>
              <a:buNone/>
            </a:pPr>
            <a:r>
              <a:rPr lang="en-GB" dirty="0"/>
              <a:t>Revenue is income generated through the </a:t>
            </a:r>
            <a:r>
              <a:rPr lang="en-GB" b="1" dirty="0">
                <a:highlight>
                  <a:srgbClr val="FFFF00"/>
                </a:highlight>
              </a:rPr>
              <a:t>ordinary activities </a:t>
            </a:r>
            <a:r>
              <a:rPr lang="en-GB" dirty="0"/>
              <a:t>of the business.</a:t>
            </a:r>
          </a:p>
          <a:p>
            <a:pPr marL="0" indent="0">
              <a:spcAft>
                <a:spcPts val="600"/>
              </a:spcAft>
              <a:buNone/>
            </a:pPr>
            <a:r>
              <a:rPr lang="en-GB" dirty="0"/>
              <a:t>Revenue can be for selling: (</a:t>
            </a:r>
            <a:r>
              <a:rPr lang="en-GB" dirty="0" err="1"/>
              <a:t>i</a:t>
            </a:r>
            <a:r>
              <a:rPr lang="en-GB" dirty="0"/>
              <a:t>) </a:t>
            </a:r>
            <a:r>
              <a:rPr lang="en-GB" dirty="0">
                <a:highlight>
                  <a:srgbClr val="FFFF00"/>
                </a:highlight>
              </a:rPr>
              <a:t>goods</a:t>
            </a:r>
            <a:r>
              <a:rPr lang="en-GB" dirty="0"/>
              <a:t> (ii) services</a:t>
            </a:r>
          </a:p>
          <a:p>
            <a:pPr marL="0" indent="0">
              <a:spcAft>
                <a:spcPts val="600"/>
              </a:spcAft>
              <a:buNone/>
            </a:pPr>
            <a:r>
              <a:rPr lang="en-GB" dirty="0"/>
              <a:t>Revenue can be generated by sales to:</a:t>
            </a:r>
          </a:p>
          <a:p>
            <a:r>
              <a:rPr lang="en-GB" dirty="0"/>
              <a:t>Another business (</a:t>
            </a:r>
            <a:r>
              <a:rPr lang="en-GB" dirty="0">
                <a:highlight>
                  <a:srgbClr val="00FF00"/>
                </a:highlight>
              </a:rPr>
              <a:t>B2B</a:t>
            </a:r>
            <a:r>
              <a:rPr lang="en-GB" dirty="0"/>
              <a:t>) – on credit</a:t>
            </a:r>
          </a:p>
          <a:p>
            <a:r>
              <a:rPr lang="en-GB" dirty="0"/>
              <a:t>Individual consumers (</a:t>
            </a:r>
            <a:r>
              <a:rPr lang="en-GB" dirty="0">
                <a:highlight>
                  <a:srgbClr val="00FF00"/>
                </a:highlight>
              </a:rPr>
              <a:t>B2C</a:t>
            </a:r>
            <a:r>
              <a:rPr lang="en-GB" dirty="0"/>
              <a:t>) – credit or cash</a:t>
            </a:r>
          </a:p>
        </p:txBody>
      </p:sp>
    </p:spTree>
    <p:extLst>
      <p:ext uri="{BB962C8B-B14F-4D97-AF65-F5344CB8AC3E}">
        <p14:creationId xmlns:p14="http://schemas.microsoft.com/office/powerpoint/2010/main" val="3096511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MCQ </a:t>
            </a:r>
          </a:p>
        </p:txBody>
      </p:sp>
      <p:sp>
        <p:nvSpPr>
          <p:cNvPr id="3" name="Content Placeholder 2"/>
          <p:cNvSpPr>
            <a:spLocks noGrp="1"/>
          </p:cNvSpPr>
          <p:nvPr>
            <p:ph idx="1"/>
          </p:nvPr>
        </p:nvSpPr>
        <p:spPr>
          <a:xfrm>
            <a:off x="457200" y="1124744"/>
            <a:ext cx="8229600" cy="5006181"/>
          </a:xfrm>
        </p:spPr>
        <p:txBody>
          <a:bodyPr/>
          <a:lstStyle/>
          <a:p>
            <a:pPr marL="0" indent="0">
              <a:buNone/>
            </a:pPr>
            <a:r>
              <a:rPr lang="en-GB" dirty="0"/>
              <a:t>Which of the following controls will </a:t>
            </a:r>
            <a:r>
              <a:rPr lang="en-GB" b="1" dirty="0"/>
              <a:t>not</a:t>
            </a:r>
            <a:r>
              <a:rPr lang="en-GB" dirty="0"/>
              <a:t> </a:t>
            </a:r>
            <a:r>
              <a:rPr lang="en-GB" b="1" dirty="0"/>
              <a:t>prevent</a:t>
            </a:r>
            <a:r>
              <a:rPr lang="en-GB" dirty="0"/>
              <a:t> misappropriation (</a:t>
            </a:r>
            <a:r>
              <a:rPr lang="en-GB" dirty="0" err="1">
                <a:solidFill>
                  <a:srgbClr val="FF0000"/>
                </a:solidFill>
              </a:rPr>
              <a:t>ie</a:t>
            </a:r>
            <a:r>
              <a:rPr lang="en-GB" dirty="0">
                <a:solidFill>
                  <a:srgbClr val="FF0000"/>
                </a:solidFill>
              </a:rPr>
              <a:t> stealing</a:t>
            </a:r>
            <a:r>
              <a:rPr lang="en-GB" dirty="0"/>
              <a:t>) of customers’ remittances?</a:t>
            </a:r>
            <a:endParaRPr lang="en-US" dirty="0"/>
          </a:p>
          <a:p>
            <a:pPr marL="0" indent="0">
              <a:buNone/>
            </a:pPr>
            <a:r>
              <a:rPr lang="en-GB" dirty="0"/>
              <a:t>A	 Segregation of duties between cash handling and recording</a:t>
            </a:r>
            <a:endParaRPr lang="en-US" dirty="0"/>
          </a:p>
          <a:p>
            <a:pPr marL="0" indent="0">
              <a:buNone/>
            </a:pPr>
            <a:r>
              <a:rPr lang="en-GB" dirty="0"/>
              <a:t>B	 Post opening by two people</a:t>
            </a:r>
            <a:endParaRPr lang="en-US" dirty="0"/>
          </a:p>
          <a:p>
            <a:pPr marL="0" indent="0">
              <a:buNone/>
            </a:pPr>
            <a:r>
              <a:rPr lang="en-GB" dirty="0"/>
              <a:t>C	Investigation of differences between till records and cash collected </a:t>
            </a:r>
            <a:endParaRPr lang="en-US" dirty="0"/>
          </a:p>
          <a:p>
            <a:pPr marL="0" indent="0">
              <a:buNone/>
            </a:pPr>
            <a:r>
              <a:rPr lang="en-GB" dirty="0"/>
              <a:t>D	Regular banking</a:t>
            </a:r>
          </a:p>
        </p:txBody>
      </p:sp>
    </p:spTree>
    <p:extLst>
      <p:ext uri="{BB962C8B-B14F-4D97-AF65-F5344CB8AC3E}">
        <p14:creationId xmlns:p14="http://schemas.microsoft.com/office/powerpoint/2010/main" val="6673065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MCQ answer </a:t>
            </a:r>
          </a:p>
        </p:txBody>
      </p:sp>
      <p:sp>
        <p:nvSpPr>
          <p:cNvPr id="3" name="Content Placeholder 2"/>
          <p:cNvSpPr>
            <a:spLocks noGrp="1"/>
          </p:cNvSpPr>
          <p:nvPr>
            <p:ph idx="1"/>
          </p:nvPr>
        </p:nvSpPr>
        <p:spPr>
          <a:xfrm>
            <a:off x="457200" y="1124744"/>
            <a:ext cx="8229600" cy="5006181"/>
          </a:xfrm>
        </p:spPr>
        <p:txBody>
          <a:bodyPr/>
          <a:lstStyle/>
          <a:p>
            <a:pPr marL="0" indent="0">
              <a:buNone/>
            </a:pPr>
            <a:r>
              <a:rPr lang="en-GB" dirty="0"/>
              <a:t>Which of the following controls will </a:t>
            </a:r>
            <a:r>
              <a:rPr lang="en-GB" b="1" dirty="0"/>
              <a:t>not</a:t>
            </a:r>
            <a:r>
              <a:rPr lang="en-GB" dirty="0"/>
              <a:t> </a:t>
            </a:r>
            <a:r>
              <a:rPr lang="en-GB" b="1" dirty="0"/>
              <a:t>prevent</a:t>
            </a:r>
            <a:r>
              <a:rPr lang="en-GB" dirty="0"/>
              <a:t> misappropriation (</a:t>
            </a:r>
            <a:r>
              <a:rPr lang="en-GB" dirty="0" err="1">
                <a:solidFill>
                  <a:srgbClr val="FF0000"/>
                </a:solidFill>
              </a:rPr>
              <a:t>ie</a:t>
            </a:r>
            <a:r>
              <a:rPr lang="en-GB" dirty="0">
                <a:solidFill>
                  <a:srgbClr val="FF0000"/>
                </a:solidFill>
              </a:rPr>
              <a:t> stealing</a:t>
            </a:r>
            <a:r>
              <a:rPr lang="en-GB" dirty="0"/>
              <a:t>) of customers’ remittances?</a:t>
            </a:r>
            <a:endParaRPr lang="en-US" dirty="0"/>
          </a:p>
          <a:p>
            <a:pPr marL="0" indent="0">
              <a:buNone/>
            </a:pPr>
            <a:r>
              <a:rPr lang="en-GB" dirty="0"/>
              <a:t>A	 Segregation of duties between cash handling and recording</a:t>
            </a:r>
            <a:endParaRPr lang="en-US" dirty="0"/>
          </a:p>
          <a:p>
            <a:pPr marL="0" indent="0">
              <a:buNone/>
            </a:pPr>
            <a:r>
              <a:rPr lang="en-GB" dirty="0"/>
              <a:t>B	 Post opening by two people</a:t>
            </a:r>
            <a:endParaRPr lang="en-US" dirty="0"/>
          </a:p>
          <a:p>
            <a:pPr marL="0" indent="0">
              <a:buNone/>
            </a:pPr>
            <a:r>
              <a:rPr lang="en-GB" dirty="0">
                <a:highlight>
                  <a:srgbClr val="FFFF00"/>
                </a:highlight>
              </a:rPr>
              <a:t>*C</a:t>
            </a:r>
            <a:r>
              <a:rPr lang="en-GB" dirty="0"/>
              <a:t>	Investigation of differences between till records and cash collected </a:t>
            </a:r>
            <a:r>
              <a:rPr lang="en-GB" dirty="0">
                <a:solidFill>
                  <a:srgbClr val="FF0000"/>
                </a:solidFill>
              </a:rPr>
              <a:t>(detects but does not prevent)</a:t>
            </a:r>
            <a:endParaRPr lang="en-US" dirty="0">
              <a:solidFill>
                <a:srgbClr val="FF0000"/>
              </a:solidFill>
            </a:endParaRPr>
          </a:p>
          <a:p>
            <a:pPr marL="0" indent="0">
              <a:buNone/>
            </a:pPr>
            <a:r>
              <a:rPr lang="en-GB" dirty="0"/>
              <a:t>D	Regular banking</a:t>
            </a:r>
          </a:p>
        </p:txBody>
      </p:sp>
    </p:spTree>
    <p:extLst>
      <p:ext uri="{BB962C8B-B14F-4D97-AF65-F5344CB8AC3E}">
        <p14:creationId xmlns:p14="http://schemas.microsoft.com/office/powerpoint/2010/main" val="34667914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5.	Deficiencies</a:t>
            </a:r>
          </a:p>
        </p:txBody>
      </p:sp>
      <p:sp>
        <p:nvSpPr>
          <p:cNvPr id="3" name="Content Placeholder 2"/>
          <p:cNvSpPr>
            <a:spLocks noGrp="1"/>
          </p:cNvSpPr>
          <p:nvPr>
            <p:ph idx="1"/>
          </p:nvPr>
        </p:nvSpPr>
        <p:spPr>
          <a:xfrm>
            <a:off x="457200" y="1124744"/>
            <a:ext cx="8229600" cy="5006181"/>
          </a:xfrm>
        </p:spPr>
        <p:txBody>
          <a:bodyPr/>
          <a:lstStyle/>
          <a:p>
            <a:pPr marL="0" indent="0">
              <a:buNone/>
            </a:pPr>
            <a:r>
              <a:rPr lang="en-GB" dirty="0"/>
              <a:t>Once you can identify control risks in a scenario and are aware of the types of control that will mitigate those risks, you should also be able to identify weaknesses in the revenue system. </a:t>
            </a:r>
          </a:p>
          <a:p>
            <a:pPr marL="0" indent="0">
              <a:buNone/>
            </a:pPr>
            <a:r>
              <a:rPr lang="en-GB" dirty="0"/>
              <a:t>Deficiencies can be:</a:t>
            </a:r>
          </a:p>
          <a:p>
            <a:r>
              <a:rPr lang="en-GB" dirty="0"/>
              <a:t>Wrong controls</a:t>
            </a:r>
          </a:p>
          <a:p>
            <a:r>
              <a:rPr lang="en-GB" dirty="0"/>
              <a:t>Right controls - but badly operated (</a:t>
            </a:r>
            <a:r>
              <a:rPr lang="en-GB" dirty="0" err="1"/>
              <a:t>eg</a:t>
            </a:r>
            <a:r>
              <a:rPr lang="en-GB" dirty="0"/>
              <a:t> wrong person or wrong timing)</a:t>
            </a:r>
          </a:p>
          <a:p>
            <a:r>
              <a:rPr lang="en-GB" dirty="0"/>
              <a:t>No controls (omitted controls)</a:t>
            </a:r>
          </a:p>
          <a:p>
            <a:pPr marL="0" indent="0">
              <a:buNone/>
            </a:pPr>
            <a:endParaRPr lang="en-GB" dirty="0"/>
          </a:p>
        </p:txBody>
      </p:sp>
    </p:spTree>
    <p:extLst>
      <p:ext uri="{BB962C8B-B14F-4D97-AF65-F5344CB8AC3E}">
        <p14:creationId xmlns:p14="http://schemas.microsoft.com/office/powerpoint/2010/main" val="25840269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86482"/>
          </a:xfrm>
        </p:spPr>
        <p:txBody>
          <a:bodyPr/>
          <a:lstStyle/>
          <a:p>
            <a:r>
              <a:rPr lang="en-GB" dirty="0"/>
              <a:t>6. Substantive testing</a:t>
            </a:r>
          </a:p>
        </p:txBody>
      </p:sp>
      <p:sp>
        <p:nvSpPr>
          <p:cNvPr id="3" name="Content Placeholder 2"/>
          <p:cNvSpPr>
            <a:spLocks noGrp="1"/>
          </p:cNvSpPr>
          <p:nvPr>
            <p:ph idx="1"/>
          </p:nvPr>
        </p:nvSpPr>
        <p:spPr>
          <a:xfrm>
            <a:off x="457200" y="1124744"/>
            <a:ext cx="8229600" cy="5006181"/>
          </a:xfrm>
        </p:spPr>
        <p:txBody>
          <a:bodyPr/>
          <a:lstStyle/>
          <a:p>
            <a:pPr marL="0" indent="0">
              <a:buNone/>
            </a:pPr>
            <a:r>
              <a:rPr lang="en-GB" dirty="0"/>
              <a:t>See Question </a:t>
            </a:r>
            <a:r>
              <a:rPr lang="en-GB" b="1" dirty="0"/>
              <a:t>Twinkle Toys </a:t>
            </a:r>
            <a:r>
              <a:rPr lang="en-GB" dirty="0"/>
              <a:t>for substantive tests of:</a:t>
            </a:r>
          </a:p>
          <a:p>
            <a:r>
              <a:rPr lang="en-GB" dirty="0"/>
              <a:t>Revenue</a:t>
            </a:r>
          </a:p>
          <a:p>
            <a:r>
              <a:rPr lang="en-GB" dirty="0"/>
              <a:t>Receivables</a:t>
            </a:r>
          </a:p>
        </p:txBody>
      </p:sp>
    </p:spTree>
    <p:extLst>
      <p:ext uri="{BB962C8B-B14F-4D97-AF65-F5344CB8AC3E}">
        <p14:creationId xmlns:p14="http://schemas.microsoft.com/office/powerpoint/2010/main" val="139090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Revenue - Questions</a:t>
            </a:r>
          </a:p>
        </p:txBody>
      </p:sp>
      <p:sp>
        <p:nvSpPr>
          <p:cNvPr id="3" name="Content Placeholder 2"/>
          <p:cNvSpPr>
            <a:spLocks noGrp="1"/>
          </p:cNvSpPr>
          <p:nvPr>
            <p:ph idx="1"/>
          </p:nvPr>
        </p:nvSpPr>
        <p:spPr/>
        <p:txBody>
          <a:bodyPr/>
          <a:lstStyle/>
          <a:p>
            <a:pPr marL="0" indent="0">
              <a:buNone/>
            </a:pPr>
            <a:r>
              <a:rPr lang="en-GB" sz="3200" dirty="0"/>
              <a:t>Why might revenue be </a:t>
            </a:r>
            <a:r>
              <a:rPr lang="en-GB" sz="3200" b="1" dirty="0"/>
              <a:t>overstated</a:t>
            </a:r>
            <a:r>
              <a:rPr lang="en-GB" sz="3200" dirty="0"/>
              <a:t>?</a:t>
            </a:r>
          </a:p>
          <a:p>
            <a:pPr marL="0" indent="0">
              <a:buNone/>
            </a:pPr>
            <a:endParaRPr lang="en-GB" sz="1400" dirty="0"/>
          </a:p>
          <a:p>
            <a:pPr marL="0" indent="0">
              <a:buNone/>
            </a:pPr>
            <a:r>
              <a:rPr lang="en-GB" sz="3200" dirty="0">
                <a:solidFill>
                  <a:srgbClr val="7030A0"/>
                </a:solidFill>
              </a:rPr>
              <a:t>  </a:t>
            </a:r>
            <a:r>
              <a:rPr lang="en-GB" sz="3200" dirty="0" err="1">
                <a:solidFill>
                  <a:srgbClr val="7030A0"/>
                </a:solidFill>
              </a:rPr>
              <a:t>ie</a:t>
            </a:r>
            <a:r>
              <a:rPr lang="en-GB" sz="3200" dirty="0">
                <a:solidFill>
                  <a:srgbClr val="7030A0"/>
                </a:solidFill>
              </a:rPr>
              <a:t> figure stated in accounts </a:t>
            </a:r>
            <a:r>
              <a:rPr lang="en-GB" sz="3600" b="1" dirty="0">
                <a:solidFill>
                  <a:srgbClr val="7030A0"/>
                </a:solidFill>
              </a:rPr>
              <a:t>&gt;</a:t>
            </a:r>
            <a:r>
              <a:rPr lang="en-GB" sz="3200" dirty="0">
                <a:solidFill>
                  <a:srgbClr val="7030A0"/>
                </a:solidFill>
              </a:rPr>
              <a:t> true amount</a:t>
            </a:r>
          </a:p>
          <a:p>
            <a:pPr marL="0" indent="0">
              <a:buNone/>
            </a:pPr>
            <a:endParaRPr lang="en-GB" sz="3200" dirty="0"/>
          </a:p>
          <a:p>
            <a:pPr marL="0" indent="0">
              <a:buNone/>
            </a:pPr>
            <a:r>
              <a:rPr lang="en-GB" sz="3200" dirty="0"/>
              <a:t>Why might revenue be </a:t>
            </a:r>
            <a:r>
              <a:rPr lang="en-GB" sz="3200" b="1" dirty="0"/>
              <a:t>understated</a:t>
            </a:r>
            <a:r>
              <a:rPr lang="en-GB" sz="3200" dirty="0"/>
              <a:t>?</a:t>
            </a:r>
          </a:p>
          <a:p>
            <a:pPr marL="0" indent="0">
              <a:buNone/>
            </a:pPr>
            <a:endParaRPr lang="en-GB" sz="1400" dirty="0">
              <a:solidFill>
                <a:srgbClr val="7030A0"/>
              </a:solidFill>
            </a:endParaRPr>
          </a:p>
          <a:p>
            <a:pPr marL="0" indent="0">
              <a:buNone/>
            </a:pPr>
            <a:r>
              <a:rPr lang="en-GB" sz="3200" dirty="0">
                <a:solidFill>
                  <a:srgbClr val="7030A0"/>
                </a:solidFill>
              </a:rPr>
              <a:t>  </a:t>
            </a:r>
            <a:r>
              <a:rPr lang="en-GB" sz="3200" dirty="0" err="1">
                <a:solidFill>
                  <a:srgbClr val="7030A0"/>
                </a:solidFill>
              </a:rPr>
              <a:t>ie</a:t>
            </a:r>
            <a:r>
              <a:rPr lang="en-GB" sz="3200" dirty="0">
                <a:solidFill>
                  <a:srgbClr val="7030A0"/>
                </a:solidFill>
              </a:rPr>
              <a:t> figure stated in accounts </a:t>
            </a:r>
            <a:r>
              <a:rPr lang="en-GB" sz="3600" b="1" dirty="0">
                <a:solidFill>
                  <a:srgbClr val="7030A0"/>
                </a:solidFill>
              </a:rPr>
              <a:t>&lt;</a:t>
            </a:r>
            <a:r>
              <a:rPr lang="en-GB" sz="3200" dirty="0">
                <a:solidFill>
                  <a:srgbClr val="7030A0"/>
                </a:solidFill>
              </a:rPr>
              <a:t> true amount</a:t>
            </a:r>
          </a:p>
          <a:p>
            <a:pPr marL="0" indent="0">
              <a:buNone/>
            </a:pPr>
            <a:endParaRPr lang="en-GB" sz="3200" dirty="0"/>
          </a:p>
        </p:txBody>
      </p:sp>
    </p:spTree>
    <p:extLst>
      <p:ext uri="{BB962C8B-B14F-4D97-AF65-F5344CB8AC3E}">
        <p14:creationId xmlns:p14="http://schemas.microsoft.com/office/powerpoint/2010/main" val="407852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Revenue - examples</a:t>
            </a:r>
          </a:p>
        </p:txBody>
      </p:sp>
      <p:sp>
        <p:nvSpPr>
          <p:cNvPr id="3" name="Content Placeholder 2"/>
          <p:cNvSpPr>
            <a:spLocks noGrp="1"/>
          </p:cNvSpPr>
          <p:nvPr>
            <p:ph idx="1"/>
          </p:nvPr>
        </p:nvSpPr>
        <p:spPr/>
        <p:txBody>
          <a:bodyPr/>
          <a:lstStyle/>
          <a:p>
            <a:pPr marL="0" indent="0">
              <a:buNone/>
            </a:pPr>
            <a:r>
              <a:rPr lang="en-GB" sz="3200" b="1" dirty="0">
                <a:highlight>
                  <a:srgbClr val="00FF00"/>
                </a:highlight>
              </a:rPr>
              <a:t>Overstated</a:t>
            </a:r>
          </a:p>
          <a:p>
            <a:r>
              <a:rPr lang="en-GB" sz="3200" dirty="0"/>
              <a:t>Company wants to achieve profit targets (</a:t>
            </a:r>
            <a:r>
              <a:rPr lang="en-GB" sz="3200" dirty="0" err="1"/>
              <a:t>eg</a:t>
            </a:r>
            <a:r>
              <a:rPr lang="en-GB" sz="3200" dirty="0"/>
              <a:t> to raise share price or achieve budget)</a:t>
            </a:r>
          </a:p>
          <a:p>
            <a:r>
              <a:rPr lang="en-GB" sz="3200" dirty="0"/>
              <a:t>Invalid sales transactions included</a:t>
            </a:r>
          </a:p>
          <a:p>
            <a:r>
              <a:rPr lang="en-GB" sz="3200" dirty="0"/>
              <a:t>Cut-off (</a:t>
            </a:r>
            <a:r>
              <a:rPr lang="en-GB" sz="3200" dirty="0" err="1"/>
              <a:t>eg</a:t>
            </a:r>
            <a:r>
              <a:rPr lang="en-GB" sz="3200" dirty="0"/>
              <a:t> sales of early 2021 recognised in 2020 financial statements). </a:t>
            </a:r>
            <a:r>
              <a:rPr lang="en-GB" sz="3200" dirty="0">
                <a:solidFill>
                  <a:srgbClr val="FF0000"/>
                </a:solidFill>
              </a:rPr>
              <a:t>Thus, 2020 revenue overstated</a:t>
            </a:r>
          </a:p>
          <a:p>
            <a:r>
              <a:rPr lang="en-GB" sz="3200" dirty="0"/>
              <a:t>Long term contracts – timing of recognition</a:t>
            </a:r>
          </a:p>
        </p:txBody>
      </p:sp>
    </p:spTree>
    <p:extLst>
      <p:ext uri="{BB962C8B-B14F-4D97-AF65-F5344CB8AC3E}">
        <p14:creationId xmlns:p14="http://schemas.microsoft.com/office/powerpoint/2010/main" val="68586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30498"/>
          </a:xfrm>
        </p:spPr>
        <p:txBody>
          <a:bodyPr/>
          <a:lstStyle/>
          <a:p>
            <a:r>
              <a:rPr lang="en-GB" dirty="0"/>
              <a:t>Revenue - examples</a:t>
            </a:r>
          </a:p>
        </p:txBody>
      </p:sp>
      <p:sp>
        <p:nvSpPr>
          <p:cNvPr id="3" name="Content Placeholder 2"/>
          <p:cNvSpPr>
            <a:spLocks noGrp="1"/>
          </p:cNvSpPr>
          <p:nvPr>
            <p:ph idx="1"/>
          </p:nvPr>
        </p:nvSpPr>
        <p:spPr>
          <a:xfrm>
            <a:off x="457200" y="1196752"/>
            <a:ext cx="8229600" cy="4934173"/>
          </a:xfrm>
        </p:spPr>
        <p:txBody>
          <a:bodyPr/>
          <a:lstStyle/>
          <a:p>
            <a:pPr marL="0" indent="0">
              <a:buNone/>
            </a:pPr>
            <a:r>
              <a:rPr lang="en-GB" sz="3200" b="1" dirty="0">
                <a:highlight>
                  <a:srgbClr val="00FF00"/>
                </a:highlight>
              </a:rPr>
              <a:t>Understated</a:t>
            </a:r>
          </a:p>
          <a:p>
            <a:r>
              <a:rPr lang="en-GB" sz="3200" dirty="0"/>
              <a:t>Company wants to reduce profit (</a:t>
            </a:r>
            <a:r>
              <a:rPr lang="en-GB" sz="3200" dirty="0" err="1"/>
              <a:t>eg</a:t>
            </a:r>
            <a:r>
              <a:rPr lang="en-GB" sz="3200" dirty="0"/>
              <a:t> to avoid/evade tax)</a:t>
            </a:r>
          </a:p>
          <a:p>
            <a:r>
              <a:rPr lang="en-GB" sz="3200" dirty="0"/>
              <a:t>Fraud – understate sales and steal cash (</a:t>
            </a:r>
            <a:r>
              <a:rPr lang="en-GB" sz="3200" dirty="0" err="1"/>
              <a:t>eg</a:t>
            </a:r>
            <a:r>
              <a:rPr lang="en-GB" sz="3200" dirty="0"/>
              <a:t> Kingsgate Car Park question)</a:t>
            </a:r>
          </a:p>
          <a:p>
            <a:r>
              <a:rPr lang="en-GB" sz="3200" dirty="0"/>
              <a:t>Cut-off (</a:t>
            </a:r>
            <a:r>
              <a:rPr lang="en-GB" sz="3200" dirty="0" err="1"/>
              <a:t>eg</a:t>
            </a:r>
            <a:r>
              <a:rPr lang="en-GB" sz="3200" dirty="0"/>
              <a:t> sales of late 2020 recognised in 2021 financial statements)</a:t>
            </a:r>
            <a:r>
              <a:rPr lang="en-GB" sz="3200" dirty="0">
                <a:solidFill>
                  <a:srgbClr val="FF0000"/>
                </a:solidFill>
              </a:rPr>
              <a:t> Thus, 2020 revenue understated</a:t>
            </a:r>
            <a:endParaRPr lang="en-GB" sz="3200" dirty="0"/>
          </a:p>
          <a:p>
            <a:r>
              <a:rPr lang="en-GB" sz="3200" dirty="0"/>
              <a:t>Long term contracts – timing of recognition</a:t>
            </a:r>
          </a:p>
        </p:txBody>
      </p:sp>
    </p:spTree>
    <p:extLst>
      <p:ext uri="{BB962C8B-B14F-4D97-AF65-F5344CB8AC3E}">
        <p14:creationId xmlns:p14="http://schemas.microsoft.com/office/powerpoint/2010/main" val="346288675"/>
      </p:ext>
    </p:extLst>
  </p:cSld>
  <p:clrMapOvr>
    <a:masterClrMapping/>
  </p:clrMapOvr>
</p:sld>
</file>

<file path=ppt/theme/theme1.xml><?xml version="1.0" encoding="utf-8"?>
<a:theme xmlns:a="http://schemas.openxmlformats.org/drawingml/2006/main" name="Network design template">
  <a:themeElements>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Them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Them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Them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Them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Them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Them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design template">
  <a:themeElements>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Them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Them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Them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Them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Them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Them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 design template</Template>
  <TotalTime>10136</TotalTime>
  <Words>3547</Words>
  <Application>Microsoft Office PowerPoint</Application>
  <PresentationFormat>On-screen Show (4:3)</PresentationFormat>
  <Paragraphs>512</Paragraphs>
  <Slides>63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63</vt:i4>
      </vt:variant>
    </vt:vector>
  </HeadingPairs>
  <TitlesOfParts>
    <vt:vector size="72" baseType="lpstr">
      <vt:lpstr>Arial</vt:lpstr>
      <vt:lpstr>Calibri</vt:lpstr>
      <vt:lpstr>Courier New</vt:lpstr>
      <vt:lpstr>Monotype Corsiva</vt:lpstr>
      <vt:lpstr>Monotype Sorts</vt:lpstr>
      <vt:lpstr>Times New Roman</vt:lpstr>
      <vt:lpstr>Wingdings</vt:lpstr>
      <vt:lpstr>Network design template</vt:lpstr>
      <vt:lpstr>1_Network design template</vt:lpstr>
      <vt:lpstr>Audit &amp; Assurance</vt:lpstr>
      <vt:lpstr>Required Reading:  </vt:lpstr>
      <vt:lpstr>The Revenue System</vt:lpstr>
      <vt:lpstr>Lecture plan</vt:lpstr>
      <vt:lpstr>The Audit Process</vt:lpstr>
      <vt:lpstr>Revenue</vt:lpstr>
      <vt:lpstr>Revenue - Questions</vt:lpstr>
      <vt:lpstr>Revenue - examples</vt:lpstr>
      <vt:lpstr>Revenue - examples</vt:lpstr>
      <vt:lpstr>Revenue cycle </vt:lpstr>
      <vt:lpstr>Classes of Revenue Transactions</vt:lpstr>
      <vt:lpstr>PowerPoint Presentation</vt:lpstr>
      <vt:lpstr>The Revenue System</vt:lpstr>
      <vt:lpstr>Revenue system</vt:lpstr>
      <vt:lpstr>Matrix – approach to controls</vt:lpstr>
      <vt:lpstr>Supplementary lecture notes – a different approach (See VITAL)</vt:lpstr>
      <vt:lpstr>Control deficiencies - what can go wrong?</vt:lpstr>
      <vt:lpstr>Revenue system - documents</vt:lpstr>
      <vt:lpstr>1. Ordering: Risks What can go wrong? (if no controls)</vt:lpstr>
      <vt:lpstr>Control Objectives</vt:lpstr>
      <vt:lpstr>Reminder:  Types of Control Activity</vt:lpstr>
      <vt:lpstr>Controls over Ordering (Examples – to achieve control objectives)</vt:lpstr>
      <vt:lpstr>Controls over Ordering (Examples – to achieve control objectives) cont</vt:lpstr>
      <vt:lpstr>Tests of control - examples</vt:lpstr>
      <vt:lpstr>Audit simulation</vt:lpstr>
      <vt:lpstr>Audit simulation</vt:lpstr>
      <vt:lpstr>PowerPoint Presentation</vt:lpstr>
      <vt:lpstr>PowerPoint Presentation</vt:lpstr>
      <vt:lpstr>Question – MCQ</vt:lpstr>
      <vt:lpstr>Question – MCQ (answer)</vt:lpstr>
      <vt:lpstr>Question - Selina</vt:lpstr>
      <vt:lpstr>Tasks to do - Important</vt:lpstr>
      <vt:lpstr>Audit &amp; Assurance</vt:lpstr>
      <vt:lpstr>Lecture plan</vt:lpstr>
      <vt:lpstr>Question - Selina</vt:lpstr>
      <vt:lpstr>Selina - Answer</vt:lpstr>
      <vt:lpstr>Selina – Answer</vt:lpstr>
      <vt:lpstr>PowerPoint Presentation</vt:lpstr>
      <vt:lpstr>Matrix – approach to controls</vt:lpstr>
      <vt:lpstr>2. Despatch and invoicing:  Risks - What can go wrong?</vt:lpstr>
      <vt:lpstr>Control Objectives</vt:lpstr>
      <vt:lpstr>Controls (Examples)</vt:lpstr>
      <vt:lpstr>Tests of Control (Examples)</vt:lpstr>
      <vt:lpstr>PowerPoint Presentation</vt:lpstr>
      <vt:lpstr>MCQ</vt:lpstr>
      <vt:lpstr>MCQ - answer</vt:lpstr>
      <vt:lpstr>3. Recording  Risks - What can go wrong?</vt:lpstr>
      <vt:lpstr>Recording  Control objectives</vt:lpstr>
      <vt:lpstr>Recording  Controls (examples)</vt:lpstr>
      <vt:lpstr>Recording  Controls (examples) cont.</vt:lpstr>
      <vt:lpstr>Recording  Tests of controls (examples)</vt:lpstr>
      <vt:lpstr>Recording  Tests of controls (examples) cont</vt:lpstr>
      <vt:lpstr>Question - Green Ltd</vt:lpstr>
      <vt:lpstr>Answer - Green Ltd</vt:lpstr>
      <vt:lpstr>Answer - Green Ltd</vt:lpstr>
      <vt:lpstr>4. Cash collection Risks - What can go wrong?</vt:lpstr>
      <vt:lpstr>Cash collection  Control objectives</vt:lpstr>
      <vt:lpstr>Cash collection  Controls (Examples)</vt:lpstr>
      <vt:lpstr>Cash collection  Tests of Controls (Examples)</vt:lpstr>
      <vt:lpstr>MCQ </vt:lpstr>
      <vt:lpstr>MCQ answer </vt:lpstr>
      <vt:lpstr>5. Deficiencies</vt:lpstr>
      <vt:lpstr>6. Substantive testing</vt:lpstr>
    </vt:vector>
  </TitlesOfParts>
  <Company>University of Manchester [work-at-home copy]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 700 Proposed Reforms to the Audit Report</dc:title>
  <dc:creator>helandphil</dc:creator>
  <cp:lastModifiedBy>Alshayea, Sultan Sulaiman K</cp:lastModifiedBy>
  <cp:revision>419</cp:revision>
  <cp:lastPrinted>2020-11-15T17:24:22Z</cp:lastPrinted>
  <dcterms:created xsi:type="dcterms:W3CDTF">2013-07-16T15:52:24Z</dcterms:created>
  <dcterms:modified xsi:type="dcterms:W3CDTF">2021-12-22T00:14:47Z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TC102037811033</vt:lpwstr>
  </property>
</Properties>
</file>