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74" r:id="rId6"/>
    <p:sldId id="272" r:id="rId7"/>
    <p:sldId id="273" r:id="rId8"/>
    <p:sldId id="271" r:id="rId9"/>
    <p:sldId id="270" r:id="rId10"/>
    <p:sldId id="266" r:id="rId11"/>
    <p:sldId id="267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édio 2 - Destaqu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Destaqu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Estilo Claro 2 - Destaqu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Destaqu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6184-2A23-400C-9D20-D546E99B5745}" type="datetimeFigureOut">
              <a:rPr lang="pt-PT" smtClean="0"/>
              <a:t>02/10/2017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32F7-C88E-4613-A6DD-1BFC10973EE0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81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6184-2A23-400C-9D20-D546E99B5745}" type="datetimeFigureOut">
              <a:rPr lang="pt-PT" smtClean="0"/>
              <a:t>02/10/2017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32F7-C88E-4613-A6DD-1BFC10973E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871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6184-2A23-400C-9D20-D546E99B5745}" type="datetimeFigureOut">
              <a:rPr lang="pt-PT" smtClean="0"/>
              <a:t>02/10/2017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32F7-C88E-4613-A6DD-1BFC10973E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812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6184-2A23-400C-9D20-D546E99B5745}" type="datetimeFigureOut">
              <a:rPr lang="pt-PT" smtClean="0"/>
              <a:t>02/10/2017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32F7-C88E-4613-A6DD-1BFC10973E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148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6184-2A23-400C-9D20-D546E99B5745}" type="datetimeFigureOut">
              <a:rPr lang="pt-PT" smtClean="0"/>
              <a:t>02/10/2017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32F7-C88E-4613-A6DD-1BFC10973EE0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6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6184-2A23-400C-9D20-D546E99B5745}" type="datetimeFigureOut">
              <a:rPr lang="pt-PT" smtClean="0"/>
              <a:t>02/10/2017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32F7-C88E-4613-A6DD-1BFC10973E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07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6184-2A23-400C-9D20-D546E99B5745}" type="datetimeFigureOut">
              <a:rPr lang="pt-PT" smtClean="0"/>
              <a:t>02/10/2017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32F7-C88E-4613-A6DD-1BFC10973E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50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6184-2A23-400C-9D20-D546E99B5745}" type="datetimeFigureOut">
              <a:rPr lang="pt-PT" smtClean="0"/>
              <a:t>02/10/2017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32F7-C88E-4613-A6DD-1BFC10973E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513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6184-2A23-400C-9D20-D546E99B5745}" type="datetimeFigureOut">
              <a:rPr lang="pt-PT" smtClean="0"/>
              <a:t>02/10/2017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32F7-C88E-4613-A6DD-1BFC10973E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242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986184-2A23-400C-9D20-D546E99B5745}" type="datetimeFigureOut">
              <a:rPr lang="pt-PT" smtClean="0"/>
              <a:t>02/10/2017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2B32F7-C88E-4613-A6DD-1BFC10973E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500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86184-2A23-400C-9D20-D546E99B5745}" type="datetimeFigureOut">
              <a:rPr lang="pt-PT" smtClean="0"/>
              <a:t>02/10/2017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32F7-C88E-4613-A6DD-1BFC10973E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794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986184-2A23-400C-9D20-D546E99B5745}" type="datetimeFigureOut">
              <a:rPr lang="pt-PT" smtClean="0"/>
              <a:t>02/10/2017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2B32F7-C88E-4613-A6DD-1BFC10973EE0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4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gi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A98E8-F3E1-4BB9-99A1-6CD8318A8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pt-PT" dirty="0" err="1"/>
              <a:t>Unit</a:t>
            </a:r>
            <a:r>
              <a:rPr lang="pt-PT" dirty="0"/>
              <a:t> </a:t>
            </a:r>
            <a:r>
              <a:rPr lang="pt-PT" dirty="0" err="1"/>
              <a:t>Testing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4D0FA-DF84-4C16-B5C5-92CFC9D31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1026" name="Picture 2" descr="Resultado de imagem para feup">
            <a:extLst>
              <a:ext uri="{FF2B5EF4-FFF2-40B4-BE49-F238E27FC236}">
                <a16:creationId xmlns:a16="http://schemas.microsoft.com/office/drawing/2014/main" id="{A64DDF8D-C949-4C0C-AB45-8FF7E3F3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792" y="152745"/>
            <a:ext cx="2470997" cy="95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54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B0F2806-21D7-4C00-A334-0A759622855B}"/>
              </a:ext>
            </a:extLst>
          </p:cNvPr>
          <p:cNvSpPr txBox="1"/>
          <p:nvPr/>
        </p:nvSpPr>
        <p:spPr>
          <a:xfrm>
            <a:off x="1656565" y="141887"/>
            <a:ext cx="1394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JUnit</a:t>
            </a:r>
            <a:endParaRPr lang="pt-PT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Resultado de imagem para JUnit">
            <a:extLst>
              <a:ext uri="{FF2B5EF4-FFF2-40B4-BE49-F238E27FC236}">
                <a16:creationId xmlns:a16="http://schemas.microsoft.com/office/drawing/2014/main" id="{CECEBC1C-1DF8-4CDA-B3C0-4C4F726A1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40" b="25567"/>
          <a:stretch/>
        </p:blipFill>
        <p:spPr bwMode="auto">
          <a:xfrm>
            <a:off x="638132" y="359686"/>
            <a:ext cx="800520" cy="39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junit.org/junit5/assets/img/junit5-logo.png">
            <a:extLst>
              <a:ext uri="{FF2B5EF4-FFF2-40B4-BE49-F238E27FC236}">
                <a16:creationId xmlns:a16="http://schemas.microsoft.com/office/drawing/2014/main" id="{4B5A7E90-585A-4B4C-B675-678F28B5C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192" y="279041"/>
            <a:ext cx="556685" cy="55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66BE767-9A36-434B-9D48-C281C698C46B}"/>
              </a:ext>
            </a:extLst>
          </p:cNvPr>
          <p:cNvSpPr txBox="1"/>
          <p:nvPr/>
        </p:nvSpPr>
        <p:spPr>
          <a:xfrm>
            <a:off x="2866768" y="3842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529BB06-726C-4857-9C64-C8DF5DAEE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85065"/>
              </p:ext>
            </p:extLst>
          </p:nvPr>
        </p:nvGraphicFramePr>
        <p:xfrm>
          <a:off x="0" y="1727731"/>
          <a:ext cx="12192000" cy="4599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1040">
                  <a:extLst>
                    <a:ext uri="{9D8B030D-6E8A-4147-A177-3AD203B41FA5}">
                      <a16:colId xmlns:a16="http://schemas.microsoft.com/office/drawing/2014/main" val="2457835018"/>
                    </a:ext>
                  </a:extLst>
                </a:gridCol>
                <a:gridCol w="9330960">
                  <a:extLst>
                    <a:ext uri="{9D8B030D-6E8A-4147-A177-3AD203B41FA5}">
                      <a16:colId xmlns:a16="http://schemas.microsoft.com/office/drawing/2014/main" val="74319024"/>
                    </a:ext>
                  </a:extLst>
                </a:gridCol>
              </a:tblGrid>
              <a:tr h="561197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Annotation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887408"/>
                  </a:ext>
                </a:extLst>
              </a:tr>
              <a:tr h="561197">
                <a:tc>
                  <a:txBody>
                    <a:bodyPr/>
                    <a:lstStyle/>
                    <a:p>
                      <a:pPr algn="ctr"/>
                      <a:r>
                        <a:rPr lang="pt-PT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pt-PT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pt-PT" sz="18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Denotes that a method is a test method. Unlike JUnit 4’s </a:t>
                      </a:r>
                      <a:r>
                        <a:rPr lang="en-US" sz="1800" dirty="0"/>
                        <a:t>@Test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annotation, this annotation does not declare any attributes.</a:t>
                      </a:r>
                      <a:endParaRPr lang="pt-PT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27592"/>
                  </a:ext>
                </a:extLst>
              </a:tr>
              <a:tr h="353589">
                <a:tc>
                  <a:txBody>
                    <a:bodyPr/>
                    <a:lstStyle/>
                    <a:p>
                      <a:pPr algn="ctr"/>
                      <a:r>
                        <a:rPr lang="pt-PT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pt-PT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ParameterizedTest</a:t>
                      </a:r>
                      <a:endParaRPr lang="pt-PT" sz="18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Denotes that a </a:t>
                      </a:r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 is a parameterized test.</a:t>
                      </a:r>
                      <a:endParaRPr lang="pt-PT" sz="1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116817"/>
                  </a:ext>
                </a:extLst>
              </a:tr>
              <a:tr h="358531">
                <a:tc>
                  <a:txBody>
                    <a:bodyPr/>
                    <a:lstStyle/>
                    <a:p>
                      <a:pPr algn="ctr"/>
                      <a:r>
                        <a:rPr lang="pt-PT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pt-PT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RepeatedTest</a:t>
                      </a:r>
                      <a:endParaRPr lang="pt-PT" sz="18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Denotes that a method is a test template for a repeated test.</a:t>
                      </a:r>
                      <a:endParaRPr lang="pt-PT" sz="1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257212"/>
                  </a:ext>
                </a:extLst>
              </a:tr>
              <a:tr h="338760">
                <a:tc>
                  <a:txBody>
                    <a:bodyPr/>
                    <a:lstStyle/>
                    <a:p>
                      <a:pPr algn="ctr"/>
                      <a:r>
                        <a:rPr lang="pt-PT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pt-PT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TestFactory</a:t>
                      </a:r>
                      <a:endParaRPr lang="pt-PT" sz="18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Denotes that a method is a test factory for dynamic tests.</a:t>
                      </a:r>
                      <a:endParaRPr lang="pt-PT" sz="1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854409"/>
                  </a:ext>
                </a:extLst>
              </a:tr>
              <a:tr h="318990">
                <a:tc>
                  <a:txBody>
                    <a:bodyPr/>
                    <a:lstStyle/>
                    <a:p>
                      <a:pPr algn="ctr"/>
                      <a:r>
                        <a:rPr lang="pt-PT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pt-PT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TestInstance</a:t>
                      </a:r>
                      <a:endParaRPr lang="pt-PT" sz="18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configure the test instance lifecycle for the annotated test class.</a:t>
                      </a:r>
                      <a:endParaRPr lang="pt-PT" sz="1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50"/>
                  </a:ext>
                </a:extLst>
              </a:tr>
              <a:tr h="561197">
                <a:tc>
                  <a:txBody>
                    <a:bodyPr/>
                    <a:lstStyle/>
                    <a:p>
                      <a:pPr algn="ctr"/>
                      <a:r>
                        <a:rPr lang="pt-PT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pt-PT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TestTemplate</a:t>
                      </a:r>
                      <a:endParaRPr lang="pt-PT" sz="18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Denotes that a method is a template for test cases designed to be invoked multiple times depending on the number of invocation contexts returned by the registered providers.</a:t>
                      </a:r>
                      <a:endParaRPr lang="pt-PT" sz="1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13315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pPr algn="ctr"/>
                      <a:r>
                        <a:rPr lang="pt-PT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pt-PT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DisplayName</a:t>
                      </a:r>
                      <a:endParaRPr lang="pt-PT" sz="18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Declares a custom display name for the test class or test method.</a:t>
                      </a:r>
                      <a:endParaRPr lang="pt-PT" sz="1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4910"/>
                  </a:ext>
                </a:extLst>
              </a:tr>
              <a:tr h="368417">
                <a:tc>
                  <a:txBody>
                    <a:bodyPr/>
                    <a:lstStyle/>
                    <a:p>
                      <a:pPr algn="ctr"/>
                      <a:r>
                        <a:rPr lang="pt-PT" sz="1800" b="1" dirty="0"/>
                        <a:t>@</a:t>
                      </a:r>
                      <a:r>
                        <a:rPr lang="pt-PT" sz="1800" b="1" dirty="0" err="1"/>
                        <a:t>Tag</a:t>
                      </a:r>
                      <a:endParaRPr lang="pt-PT" sz="18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declare 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filtering tests, either at the class or method level.</a:t>
                      </a:r>
                      <a:endParaRPr lang="pt-PT" sz="1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33115"/>
                  </a:ext>
                </a:extLst>
              </a:tr>
              <a:tr h="561197">
                <a:tc gridSpan="2">
                  <a:txBody>
                    <a:bodyPr/>
                    <a:lstStyle/>
                    <a:p>
                      <a:pPr algn="ctr"/>
                      <a:r>
                        <a:rPr lang="pt-PT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pt-PT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BeforeEach</a:t>
                      </a:r>
                      <a:r>
                        <a:rPr lang="pt-PT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@</a:t>
                      </a:r>
                      <a:r>
                        <a:rPr lang="pt-PT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AfterEach</a:t>
                      </a:r>
                      <a:r>
                        <a:rPr lang="pt-PT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@</a:t>
                      </a:r>
                      <a:r>
                        <a:rPr lang="pt-PT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BeforeAll</a:t>
                      </a:r>
                      <a:r>
                        <a:rPr lang="pt-PT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@</a:t>
                      </a:r>
                      <a:r>
                        <a:rPr lang="pt-PT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AfterAll</a:t>
                      </a:r>
                      <a:r>
                        <a:rPr lang="pt-PT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@</a:t>
                      </a:r>
                      <a:r>
                        <a:rPr lang="pt-PT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Nested</a:t>
                      </a:r>
                      <a:r>
                        <a:rPr lang="pt-PT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@</a:t>
                      </a:r>
                      <a:r>
                        <a:rPr lang="pt-PT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Disabled</a:t>
                      </a:r>
                      <a:r>
                        <a:rPr lang="pt-PT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@</a:t>
                      </a:r>
                      <a:r>
                        <a:rPr lang="pt-PT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ExtendWith</a:t>
                      </a:r>
                      <a:endParaRPr lang="pt-PT" sz="18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50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34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B0F2806-21D7-4C00-A334-0A759622855B}"/>
              </a:ext>
            </a:extLst>
          </p:cNvPr>
          <p:cNvSpPr txBox="1"/>
          <p:nvPr/>
        </p:nvSpPr>
        <p:spPr>
          <a:xfrm>
            <a:off x="2218415" y="286247"/>
            <a:ext cx="2164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Mockito</a:t>
            </a:r>
            <a:endParaRPr lang="pt-PT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 descr="Resultado de imagem para Mockito">
            <a:extLst>
              <a:ext uri="{FF2B5EF4-FFF2-40B4-BE49-F238E27FC236}">
                <a16:creationId xmlns:a16="http://schemas.microsoft.com/office/drawing/2014/main" id="{0C6D2D7F-010B-4907-B95D-FFF16E9F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7" y="329585"/>
            <a:ext cx="1575318" cy="78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4E733A5-8B6B-470A-834A-DCDDE93A3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138156"/>
              </p:ext>
            </p:extLst>
          </p:nvPr>
        </p:nvGraphicFramePr>
        <p:xfrm>
          <a:off x="0" y="1727731"/>
          <a:ext cx="12192000" cy="3884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1040">
                  <a:extLst>
                    <a:ext uri="{9D8B030D-6E8A-4147-A177-3AD203B41FA5}">
                      <a16:colId xmlns:a16="http://schemas.microsoft.com/office/drawing/2014/main" val="2457835018"/>
                    </a:ext>
                  </a:extLst>
                </a:gridCol>
                <a:gridCol w="9330960">
                  <a:extLst>
                    <a:ext uri="{9D8B030D-6E8A-4147-A177-3AD203B41FA5}">
                      <a16:colId xmlns:a16="http://schemas.microsoft.com/office/drawing/2014/main" val="74319024"/>
                    </a:ext>
                  </a:extLst>
                </a:gridCol>
              </a:tblGrid>
              <a:tr h="561197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Annotation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887408"/>
                  </a:ext>
                </a:extLst>
              </a:tr>
              <a:tr h="1208034">
                <a:tc>
                  <a:txBody>
                    <a:bodyPr/>
                    <a:lstStyle/>
                    <a:p>
                      <a:pPr algn="ctr"/>
                      <a:endParaRPr lang="pt-PT" sz="1800" b="1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PT" sz="180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pt-PT" sz="1800" b="1" i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Mock</a:t>
                      </a:r>
                      <a:r>
                        <a:rPr lang="pt-PT" sz="180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PT" sz="1800" b="1" i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mock</a:t>
                      </a:r>
                      <a:r>
                        <a:rPr lang="pt-PT" sz="180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pt-PT" sz="1800" b="1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b="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inherit"/>
                        </a:rPr>
                        <a:t>Create</a:t>
                      </a:r>
                      <a:r>
                        <a:rPr kumimoji="0" lang="pt-PT" altLang="pt-PT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inherit"/>
                        </a:rPr>
                        <a:t> </a:t>
                      </a:r>
                      <a:r>
                        <a:rPr kumimoji="0" lang="pt-PT" altLang="pt-PT" b="0" i="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inherit"/>
                        </a:rPr>
                        <a:t>mock</a:t>
                      </a:r>
                      <a:r>
                        <a:rPr kumimoji="0" lang="pt-PT" altLang="pt-PT" b="0" i="0" u="none" strike="noStrike" cap="none" normalizeH="0" baseline="0" dirty="0">
                          <a:ln>
                            <a:noFill/>
                          </a:ln>
                          <a:effectLst/>
                          <a:latin typeface="inherit"/>
                        </a:rPr>
                        <a:t> </a:t>
                      </a:r>
                    </a:p>
                    <a:p>
                      <a:pPr fontAlgn="base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optionally specify how it should behave via Answer/</a:t>
                      </a:r>
                      <a:r>
                        <a:rPr lang="en-US" sz="1800" b="0" i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ReturnValues</a:t>
                      </a:r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MockSettings</a:t>
                      </a:r>
                      <a:endParaRPr lang="en-US" sz="1800" b="0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when()/given() to specify how a mock should behave</a:t>
                      </a:r>
                    </a:p>
                    <a:p>
                      <a:pPr fontAlgn="base"/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If the provided answers don’t fit your needs, write one yourself extending the </a:t>
                      </a:r>
                      <a:r>
                        <a:rPr lang="en-US" sz="1800" b="0" i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Answerinterface</a:t>
                      </a:r>
                      <a:endParaRPr lang="en-US" sz="1800" b="0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27592"/>
                  </a:ext>
                </a:extLst>
              </a:tr>
              <a:tr h="318990">
                <a:tc>
                  <a:txBody>
                    <a:bodyPr/>
                    <a:lstStyle/>
                    <a:p>
                      <a:pPr algn="ctr"/>
                      <a:r>
                        <a:rPr lang="pt-PT" sz="180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pt-PT" sz="1800" b="1" i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Spy</a:t>
                      </a:r>
                      <a:r>
                        <a:rPr lang="pt-PT" sz="180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pt-PT" sz="1800" b="1" i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Spy</a:t>
                      </a:r>
                      <a:r>
                        <a:rPr lang="pt-PT" sz="180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 mocking, real methods are invoked but still can be verified and stubbed</a:t>
                      </a:r>
                      <a:endParaRPr lang="pt-PT" sz="1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19350"/>
                  </a:ext>
                </a:extLst>
              </a:tr>
              <a:tr h="561197">
                <a:tc>
                  <a:txBody>
                    <a:bodyPr/>
                    <a:lstStyle/>
                    <a:p>
                      <a:pPr algn="ctr"/>
                      <a:r>
                        <a:rPr lang="pt-PT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pt-PT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InjectMocks</a:t>
                      </a:r>
                      <a:endParaRPr lang="pt-PT" sz="18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Automatically inject mocks/spies fields annotated with </a:t>
                      </a:r>
                      <a:r>
                        <a:rPr lang="en-US" dirty="0"/>
                        <a:t>@Spy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dirty="0"/>
                        <a:t>@Mock</a:t>
                      </a:r>
                      <a:endParaRPr lang="pt-PT" sz="1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13315"/>
                  </a:ext>
                </a:extLst>
              </a:tr>
              <a:tr h="363474">
                <a:tc>
                  <a:txBody>
                    <a:bodyPr/>
                    <a:lstStyle/>
                    <a:p>
                      <a:pPr algn="ctr"/>
                      <a:r>
                        <a:rPr lang="pt-PT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Verify</a:t>
                      </a:r>
                      <a:r>
                        <a:rPr lang="pt-PT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pt-PT" sz="18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check methods were called with given arguments</a:t>
                      </a:r>
                    </a:p>
                    <a:p>
                      <a:pPr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can use flexible argument matching, for example any expression via the </a:t>
                      </a:r>
                      <a:r>
                        <a:rPr lang="en-US" sz="18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any()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or capture what arguments were </a:t>
                      </a:r>
                      <a:r>
                        <a:rPr lang="en-US" sz="1800" b="0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called using @Captor instead</a:t>
                      </a:r>
                    </a:p>
                    <a:p>
                      <a:endParaRPr lang="pt-PT" sz="18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6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55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B0F2806-21D7-4C00-A334-0A759622855B}"/>
              </a:ext>
            </a:extLst>
          </p:cNvPr>
          <p:cNvSpPr txBox="1"/>
          <p:nvPr/>
        </p:nvSpPr>
        <p:spPr>
          <a:xfrm>
            <a:off x="2218415" y="286247"/>
            <a:ext cx="2164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8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Mockito</a:t>
            </a:r>
            <a:endParaRPr lang="pt-PT" sz="4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 descr="Resultado de imagem para Mockito">
            <a:extLst>
              <a:ext uri="{FF2B5EF4-FFF2-40B4-BE49-F238E27FC236}">
                <a16:creationId xmlns:a16="http://schemas.microsoft.com/office/drawing/2014/main" id="{0C6D2D7F-010B-4907-B95D-FFF16E9F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7" y="329585"/>
            <a:ext cx="1575318" cy="78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1792DB6-9D34-45AC-9815-4AE26B039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876"/>
          <a:stretch/>
        </p:blipFill>
        <p:spPr>
          <a:xfrm>
            <a:off x="6241965" y="2127826"/>
            <a:ext cx="5629555" cy="312250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326D80C-CFB0-4243-9BAA-E7BD9C0C75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813"/>
          <a:stretch/>
        </p:blipFill>
        <p:spPr>
          <a:xfrm>
            <a:off x="643097" y="2284988"/>
            <a:ext cx="5220218" cy="1846159"/>
          </a:xfrm>
          <a:prstGeom prst="rect">
            <a:avLst/>
          </a:prstGeom>
        </p:spPr>
      </p:pic>
      <p:pic>
        <p:nvPicPr>
          <p:cNvPr id="8" name="Picture 2" descr="Resultado de imagem para Mockito">
            <a:extLst>
              <a:ext uri="{FF2B5EF4-FFF2-40B4-BE49-F238E27FC236}">
                <a16:creationId xmlns:a16="http://schemas.microsoft.com/office/drawing/2014/main" id="{094D4D95-4FBC-4CF0-B3EA-F625BB3A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56" y="950109"/>
            <a:ext cx="2669757" cy="133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easyMock">
            <a:extLst>
              <a:ext uri="{FF2B5EF4-FFF2-40B4-BE49-F238E27FC236}">
                <a16:creationId xmlns:a16="http://schemas.microsoft.com/office/drawing/2014/main" id="{6983895A-D9E5-4D55-914C-8E6DED4E0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1424668"/>
            <a:ext cx="2437802" cy="38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DEFEDFA-1315-45BF-8191-9C576DE30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1387" y="2127826"/>
            <a:ext cx="3730710" cy="285615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D9DFE8-DCB0-4092-BBA4-10E927B7E9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1559" y="2215610"/>
            <a:ext cx="3636745" cy="246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1D2D4-E57F-4DEF-95BD-7E6B623F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Context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2703CF-BD85-4832-8909-EEAA1A19E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7927"/>
            <a:ext cx="10058400" cy="3052269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Unit tests are one of the ways used to test </a:t>
            </a:r>
            <a:r>
              <a:rPr lang="en-US" sz="2400" u="sng" dirty="0"/>
              <a:t>individual units </a:t>
            </a:r>
            <a:r>
              <a:rPr lang="en-US" sz="2400" dirty="0"/>
              <a:t>of a source code.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Methods	Classes		Features	Modules	…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This ensure us that code meets its design and behave as intended.</a:t>
            </a:r>
            <a:endParaRPr lang="pt-PT" sz="2800" dirty="0"/>
          </a:p>
        </p:txBody>
      </p:sp>
      <p:cxnSp>
        <p:nvCxnSpPr>
          <p:cNvPr id="5" name="Conexão reta unidirecional 4">
            <a:extLst>
              <a:ext uri="{FF2B5EF4-FFF2-40B4-BE49-F238E27FC236}">
                <a16:creationId xmlns:a16="http://schemas.microsoft.com/office/drawing/2014/main" id="{39795FEF-C237-42B8-A09D-FC317B182888}"/>
              </a:ext>
            </a:extLst>
          </p:cNvPr>
          <p:cNvCxnSpPr/>
          <p:nvPr/>
        </p:nvCxnSpPr>
        <p:spPr>
          <a:xfrm flipH="1">
            <a:off x="3252083" y="2711395"/>
            <a:ext cx="4476585" cy="101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xão reta unidirecional 6">
            <a:extLst>
              <a:ext uri="{FF2B5EF4-FFF2-40B4-BE49-F238E27FC236}">
                <a16:creationId xmlns:a16="http://schemas.microsoft.com/office/drawing/2014/main" id="{286A9533-E09A-46BF-8420-7E674AD8C2DF}"/>
              </a:ext>
            </a:extLst>
          </p:cNvPr>
          <p:cNvCxnSpPr/>
          <p:nvPr/>
        </p:nvCxnSpPr>
        <p:spPr>
          <a:xfrm flipH="1">
            <a:off x="4882101" y="2711395"/>
            <a:ext cx="2846567" cy="101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F7CDBB7B-64B7-46D8-95A5-7EDCEA7F8E4E}"/>
              </a:ext>
            </a:extLst>
          </p:cNvPr>
          <p:cNvCxnSpPr>
            <a:cxnSpLocks/>
          </p:cNvCxnSpPr>
          <p:nvPr/>
        </p:nvCxnSpPr>
        <p:spPr>
          <a:xfrm flipH="1">
            <a:off x="6663193" y="2711395"/>
            <a:ext cx="1065475" cy="101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xão reta unidirecional 10">
            <a:extLst>
              <a:ext uri="{FF2B5EF4-FFF2-40B4-BE49-F238E27FC236}">
                <a16:creationId xmlns:a16="http://schemas.microsoft.com/office/drawing/2014/main" id="{9D0B7A28-7447-430D-B486-DBD874AAFA71}"/>
              </a:ext>
            </a:extLst>
          </p:cNvPr>
          <p:cNvCxnSpPr>
            <a:cxnSpLocks/>
          </p:cNvCxnSpPr>
          <p:nvPr/>
        </p:nvCxnSpPr>
        <p:spPr>
          <a:xfrm>
            <a:off x="7728668" y="2711395"/>
            <a:ext cx="795130" cy="101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A7E30560-A8E2-43E8-A65C-384A4F65624B}"/>
              </a:ext>
            </a:extLst>
          </p:cNvPr>
          <p:cNvCxnSpPr>
            <a:cxnSpLocks/>
          </p:cNvCxnSpPr>
          <p:nvPr/>
        </p:nvCxnSpPr>
        <p:spPr>
          <a:xfrm>
            <a:off x="7728668" y="2711395"/>
            <a:ext cx="1963972" cy="96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Resultado de imagem para feup">
            <a:extLst>
              <a:ext uri="{FF2B5EF4-FFF2-40B4-BE49-F238E27FC236}">
                <a16:creationId xmlns:a16="http://schemas.microsoft.com/office/drawing/2014/main" id="{722C12E8-D08F-42A3-9013-AB9BFBAB8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442" y="60583"/>
            <a:ext cx="2470997" cy="95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125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78A14-15CA-42BC-BFD7-60808B5E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Context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0257F9-0CC5-4A8B-BEE9-AD4DAB41F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Unit tests are a component of </a:t>
            </a:r>
            <a:r>
              <a:rPr lang="en-US" sz="2400" b="1" dirty="0"/>
              <a:t>Test Driven Development</a:t>
            </a:r>
            <a:r>
              <a:rPr lang="en-US" sz="2400" dirty="0"/>
              <a:t>, a pragmatic methodology which presents an approach in the creation of products through continuous tests and revisions. </a:t>
            </a:r>
            <a:r>
              <a:rPr lang="en-US" sz="2400" b="1" dirty="0"/>
              <a:t>TDD</a:t>
            </a:r>
            <a:r>
              <a:rPr lang="en-US" sz="2400" dirty="0"/>
              <a:t> requires that developers first write unit tests and that they fail. After that they write the code and refactor the application until pass those tests.</a:t>
            </a:r>
          </a:p>
          <a:p>
            <a:pPr lvl="8" algn="just"/>
            <a:r>
              <a:rPr lang="en-US" sz="1800" dirty="0"/>
              <a:t>                             </a:t>
            </a:r>
          </a:p>
          <a:p>
            <a:pPr lvl="8" algn="just"/>
            <a:r>
              <a:rPr lang="en-US" sz="1800" dirty="0"/>
              <a:t>                            </a:t>
            </a:r>
          </a:p>
          <a:p>
            <a:pPr lvl="8" algn="just"/>
            <a:r>
              <a:rPr lang="en-US" sz="2400" dirty="0"/>
              <a:t>                  </a:t>
            </a:r>
          </a:p>
          <a:p>
            <a:pPr lvl="8" algn="just"/>
            <a:r>
              <a:rPr lang="en-US" sz="2400" dirty="0"/>
              <a:t>                  Unit Testing is the first level of testing and is performed 			   prior to Integration Testing.</a:t>
            </a:r>
            <a:endParaRPr lang="pt-PT" sz="2400" dirty="0"/>
          </a:p>
        </p:txBody>
      </p:sp>
      <p:pic>
        <p:nvPicPr>
          <p:cNvPr id="4" name="Picture 2" descr="Resultado de imagem para feup">
            <a:extLst>
              <a:ext uri="{FF2B5EF4-FFF2-40B4-BE49-F238E27FC236}">
                <a16:creationId xmlns:a16="http://schemas.microsoft.com/office/drawing/2014/main" id="{01BDC15E-FEDC-4F2C-B184-CA589D46C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442" y="60583"/>
            <a:ext cx="2470997" cy="95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it testing">
            <a:extLst>
              <a:ext uri="{FF2B5EF4-FFF2-40B4-BE49-F238E27FC236}">
                <a16:creationId xmlns:a16="http://schemas.microsoft.com/office/drawing/2014/main" id="{429749A2-12CB-4F68-ADC8-CDC96C4FE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866" y="3846086"/>
            <a:ext cx="2272429" cy="213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3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78A14-15CA-42BC-BFD7-60808B5E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Context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0257F9-0CC5-4A8B-BEE9-AD4DAB41F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397" y="3101035"/>
            <a:ext cx="1617929" cy="1006532"/>
          </a:xfrm>
        </p:spPr>
        <p:txBody>
          <a:bodyPr>
            <a:normAutofit fontScale="92500"/>
          </a:bodyPr>
          <a:lstStyle/>
          <a:p>
            <a:r>
              <a:rPr lang="pt-PT" sz="5400" dirty="0" err="1"/>
              <a:t>xUnit</a:t>
            </a:r>
            <a:endParaRPr lang="pt-PT" sz="5400" dirty="0"/>
          </a:p>
        </p:txBody>
      </p:sp>
      <p:pic>
        <p:nvPicPr>
          <p:cNvPr id="6" name="Picture 2" descr="Resultado de imagem para feup">
            <a:extLst>
              <a:ext uri="{FF2B5EF4-FFF2-40B4-BE49-F238E27FC236}">
                <a16:creationId xmlns:a16="http://schemas.microsoft.com/office/drawing/2014/main" id="{5A288A06-D670-4289-990E-0768F3C16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442" y="60583"/>
            <a:ext cx="2470997" cy="95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Java">
            <a:extLst>
              <a:ext uri="{FF2B5EF4-FFF2-40B4-BE49-F238E27FC236}">
                <a16:creationId xmlns:a16="http://schemas.microsoft.com/office/drawing/2014/main" id="{BADB3C89-E8BE-4028-9CB8-1C417225B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97" y="4142491"/>
            <a:ext cx="781820" cy="143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C++">
            <a:extLst>
              <a:ext uri="{FF2B5EF4-FFF2-40B4-BE49-F238E27FC236}">
                <a16:creationId xmlns:a16="http://schemas.microsoft.com/office/drawing/2014/main" id="{7FC06666-79F5-4908-8596-3D55FCB7E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020" y="2057372"/>
            <a:ext cx="1200115" cy="135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C#">
            <a:extLst>
              <a:ext uri="{FF2B5EF4-FFF2-40B4-BE49-F238E27FC236}">
                <a16:creationId xmlns:a16="http://schemas.microsoft.com/office/drawing/2014/main" id="{D1AD5BC5-7964-4D86-AC19-DF5B633EC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9" t="17651" r="18718" b="16586"/>
          <a:stretch/>
        </p:blipFill>
        <p:spPr bwMode="auto">
          <a:xfrm>
            <a:off x="3097330" y="4239634"/>
            <a:ext cx="1579388" cy="167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official JavaScript logo 2.svg">
            <a:extLst>
              <a:ext uri="{FF2B5EF4-FFF2-40B4-BE49-F238E27FC236}">
                <a16:creationId xmlns:a16="http://schemas.microsoft.com/office/drawing/2014/main" id="{210858B9-40E0-419D-9FC9-67618330E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757" y="2342606"/>
            <a:ext cx="1159714" cy="115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2" descr="Resultado de imagem para c++ logo">
            <a:extLst>
              <a:ext uri="{FF2B5EF4-FFF2-40B4-BE49-F238E27FC236}">
                <a16:creationId xmlns:a16="http://schemas.microsoft.com/office/drawing/2014/main" id="{5AEC2791-5664-4B72-8240-92295A7602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2544" y="2761861"/>
            <a:ext cx="2097409" cy="209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2" name="AutoShape 14" descr="Resultado de imagem para c++ logo">
            <a:extLst>
              <a:ext uri="{FF2B5EF4-FFF2-40B4-BE49-F238E27FC236}">
                <a16:creationId xmlns:a16="http://schemas.microsoft.com/office/drawing/2014/main" id="{6573C1E9-906B-4DE8-AA60-9B1BD4D03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40962" y="44615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040" name="Picture 16" descr="Imagem relacionada">
            <a:extLst>
              <a:ext uri="{FF2B5EF4-FFF2-40B4-BE49-F238E27FC236}">
                <a16:creationId xmlns:a16="http://schemas.microsoft.com/office/drawing/2014/main" id="{D43125C9-FE87-44EB-8684-68136278D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43" y="4444056"/>
            <a:ext cx="1758235" cy="175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sultado de imagem para objective-c">
            <a:extLst>
              <a:ext uri="{FF2B5EF4-FFF2-40B4-BE49-F238E27FC236}">
                <a16:creationId xmlns:a16="http://schemas.microsoft.com/office/drawing/2014/main" id="{242B6AAA-42E5-4EFE-9829-B2D250118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596" y="2724753"/>
            <a:ext cx="1048806" cy="104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Resultado de imagem para perl language">
            <a:extLst>
              <a:ext uri="{FF2B5EF4-FFF2-40B4-BE49-F238E27FC236}">
                <a16:creationId xmlns:a16="http://schemas.microsoft.com/office/drawing/2014/main" id="{89FE7942-C52C-4378-9AA0-B5BC8D9F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456" y="4423841"/>
            <a:ext cx="2096561" cy="101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sultado de imagem para php">
            <a:extLst>
              <a:ext uri="{FF2B5EF4-FFF2-40B4-BE49-F238E27FC236}">
                <a16:creationId xmlns:a16="http://schemas.microsoft.com/office/drawing/2014/main" id="{1821E7FB-5460-4C95-B42B-F256F0AA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66" y="4652101"/>
            <a:ext cx="1671883" cy="88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Resultado de imagem para python language">
            <a:extLst>
              <a:ext uri="{FF2B5EF4-FFF2-40B4-BE49-F238E27FC236}">
                <a16:creationId xmlns:a16="http://schemas.microsoft.com/office/drawing/2014/main" id="{0AFF41D2-A850-48F4-AADE-2CB9E0AE8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21" y="2110364"/>
            <a:ext cx="1866908" cy="80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Resultado de imagem para ruby language">
            <a:extLst>
              <a:ext uri="{FF2B5EF4-FFF2-40B4-BE49-F238E27FC236}">
                <a16:creationId xmlns:a16="http://schemas.microsoft.com/office/drawing/2014/main" id="{5D795D50-D2D3-4C0E-BE97-96150C2AE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693" y="1956521"/>
            <a:ext cx="744241" cy="85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esultado de imagem para scala language">
            <a:extLst>
              <a:ext uri="{FF2B5EF4-FFF2-40B4-BE49-F238E27FC236}">
                <a16:creationId xmlns:a16="http://schemas.microsoft.com/office/drawing/2014/main" id="{5C8A8500-367D-49B9-91B7-F3F90C083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54" y="1972674"/>
            <a:ext cx="1496211" cy="66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8BD0F33-2A87-495A-AD6B-BF3736E1B65A}"/>
              </a:ext>
            </a:extLst>
          </p:cNvPr>
          <p:cNvSpPr/>
          <p:nvPr/>
        </p:nvSpPr>
        <p:spPr>
          <a:xfrm>
            <a:off x="7361853" y="1884784"/>
            <a:ext cx="1875453" cy="168564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F719C3E-0809-4363-AC59-D29D1DB8031B}"/>
              </a:ext>
            </a:extLst>
          </p:cNvPr>
          <p:cNvSpPr/>
          <p:nvPr/>
        </p:nvSpPr>
        <p:spPr>
          <a:xfrm>
            <a:off x="5055632" y="4495174"/>
            <a:ext cx="1875453" cy="168564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45415F-7263-44E7-B9E7-1FF18ACE8CF9}"/>
              </a:ext>
            </a:extLst>
          </p:cNvPr>
          <p:cNvSpPr/>
          <p:nvPr/>
        </p:nvSpPr>
        <p:spPr>
          <a:xfrm>
            <a:off x="2927404" y="4252285"/>
            <a:ext cx="1875453" cy="168564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3DF769-6FFD-4676-92DF-4C39175039FD}"/>
              </a:ext>
            </a:extLst>
          </p:cNvPr>
          <p:cNvSpPr/>
          <p:nvPr/>
        </p:nvSpPr>
        <p:spPr>
          <a:xfrm>
            <a:off x="3160644" y="2087915"/>
            <a:ext cx="1875453" cy="168564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095480-D4FC-497A-86DF-5D1682A582AB}"/>
              </a:ext>
            </a:extLst>
          </p:cNvPr>
          <p:cNvSpPr/>
          <p:nvPr/>
        </p:nvSpPr>
        <p:spPr>
          <a:xfrm>
            <a:off x="7079385" y="4089435"/>
            <a:ext cx="1875453" cy="168564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404AD2-B602-4D84-8297-FE27F3FD7EC6}"/>
              </a:ext>
            </a:extLst>
          </p:cNvPr>
          <p:cNvSpPr/>
          <p:nvPr/>
        </p:nvSpPr>
        <p:spPr>
          <a:xfrm>
            <a:off x="459583" y="4293668"/>
            <a:ext cx="1875453" cy="168564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58" name="Picture 34" descr="Resultado de imagem para xml logo">
            <a:extLst>
              <a:ext uri="{FF2B5EF4-FFF2-40B4-BE49-F238E27FC236}">
                <a16:creationId xmlns:a16="http://schemas.microsoft.com/office/drawing/2014/main" id="{EC5B67EA-39E8-426D-9D56-345937E0D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00" y="3415896"/>
            <a:ext cx="1674119" cy="37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22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0C6936C-D5F1-443A-B252-9E6B8412AACD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1984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Java </a:t>
            </a:r>
            <a:r>
              <a:rPr lang="pt-PT" dirty="0" err="1"/>
              <a:t>Tools</a:t>
            </a:r>
            <a:r>
              <a:rPr lang="pt-PT" dirty="0"/>
              <a:t> </a:t>
            </a:r>
          </a:p>
        </p:txBody>
      </p:sp>
      <p:pic>
        <p:nvPicPr>
          <p:cNvPr id="6" name="Picture 2" descr="Resultado de imagem para feup">
            <a:extLst>
              <a:ext uri="{FF2B5EF4-FFF2-40B4-BE49-F238E27FC236}">
                <a16:creationId xmlns:a16="http://schemas.microsoft.com/office/drawing/2014/main" id="{3BA8B168-2131-4A5E-BDF5-B13939446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442" y="60583"/>
            <a:ext cx="2470997" cy="95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Resultado de imagem para Java">
            <a:extLst>
              <a:ext uri="{FF2B5EF4-FFF2-40B4-BE49-F238E27FC236}">
                <a16:creationId xmlns:a16="http://schemas.microsoft.com/office/drawing/2014/main" id="{819D158F-F4E9-4F68-B420-87F8543FD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62" y="61881"/>
            <a:ext cx="460603" cy="84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Resultado de imagem para JUnit">
            <a:extLst>
              <a:ext uri="{FF2B5EF4-FFF2-40B4-BE49-F238E27FC236}">
                <a16:creationId xmlns:a16="http://schemas.microsoft.com/office/drawing/2014/main" id="{A5BCE3F9-8A61-4E34-BE84-8687DF590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40" b="25567"/>
          <a:stretch/>
        </p:blipFill>
        <p:spPr bwMode="auto">
          <a:xfrm>
            <a:off x="1097280" y="1452122"/>
            <a:ext cx="1576176" cy="7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TestNG Logo">
            <a:extLst>
              <a:ext uri="{FF2B5EF4-FFF2-40B4-BE49-F238E27FC236}">
                <a16:creationId xmlns:a16="http://schemas.microsoft.com/office/drawing/2014/main" id="{86D76B02-35C6-4787-A654-0395891B5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311" y="1061888"/>
            <a:ext cx="1231297" cy="125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Resultado de imagem para jtest">
            <a:extLst>
              <a:ext uri="{FF2B5EF4-FFF2-40B4-BE49-F238E27FC236}">
                <a16:creationId xmlns:a16="http://schemas.microsoft.com/office/drawing/2014/main" id="{056BE784-E5BF-41B6-ACCE-C265B1995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726" y="1306826"/>
            <a:ext cx="1662961" cy="100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F26150F-133F-41F1-BD8E-8EC91F00B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86778"/>
              </p:ext>
            </p:extLst>
          </p:nvPr>
        </p:nvGraphicFramePr>
        <p:xfrm>
          <a:off x="33055" y="2631878"/>
          <a:ext cx="12087384" cy="3348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7475">
                  <a:extLst>
                    <a:ext uri="{9D8B030D-6E8A-4147-A177-3AD203B41FA5}">
                      <a16:colId xmlns:a16="http://schemas.microsoft.com/office/drawing/2014/main" val="787301332"/>
                    </a:ext>
                  </a:extLst>
                </a:gridCol>
                <a:gridCol w="4164227">
                  <a:extLst>
                    <a:ext uri="{9D8B030D-6E8A-4147-A177-3AD203B41FA5}">
                      <a16:colId xmlns:a16="http://schemas.microsoft.com/office/drawing/2014/main" val="1419387754"/>
                    </a:ext>
                  </a:extLst>
                </a:gridCol>
                <a:gridCol w="4335682">
                  <a:extLst>
                    <a:ext uri="{9D8B030D-6E8A-4147-A177-3AD203B41FA5}">
                      <a16:colId xmlns:a16="http://schemas.microsoft.com/office/drawing/2014/main" val="242340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Junit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TestNG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Jtest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6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Simplest framework</a:t>
                      </a:r>
                      <a:endParaRPr lang="en-US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 err="1"/>
                        <a:t>Influenced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by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JUnit</a:t>
                      </a:r>
                      <a:r>
                        <a:rPr lang="pt-PT" dirty="0"/>
                        <a:t> w/ </a:t>
                      </a:r>
                      <a:r>
                        <a:rPr lang="pt-PT" dirty="0" err="1"/>
                        <a:t>concurret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annotation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support</a:t>
                      </a:r>
                      <a:endParaRPr lang="pt-PT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Comercial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3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Supported by almost all the IDE’s.</a:t>
                      </a:r>
                      <a:endParaRPr lang="pt-PT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 err="1"/>
                        <a:t>Supports</a:t>
                      </a:r>
                      <a:r>
                        <a:rPr lang="pt-PT" dirty="0"/>
                        <a:t> a </a:t>
                      </a:r>
                      <a:r>
                        <a:rPr lang="pt-PT" dirty="0" err="1"/>
                        <a:t>lot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of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test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types</a:t>
                      </a:r>
                      <a:endParaRPr lang="pt-PT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 err="1"/>
                        <a:t>Supports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static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code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analysis</a:t>
                      </a:r>
                      <a:endParaRPr lang="pt-PT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2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Has a lot extensions </a:t>
                      </a:r>
                      <a:endParaRPr lang="pt-PT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Effective with powerful execution model and flexible test configuration</a:t>
                      </a:r>
                      <a:endParaRPr lang="en-US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Performs regression testing, end-to-end functional and load testing for complex application</a:t>
                      </a:r>
                      <a:endParaRPr lang="pt-PT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982357"/>
                  </a:ext>
                </a:extLst>
              </a:tr>
              <a:tr h="68195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It’s easy to find solutions to your problems.</a:t>
                      </a:r>
                      <a:endParaRPr lang="pt-PT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8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Standard library for unit testing in Java</a:t>
                      </a:r>
                      <a:endParaRPr lang="pt-PT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Capture actual code behavior and generates JUnit tests for coverage analysis</a:t>
                      </a:r>
                      <a:endParaRPr lang="pt-PT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80960"/>
                  </a:ext>
                </a:extLst>
              </a:tr>
            </a:tbl>
          </a:graphicData>
        </a:graphic>
      </p:graphicFrame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DA58B2F5-AEDF-4534-8B59-15BD0A5C5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587897"/>
              </p:ext>
            </p:extLst>
          </p:nvPr>
        </p:nvGraphicFramePr>
        <p:xfrm>
          <a:off x="33055" y="2631878"/>
          <a:ext cx="12087384" cy="3348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7475">
                  <a:extLst>
                    <a:ext uri="{9D8B030D-6E8A-4147-A177-3AD203B41FA5}">
                      <a16:colId xmlns:a16="http://schemas.microsoft.com/office/drawing/2014/main" val="787301332"/>
                    </a:ext>
                  </a:extLst>
                </a:gridCol>
                <a:gridCol w="4164227">
                  <a:extLst>
                    <a:ext uri="{9D8B030D-6E8A-4147-A177-3AD203B41FA5}">
                      <a16:colId xmlns:a16="http://schemas.microsoft.com/office/drawing/2014/main" val="1419387754"/>
                    </a:ext>
                  </a:extLst>
                </a:gridCol>
                <a:gridCol w="4335682">
                  <a:extLst>
                    <a:ext uri="{9D8B030D-6E8A-4147-A177-3AD203B41FA5}">
                      <a16:colId xmlns:a16="http://schemas.microsoft.com/office/drawing/2014/main" val="242340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Junit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TestNG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Jtest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6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Simplest framework</a:t>
                      </a:r>
                      <a:endParaRPr lang="en-US" dirty="0">
                        <a:solidFill>
                          <a:schemeClr val="bg1"/>
                        </a:solidFill>
                        <a:latin typeface="Lucida Grande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 err="1"/>
                        <a:t>Influenced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by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JUnit</a:t>
                      </a:r>
                      <a:r>
                        <a:rPr lang="pt-PT" dirty="0"/>
                        <a:t> w/ </a:t>
                      </a:r>
                      <a:r>
                        <a:rPr lang="pt-PT" dirty="0" err="1"/>
                        <a:t>concurret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annotation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support</a:t>
                      </a:r>
                      <a:endParaRPr lang="pt-PT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Comercial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83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Supported by almost all the IDE’s.</a:t>
                      </a:r>
                      <a:endParaRPr lang="pt-PT" dirty="0">
                        <a:solidFill>
                          <a:schemeClr val="bg1"/>
                        </a:solidFill>
                        <a:latin typeface="Lucida Grande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 err="1"/>
                        <a:t>Supports</a:t>
                      </a:r>
                      <a:r>
                        <a:rPr lang="pt-PT" dirty="0"/>
                        <a:t> a </a:t>
                      </a:r>
                      <a:r>
                        <a:rPr lang="pt-PT" dirty="0" err="1"/>
                        <a:t>lot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of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test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types</a:t>
                      </a:r>
                      <a:endParaRPr lang="pt-PT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Supports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static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code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pt-PT" dirty="0">
                        <a:solidFill>
                          <a:schemeClr val="tx1"/>
                        </a:solidFill>
                        <a:latin typeface="Lucida Grande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72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Has a lot extensions </a:t>
                      </a:r>
                      <a:endParaRPr lang="pt-PT" dirty="0">
                        <a:solidFill>
                          <a:schemeClr val="bg1"/>
                        </a:solidFill>
                        <a:latin typeface="Lucida Grande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Effective with powerful execution model and flexible test configuration</a:t>
                      </a:r>
                      <a:endParaRPr lang="en-US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Performs regression testing, end-to-end functional and load testing for complex application</a:t>
                      </a:r>
                      <a:endParaRPr lang="pt-PT" dirty="0">
                        <a:solidFill>
                          <a:schemeClr val="tx1"/>
                        </a:solidFill>
                        <a:latin typeface="Lucida Grande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982357"/>
                  </a:ext>
                </a:extLst>
              </a:tr>
              <a:tr h="68195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It’s easy to find solutions to your problems.</a:t>
                      </a:r>
                      <a:endParaRPr lang="pt-PT" dirty="0">
                        <a:solidFill>
                          <a:schemeClr val="bg1"/>
                        </a:solidFill>
                        <a:latin typeface="Lucida Grande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89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Standard library for unit testing in Java</a:t>
                      </a:r>
                      <a:endParaRPr lang="pt-PT" dirty="0">
                        <a:solidFill>
                          <a:schemeClr val="bg1"/>
                        </a:solidFill>
                        <a:latin typeface="Lucida Grande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Capture actual code behavior and generates JUnit tests for coverage analysis</a:t>
                      </a:r>
                      <a:endParaRPr lang="pt-PT" dirty="0">
                        <a:solidFill>
                          <a:schemeClr val="tx1"/>
                        </a:solidFill>
                        <a:latin typeface="Lucida Grande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680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2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Mocha Logo">
            <a:extLst>
              <a:ext uri="{FF2B5EF4-FFF2-40B4-BE49-F238E27FC236}">
                <a16:creationId xmlns:a16="http://schemas.microsoft.com/office/drawing/2014/main" id="{13044456-B1BB-4576-8F00-C02C9D9F0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385" y="1341400"/>
            <a:ext cx="2820017" cy="98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0C6936C-D5F1-443A-B252-9E6B8412AACD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1984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JavaScript </a:t>
            </a:r>
            <a:r>
              <a:rPr lang="pt-PT" dirty="0" err="1"/>
              <a:t>Tools</a:t>
            </a:r>
            <a:r>
              <a:rPr lang="pt-PT" dirty="0"/>
              <a:t> </a:t>
            </a:r>
          </a:p>
        </p:txBody>
      </p:sp>
      <p:pic>
        <p:nvPicPr>
          <p:cNvPr id="6" name="Picture 2" descr="Resultado de imagem para feup">
            <a:extLst>
              <a:ext uri="{FF2B5EF4-FFF2-40B4-BE49-F238E27FC236}">
                <a16:creationId xmlns:a16="http://schemas.microsoft.com/office/drawing/2014/main" id="{3BA8B168-2131-4A5E-BDF5-B13939446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442" y="60583"/>
            <a:ext cx="2470997" cy="95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Unofficial JavaScript logo 2.svg">
            <a:extLst>
              <a:ext uri="{FF2B5EF4-FFF2-40B4-BE49-F238E27FC236}">
                <a16:creationId xmlns:a16="http://schemas.microsoft.com/office/drawing/2014/main" id="{0981DF4F-552E-4CA7-97DC-6094279BA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97" y="200218"/>
            <a:ext cx="811763" cy="81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arma Logo">
            <a:extLst>
              <a:ext uri="{FF2B5EF4-FFF2-40B4-BE49-F238E27FC236}">
                <a16:creationId xmlns:a16="http://schemas.microsoft.com/office/drawing/2014/main" id="{992C1838-8842-451F-9037-46BB1DDF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84" y="1713423"/>
            <a:ext cx="2180988" cy="54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Jasmine Logo">
            <a:extLst>
              <a:ext uri="{FF2B5EF4-FFF2-40B4-BE49-F238E27FC236}">
                <a16:creationId xmlns:a16="http://schemas.microsoft.com/office/drawing/2014/main" id="{AB7D3D37-A993-4A63-A462-AC7FB57BD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717" y="998012"/>
            <a:ext cx="1273523" cy="126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584EBB47-7273-4334-9322-1C3C91192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265797"/>
              </p:ext>
            </p:extLst>
          </p:nvPr>
        </p:nvGraphicFramePr>
        <p:xfrm>
          <a:off x="30479" y="2514895"/>
          <a:ext cx="12192000" cy="3845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831127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60481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6779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Karma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Jasmine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Mocha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74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 err="1"/>
                        <a:t>Easily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extensible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 err="1"/>
                        <a:t>Behaviour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Driven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Development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focused</a:t>
                      </a:r>
                      <a:endParaRPr lang="pt-PT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 err="1"/>
                        <a:t>Supports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different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assertion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libraries</a:t>
                      </a:r>
                      <a:endParaRPr lang="pt-PT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2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Provides both Browser based testing as well as headless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 err="1"/>
                        <a:t>Includes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assertions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and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mocking</a:t>
                      </a:r>
                      <a:r>
                        <a:rPr lang="pt-PT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Allows developers to choose their development process.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7620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Provides the option of running client/servers either separately or on the Development computer.</a:t>
                      </a:r>
                      <a:endParaRPr lang="en-US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Has a very readable and user-friendly syntax</a:t>
                      </a:r>
                      <a:r>
                        <a:rPr lang="pt-PT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Makes Asynchronous testing extremely 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441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Allows both DOM-less as well as Asynchronous testing</a:t>
                      </a:r>
                      <a:endParaRPr lang="en-US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Integrates really well with NodeJS</a:t>
                      </a:r>
                    </a:p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54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You can test your code in cross browser environments</a:t>
                      </a:r>
                    </a:p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Mocha has a browser build as well as a node command line program</a:t>
                      </a:r>
                      <a:endParaRPr lang="pt-PT" dirty="0"/>
                    </a:p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920373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7945B0E0-4411-4A5F-B78E-B108B7FF3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148650"/>
              </p:ext>
            </p:extLst>
          </p:nvPr>
        </p:nvGraphicFramePr>
        <p:xfrm>
          <a:off x="30479" y="2514895"/>
          <a:ext cx="121920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831127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60481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6779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Karma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Jasmine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Mocha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74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/>
                        <a:t>No </a:t>
                      </a:r>
                      <a:r>
                        <a:rPr lang="pt-PT" dirty="0" err="1"/>
                        <a:t>support</a:t>
                      </a:r>
                      <a:r>
                        <a:rPr lang="pt-PT" dirty="0"/>
                        <a:t> for </a:t>
                      </a:r>
                      <a:r>
                        <a:rPr lang="pt-PT" dirty="0" err="1"/>
                        <a:t>NodeJS</a:t>
                      </a:r>
                      <a:endParaRPr lang="pt-PT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 err="1"/>
                        <a:t>Not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much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room</a:t>
                      </a:r>
                      <a:r>
                        <a:rPr lang="pt-PT" dirty="0"/>
                        <a:t> for </a:t>
                      </a:r>
                      <a:r>
                        <a:rPr lang="pt-PT" dirty="0" err="1"/>
                        <a:t>flexibility</a:t>
                      </a:r>
                      <a:endParaRPr lang="pt-PT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/>
                        <a:t>No </a:t>
                      </a:r>
                      <a:r>
                        <a:rPr lang="pt-PT" dirty="0" err="1"/>
                        <a:t>atomic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tests</a:t>
                      </a:r>
                      <a:r>
                        <a:rPr lang="pt-PT" dirty="0"/>
                        <a:t> – </a:t>
                      </a:r>
                      <a:r>
                        <a:rPr lang="pt-PT" dirty="0" err="1"/>
                        <a:t>cannot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be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run</a:t>
                      </a:r>
                      <a:r>
                        <a:rPr lang="pt-PT" dirty="0"/>
                        <a:t> in </a:t>
                      </a:r>
                      <a:r>
                        <a:rPr lang="pt-PT" dirty="0" err="1"/>
                        <a:t>random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order</a:t>
                      </a:r>
                      <a:endParaRPr lang="pt-PT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2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No plugin for Eclipse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Can be intimidating for beginners – requires developers to select and set up assertion libraries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76208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D5FB38ED-217B-42B9-B220-88798D993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715624"/>
              </p:ext>
            </p:extLst>
          </p:nvPr>
        </p:nvGraphicFramePr>
        <p:xfrm>
          <a:off x="30478" y="2527099"/>
          <a:ext cx="121920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831127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60481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6779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Karma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Jasmine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>
                          <a:solidFill>
                            <a:schemeClr val="bg1"/>
                          </a:solidFill>
                        </a:rPr>
                        <a:t>Mocha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74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No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support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NodeJS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 err="1">
                          <a:solidFill>
                            <a:schemeClr val="bg1"/>
                          </a:solidFill>
                        </a:rPr>
                        <a:t>Not</a:t>
                      </a:r>
                      <a:r>
                        <a:rPr lang="pt-P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PT" dirty="0" err="1">
                          <a:solidFill>
                            <a:schemeClr val="bg1"/>
                          </a:solidFill>
                        </a:rPr>
                        <a:t>much</a:t>
                      </a:r>
                      <a:r>
                        <a:rPr lang="pt-P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PT" dirty="0" err="1">
                          <a:solidFill>
                            <a:schemeClr val="bg1"/>
                          </a:solidFill>
                        </a:rPr>
                        <a:t>room</a:t>
                      </a:r>
                      <a:r>
                        <a:rPr lang="pt-PT" dirty="0">
                          <a:solidFill>
                            <a:schemeClr val="bg1"/>
                          </a:solidFill>
                        </a:rPr>
                        <a:t> for </a:t>
                      </a:r>
                      <a:r>
                        <a:rPr lang="pt-PT" dirty="0" err="1">
                          <a:solidFill>
                            <a:schemeClr val="bg1"/>
                          </a:solidFill>
                        </a:rPr>
                        <a:t>flexibility</a:t>
                      </a:r>
                      <a:endParaRPr lang="pt-PT" dirty="0">
                        <a:solidFill>
                          <a:schemeClr val="bg1"/>
                        </a:solidFill>
                        <a:latin typeface="Lucida Grande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>
                          <a:solidFill>
                            <a:schemeClr val="bg1"/>
                          </a:solidFill>
                        </a:rPr>
                        <a:t>No </a:t>
                      </a:r>
                      <a:r>
                        <a:rPr lang="pt-PT" dirty="0" err="1">
                          <a:solidFill>
                            <a:schemeClr val="bg1"/>
                          </a:solidFill>
                        </a:rPr>
                        <a:t>atomic</a:t>
                      </a:r>
                      <a:r>
                        <a:rPr lang="pt-P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PT" dirty="0" err="1">
                          <a:solidFill>
                            <a:schemeClr val="bg1"/>
                          </a:solidFill>
                        </a:rPr>
                        <a:t>tests</a:t>
                      </a:r>
                      <a:r>
                        <a:rPr lang="pt-PT" dirty="0">
                          <a:solidFill>
                            <a:schemeClr val="bg1"/>
                          </a:solidFill>
                        </a:rPr>
                        <a:t> – </a:t>
                      </a:r>
                      <a:r>
                        <a:rPr lang="pt-PT" dirty="0" err="1">
                          <a:solidFill>
                            <a:schemeClr val="bg1"/>
                          </a:solidFill>
                        </a:rPr>
                        <a:t>cannot</a:t>
                      </a:r>
                      <a:r>
                        <a:rPr lang="pt-P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PT" dirty="0" err="1">
                          <a:solidFill>
                            <a:schemeClr val="bg1"/>
                          </a:solidFill>
                        </a:rPr>
                        <a:t>be</a:t>
                      </a:r>
                      <a:r>
                        <a:rPr lang="pt-P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PT" dirty="0" err="1">
                          <a:solidFill>
                            <a:schemeClr val="bg1"/>
                          </a:solidFill>
                        </a:rPr>
                        <a:t>run</a:t>
                      </a:r>
                      <a:r>
                        <a:rPr lang="pt-PT" dirty="0">
                          <a:solidFill>
                            <a:schemeClr val="bg1"/>
                          </a:solidFill>
                        </a:rPr>
                        <a:t> in </a:t>
                      </a:r>
                      <a:r>
                        <a:rPr lang="pt-PT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pt-PT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PT" dirty="0" err="1">
                          <a:solidFill>
                            <a:schemeClr val="bg1"/>
                          </a:solidFill>
                        </a:rPr>
                        <a:t>order</a:t>
                      </a:r>
                      <a:endParaRPr lang="pt-PT" dirty="0">
                        <a:solidFill>
                          <a:schemeClr val="bg1"/>
                        </a:solidFill>
                        <a:latin typeface="Lucida Grande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2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plugin for Eclipse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Can be intimidating for beginners – requires developers to select and set up assertion libraries</a:t>
                      </a:r>
                      <a:endParaRPr lang="pt-P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76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40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0C6936C-D5F1-443A-B252-9E6B8412AACD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1984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C/C++ </a:t>
            </a:r>
            <a:r>
              <a:rPr lang="pt-PT" dirty="0" err="1"/>
              <a:t>Tools</a:t>
            </a:r>
            <a:r>
              <a:rPr lang="pt-PT" dirty="0"/>
              <a:t> </a:t>
            </a:r>
          </a:p>
        </p:txBody>
      </p:sp>
      <p:pic>
        <p:nvPicPr>
          <p:cNvPr id="6" name="Picture 2" descr="Resultado de imagem para feup">
            <a:extLst>
              <a:ext uri="{FF2B5EF4-FFF2-40B4-BE49-F238E27FC236}">
                <a16:creationId xmlns:a16="http://schemas.microsoft.com/office/drawing/2014/main" id="{3BA8B168-2131-4A5E-BDF5-B13939446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442" y="60583"/>
            <a:ext cx="2470997" cy="95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Imagem relacionada">
            <a:extLst>
              <a:ext uri="{FF2B5EF4-FFF2-40B4-BE49-F238E27FC236}">
                <a16:creationId xmlns:a16="http://schemas.microsoft.com/office/drawing/2014/main" id="{2AF126D5-8AA1-4C49-BD31-7DA44BA80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2327"/>
            <a:ext cx="865297" cy="86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Resultado de imagem para catch unit test">
            <a:extLst>
              <a:ext uri="{FF2B5EF4-FFF2-40B4-BE49-F238E27FC236}">
                <a16:creationId xmlns:a16="http://schemas.microsoft.com/office/drawing/2014/main" id="{4BBA591F-3C6B-4E5E-B316-1FB81D82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42" y="1511425"/>
            <a:ext cx="1407104" cy="68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sultado de imagem para google test">
            <a:extLst>
              <a:ext uri="{FF2B5EF4-FFF2-40B4-BE49-F238E27FC236}">
                <a16:creationId xmlns:a16="http://schemas.microsoft.com/office/drawing/2014/main" id="{06A1EE38-7C58-4066-92AF-A570A698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479" y="1011981"/>
            <a:ext cx="1116002" cy="111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sultado de imagem para Parasoft">
            <a:extLst>
              <a:ext uri="{FF2B5EF4-FFF2-40B4-BE49-F238E27FC236}">
                <a16:creationId xmlns:a16="http://schemas.microsoft.com/office/drawing/2014/main" id="{1EFA954E-F787-4862-9E08-228FAA04A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749" y="1271218"/>
            <a:ext cx="2746535" cy="95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Resultado de imagem para C++">
            <a:extLst>
              <a:ext uri="{FF2B5EF4-FFF2-40B4-BE49-F238E27FC236}">
                <a16:creationId xmlns:a16="http://schemas.microsoft.com/office/drawing/2014/main" id="{0D567084-C26F-4A4F-B8C1-160EB9B2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77" y="335225"/>
            <a:ext cx="570004" cy="64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58DA710A-0C6F-42EC-B707-0332221E8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08634"/>
              </p:ext>
            </p:extLst>
          </p:nvPr>
        </p:nvGraphicFramePr>
        <p:xfrm>
          <a:off x="30480" y="2556294"/>
          <a:ext cx="12192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846937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004967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799351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2000" b="1" i="0" dirty="0" err="1">
                          <a:solidFill>
                            <a:schemeClr val="bg1"/>
                          </a:solidFill>
                        </a:rPr>
                        <a:t>Catch</a:t>
                      </a:r>
                      <a:r>
                        <a:rPr lang="pt-PT" sz="2000" b="1" i="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pt-PT" sz="2000" b="1" i="0" dirty="0" err="1">
                          <a:solidFill>
                            <a:schemeClr val="bg1"/>
                          </a:solidFill>
                        </a:rPr>
                        <a:t>only</a:t>
                      </a:r>
                      <a:r>
                        <a:rPr lang="pt-PT" sz="2000" b="1" i="0" dirty="0">
                          <a:solidFill>
                            <a:schemeClr val="bg1"/>
                          </a:solidFill>
                        </a:rPr>
                        <a:t> C++)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i="0" dirty="0" err="1">
                          <a:solidFill>
                            <a:schemeClr val="bg1"/>
                          </a:solidFill>
                        </a:rPr>
                        <a:t>Googletest</a:t>
                      </a:r>
                      <a:endParaRPr lang="pt-PT" sz="20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i="0" dirty="0" err="1">
                          <a:solidFill>
                            <a:schemeClr val="bg1"/>
                          </a:solidFill>
                        </a:rPr>
                        <a:t>Parasoft</a:t>
                      </a:r>
                      <a:endParaRPr lang="pt-PT" sz="20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4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Really easy to get started.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2000" dirty="0" err="1"/>
                        <a:t>Portable</a:t>
                      </a:r>
                      <a:r>
                        <a:rPr lang="pt-PT" sz="2000" dirty="0"/>
                        <a:t>.</a:t>
                      </a:r>
                      <a:endParaRPr lang="pt-PT" sz="2000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err="1"/>
                        <a:t>Commercial</a:t>
                      </a:r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6162"/>
                  </a:ext>
                </a:extLst>
              </a:tr>
              <a:tr h="65412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/>
                        <a:t>No </a:t>
                      </a:r>
                      <a:r>
                        <a:rPr lang="pt-PT" sz="2000" dirty="0" err="1"/>
                        <a:t>external</a:t>
                      </a:r>
                      <a:r>
                        <a:rPr lang="pt-PT" sz="2000" dirty="0"/>
                        <a:t> </a:t>
                      </a:r>
                      <a:r>
                        <a:rPr lang="pt-PT" sz="2000" dirty="0" err="1"/>
                        <a:t>dependencies</a:t>
                      </a:r>
                      <a:r>
                        <a:rPr lang="pt-PT" sz="2000" dirty="0"/>
                        <a:t>.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Automatically detects your tests and doesn't require you to enumerate them in order to run them.</a:t>
                      </a:r>
                      <a:endParaRPr lang="pt-PT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Automated unit/component test generation and execution on host or embedded systems with code coverage and runtime error detection.</a:t>
                      </a:r>
                      <a:endParaRPr lang="pt-PT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1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2000" dirty="0" err="1"/>
                        <a:t>Header</a:t>
                      </a:r>
                      <a:r>
                        <a:rPr lang="pt-PT" sz="2000" dirty="0"/>
                        <a:t> </a:t>
                      </a:r>
                      <a:r>
                        <a:rPr lang="pt-PT" sz="2000" dirty="0" err="1"/>
                        <a:t>only</a:t>
                      </a:r>
                      <a:endParaRPr lang="pt-PT" sz="2000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4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2000" dirty="0" err="1"/>
                        <a:t>Auto-registration</a:t>
                      </a:r>
                      <a:endParaRPr lang="pt-PT" sz="2000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2000" dirty="0"/>
                        <a:t>XML </a:t>
                      </a:r>
                      <a:r>
                        <a:rPr lang="pt-PT" sz="2000" dirty="0" err="1"/>
                        <a:t>test</a:t>
                      </a:r>
                      <a:r>
                        <a:rPr lang="pt-PT" sz="2000" dirty="0"/>
                        <a:t> </a:t>
                      </a:r>
                      <a:r>
                        <a:rPr lang="pt-PT" sz="2000" dirty="0" err="1"/>
                        <a:t>report</a:t>
                      </a:r>
                      <a:r>
                        <a:rPr lang="pt-PT" sz="2000" dirty="0"/>
                        <a:t> </a:t>
                      </a:r>
                      <a:r>
                        <a:rPr lang="pt-PT" sz="2000" dirty="0" err="1"/>
                        <a:t>generation</a:t>
                      </a:r>
                      <a:endParaRPr lang="pt-PT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2000" dirty="0"/>
                        <a:t>TDD </a:t>
                      </a:r>
                      <a:r>
                        <a:rPr lang="pt-PT" sz="2000" dirty="0" err="1"/>
                        <a:t>and</a:t>
                      </a:r>
                      <a:r>
                        <a:rPr lang="pt-PT" sz="2000" dirty="0"/>
                        <a:t> BDD </a:t>
                      </a:r>
                      <a:r>
                        <a:rPr lang="pt-PT" sz="2000" dirty="0" err="1"/>
                        <a:t>features</a:t>
                      </a:r>
                      <a:endParaRPr lang="pt-PT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 rich set of assertions</a:t>
                      </a:r>
                      <a:endParaRPr lang="pt-PT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Provides static analysis and peer code review.</a:t>
                      </a:r>
                      <a:endParaRPr lang="pt-PT" sz="2000" dirty="0">
                        <a:solidFill>
                          <a:srgbClr val="61636A"/>
                        </a:solidFill>
                        <a:latin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949708"/>
                  </a:ext>
                </a:extLst>
              </a:tr>
            </a:tbl>
          </a:graphicData>
        </a:graphic>
      </p:graphicFrame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4108D23E-93B7-4F7F-950D-FC03D0287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39933"/>
              </p:ext>
            </p:extLst>
          </p:nvPr>
        </p:nvGraphicFramePr>
        <p:xfrm>
          <a:off x="30480" y="2556294"/>
          <a:ext cx="12192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846937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004967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799351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2000" b="1" i="0" dirty="0" err="1">
                          <a:solidFill>
                            <a:schemeClr val="bg1"/>
                          </a:solidFill>
                        </a:rPr>
                        <a:t>Catch</a:t>
                      </a:r>
                      <a:r>
                        <a:rPr lang="pt-PT" sz="2000" b="1" i="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pt-PT" sz="2000" b="1" i="0" dirty="0" err="1">
                          <a:solidFill>
                            <a:schemeClr val="bg1"/>
                          </a:solidFill>
                        </a:rPr>
                        <a:t>only</a:t>
                      </a:r>
                      <a:r>
                        <a:rPr lang="pt-PT" sz="2000" b="1" i="0" dirty="0">
                          <a:solidFill>
                            <a:schemeClr val="bg1"/>
                          </a:solidFill>
                        </a:rPr>
                        <a:t> C++)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i="0" dirty="0" err="1">
                          <a:solidFill>
                            <a:schemeClr val="bg1"/>
                          </a:solidFill>
                        </a:rPr>
                        <a:t>Googletest</a:t>
                      </a:r>
                      <a:endParaRPr lang="pt-PT" sz="20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b="1" i="0" dirty="0" err="1">
                          <a:solidFill>
                            <a:schemeClr val="bg1"/>
                          </a:solidFill>
                        </a:rPr>
                        <a:t>Parasoft</a:t>
                      </a:r>
                      <a:endParaRPr lang="pt-PT" sz="20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43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Really easy to get started.</a:t>
                      </a:r>
                      <a:endParaRPr lang="pt-PT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2000" dirty="0" err="1">
                          <a:solidFill>
                            <a:schemeClr val="bg1"/>
                          </a:solidFill>
                        </a:rPr>
                        <a:t>Portable</a:t>
                      </a:r>
                      <a:r>
                        <a:rPr lang="pt-PT" sz="2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pt-PT" sz="2000" dirty="0">
                        <a:solidFill>
                          <a:schemeClr val="bg1"/>
                        </a:solidFill>
                        <a:latin typeface="Lucida Grande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 err="1">
                          <a:solidFill>
                            <a:schemeClr val="tx1"/>
                          </a:solidFill>
                        </a:rPr>
                        <a:t>Commercial</a:t>
                      </a:r>
                      <a:endParaRPr lang="pt-PT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6162"/>
                  </a:ext>
                </a:extLst>
              </a:tr>
              <a:tr h="65412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pt-PT" sz="2000" dirty="0">
                          <a:solidFill>
                            <a:schemeClr val="bg1"/>
                          </a:solidFill>
                        </a:rPr>
                        <a:t>No </a:t>
                      </a:r>
                      <a:r>
                        <a:rPr lang="pt-PT" sz="2000" dirty="0" err="1">
                          <a:solidFill>
                            <a:schemeClr val="bg1"/>
                          </a:solidFill>
                        </a:rPr>
                        <a:t>external</a:t>
                      </a:r>
                      <a:r>
                        <a:rPr lang="pt-PT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PT" sz="2000" dirty="0" err="1">
                          <a:solidFill>
                            <a:schemeClr val="bg1"/>
                          </a:solidFill>
                        </a:rPr>
                        <a:t>dependencies</a:t>
                      </a:r>
                      <a:r>
                        <a:rPr lang="pt-PT" sz="20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Automatically detects your tests and doesn't require you to enumerate them in order to run them.</a:t>
                      </a:r>
                      <a:endParaRPr lang="pt-PT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Automated unit/component test generation and execution on host or embedded systems with code coverage and runtime error detection.</a:t>
                      </a:r>
                      <a:endParaRPr lang="pt-PT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21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2000" dirty="0" err="1">
                          <a:solidFill>
                            <a:schemeClr val="bg1"/>
                          </a:solidFill>
                        </a:rPr>
                        <a:t>Header</a:t>
                      </a:r>
                      <a:r>
                        <a:rPr lang="pt-PT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PT" sz="2000" dirty="0" err="1">
                          <a:solidFill>
                            <a:schemeClr val="bg1"/>
                          </a:solidFill>
                        </a:rPr>
                        <a:t>only</a:t>
                      </a:r>
                      <a:endParaRPr lang="pt-PT" sz="2000" dirty="0">
                        <a:solidFill>
                          <a:schemeClr val="bg1"/>
                        </a:solidFill>
                        <a:latin typeface="Lucida Grande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543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2000" dirty="0" err="1">
                          <a:solidFill>
                            <a:schemeClr val="bg1"/>
                          </a:solidFill>
                        </a:rPr>
                        <a:t>Auto-registration</a:t>
                      </a:r>
                      <a:endParaRPr lang="pt-PT" sz="2000" dirty="0">
                        <a:solidFill>
                          <a:schemeClr val="bg1"/>
                        </a:solidFill>
                        <a:latin typeface="Lucida Grande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2000" dirty="0">
                          <a:solidFill>
                            <a:schemeClr val="bg1"/>
                          </a:solidFill>
                        </a:rPr>
                        <a:t>XML </a:t>
                      </a:r>
                      <a:r>
                        <a:rPr lang="pt-PT" sz="2000" dirty="0" err="1">
                          <a:solidFill>
                            <a:schemeClr val="bg1"/>
                          </a:solidFill>
                        </a:rPr>
                        <a:t>test</a:t>
                      </a:r>
                      <a:r>
                        <a:rPr lang="pt-PT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PT" sz="2000" dirty="0" err="1">
                          <a:solidFill>
                            <a:schemeClr val="bg1"/>
                          </a:solidFill>
                        </a:rPr>
                        <a:t>report</a:t>
                      </a:r>
                      <a:r>
                        <a:rPr lang="pt-PT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PT" sz="2000" dirty="0" err="1">
                          <a:solidFill>
                            <a:schemeClr val="bg1"/>
                          </a:solidFill>
                        </a:rPr>
                        <a:t>generation</a:t>
                      </a:r>
                      <a:endParaRPr lang="pt-PT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2000" dirty="0">
                          <a:solidFill>
                            <a:schemeClr val="bg1"/>
                          </a:solidFill>
                        </a:rPr>
                        <a:t>TDD </a:t>
                      </a:r>
                      <a:r>
                        <a:rPr lang="pt-PT" sz="2000" dirty="0" err="1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pt-PT" sz="2000" dirty="0">
                          <a:solidFill>
                            <a:schemeClr val="bg1"/>
                          </a:solidFill>
                        </a:rPr>
                        <a:t> BDD </a:t>
                      </a:r>
                      <a:r>
                        <a:rPr lang="pt-PT" sz="2000" dirty="0" err="1">
                          <a:solidFill>
                            <a:schemeClr val="bg1"/>
                          </a:solidFill>
                        </a:rPr>
                        <a:t>features</a:t>
                      </a:r>
                      <a:endParaRPr lang="pt-PT" sz="2000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pt-PT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 rich set of assertions</a:t>
                      </a:r>
                      <a:endParaRPr lang="pt-PT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Provides static analysis and peer code review.</a:t>
                      </a:r>
                      <a:endParaRPr lang="pt-PT" sz="2000" dirty="0">
                        <a:solidFill>
                          <a:schemeClr val="tx1"/>
                        </a:solidFill>
                        <a:latin typeface="Lucida Grande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949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65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0C6936C-D5F1-443A-B252-9E6B8412AACD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61984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C# </a:t>
            </a:r>
            <a:r>
              <a:rPr lang="pt-PT" dirty="0" err="1"/>
              <a:t>Tools</a:t>
            </a:r>
            <a:r>
              <a:rPr lang="pt-PT" dirty="0"/>
              <a:t> </a:t>
            </a:r>
          </a:p>
        </p:txBody>
      </p:sp>
      <p:pic>
        <p:nvPicPr>
          <p:cNvPr id="33" name="Picture 6" descr="Resultado de imagem para mstest">
            <a:extLst>
              <a:ext uri="{FF2B5EF4-FFF2-40B4-BE49-F238E27FC236}">
                <a16:creationId xmlns:a16="http://schemas.microsoft.com/office/drawing/2014/main" id="{636E93BE-ABE5-4269-849B-0AF0ACCD1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98" t="13717"/>
          <a:stretch/>
        </p:blipFill>
        <p:spPr bwMode="auto">
          <a:xfrm>
            <a:off x="9685978" y="988281"/>
            <a:ext cx="1015783" cy="101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Resultado de imagem para C#">
            <a:extLst>
              <a:ext uri="{FF2B5EF4-FFF2-40B4-BE49-F238E27FC236}">
                <a16:creationId xmlns:a16="http://schemas.microsoft.com/office/drawing/2014/main" id="{ABEB186C-DAF7-4FF3-8F44-6CE02E64B9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9" t="17651" r="18718" b="16586"/>
          <a:stretch/>
        </p:blipFill>
        <p:spPr bwMode="auto">
          <a:xfrm>
            <a:off x="280138" y="205960"/>
            <a:ext cx="757971" cy="8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esultado de imagem para NUNIT">
            <a:extLst>
              <a:ext uri="{FF2B5EF4-FFF2-40B4-BE49-F238E27FC236}">
                <a16:creationId xmlns:a16="http://schemas.microsoft.com/office/drawing/2014/main" id="{26CADCD4-AF60-40E5-9382-5653E7D7A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75" y="1281721"/>
            <a:ext cx="1377351" cy="57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Resultado de imagem para xunit.net">
            <a:extLst>
              <a:ext uri="{FF2B5EF4-FFF2-40B4-BE49-F238E27FC236}">
                <a16:creationId xmlns:a16="http://schemas.microsoft.com/office/drawing/2014/main" id="{863EDDBF-F447-4AC3-875A-9D63800B9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606" y="1252025"/>
            <a:ext cx="1846788" cy="4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16FB198-9D9F-4CD3-A62C-956E27B84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67237"/>
              </p:ext>
            </p:extLst>
          </p:nvPr>
        </p:nvGraphicFramePr>
        <p:xfrm>
          <a:off x="0" y="2229971"/>
          <a:ext cx="1219200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80016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242261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85390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2000" b="1" kern="1200" dirty="0" err="1">
                          <a:solidFill>
                            <a:schemeClr val="bg1"/>
                          </a:solidFill>
                        </a:rPr>
                        <a:t>NUnit</a:t>
                      </a:r>
                      <a:endParaRPr lang="pt-PT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2000" b="1" kern="1200" dirty="0">
                          <a:solidFill>
                            <a:schemeClr val="bg1"/>
                          </a:solidFill>
                        </a:rPr>
                        <a:t>xUnit.net</a:t>
                      </a:r>
                      <a:endParaRPr lang="pt-PT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2000" b="1" kern="1200" dirty="0" err="1">
                          <a:solidFill>
                            <a:schemeClr val="bg1"/>
                          </a:solidFill>
                        </a:rPr>
                        <a:t>MSTest</a:t>
                      </a:r>
                      <a:endParaRPr lang="pt-PT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1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/>
                        <a:t>Started out as a port from Java’s Junit.</a:t>
                      </a: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/>
                        <a:t>Extremely intuitive terminology and ways to reason about the language of tests.</a:t>
                      </a: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/>
                        <a:t>Ships with Visual Studio.</a:t>
                      </a:r>
                      <a:endParaRPr lang="pt-PT" sz="1800" kern="1200" dirty="0"/>
                    </a:p>
                    <a:p>
                      <a:pPr marL="342900" indent="-34290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/>
                        <a:t>Interoperates nicely with other tools.</a:t>
                      </a: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800" kern="1200" dirty="0" err="1"/>
                        <a:t>Excellent</a:t>
                      </a:r>
                      <a:r>
                        <a:rPr lang="pt-PT" sz="1800" kern="1200" dirty="0"/>
                        <a:t> </a:t>
                      </a:r>
                      <a:r>
                        <a:rPr lang="pt-PT" sz="1800" kern="1200" dirty="0" err="1"/>
                        <a:t>extensibility</a:t>
                      </a:r>
                      <a:r>
                        <a:rPr lang="pt-PT" sz="1800" kern="1200" dirty="0"/>
                        <a:t>.</a:t>
                      </a:r>
                    </a:p>
                    <a:p>
                      <a:pPr marL="34290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/>
                        <a:t>You can also see code coverage without installing any other tools.</a:t>
                      </a: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6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800" kern="1200" dirty="0" err="1"/>
                        <a:t>Fast</a:t>
                      </a:r>
                      <a:r>
                        <a:rPr lang="pt-PT" sz="1800" kern="1200" dirty="0"/>
                        <a:t> </a:t>
                      </a:r>
                      <a:r>
                        <a:rPr lang="pt-PT" sz="1800" kern="1200" dirty="0" err="1"/>
                        <a:t>testing</a:t>
                      </a:r>
                      <a:r>
                        <a:rPr lang="pt-PT" sz="1800" kern="1200" dirty="0"/>
                        <a:t> </a:t>
                      </a:r>
                      <a:r>
                        <a:rPr lang="pt-PT" sz="1800" kern="1200" dirty="0" err="1"/>
                        <a:t>running</a:t>
                      </a:r>
                      <a:r>
                        <a:rPr lang="pt-PT" sz="1800" kern="1200" dirty="0"/>
                        <a:t>.</a:t>
                      </a: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Great </a:t>
                      </a:r>
                      <a:r>
                        <a:rPr lang="pt-PT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community</a:t>
                      </a:r>
                      <a:r>
                        <a:rPr lang="pt-P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 </a:t>
                      </a:r>
                      <a:r>
                        <a:rPr lang="pt-PT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  <a:r>
                        <a:rPr lang="pt-P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pt-P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AutoGenerate</a:t>
                      </a:r>
                      <a:r>
                        <a:rPr lang="pt-P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</a:t>
                      </a:r>
                      <a:r>
                        <a:rPr lang="pt-P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/>
                        <a:t>Test annotations allows easy specification of multiple inputs to a given test.</a:t>
                      </a: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already compatible with Xamarin, DNX, …</a:t>
                      </a:r>
                      <a:endParaRPr lang="pt-P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pt-PT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Easy</a:t>
                      </a:r>
                      <a:r>
                        <a:rPr lang="pt-P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pt-PT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pt-PT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PT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started</a:t>
                      </a:r>
                      <a:endParaRPr lang="pt-P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4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/>
                        <a:t>Just need a basic class Library with a reference to the official </a:t>
                      </a:r>
                      <a:r>
                        <a:rPr lang="en-US" sz="1800" kern="1200" dirty="0" err="1"/>
                        <a:t>Nuget</a:t>
                      </a:r>
                      <a:r>
                        <a:rPr lang="en-US" sz="1800" kern="1200" dirty="0"/>
                        <a:t>.</a:t>
                      </a: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026248"/>
                  </a:ext>
                </a:extLst>
              </a:tr>
            </a:tbl>
          </a:graphicData>
        </a:graphic>
      </p:graphicFrame>
      <p:pic>
        <p:nvPicPr>
          <p:cNvPr id="21" name="Picture 2" descr="Resultado de imagem para feup">
            <a:extLst>
              <a:ext uri="{FF2B5EF4-FFF2-40B4-BE49-F238E27FC236}">
                <a16:creationId xmlns:a16="http://schemas.microsoft.com/office/drawing/2014/main" id="{8776705E-F5F1-43F9-89C0-44CD8C65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676" y="60583"/>
            <a:ext cx="1740763" cy="67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39E702EA-D4B0-4EA3-9FDD-D5EE92F32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03793"/>
              </p:ext>
            </p:extLst>
          </p:nvPr>
        </p:nvGraphicFramePr>
        <p:xfrm>
          <a:off x="0" y="2222024"/>
          <a:ext cx="12192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80016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242261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85390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2000" b="1" kern="1200" dirty="0" err="1">
                          <a:solidFill>
                            <a:schemeClr val="bg1"/>
                          </a:solidFill>
                        </a:rPr>
                        <a:t>NUnit</a:t>
                      </a:r>
                      <a:endParaRPr lang="pt-PT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2000" b="1" kern="1200" dirty="0">
                          <a:solidFill>
                            <a:schemeClr val="bg1"/>
                          </a:solidFill>
                        </a:rPr>
                        <a:t>xUnit.net</a:t>
                      </a:r>
                      <a:endParaRPr lang="pt-PT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2000" b="1" kern="1200" dirty="0" err="1">
                          <a:solidFill>
                            <a:schemeClr val="bg1"/>
                          </a:solidFill>
                        </a:rPr>
                        <a:t>MSTest</a:t>
                      </a:r>
                      <a:endParaRPr lang="pt-PT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1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/>
                        <a:t>Doesn’t integrate with Visual Studio</a:t>
                      </a: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/>
                        <a:t>Lack of documentation</a:t>
                      </a: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800" kern="1200" dirty="0" err="1"/>
                        <a:t>Experience</a:t>
                      </a:r>
                      <a:r>
                        <a:rPr lang="pt-PT" sz="1800" kern="1200" dirty="0"/>
                        <a:t> can </a:t>
                      </a:r>
                      <a:r>
                        <a:rPr lang="pt-PT" sz="1800" kern="1200" dirty="0" err="1"/>
                        <a:t>be</a:t>
                      </a:r>
                      <a:r>
                        <a:rPr lang="pt-PT" sz="1800" kern="1200" dirty="0"/>
                        <a:t> </a:t>
                      </a:r>
                      <a:r>
                        <a:rPr lang="pt-PT" sz="1800" kern="1200" dirty="0" err="1"/>
                        <a:t>sluggish</a:t>
                      </a:r>
                      <a:endParaRPr lang="pt-PT" sz="1800" kern="1200" dirty="0"/>
                    </a:p>
                    <a:p>
                      <a:pPr marL="342900" indent="-34290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800" kern="1200" dirty="0" err="1"/>
                        <a:t>Small</a:t>
                      </a:r>
                      <a:r>
                        <a:rPr lang="pt-PT" sz="1800" kern="1200" dirty="0"/>
                        <a:t> </a:t>
                      </a:r>
                      <a:r>
                        <a:rPr lang="pt-PT" sz="1800" kern="1200" dirty="0" err="1"/>
                        <a:t>but</a:t>
                      </a:r>
                      <a:r>
                        <a:rPr lang="pt-PT" sz="1800" kern="1200" dirty="0"/>
                        <a:t> </a:t>
                      </a:r>
                      <a:r>
                        <a:rPr lang="pt-PT" sz="1800" kern="1200" dirty="0" err="1"/>
                        <a:t>loyal</a:t>
                      </a:r>
                      <a:r>
                        <a:rPr lang="pt-PT" sz="1800" kern="1200" dirty="0"/>
                        <a:t> core </a:t>
                      </a:r>
                      <a:r>
                        <a:rPr lang="pt-PT" sz="1800" kern="1200" dirty="0" err="1"/>
                        <a:t>of</a:t>
                      </a:r>
                      <a:r>
                        <a:rPr lang="pt-PT" sz="1800" kern="1200" dirty="0"/>
                        <a:t> </a:t>
                      </a:r>
                      <a:r>
                        <a:rPr lang="pt-PT" sz="1800" kern="1200" dirty="0" err="1"/>
                        <a:t>users</a:t>
                      </a:r>
                      <a:endParaRPr lang="pt-PT" sz="1800" kern="1200" dirty="0"/>
                    </a:p>
                    <a:p>
                      <a:pPr marL="34290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/>
                        <a:t>Struggle with interoperability</a:t>
                      </a: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66401"/>
                  </a:ext>
                </a:extLst>
              </a:tr>
            </a:tbl>
          </a:graphicData>
        </a:graphic>
      </p:graphicFrame>
      <p:graphicFrame>
        <p:nvGraphicFramePr>
          <p:cNvPr id="23" name="Tabela 22">
            <a:extLst>
              <a:ext uri="{FF2B5EF4-FFF2-40B4-BE49-F238E27FC236}">
                <a16:creationId xmlns:a16="http://schemas.microsoft.com/office/drawing/2014/main" id="{1EEBC72D-08A1-4766-8257-8A1B254AB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31664"/>
              </p:ext>
            </p:extLst>
          </p:nvPr>
        </p:nvGraphicFramePr>
        <p:xfrm>
          <a:off x="0" y="2225244"/>
          <a:ext cx="121920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800160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242261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85390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2000" b="1" kern="1200" dirty="0" err="1">
                          <a:solidFill>
                            <a:schemeClr val="bg1"/>
                          </a:solidFill>
                        </a:rPr>
                        <a:t>NUnit</a:t>
                      </a:r>
                      <a:endParaRPr lang="pt-PT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2000" b="1" kern="1200" dirty="0">
                          <a:solidFill>
                            <a:schemeClr val="bg1"/>
                          </a:solidFill>
                        </a:rPr>
                        <a:t>xUnit.net</a:t>
                      </a:r>
                      <a:endParaRPr lang="pt-PT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PT" sz="2000" b="1" kern="1200" dirty="0" err="1">
                          <a:solidFill>
                            <a:schemeClr val="bg1"/>
                          </a:solidFill>
                        </a:rPr>
                        <a:t>MSTest</a:t>
                      </a:r>
                      <a:endParaRPr lang="pt-PT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11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/>
                          </a:solidFill>
                        </a:rPr>
                        <a:t>Doesn’t integrate with Visual Studio</a:t>
                      </a: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/>
                        <a:t>Lack of documentation</a:t>
                      </a: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800" kern="1200" dirty="0" err="1"/>
                        <a:t>Experience</a:t>
                      </a:r>
                      <a:r>
                        <a:rPr lang="pt-PT" sz="1800" kern="1200" dirty="0"/>
                        <a:t> can </a:t>
                      </a:r>
                      <a:r>
                        <a:rPr lang="pt-PT" sz="1800" kern="1200" dirty="0" err="1"/>
                        <a:t>be</a:t>
                      </a:r>
                      <a:r>
                        <a:rPr lang="pt-PT" sz="1800" kern="1200" dirty="0"/>
                        <a:t> </a:t>
                      </a:r>
                      <a:r>
                        <a:rPr lang="pt-PT" sz="1800" kern="1200" dirty="0" err="1"/>
                        <a:t>sluggish</a:t>
                      </a:r>
                      <a:endParaRPr lang="pt-PT" sz="1800" kern="1200" dirty="0"/>
                    </a:p>
                    <a:p>
                      <a:pPr marL="342900" indent="-342900" algn="just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sz="1800" kern="1200" dirty="0" err="1"/>
                        <a:t>Small</a:t>
                      </a:r>
                      <a:r>
                        <a:rPr lang="pt-PT" sz="1800" kern="1200" dirty="0"/>
                        <a:t> </a:t>
                      </a:r>
                      <a:r>
                        <a:rPr lang="pt-PT" sz="1800" kern="1200" dirty="0" err="1"/>
                        <a:t>but</a:t>
                      </a:r>
                      <a:r>
                        <a:rPr lang="pt-PT" sz="1800" kern="1200" dirty="0"/>
                        <a:t> </a:t>
                      </a:r>
                      <a:r>
                        <a:rPr lang="pt-PT" sz="1800" kern="1200" dirty="0" err="1"/>
                        <a:t>loyal</a:t>
                      </a:r>
                      <a:r>
                        <a:rPr lang="pt-PT" sz="1800" kern="1200" dirty="0"/>
                        <a:t> core </a:t>
                      </a:r>
                      <a:r>
                        <a:rPr lang="pt-PT" sz="1800" kern="1200" dirty="0" err="1"/>
                        <a:t>of</a:t>
                      </a:r>
                      <a:r>
                        <a:rPr lang="pt-PT" sz="1800" kern="1200" dirty="0"/>
                        <a:t> </a:t>
                      </a:r>
                      <a:r>
                        <a:rPr lang="pt-PT" sz="1800" kern="1200" dirty="0" err="1"/>
                        <a:t>users</a:t>
                      </a:r>
                      <a:endParaRPr lang="pt-PT" sz="1800" kern="1200" dirty="0"/>
                    </a:p>
                    <a:p>
                      <a:pPr marL="342900" indent="-3429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/>
                        <a:t>Struggle with interoperability</a:t>
                      </a:r>
                      <a:endParaRPr lang="pt-PT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56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93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0C6936C-D5F1-443A-B252-9E6B8412AACD}"/>
              </a:ext>
            </a:extLst>
          </p:cNvPr>
          <p:cNvSpPr txBox="1">
            <a:spLocks/>
          </p:cNvSpPr>
          <p:nvPr/>
        </p:nvSpPr>
        <p:spPr>
          <a:xfrm>
            <a:off x="1066800" y="87969"/>
            <a:ext cx="10058400" cy="61984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PHP </a:t>
            </a:r>
            <a:r>
              <a:rPr lang="pt-PT" dirty="0" err="1"/>
              <a:t>Tools</a:t>
            </a:r>
            <a:r>
              <a:rPr lang="pt-PT" dirty="0"/>
              <a:t> </a:t>
            </a:r>
          </a:p>
        </p:txBody>
      </p:sp>
      <p:pic>
        <p:nvPicPr>
          <p:cNvPr id="6" name="Picture 2" descr="Resultado de imagem para feup">
            <a:extLst>
              <a:ext uri="{FF2B5EF4-FFF2-40B4-BE49-F238E27FC236}">
                <a16:creationId xmlns:a16="http://schemas.microsoft.com/office/drawing/2014/main" id="{3BA8B168-2131-4A5E-BDF5-B13939446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9676" y="60583"/>
            <a:ext cx="1740763" cy="67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" descr="Resultado de imagem para php">
            <a:extLst>
              <a:ext uri="{FF2B5EF4-FFF2-40B4-BE49-F238E27FC236}">
                <a16:creationId xmlns:a16="http://schemas.microsoft.com/office/drawing/2014/main" id="{901A4A2A-B05C-4496-A3C6-498E014D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9" y="108124"/>
            <a:ext cx="807924" cy="4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simple test">
            <a:extLst>
              <a:ext uri="{FF2B5EF4-FFF2-40B4-BE49-F238E27FC236}">
                <a16:creationId xmlns:a16="http://schemas.microsoft.com/office/drawing/2014/main" id="{F58BDCB6-D693-4F44-95BD-1BD51244B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85" y="853997"/>
            <a:ext cx="1710229" cy="64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m para phpunit">
            <a:extLst>
              <a:ext uri="{FF2B5EF4-FFF2-40B4-BE49-F238E27FC236}">
                <a16:creationId xmlns:a16="http://schemas.microsoft.com/office/drawing/2014/main" id="{D6C0A262-80A2-462D-AD96-81BD7B00E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8" b="15820"/>
          <a:stretch/>
        </p:blipFill>
        <p:spPr bwMode="auto">
          <a:xfrm>
            <a:off x="3808717" y="424832"/>
            <a:ext cx="1522743" cy="107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esultado de imagem para Codeception">
            <a:extLst>
              <a:ext uri="{FF2B5EF4-FFF2-40B4-BE49-F238E27FC236}">
                <a16:creationId xmlns:a16="http://schemas.microsoft.com/office/drawing/2014/main" id="{D87E79D6-33DB-4A5D-94CC-806A4BF66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057" y="789719"/>
            <a:ext cx="2153282" cy="64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Resultado de imagem para behat php">
            <a:extLst>
              <a:ext uri="{FF2B5EF4-FFF2-40B4-BE49-F238E27FC236}">
                <a16:creationId xmlns:a16="http://schemas.microsoft.com/office/drawing/2014/main" id="{DC323C92-08C7-4CDB-A72B-96593DDB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445" y="991282"/>
            <a:ext cx="1252871" cy="44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C869D8B-AC08-4BA0-815C-43D685C6C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87923"/>
              </p:ext>
            </p:extLst>
          </p:nvPr>
        </p:nvGraphicFramePr>
        <p:xfrm>
          <a:off x="0" y="1593858"/>
          <a:ext cx="12192000" cy="47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420905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57929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565187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01562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SimpleTest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PHPUnit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Codeception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Behat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502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Can be used with </a:t>
                      </a:r>
                      <a:r>
                        <a:rPr lang="en-US" dirty="0" err="1"/>
                        <a:t>PHPUnit</a:t>
                      </a:r>
                      <a:r>
                        <a:rPr lang="en-US" dirty="0"/>
                        <a:t>.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 err="1"/>
                        <a:t>Loads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of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example</a:t>
                      </a:r>
                      <a:r>
                        <a:rPr lang="pt-PT" dirty="0"/>
                        <a:t> on-line.</a:t>
                      </a:r>
                      <a:endParaRPr lang="pt-PT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 lot of features available for different type of testing</a:t>
                      </a:r>
                      <a:endParaRPr lang="pt-PT" dirty="0">
                        <a:solidFill>
                          <a:schemeClr val="tx1"/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Test cases are very human friendly</a:t>
                      </a:r>
                      <a:r>
                        <a:rPr lang="pt-PT" dirty="0"/>
                        <a:t>.</a:t>
                      </a:r>
                      <a:endParaRPr lang="pt-PT" dirty="0">
                        <a:solidFill>
                          <a:schemeClr val="tx1"/>
                        </a:solidFill>
                        <a:latin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45515"/>
                  </a:ext>
                </a:extLst>
              </a:tr>
              <a:tr h="18534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/>
                        <a:t>Can </a:t>
                      </a:r>
                      <a:r>
                        <a:rPr lang="pt-PT" dirty="0" err="1"/>
                        <a:t>custom</a:t>
                      </a:r>
                      <a:r>
                        <a:rPr lang="pt-PT" dirty="0"/>
                        <a:t> output.</a:t>
                      </a:r>
                      <a:endParaRPr lang="pt-PT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Able to test controllers with no further extending.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It have separate modules for many PHP frameworks</a:t>
                      </a:r>
                      <a:r>
                        <a:rPr lang="pt-PT" dirty="0"/>
                        <a:t>.</a:t>
                      </a:r>
                      <a:endParaRPr lang="pt-PT" dirty="0">
                        <a:solidFill>
                          <a:schemeClr val="tx1"/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A lot of features available for different type of testing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1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Can be run via both command line and browser.</a:t>
                      </a:r>
                      <a:endParaRPr lang="en-US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Can create various type of reports.</a:t>
                      </a:r>
                      <a:endParaRPr lang="en-US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It provides support for different other testing frameworks</a:t>
                      </a:r>
                      <a:endParaRPr lang="pt-PT" dirty="0">
                        <a:solidFill>
                          <a:schemeClr val="tx1"/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Test cases are cleaner and maintenance of tests is easier;</a:t>
                      </a: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6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 err="1"/>
                        <a:t>Customisable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tests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results</a:t>
                      </a:r>
                      <a:r>
                        <a:rPr lang="pt-PT" dirty="0"/>
                        <a:t>.</a:t>
                      </a:r>
                      <a:endParaRPr lang="pt-PT" b="0" i="0" dirty="0">
                        <a:solidFill>
                          <a:schemeClr val="tx1"/>
                        </a:solidFill>
                        <a:effectLst/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integrated in every PHP IDE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Its Test Cases are written in PHP</a:t>
                      </a:r>
                      <a:r>
                        <a:rPr lang="pt-PT" dirty="0"/>
                        <a:t>.</a:t>
                      </a:r>
                      <a:endParaRPr lang="pt-PT" dirty="0">
                        <a:solidFill>
                          <a:schemeClr val="tx1"/>
                        </a:solidFill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50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Can test both state, </a:t>
                      </a:r>
                      <a:r>
                        <a:rPr lang="en-US" dirty="0" err="1"/>
                        <a:t>behaviour</a:t>
                      </a:r>
                      <a:r>
                        <a:rPr lang="en-US" dirty="0"/>
                        <a:t> &amp; front end functionality.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Lucida Grande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allows developers to use pre-written assertion methods to assert that the app behaves a certain way.</a:t>
                      </a:r>
                      <a:endParaRPr lang="pt-P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9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Not as well documented as </a:t>
                      </a:r>
                      <a:r>
                        <a:rPr lang="en-US" dirty="0" err="1"/>
                        <a:t>PHPUnit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Lucida Grande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480435"/>
                  </a:ext>
                </a:extLst>
              </a:tr>
            </a:tbl>
          </a:graphicData>
        </a:graphic>
      </p:graphicFrame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72C1B71B-62AD-410B-9B14-3C2AFF82A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10911"/>
              </p:ext>
            </p:extLst>
          </p:nvPr>
        </p:nvGraphicFramePr>
        <p:xfrm>
          <a:off x="0" y="1570851"/>
          <a:ext cx="121920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420905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57929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565187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01562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SimpleTest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PHPUnit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Codeception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Behat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502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Not has well documented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Lucida Grand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Mock objects not fluent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Lucida Grande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 err="1"/>
                        <a:t>Better</a:t>
                      </a:r>
                      <a:r>
                        <a:rPr lang="pt-PT" dirty="0"/>
                        <a:t> for </a:t>
                      </a:r>
                      <a:r>
                        <a:rPr lang="pt-PT" dirty="0" err="1"/>
                        <a:t>other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test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types</a:t>
                      </a:r>
                      <a:r>
                        <a:rPr lang="pt-PT" dirty="0"/>
                        <a:t> 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dirty="0">
                        <a:solidFill>
                          <a:schemeClr val="tx1"/>
                        </a:solidFill>
                        <a:latin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45515"/>
                  </a:ext>
                </a:extLst>
              </a:tr>
              <a:tr h="18534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>
                          <a:effectLst/>
                        </a:rPr>
                        <a:t>Can </a:t>
                      </a:r>
                      <a:r>
                        <a:rPr lang="pt-PT" dirty="0" err="1">
                          <a:effectLst/>
                        </a:rPr>
                        <a:t>not</a:t>
                      </a:r>
                      <a:r>
                        <a:rPr lang="pt-PT" dirty="0">
                          <a:effectLst/>
                        </a:rPr>
                        <a:t> </a:t>
                      </a:r>
                      <a:r>
                        <a:rPr lang="pt-PT" dirty="0" err="1">
                          <a:effectLst/>
                        </a:rPr>
                        <a:t>run</a:t>
                      </a:r>
                      <a:r>
                        <a:rPr lang="pt-PT" dirty="0">
                          <a:effectLst/>
                        </a:rPr>
                        <a:t> </a:t>
                      </a:r>
                      <a:r>
                        <a:rPr lang="pt-PT" dirty="0" err="1">
                          <a:effectLst/>
                        </a:rPr>
                        <a:t>directly</a:t>
                      </a:r>
                      <a:r>
                        <a:rPr lang="pt-PT" dirty="0">
                          <a:effectLst/>
                        </a:rPr>
                        <a:t> via a web browser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>
                          <a:effectLst/>
                        </a:rPr>
                        <a:t>Can </a:t>
                      </a:r>
                      <a:r>
                        <a:rPr lang="pt-PT" dirty="0" err="1">
                          <a:effectLst/>
                        </a:rPr>
                        <a:t>not</a:t>
                      </a:r>
                      <a:r>
                        <a:rPr lang="pt-PT" dirty="0">
                          <a:effectLst/>
                        </a:rPr>
                        <a:t> </a:t>
                      </a:r>
                      <a:r>
                        <a:rPr lang="pt-PT" dirty="0" err="1">
                          <a:effectLst/>
                        </a:rPr>
                        <a:t>run</a:t>
                      </a:r>
                      <a:r>
                        <a:rPr lang="pt-PT" dirty="0">
                          <a:effectLst/>
                        </a:rPr>
                        <a:t> </a:t>
                      </a:r>
                      <a:r>
                        <a:rPr lang="pt-PT" dirty="0" err="1">
                          <a:effectLst/>
                        </a:rPr>
                        <a:t>directly</a:t>
                      </a:r>
                      <a:r>
                        <a:rPr lang="pt-PT" dirty="0">
                          <a:effectLst/>
                        </a:rPr>
                        <a:t> via a web browser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dirty="0">
                        <a:solidFill>
                          <a:schemeClr val="tx1"/>
                        </a:solidFill>
                        <a:latin typeface="Lucida Grande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18861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CC157218-F860-462A-B01F-5B045A651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83202"/>
              </p:ext>
            </p:extLst>
          </p:nvPr>
        </p:nvGraphicFramePr>
        <p:xfrm>
          <a:off x="0" y="1570851"/>
          <a:ext cx="12192000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7420905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157929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1565187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01562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SimpleTest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PHPUnit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Codeception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 err="1">
                          <a:solidFill>
                            <a:schemeClr val="bg1"/>
                          </a:solidFill>
                        </a:rPr>
                        <a:t>Behat</a:t>
                      </a:r>
                      <a:endParaRPr lang="pt-PT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502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Not has well documented</a:t>
                      </a:r>
                      <a:endParaRPr lang="en-US" b="0" i="0" dirty="0">
                        <a:solidFill>
                          <a:schemeClr val="bg1"/>
                        </a:solidFill>
                        <a:effectLst/>
                        <a:latin typeface="Lucida Grande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Mock objects not fluent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Lucida Grande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CC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Better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for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PT" dirty="0" err="1">
                          <a:solidFill>
                            <a:schemeClr val="tx1"/>
                          </a:solidFill>
                        </a:rPr>
                        <a:t>types</a:t>
                      </a:r>
                      <a:r>
                        <a:rPr lang="pt-PT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dirty="0">
                        <a:solidFill>
                          <a:schemeClr val="tx1"/>
                        </a:solidFill>
                        <a:latin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445515"/>
                  </a:ext>
                </a:extLst>
              </a:tr>
              <a:tr h="18534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>
                          <a:solidFill>
                            <a:schemeClr val="bg1"/>
                          </a:solidFill>
                          <a:effectLst/>
                        </a:rPr>
                        <a:t>Can </a:t>
                      </a:r>
                      <a:r>
                        <a:rPr lang="pt-PT" dirty="0" err="1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  <a:r>
                        <a:rPr lang="pt-PT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dirty="0" err="1">
                          <a:solidFill>
                            <a:schemeClr val="bg1"/>
                          </a:solidFill>
                          <a:effectLst/>
                        </a:rPr>
                        <a:t>run</a:t>
                      </a:r>
                      <a:r>
                        <a:rPr lang="pt-PT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pt-PT" dirty="0" err="1">
                          <a:solidFill>
                            <a:schemeClr val="bg1"/>
                          </a:solidFill>
                          <a:effectLst/>
                        </a:rPr>
                        <a:t>directly</a:t>
                      </a:r>
                      <a:r>
                        <a:rPr lang="pt-PT" dirty="0">
                          <a:solidFill>
                            <a:schemeClr val="bg1"/>
                          </a:solidFill>
                          <a:effectLst/>
                        </a:rPr>
                        <a:t> via a web browser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P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PT" dirty="0">
                          <a:effectLst/>
                        </a:rPr>
                        <a:t>Can </a:t>
                      </a:r>
                      <a:r>
                        <a:rPr lang="pt-PT" dirty="0" err="1">
                          <a:effectLst/>
                        </a:rPr>
                        <a:t>not</a:t>
                      </a:r>
                      <a:r>
                        <a:rPr lang="pt-PT" dirty="0">
                          <a:effectLst/>
                        </a:rPr>
                        <a:t> </a:t>
                      </a:r>
                      <a:r>
                        <a:rPr lang="pt-PT" dirty="0" err="1">
                          <a:effectLst/>
                        </a:rPr>
                        <a:t>run</a:t>
                      </a:r>
                      <a:r>
                        <a:rPr lang="pt-PT" dirty="0">
                          <a:effectLst/>
                        </a:rPr>
                        <a:t> </a:t>
                      </a:r>
                      <a:r>
                        <a:rPr lang="pt-PT" dirty="0" err="1">
                          <a:effectLst/>
                        </a:rPr>
                        <a:t>directly</a:t>
                      </a:r>
                      <a:r>
                        <a:rPr lang="pt-PT" dirty="0">
                          <a:effectLst/>
                        </a:rPr>
                        <a:t> via a web browser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dirty="0">
                        <a:solidFill>
                          <a:schemeClr val="tx1"/>
                        </a:solidFill>
                        <a:latin typeface="Lucida Grande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11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66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tiva">
  <a:themeElements>
    <a:clrScheme name="Personalizado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96969"/>
      </a:accent1>
      <a:accent2>
        <a:srgbClr val="8D422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Personalizado 1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696969"/>
    </a:accent1>
    <a:accent2>
      <a:srgbClr val="8D4220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5278</TotalTime>
  <Words>1100</Words>
  <Application>Microsoft Office PowerPoint</Application>
  <PresentationFormat>Ecrã Panorâmico</PresentationFormat>
  <Paragraphs>223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Lucida Grande</vt:lpstr>
      <vt:lpstr>Retrospetiva</vt:lpstr>
      <vt:lpstr>Unit Testing</vt:lpstr>
      <vt:lpstr>Context</vt:lpstr>
      <vt:lpstr>Context</vt:lpstr>
      <vt:lpstr>Context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Daniel Maciel</dc:creator>
  <cp:lastModifiedBy>Daniel Maciel</cp:lastModifiedBy>
  <cp:revision>52</cp:revision>
  <dcterms:created xsi:type="dcterms:W3CDTF">2017-09-29T14:20:51Z</dcterms:created>
  <dcterms:modified xsi:type="dcterms:W3CDTF">2017-10-03T22:47:50Z</dcterms:modified>
</cp:coreProperties>
</file>