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94" r:id="rId3"/>
    <p:sldId id="259" r:id="rId4"/>
    <p:sldId id="27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481"/>
    <a:srgbClr val="00FF00"/>
    <a:srgbClr val="EE8711"/>
    <a:srgbClr val="6D0C69"/>
    <a:srgbClr val="0781CE"/>
    <a:srgbClr val="E98210"/>
    <a:srgbClr val="62A518"/>
    <a:srgbClr val="E22C04"/>
    <a:srgbClr val="65AA19"/>
    <a:srgbClr val="EA3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cau%20Show\Respost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cau%20Show\Respost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cau%20Show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'1-estimativa'!$B$3</c:f>
              <c:strCache>
                <c:ptCount val="1"/>
                <c:pt idx="0">
                  <c:v>Bi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'1-estimativa'!$A$4:$A$5</c:f>
              <c:numCache>
                <c:formatCode>General</c:formatCode>
                <c:ptCount val="2"/>
                <c:pt idx="0">
                  <c:v>2024</c:v>
                </c:pt>
                <c:pt idx="1">
                  <c:v>2029</c:v>
                </c:pt>
              </c:numCache>
            </c:numRef>
          </c:cat>
          <c:val>
            <c:numRef>
              <c:f>'1-estimativa'!$B$4:$B$5</c:f>
              <c:numCache>
                <c:formatCode>General</c:formatCode>
                <c:ptCount val="2"/>
                <c:pt idx="0">
                  <c:v>115.92</c:v>
                </c:pt>
                <c:pt idx="1">
                  <c:v>137.88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65-484D-BAD7-3CA95F7201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86739176"/>
        <c:axId val="586743496"/>
      </c:barChart>
      <c:catAx>
        <c:axId val="58673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6743496"/>
        <c:crosses val="autoZero"/>
        <c:auto val="1"/>
        <c:lblAlgn val="ctr"/>
        <c:lblOffset val="100"/>
        <c:noMultiLvlLbl val="0"/>
      </c:catAx>
      <c:valAx>
        <c:axId val="586743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6739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'1-estimativa'!$B$3</c:f>
              <c:strCache>
                <c:ptCount val="1"/>
                <c:pt idx="0">
                  <c:v>Bi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BA9-4C17-B85D-D35D4B4C7E4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50000"/>
                  <a:alpha val="77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A9-4C17-B85D-D35D4B4C7E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'1-estimativa'!$A$9:$A$10</c:f>
              <c:numCache>
                <c:formatCode>General</c:formatCode>
                <c:ptCount val="2"/>
                <c:pt idx="0">
                  <c:v>2024</c:v>
                </c:pt>
                <c:pt idx="1">
                  <c:v>2029</c:v>
                </c:pt>
              </c:numCache>
            </c:numRef>
          </c:cat>
          <c:val>
            <c:numRef>
              <c:f>'1-estimativa'!$B$9:$B$10</c:f>
              <c:numCache>
                <c:formatCode>General</c:formatCode>
                <c:ptCount val="2"/>
                <c:pt idx="0">
                  <c:v>3.38</c:v>
                </c:pt>
                <c:pt idx="1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A9-4C17-B85D-D35D4B4C7E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86739176"/>
        <c:axId val="586743496"/>
      </c:barChart>
      <c:catAx>
        <c:axId val="58673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6743496"/>
        <c:crosses val="autoZero"/>
        <c:auto val="1"/>
        <c:lblAlgn val="ctr"/>
        <c:lblOffset val="100"/>
        <c:noMultiLvlLbl val="0"/>
      </c:catAx>
      <c:valAx>
        <c:axId val="586743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6739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45267489711935E-2"/>
          <c:y val="4.1666666666666664E-2"/>
          <c:w val="0.92757201646090537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cene3d>
              <a:camera prst="orthographicFront"/>
              <a:lightRig rig="sunrise" dir="t"/>
            </a:scene3d>
            <a:sp3d prstMaterial="plastic">
              <a:bevelT/>
              <a:bevelB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  <a:scene3d>
                <a:camera prst="orthographicFront"/>
                <a:lightRig rig="sunrise" dir="t"/>
              </a:scene3d>
              <a:sp3d prstMaterial="plastic"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1-49C7-47E7-BF11-943DA51A386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  <a:scene3d>
                <a:camera prst="orthographicFront"/>
                <a:lightRig rig="sunrise" dir="t"/>
              </a:scene3d>
              <a:sp3d prstMaterial="plastic"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3-49C7-47E7-BF11-943DA51A386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  <a:scene3d>
                <a:camera prst="orthographicFront"/>
                <a:lightRig rig="sunrise" dir="t"/>
              </a:scene3d>
              <a:sp3d prstMaterial="plastic"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5-49C7-47E7-BF11-943DA51A3861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62860892388448"/>
                      <c:h val="0.25049832312627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9C7-47E7-BF11-943DA51A3861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18416447944007"/>
                      <c:h val="0.25049832312627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9C7-47E7-BF11-943DA51A3861}"/>
                </c:ext>
              </c:extLst>
            </c:dLbl>
            <c:dLbl>
              <c:idx val="2"/>
              <c:layout>
                <c:manualLayout>
                  <c:x val="1.316872427983533E-2"/>
                  <c:y val="7.96682706328375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96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91234891934804"/>
                      <c:h val="0.232517862350539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C7-47E7-BF11-943DA51A3861}"/>
                </c:ext>
              </c:extLst>
            </c:dLbl>
            <c:dLbl>
              <c:idx val="3"/>
              <c:layout>
                <c:manualLayout>
                  <c:x val="3.2921810699588355E-2"/>
                  <c:y val="4.6670312044327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49671105926576"/>
                      <c:h val="0.232517862350539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9C7-47E7-BF11-943DA51A38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9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data!$A$2:$A$5</c:f>
              <c:strCache>
                <c:ptCount val="4"/>
                <c:pt idx="0">
                  <c:v>Pará</c:v>
                </c:pt>
                <c:pt idx="1">
                  <c:v>Bahia</c:v>
                </c:pt>
                <c:pt idx="2">
                  <c:v>Espírito Santo</c:v>
                </c:pt>
                <c:pt idx="3">
                  <c:v>Rondônia</c:v>
                </c:pt>
              </c:strCache>
            </c:strRef>
          </c:cat>
          <c:val>
            <c:numRef>
              <c:f>data!$B$2:$B$5</c:f>
              <c:numCache>
                <c:formatCode>_-* #,##0_-;\-* #,##0_-;_-* "-"??_-;_-@_-</c:formatCode>
                <c:ptCount val="4"/>
                <c:pt idx="0">
                  <c:v>1896303</c:v>
                </c:pt>
                <c:pt idx="1">
                  <c:v>1389712</c:v>
                </c:pt>
                <c:pt idx="2">
                  <c:v>134304</c:v>
                </c:pt>
                <c:pt idx="3">
                  <c:v>55894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C7-47E7-BF11-943DA51A3861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data!$A$2:$A$5</c:f>
              <c:strCache>
                <c:ptCount val="4"/>
                <c:pt idx="0">
                  <c:v>Pará</c:v>
                </c:pt>
                <c:pt idx="1">
                  <c:v>Bahia</c:v>
                </c:pt>
                <c:pt idx="2">
                  <c:v>Espírito Santo</c:v>
                </c:pt>
                <c:pt idx="3">
                  <c:v>Rondônia</c:v>
                </c:pt>
              </c:strCache>
            </c:strRef>
          </c:cat>
          <c:val>
            <c:numRef>
              <c:f>data!$C$2:$C$5</c:f>
              <c:numCache>
                <c:formatCode>0.00%</c:formatCode>
                <c:ptCount val="4"/>
                <c:pt idx="0">
                  <c:v>0.54400000000000004</c:v>
                </c:pt>
                <c:pt idx="1">
                  <c:v>0.39860000000000001</c:v>
                </c:pt>
                <c:pt idx="2">
                  <c:v>3.85E-2</c:v>
                </c:pt>
                <c:pt idx="3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C7-47E7-BF11-943DA51A386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"/>
        <c:overlap val="64"/>
        <c:axId val="613704840"/>
        <c:axId val="613705560"/>
      </c:barChart>
      <c:catAx>
        <c:axId val="613704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3705560"/>
        <c:crosses val="autoZero"/>
        <c:auto val="1"/>
        <c:lblAlgn val="ctr"/>
        <c:lblOffset val="100"/>
        <c:noMultiLvlLbl val="0"/>
      </c:catAx>
      <c:valAx>
        <c:axId val="613705560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613704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38D-4197-BCA2-8E48E6D1C9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38D-4197-BCA2-8E48E6D1C926}"/>
              </c:ext>
            </c:extLst>
          </c:dPt>
          <c:dLbls>
            <c:dLbl>
              <c:idx val="0"/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D-4197-BCA2-8E48E6D1C926}"/>
                </c:ext>
              </c:extLst>
            </c:dLbl>
            <c:dLbl>
              <c:idx val="1"/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D-4197-BCA2-8E48E6D1C9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Planilha1!$A$5:$A$6</c:f>
              <c:strCache>
                <c:ptCount val="2"/>
                <c:pt idx="0">
                  <c:v>Barra</c:v>
                </c:pt>
                <c:pt idx="1">
                  <c:v>Bombons</c:v>
                </c:pt>
              </c:strCache>
            </c:strRef>
          </c:cat>
          <c:val>
            <c:numRef>
              <c:f>Planilha1!$B$5:$B$6</c:f>
              <c:numCache>
                <c:formatCode>0%</c:formatCode>
                <c:ptCount val="2"/>
                <c:pt idx="0">
                  <c:v>0.59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8D-4197-BCA2-8E48E6D1C92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85A51-7C74-405F-A7C9-FAE27C7C6541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41C8372-D9DA-420E-B983-4E03B855F24A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1500" dirty="0">
              <a:latin typeface="Bahnschrift SemiBold" panose="020B0502040204020203" pitchFamily="34" charset="0"/>
            </a:rPr>
            <a:t>Chocolate Amargo</a:t>
          </a:r>
        </a:p>
      </dgm:t>
    </dgm:pt>
    <dgm:pt modelId="{1D3E42D9-76A3-417B-ADCF-DAE6FF2D486A}" type="parTrans" cxnId="{9B0172B6-D7D8-4F93-8201-556B43F274EE}">
      <dgm:prSet/>
      <dgm:spPr/>
      <dgm:t>
        <a:bodyPr/>
        <a:lstStyle/>
        <a:p>
          <a:endParaRPr lang="pt-BR" sz="1500">
            <a:latin typeface="Bahnschrift SemiBold" panose="020B0502040204020203" pitchFamily="34" charset="0"/>
          </a:endParaRPr>
        </a:p>
      </dgm:t>
    </dgm:pt>
    <dgm:pt modelId="{29C35670-F577-4C9B-BD25-DF00CD74DCD9}" type="sibTrans" cxnId="{9B0172B6-D7D8-4F93-8201-556B43F274EE}">
      <dgm:prSet/>
      <dgm:spPr/>
      <dgm:t>
        <a:bodyPr/>
        <a:lstStyle/>
        <a:p>
          <a:endParaRPr lang="pt-BR" sz="1500">
            <a:latin typeface="Bahnschrift SemiBold" panose="020B0502040204020203" pitchFamily="34" charset="0"/>
          </a:endParaRPr>
        </a:p>
      </dgm:t>
    </dgm:pt>
    <dgm:pt modelId="{9394A02F-C98D-435A-95D1-7974374137EB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sz="1500" dirty="0">
              <a:latin typeface="Bahnschrift SemiBold" panose="020B0502040204020203" pitchFamily="34" charset="0"/>
            </a:rPr>
            <a:t>Chocolate Branco ao Leite</a:t>
          </a:r>
        </a:p>
      </dgm:t>
    </dgm:pt>
    <dgm:pt modelId="{BA10C49A-2E68-4369-B059-D549B1B0CC3D}" type="parTrans" cxnId="{92285308-B8B2-415B-BE3E-44C6E0DAEFC8}">
      <dgm:prSet/>
      <dgm:spPr/>
      <dgm:t>
        <a:bodyPr/>
        <a:lstStyle/>
        <a:p>
          <a:endParaRPr lang="pt-BR" sz="1500">
            <a:latin typeface="Bahnschrift SemiBold" panose="020B0502040204020203" pitchFamily="34" charset="0"/>
          </a:endParaRPr>
        </a:p>
      </dgm:t>
    </dgm:pt>
    <dgm:pt modelId="{0E798C98-EEB5-42A3-BFF1-D01C7BD92AE4}" type="sibTrans" cxnId="{92285308-B8B2-415B-BE3E-44C6E0DAEFC8}">
      <dgm:prSet/>
      <dgm:spPr/>
      <dgm:t>
        <a:bodyPr/>
        <a:lstStyle/>
        <a:p>
          <a:endParaRPr lang="pt-BR" sz="1500">
            <a:latin typeface="Bahnschrift SemiBold" panose="020B0502040204020203" pitchFamily="34" charset="0"/>
          </a:endParaRPr>
        </a:p>
      </dgm:t>
    </dgm:pt>
    <dgm:pt modelId="{CF95A346-B742-4585-B53A-255AC6BF391B}" type="pres">
      <dgm:prSet presAssocID="{11785A51-7C74-405F-A7C9-FAE27C7C6541}" presName="Name0" presStyleCnt="0">
        <dgm:presLayoutVars>
          <dgm:chMax val="7"/>
          <dgm:chPref val="7"/>
          <dgm:dir/>
        </dgm:presLayoutVars>
      </dgm:prSet>
      <dgm:spPr/>
    </dgm:pt>
    <dgm:pt modelId="{3DFFC6D4-4190-4B68-A359-1FD1D0F3C78D}" type="pres">
      <dgm:prSet presAssocID="{11785A51-7C74-405F-A7C9-FAE27C7C6541}" presName="Name1" presStyleCnt="0"/>
      <dgm:spPr/>
    </dgm:pt>
    <dgm:pt modelId="{4C317F76-F69D-4EBF-B2A3-6F8E025C2696}" type="pres">
      <dgm:prSet presAssocID="{11785A51-7C74-405F-A7C9-FAE27C7C6541}" presName="cycle" presStyleCnt="0"/>
      <dgm:spPr/>
    </dgm:pt>
    <dgm:pt modelId="{77263DCE-2A49-4A6D-ADC9-72DCAA64F38F}" type="pres">
      <dgm:prSet presAssocID="{11785A51-7C74-405F-A7C9-FAE27C7C6541}" presName="srcNode" presStyleLbl="node1" presStyleIdx="0" presStyleCnt="2"/>
      <dgm:spPr/>
    </dgm:pt>
    <dgm:pt modelId="{3424A8CE-1648-4265-B7E7-C6DF7F18EC0B}" type="pres">
      <dgm:prSet presAssocID="{11785A51-7C74-405F-A7C9-FAE27C7C6541}" presName="conn" presStyleLbl="parChTrans1D2" presStyleIdx="0" presStyleCnt="1"/>
      <dgm:spPr/>
    </dgm:pt>
    <dgm:pt modelId="{C919F65E-A78C-43D8-A3AA-3A77F4384D83}" type="pres">
      <dgm:prSet presAssocID="{11785A51-7C74-405F-A7C9-FAE27C7C6541}" presName="extraNode" presStyleLbl="node1" presStyleIdx="0" presStyleCnt="2"/>
      <dgm:spPr/>
    </dgm:pt>
    <dgm:pt modelId="{5E495CF7-0CB7-4AAE-BCCD-3A6F8AD57E4E}" type="pres">
      <dgm:prSet presAssocID="{11785A51-7C74-405F-A7C9-FAE27C7C6541}" presName="dstNode" presStyleLbl="node1" presStyleIdx="0" presStyleCnt="2"/>
      <dgm:spPr/>
    </dgm:pt>
    <dgm:pt modelId="{56602CBC-320B-4866-8E72-DB91B2F3B294}" type="pres">
      <dgm:prSet presAssocID="{E41C8372-D9DA-420E-B983-4E03B855F24A}" presName="text_1" presStyleLbl="node1" presStyleIdx="0" presStyleCnt="2">
        <dgm:presLayoutVars>
          <dgm:bulletEnabled val="1"/>
        </dgm:presLayoutVars>
      </dgm:prSet>
      <dgm:spPr/>
    </dgm:pt>
    <dgm:pt modelId="{F5331F34-6D93-4C8F-A287-DEF04D965FD6}" type="pres">
      <dgm:prSet presAssocID="{E41C8372-D9DA-420E-B983-4E03B855F24A}" presName="accent_1" presStyleCnt="0"/>
      <dgm:spPr/>
    </dgm:pt>
    <dgm:pt modelId="{3474E30E-8B1C-4B94-9D19-6F5922B70EBB}" type="pres">
      <dgm:prSet presAssocID="{E41C8372-D9DA-420E-B983-4E03B855F24A}" presName="accentRepeatNode" presStyleLbl="solidFgAcc1" presStyleIdx="0" presStyleCnt="2"/>
      <dgm:spPr/>
    </dgm:pt>
    <dgm:pt modelId="{B77D2BE9-A3DC-4968-8DF6-D386DCDF7658}" type="pres">
      <dgm:prSet presAssocID="{9394A02F-C98D-435A-95D1-7974374137EB}" presName="text_2" presStyleLbl="node1" presStyleIdx="1" presStyleCnt="2">
        <dgm:presLayoutVars>
          <dgm:bulletEnabled val="1"/>
        </dgm:presLayoutVars>
      </dgm:prSet>
      <dgm:spPr/>
    </dgm:pt>
    <dgm:pt modelId="{CDFE1C40-68C3-469C-95E9-84C7EA6571D5}" type="pres">
      <dgm:prSet presAssocID="{9394A02F-C98D-435A-95D1-7974374137EB}" presName="accent_2" presStyleCnt="0"/>
      <dgm:spPr/>
    </dgm:pt>
    <dgm:pt modelId="{0F4AFDC0-7C52-40AA-8753-153CCC7A2EE1}" type="pres">
      <dgm:prSet presAssocID="{9394A02F-C98D-435A-95D1-7974374137EB}" presName="accentRepeatNode" presStyleLbl="solidFgAcc1" presStyleIdx="1" presStyleCnt="2"/>
      <dgm:spPr/>
    </dgm:pt>
  </dgm:ptLst>
  <dgm:cxnLst>
    <dgm:cxn modelId="{92285308-B8B2-415B-BE3E-44C6E0DAEFC8}" srcId="{11785A51-7C74-405F-A7C9-FAE27C7C6541}" destId="{9394A02F-C98D-435A-95D1-7974374137EB}" srcOrd="1" destOrd="0" parTransId="{BA10C49A-2E68-4369-B059-D549B1B0CC3D}" sibTransId="{0E798C98-EEB5-42A3-BFF1-D01C7BD92AE4}"/>
    <dgm:cxn modelId="{AB9C2C64-D047-4A34-8D85-0F8F3BD11F74}" type="presOf" srcId="{29C35670-F577-4C9B-BD25-DF00CD74DCD9}" destId="{3424A8CE-1648-4265-B7E7-C6DF7F18EC0B}" srcOrd="0" destOrd="0" presId="urn:microsoft.com/office/officeart/2008/layout/VerticalCurvedList"/>
    <dgm:cxn modelId="{9486DB55-C6A2-435C-AE43-05CA6CC28AE5}" type="presOf" srcId="{9394A02F-C98D-435A-95D1-7974374137EB}" destId="{B77D2BE9-A3DC-4968-8DF6-D386DCDF7658}" srcOrd="0" destOrd="0" presId="urn:microsoft.com/office/officeart/2008/layout/VerticalCurvedList"/>
    <dgm:cxn modelId="{9B0172B6-D7D8-4F93-8201-556B43F274EE}" srcId="{11785A51-7C74-405F-A7C9-FAE27C7C6541}" destId="{E41C8372-D9DA-420E-B983-4E03B855F24A}" srcOrd="0" destOrd="0" parTransId="{1D3E42D9-76A3-417B-ADCF-DAE6FF2D486A}" sibTransId="{29C35670-F577-4C9B-BD25-DF00CD74DCD9}"/>
    <dgm:cxn modelId="{392003C5-8069-4822-B1C5-2470F124341E}" type="presOf" srcId="{11785A51-7C74-405F-A7C9-FAE27C7C6541}" destId="{CF95A346-B742-4585-B53A-255AC6BF391B}" srcOrd="0" destOrd="0" presId="urn:microsoft.com/office/officeart/2008/layout/VerticalCurvedList"/>
    <dgm:cxn modelId="{A23016D6-67BF-4295-A1EA-5D6AB7E9F0FD}" type="presOf" srcId="{E41C8372-D9DA-420E-B983-4E03B855F24A}" destId="{56602CBC-320B-4866-8E72-DB91B2F3B294}" srcOrd="0" destOrd="0" presId="urn:microsoft.com/office/officeart/2008/layout/VerticalCurvedList"/>
    <dgm:cxn modelId="{9EC7F49B-8871-4647-B940-85661CA47DA2}" type="presParOf" srcId="{CF95A346-B742-4585-B53A-255AC6BF391B}" destId="{3DFFC6D4-4190-4B68-A359-1FD1D0F3C78D}" srcOrd="0" destOrd="0" presId="urn:microsoft.com/office/officeart/2008/layout/VerticalCurvedList"/>
    <dgm:cxn modelId="{A68087C5-03EB-400F-928B-7F59DEA3D410}" type="presParOf" srcId="{3DFFC6D4-4190-4B68-A359-1FD1D0F3C78D}" destId="{4C317F76-F69D-4EBF-B2A3-6F8E025C2696}" srcOrd="0" destOrd="0" presId="urn:microsoft.com/office/officeart/2008/layout/VerticalCurvedList"/>
    <dgm:cxn modelId="{8434F7B0-DA6A-4216-A33F-EFD0E80C884F}" type="presParOf" srcId="{4C317F76-F69D-4EBF-B2A3-6F8E025C2696}" destId="{77263DCE-2A49-4A6D-ADC9-72DCAA64F38F}" srcOrd="0" destOrd="0" presId="urn:microsoft.com/office/officeart/2008/layout/VerticalCurvedList"/>
    <dgm:cxn modelId="{75363352-14DE-4DB8-A44F-FD3B3F0A2DDD}" type="presParOf" srcId="{4C317F76-F69D-4EBF-B2A3-6F8E025C2696}" destId="{3424A8CE-1648-4265-B7E7-C6DF7F18EC0B}" srcOrd="1" destOrd="0" presId="urn:microsoft.com/office/officeart/2008/layout/VerticalCurvedList"/>
    <dgm:cxn modelId="{99765B7C-6CAC-48E7-9B1F-39199BC4E37A}" type="presParOf" srcId="{4C317F76-F69D-4EBF-B2A3-6F8E025C2696}" destId="{C919F65E-A78C-43D8-A3AA-3A77F4384D83}" srcOrd="2" destOrd="0" presId="urn:microsoft.com/office/officeart/2008/layout/VerticalCurvedList"/>
    <dgm:cxn modelId="{96C383B6-6436-43B6-BF3F-899B720028CA}" type="presParOf" srcId="{4C317F76-F69D-4EBF-B2A3-6F8E025C2696}" destId="{5E495CF7-0CB7-4AAE-BCCD-3A6F8AD57E4E}" srcOrd="3" destOrd="0" presId="urn:microsoft.com/office/officeart/2008/layout/VerticalCurvedList"/>
    <dgm:cxn modelId="{61D6080E-C34A-4E5D-A8A5-C92553FAF34A}" type="presParOf" srcId="{3DFFC6D4-4190-4B68-A359-1FD1D0F3C78D}" destId="{56602CBC-320B-4866-8E72-DB91B2F3B294}" srcOrd="1" destOrd="0" presId="urn:microsoft.com/office/officeart/2008/layout/VerticalCurvedList"/>
    <dgm:cxn modelId="{458164C3-AED7-428B-95E6-CE4CDE78DAA6}" type="presParOf" srcId="{3DFFC6D4-4190-4B68-A359-1FD1D0F3C78D}" destId="{F5331F34-6D93-4C8F-A287-DEF04D965FD6}" srcOrd="2" destOrd="0" presId="urn:microsoft.com/office/officeart/2008/layout/VerticalCurvedList"/>
    <dgm:cxn modelId="{33824FBF-753D-427C-B189-56BFC1505A2C}" type="presParOf" srcId="{F5331F34-6D93-4C8F-A287-DEF04D965FD6}" destId="{3474E30E-8B1C-4B94-9D19-6F5922B70EBB}" srcOrd="0" destOrd="0" presId="urn:microsoft.com/office/officeart/2008/layout/VerticalCurvedList"/>
    <dgm:cxn modelId="{DC8D7966-3F73-472E-B4FD-65AB7AA2A536}" type="presParOf" srcId="{3DFFC6D4-4190-4B68-A359-1FD1D0F3C78D}" destId="{B77D2BE9-A3DC-4968-8DF6-D386DCDF7658}" srcOrd="3" destOrd="0" presId="urn:microsoft.com/office/officeart/2008/layout/VerticalCurvedList"/>
    <dgm:cxn modelId="{955556E7-09E7-495C-8E89-D82D806E42ED}" type="presParOf" srcId="{3DFFC6D4-4190-4B68-A359-1FD1D0F3C78D}" destId="{CDFE1C40-68C3-469C-95E9-84C7EA6571D5}" srcOrd="4" destOrd="0" presId="urn:microsoft.com/office/officeart/2008/layout/VerticalCurvedList"/>
    <dgm:cxn modelId="{3C50FCC6-1DFC-406F-92B1-997DD536F812}" type="presParOf" srcId="{CDFE1C40-68C3-469C-95E9-84C7EA6571D5}" destId="{0F4AFDC0-7C52-40AA-8753-153CCC7A2E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4A8CE-1648-4265-B7E7-C6DF7F18EC0B}">
      <dsp:nvSpPr>
        <dsp:cNvPr id="0" name=""/>
        <dsp:cNvSpPr/>
      </dsp:nvSpPr>
      <dsp:spPr>
        <a:xfrm>
          <a:off x="-1656654" y="-258790"/>
          <a:ext cx="1990779" cy="1990779"/>
        </a:xfrm>
        <a:prstGeom prst="blockArc">
          <a:avLst>
            <a:gd name="adj1" fmla="val 18900000"/>
            <a:gd name="adj2" fmla="val 2700000"/>
            <a:gd name="adj3" fmla="val 108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02CBC-320B-4866-8E72-DB91B2F3B294}">
      <dsp:nvSpPr>
        <dsp:cNvPr id="0" name=""/>
        <dsp:cNvSpPr/>
      </dsp:nvSpPr>
      <dsp:spPr>
        <a:xfrm>
          <a:off x="270810" y="210461"/>
          <a:ext cx="2934518" cy="420863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6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Bahnschrift SemiBold" panose="020B0502040204020203" pitchFamily="34" charset="0"/>
            </a:rPr>
            <a:t>Chocolate Amargo</a:t>
          </a:r>
        </a:p>
      </dsp:txBody>
      <dsp:txXfrm>
        <a:off x="270810" y="210461"/>
        <a:ext cx="2934518" cy="420863"/>
      </dsp:txXfrm>
    </dsp:sp>
    <dsp:sp modelId="{3474E30E-8B1C-4B94-9D19-6F5922B70EBB}">
      <dsp:nvSpPr>
        <dsp:cNvPr id="0" name=""/>
        <dsp:cNvSpPr/>
      </dsp:nvSpPr>
      <dsp:spPr>
        <a:xfrm>
          <a:off x="7771" y="157853"/>
          <a:ext cx="526079" cy="526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D2BE9-A3DC-4968-8DF6-D386DCDF7658}">
      <dsp:nvSpPr>
        <dsp:cNvPr id="0" name=""/>
        <dsp:cNvSpPr/>
      </dsp:nvSpPr>
      <dsp:spPr>
        <a:xfrm>
          <a:off x="270810" y="841874"/>
          <a:ext cx="2934518" cy="42086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6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Bahnschrift SemiBold" panose="020B0502040204020203" pitchFamily="34" charset="0"/>
            </a:rPr>
            <a:t>Chocolate Branco ao Leite</a:t>
          </a:r>
        </a:p>
      </dsp:txBody>
      <dsp:txXfrm>
        <a:off x="270810" y="841874"/>
        <a:ext cx="2934518" cy="420863"/>
      </dsp:txXfrm>
    </dsp:sp>
    <dsp:sp modelId="{0F4AFDC0-7C52-40AA-8753-153CCC7A2EE1}">
      <dsp:nvSpPr>
        <dsp:cNvPr id="0" name=""/>
        <dsp:cNvSpPr/>
      </dsp:nvSpPr>
      <dsp:spPr>
        <a:xfrm>
          <a:off x="7771" y="789266"/>
          <a:ext cx="526079" cy="526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974E6-76F9-4ACA-897F-07EBF6FF457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414B5-5DDD-47CF-BD27-C1000919F5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4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C824-177C-49C4-BBEB-F1CE9B71E7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7AAD-6818-4753-84C8-917811E89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8457" y="968830"/>
            <a:ext cx="3425372" cy="31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8457" y="4263571"/>
            <a:ext cx="3425372" cy="16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286774"/>
            <a:ext cx="3425372" cy="4658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170402" y="4568540"/>
            <a:ext cx="25214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Chocolate Market</a:t>
            </a:r>
            <a:b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Atual</a:t>
            </a:r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vs </a:t>
            </a: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Previsão</a:t>
            </a:r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anos</a:t>
            </a:r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3314" y="907172"/>
            <a:ext cx="3425372" cy="297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3314" y="968830"/>
            <a:ext cx="3425372" cy="3179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83314" y="4263571"/>
            <a:ext cx="3425372" cy="162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4" y="1286774"/>
            <a:ext cx="3425372" cy="46582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35259" y="4568540"/>
            <a:ext cx="2521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Brasil</a:t>
            </a:r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Previsão</a:t>
            </a:r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48171" y="968830"/>
            <a:ext cx="3425372" cy="3179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48171" y="4263571"/>
            <a:ext cx="3425372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71" y="1286774"/>
            <a:ext cx="3425372" cy="46582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500116" y="4568540"/>
            <a:ext cx="2521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CAGR 4,22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9D8F983C-6B2A-77EA-AA45-92950048DCCA}"/>
              </a:ext>
            </a:extLst>
          </p:cNvPr>
          <p:cNvSpPr/>
          <p:nvPr/>
        </p:nvSpPr>
        <p:spPr>
          <a:xfrm>
            <a:off x="1170402" y="965369"/>
            <a:ext cx="2521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Market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BF193B6D-7879-1B9C-290F-0671BB2C5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036475"/>
              </p:ext>
            </p:extLst>
          </p:nvPr>
        </p:nvGraphicFramePr>
        <p:xfrm>
          <a:off x="792843" y="1477340"/>
          <a:ext cx="3276600" cy="263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5D46EF1C-4803-47CA-82C9-2C48885C0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893931"/>
              </p:ext>
            </p:extLst>
          </p:nvPr>
        </p:nvGraphicFramePr>
        <p:xfrm>
          <a:off x="4381501" y="1248842"/>
          <a:ext cx="3425372" cy="29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tangle 28">
            <a:extLst>
              <a:ext uri="{FF2B5EF4-FFF2-40B4-BE49-F238E27FC236}">
                <a16:creationId xmlns:a16="http://schemas.microsoft.com/office/drawing/2014/main" id="{D933B8F7-20BF-04CF-3B01-6E94C4C4D892}"/>
              </a:ext>
            </a:extLst>
          </p:cNvPr>
          <p:cNvSpPr/>
          <p:nvPr/>
        </p:nvSpPr>
        <p:spPr>
          <a:xfrm>
            <a:off x="4833445" y="965369"/>
            <a:ext cx="2521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Brasil</a:t>
            </a:r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Market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61702EF-0CF7-1DE4-ED41-4AE44905471C}"/>
              </a:ext>
            </a:extLst>
          </p:cNvPr>
          <p:cNvGrpSpPr/>
          <p:nvPr/>
        </p:nvGrpSpPr>
        <p:grpSpPr>
          <a:xfrm>
            <a:off x="8203013" y="2239112"/>
            <a:ext cx="1677588" cy="1643487"/>
            <a:chOff x="8219163" y="1773485"/>
            <a:chExt cx="3194894" cy="3194890"/>
          </a:xfrm>
        </p:grpSpPr>
        <p:grpSp>
          <p:nvGrpSpPr>
            <p:cNvPr id="39" name="Group 26">
              <a:extLst>
                <a:ext uri="{FF2B5EF4-FFF2-40B4-BE49-F238E27FC236}">
                  <a16:creationId xmlns:a16="http://schemas.microsoft.com/office/drawing/2014/main" id="{94E326E0-FE3A-5A58-F45E-8829EAAE2E38}"/>
                </a:ext>
              </a:extLst>
            </p:cNvPr>
            <p:cNvGrpSpPr/>
            <p:nvPr/>
          </p:nvGrpSpPr>
          <p:grpSpPr>
            <a:xfrm>
              <a:off x="8219163" y="1773485"/>
              <a:ext cx="3194894" cy="3194890"/>
              <a:chOff x="1366277" y="1809580"/>
              <a:chExt cx="3194894" cy="3194890"/>
            </a:xfrm>
          </p:grpSpPr>
          <p:cxnSp>
            <p:nvCxnSpPr>
              <p:cNvPr id="43" name="Straight Connector 31">
                <a:extLst>
                  <a:ext uri="{FF2B5EF4-FFF2-40B4-BE49-F238E27FC236}">
                    <a16:creationId xmlns:a16="http://schemas.microsoft.com/office/drawing/2014/main" id="{295FBCC9-EA4E-BADC-4171-F09F2650F930}"/>
                  </a:ext>
                </a:extLst>
              </p:cNvPr>
              <p:cNvCxnSpPr>
                <a:stCxn id="40" idx="0"/>
                <a:endCxn id="40" idx="4"/>
              </p:cNvCxnSpPr>
              <p:nvPr/>
            </p:nvCxnSpPr>
            <p:spPr>
              <a:xfrm>
                <a:off x="2963724" y="1809580"/>
                <a:ext cx="0" cy="319489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2">
                <a:extLst>
                  <a:ext uri="{FF2B5EF4-FFF2-40B4-BE49-F238E27FC236}">
                    <a16:creationId xmlns:a16="http://schemas.microsoft.com/office/drawing/2014/main" id="{8264160D-6F2D-0BE3-37A1-20D8A860664C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>
                <a:off x="1366277" y="3407025"/>
                <a:ext cx="319489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28">
              <a:extLst>
                <a:ext uri="{FF2B5EF4-FFF2-40B4-BE49-F238E27FC236}">
                  <a16:creationId xmlns:a16="http://schemas.microsoft.com/office/drawing/2014/main" id="{723C26CF-B033-C507-057D-BB5890E28BF0}"/>
                </a:ext>
              </a:extLst>
            </p:cNvPr>
            <p:cNvSpPr/>
            <p:nvPr/>
          </p:nvSpPr>
          <p:spPr>
            <a:xfrm>
              <a:off x="8219163" y="1773485"/>
              <a:ext cx="3194894" cy="319489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8A342966-3F2B-E192-1A6F-6E5487DC61DE}"/>
                </a:ext>
              </a:extLst>
            </p:cNvPr>
            <p:cNvSpPr/>
            <p:nvPr/>
          </p:nvSpPr>
          <p:spPr>
            <a:xfrm>
              <a:off x="8675577" y="2229898"/>
              <a:ext cx="2282067" cy="2282064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1053FE4A-8C89-E8A3-E2D9-ADB1C438942E}"/>
                </a:ext>
              </a:extLst>
            </p:cNvPr>
            <p:cNvSpPr/>
            <p:nvPr/>
          </p:nvSpPr>
          <p:spPr>
            <a:xfrm>
              <a:off x="9107345" y="2690111"/>
              <a:ext cx="1369240" cy="1369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4,94%</a:t>
              </a:r>
            </a:p>
          </p:txBody>
        </p:sp>
      </p:grpSp>
      <p:sp>
        <p:nvSpPr>
          <p:cNvPr id="49" name="Round Diagonal Corner Rectangle 4">
            <a:extLst>
              <a:ext uri="{FF2B5EF4-FFF2-40B4-BE49-F238E27FC236}">
                <a16:creationId xmlns:a16="http://schemas.microsoft.com/office/drawing/2014/main" id="{7352419D-B826-B563-ADB7-523225951CA0}"/>
              </a:ext>
            </a:extLst>
          </p:cNvPr>
          <p:cNvSpPr/>
          <p:nvPr/>
        </p:nvSpPr>
        <p:spPr>
          <a:xfrm rot="11547218">
            <a:off x="10341647" y="2018631"/>
            <a:ext cx="986591" cy="113096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9B12F6BE-39AE-CC20-DC2D-0515B5CC40D0}"/>
              </a:ext>
            </a:extLst>
          </p:cNvPr>
          <p:cNvSpPr/>
          <p:nvPr/>
        </p:nvSpPr>
        <p:spPr>
          <a:xfrm>
            <a:off x="10357804" y="1504974"/>
            <a:ext cx="1009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Brasil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E74F3C35-8904-136C-9EAC-7CA12EC44AA3}"/>
              </a:ext>
            </a:extLst>
          </p:cNvPr>
          <p:cNvSpPr/>
          <p:nvPr/>
        </p:nvSpPr>
        <p:spPr>
          <a:xfrm>
            <a:off x="10457576" y="2334571"/>
            <a:ext cx="809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pc="-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5,14</a:t>
            </a:r>
            <a:r>
              <a:rPr lang="en-US" sz="2200" spc="-300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69C8D34C-589C-A976-19F0-EC4BF55FC8B9}"/>
              </a:ext>
            </a:extLst>
          </p:cNvPr>
          <p:cNvSpPr/>
          <p:nvPr/>
        </p:nvSpPr>
        <p:spPr>
          <a:xfrm>
            <a:off x="8443241" y="1773286"/>
            <a:ext cx="1267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Mundo.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28">
            <a:extLst>
              <a:ext uri="{FF2B5EF4-FFF2-40B4-BE49-F238E27FC236}">
                <a16:creationId xmlns:a16="http://schemas.microsoft.com/office/drawing/2014/main" id="{34626A34-CEE7-A48D-B6C6-1C1650C9F545}"/>
              </a:ext>
            </a:extLst>
          </p:cNvPr>
          <p:cNvSpPr/>
          <p:nvPr/>
        </p:nvSpPr>
        <p:spPr>
          <a:xfrm>
            <a:off x="8496489" y="929865"/>
            <a:ext cx="2521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 </a:t>
            </a:r>
            <a:r>
              <a:rPr lang="en-US" sz="20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Crescimento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4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34560A1-0A4C-FDE5-CBD1-6E95F164D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565068"/>
              </p:ext>
            </p:extLst>
          </p:nvPr>
        </p:nvGraphicFramePr>
        <p:xfrm>
          <a:off x="-25400" y="1676401"/>
          <a:ext cx="3213100" cy="147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7">
            <a:extLst>
              <a:ext uri="{FF2B5EF4-FFF2-40B4-BE49-F238E27FC236}">
                <a16:creationId xmlns:a16="http://schemas.microsoft.com/office/drawing/2014/main" id="{6E35BF30-5065-F7CD-DFE2-0CC6CBB7CC62}"/>
              </a:ext>
            </a:extLst>
          </p:cNvPr>
          <p:cNvSpPr/>
          <p:nvPr/>
        </p:nvSpPr>
        <p:spPr>
          <a:xfrm>
            <a:off x="4249056" y="1551122"/>
            <a:ext cx="1856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Loja de </a:t>
            </a:r>
            <a:r>
              <a:rPr 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Tradicional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A7DA512-B1EB-3D90-EE21-398271277379}"/>
              </a:ext>
            </a:extLst>
          </p:cNvPr>
          <p:cNvSpPr/>
          <p:nvPr/>
        </p:nvSpPr>
        <p:spPr>
          <a:xfrm>
            <a:off x="4249056" y="2020970"/>
            <a:ext cx="2170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Lojas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Físicas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Supermercados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Atacarejos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Representantes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25B40AF2-48A0-22BF-58B6-6EC985E92B2B}"/>
              </a:ext>
            </a:extLst>
          </p:cNvPr>
          <p:cNvSpPr/>
          <p:nvPr/>
        </p:nvSpPr>
        <p:spPr>
          <a:xfrm>
            <a:off x="4249056" y="2646094"/>
            <a:ext cx="1836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Lojas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On Line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BA3FAE38-8EEC-833B-C716-5A4B308712DC}"/>
              </a:ext>
            </a:extLst>
          </p:cNvPr>
          <p:cNvSpPr/>
          <p:nvPr/>
        </p:nvSpPr>
        <p:spPr>
          <a:xfrm>
            <a:off x="4249056" y="3201823"/>
            <a:ext cx="1836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Outros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A5342F0-FF0D-44A1-27A1-8179D0EF2D0B}"/>
              </a:ext>
            </a:extLst>
          </p:cNvPr>
          <p:cNvGrpSpPr/>
          <p:nvPr/>
        </p:nvGrpSpPr>
        <p:grpSpPr>
          <a:xfrm>
            <a:off x="3581656" y="1991131"/>
            <a:ext cx="648000" cy="506511"/>
            <a:chOff x="6449716" y="2463968"/>
            <a:chExt cx="900000" cy="900000"/>
          </a:xfrm>
        </p:grpSpPr>
        <p:sp>
          <p:nvSpPr>
            <p:cNvPr id="6" name="Rounded Rectangle 45">
              <a:extLst>
                <a:ext uri="{FF2B5EF4-FFF2-40B4-BE49-F238E27FC236}">
                  <a16:creationId xmlns:a16="http://schemas.microsoft.com/office/drawing/2014/main" id="{5E1B881E-C1F5-FA0D-7A25-1B7E4E769717}"/>
                </a:ext>
              </a:extLst>
            </p:cNvPr>
            <p:cNvSpPr/>
            <p:nvPr/>
          </p:nvSpPr>
          <p:spPr>
            <a:xfrm>
              <a:off x="6449716" y="2463968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3">
              <a:extLst>
                <a:ext uri="{FF2B5EF4-FFF2-40B4-BE49-F238E27FC236}">
                  <a16:creationId xmlns:a16="http://schemas.microsoft.com/office/drawing/2014/main" id="{CCE6BB5F-E2BD-0782-466C-894B020D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4916" y="2554262"/>
              <a:ext cx="609600" cy="609600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7E51060-AFBF-9AE3-74F1-EC50733F8BE4}"/>
              </a:ext>
            </a:extLst>
          </p:cNvPr>
          <p:cNvGrpSpPr/>
          <p:nvPr/>
        </p:nvGrpSpPr>
        <p:grpSpPr>
          <a:xfrm>
            <a:off x="3594357" y="1449289"/>
            <a:ext cx="647643" cy="506511"/>
            <a:chOff x="6449716" y="1373089"/>
            <a:chExt cx="900000" cy="900000"/>
          </a:xfrm>
        </p:grpSpPr>
        <p:sp>
          <p:nvSpPr>
            <p:cNvPr id="4" name="Rounded Rectangle 44">
              <a:extLst>
                <a:ext uri="{FF2B5EF4-FFF2-40B4-BE49-F238E27FC236}">
                  <a16:creationId xmlns:a16="http://schemas.microsoft.com/office/drawing/2014/main" id="{FA06B624-8E27-1A7A-59D7-AB27EB89ADC5}"/>
                </a:ext>
              </a:extLst>
            </p:cNvPr>
            <p:cNvSpPr/>
            <p:nvPr/>
          </p:nvSpPr>
          <p:spPr>
            <a:xfrm>
              <a:off x="6449716" y="1373089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5">
              <a:extLst>
                <a:ext uri="{FF2B5EF4-FFF2-40B4-BE49-F238E27FC236}">
                  <a16:creationId xmlns:a16="http://schemas.microsoft.com/office/drawing/2014/main" id="{E904B77C-DC4E-E8DF-0104-0AEF31C73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71116" y="1534147"/>
              <a:ext cx="457200" cy="4572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0382EE4-4AC7-AC3B-FA23-4838508E5020}"/>
              </a:ext>
            </a:extLst>
          </p:cNvPr>
          <p:cNvGrpSpPr/>
          <p:nvPr/>
        </p:nvGrpSpPr>
        <p:grpSpPr>
          <a:xfrm>
            <a:off x="3581656" y="3074535"/>
            <a:ext cx="648000" cy="504000"/>
            <a:chOff x="6449716" y="4446414"/>
            <a:chExt cx="900000" cy="900000"/>
          </a:xfrm>
        </p:grpSpPr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9A1E1154-E0C0-AFEB-5F8E-CA6DD83290F3}"/>
                </a:ext>
              </a:extLst>
            </p:cNvPr>
            <p:cNvSpPr/>
            <p:nvPr/>
          </p:nvSpPr>
          <p:spPr>
            <a:xfrm>
              <a:off x="6449716" y="4446414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7">
              <a:extLst>
                <a:ext uri="{FF2B5EF4-FFF2-40B4-BE49-F238E27FC236}">
                  <a16:creationId xmlns:a16="http://schemas.microsoft.com/office/drawing/2014/main" id="{43570FDB-5A7E-A63E-0AF1-CAA0FFB43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02074" y="4633798"/>
              <a:ext cx="395285" cy="395285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85B3EEA-215C-A090-EBE4-83BDC5B17439}"/>
              </a:ext>
            </a:extLst>
          </p:cNvPr>
          <p:cNvGrpSpPr/>
          <p:nvPr/>
        </p:nvGrpSpPr>
        <p:grpSpPr>
          <a:xfrm>
            <a:off x="3581657" y="2532973"/>
            <a:ext cx="648000" cy="504000"/>
            <a:chOff x="6449716" y="3474241"/>
            <a:chExt cx="900000" cy="900000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5D794AD5-7A32-CB81-520E-8DDD424C9C0C}"/>
                </a:ext>
              </a:extLst>
            </p:cNvPr>
            <p:cNvSpPr/>
            <p:nvPr/>
          </p:nvSpPr>
          <p:spPr>
            <a:xfrm>
              <a:off x="6449716" y="3474241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6">
              <a:extLst>
                <a:ext uri="{FF2B5EF4-FFF2-40B4-BE49-F238E27FC236}">
                  <a16:creationId xmlns:a16="http://schemas.microsoft.com/office/drawing/2014/main" id="{2535DE4D-F36B-27B2-2FED-0A35F33DB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374" y="3638414"/>
              <a:ext cx="578685" cy="490669"/>
            </a:xfrm>
            <a:custGeom>
              <a:avLst/>
              <a:gdLst>
                <a:gd name="T0" fmla="*/ 2296 w 5628"/>
                <a:gd name="T1" fmla="*/ 3800 h 4773"/>
                <a:gd name="T2" fmla="*/ 2272 w 5628"/>
                <a:gd name="T3" fmla="*/ 3820 h 4773"/>
                <a:gd name="T4" fmla="*/ 2173 w 5628"/>
                <a:gd name="T5" fmla="*/ 4351 h 4773"/>
                <a:gd name="T6" fmla="*/ 2183 w 5628"/>
                <a:gd name="T7" fmla="*/ 4389 h 4773"/>
                <a:gd name="T8" fmla="*/ 2219 w 5628"/>
                <a:gd name="T9" fmla="*/ 4406 h 4773"/>
                <a:gd name="T10" fmla="*/ 3428 w 5628"/>
                <a:gd name="T11" fmla="*/ 4401 h 4773"/>
                <a:gd name="T12" fmla="*/ 3452 w 5628"/>
                <a:gd name="T13" fmla="*/ 4377 h 4773"/>
                <a:gd name="T14" fmla="*/ 3455 w 5628"/>
                <a:gd name="T15" fmla="*/ 4353 h 4773"/>
                <a:gd name="T16" fmla="*/ 3361 w 5628"/>
                <a:gd name="T17" fmla="*/ 3836 h 4773"/>
                <a:gd name="T18" fmla="*/ 3346 w 5628"/>
                <a:gd name="T19" fmla="*/ 3808 h 4773"/>
                <a:gd name="T20" fmla="*/ 3317 w 5628"/>
                <a:gd name="T21" fmla="*/ 3796 h 4773"/>
                <a:gd name="T22" fmla="*/ 877 w 5628"/>
                <a:gd name="T23" fmla="*/ 457 h 4773"/>
                <a:gd name="T24" fmla="*/ 839 w 5628"/>
                <a:gd name="T25" fmla="*/ 471 h 4773"/>
                <a:gd name="T26" fmla="*/ 815 w 5628"/>
                <a:gd name="T27" fmla="*/ 504 h 4773"/>
                <a:gd name="T28" fmla="*/ 812 w 5628"/>
                <a:gd name="T29" fmla="*/ 2832 h 4773"/>
                <a:gd name="T30" fmla="*/ 829 w 5628"/>
                <a:gd name="T31" fmla="*/ 2878 h 4773"/>
                <a:gd name="T32" fmla="*/ 4777 w 5628"/>
                <a:gd name="T33" fmla="*/ 2892 h 4773"/>
                <a:gd name="T34" fmla="*/ 4811 w 5628"/>
                <a:gd name="T35" fmla="*/ 2856 h 4773"/>
                <a:gd name="T36" fmla="*/ 4816 w 5628"/>
                <a:gd name="T37" fmla="*/ 524 h 4773"/>
                <a:gd name="T38" fmla="*/ 4804 w 5628"/>
                <a:gd name="T39" fmla="*/ 485 h 4773"/>
                <a:gd name="T40" fmla="*/ 4772 w 5628"/>
                <a:gd name="T41" fmla="*/ 461 h 4773"/>
                <a:gd name="T42" fmla="*/ 877 w 5628"/>
                <a:gd name="T43" fmla="*/ 457 h 4773"/>
                <a:gd name="T44" fmla="*/ 4750 w 5628"/>
                <a:gd name="T45" fmla="*/ 0 h 4773"/>
                <a:gd name="T46" fmla="*/ 4890 w 5628"/>
                <a:gd name="T47" fmla="*/ 19 h 4773"/>
                <a:gd name="T48" fmla="*/ 5014 w 5628"/>
                <a:gd name="T49" fmla="*/ 72 h 4773"/>
                <a:gd name="T50" fmla="*/ 5121 w 5628"/>
                <a:gd name="T51" fmla="*/ 154 h 4773"/>
                <a:gd name="T52" fmla="*/ 5203 w 5628"/>
                <a:gd name="T53" fmla="*/ 259 h 4773"/>
                <a:gd name="T54" fmla="*/ 5256 w 5628"/>
                <a:gd name="T55" fmla="*/ 384 h 4773"/>
                <a:gd name="T56" fmla="*/ 5275 w 5628"/>
                <a:gd name="T57" fmla="*/ 524 h 4773"/>
                <a:gd name="T58" fmla="*/ 5272 w 5628"/>
                <a:gd name="T59" fmla="*/ 2893 h 4773"/>
                <a:gd name="T60" fmla="*/ 5244 w 5628"/>
                <a:gd name="T61" fmla="*/ 3009 h 4773"/>
                <a:gd name="T62" fmla="*/ 5268 w 5628"/>
                <a:gd name="T63" fmla="*/ 3069 h 4773"/>
                <a:gd name="T64" fmla="*/ 5625 w 5628"/>
                <a:gd name="T65" fmla="*/ 4503 h 4773"/>
                <a:gd name="T66" fmla="*/ 5623 w 5628"/>
                <a:gd name="T67" fmla="*/ 4585 h 4773"/>
                <a:gd name="T68" fmla="*/ 5587 w 5628"/>
                <a:gd name="T69" fmla="*/ 4669 h 4773"/>
                <a:gd name="T70" fmla="*/ 5524 w 5628"/>
                <a:gd name="T71" fmla="*/ 4732 h 4773"/>
                <a:gd name="T72" fmla="*/ 5440 w 5628"/>
                <a:gd name="T73" fmla="*/ 4768 h 4773"/>
                <a:gd name="T74" fmla="*/ 235 w 5628"/>
                <a:gd name="T75" fmla="*/ 4773 h 4773"/>
                <a:gd name="T76" fmla="*/ 152 w 5628"/>
                <a:gd name="T77" fmla="*/ 4757 h 4773"/>
                <a:gd name="T78" fmla="*/ 78 w 5628"/>
                <a:gd name="T79" fmla="*/ 4713 h 4773"/>
                <a:gd name="T80" fmla="*/ 27 w 5628"/>
                <a:gd name="T81" fmla="*/ 4646 h 4773"/>
                <a:gd name="T82" fmla="*/ 2 w 5628"/>
                <a:gd name="T83" fmla="*/ 4564 h 4773"/>
                <a:gd name="T84" fmla="*/ 7 w 5628"/>
                <a:gd name="T85" fmla="*/ 4481 h 4773"/>
                <a:gd name="T86" fmla="*/ 370 w 5628"/>
                <a:gd name="T87" fmla="*/ 3038 h 4773"/>
                <a:gd name="T88" fmla="*/ 367 w 5628"/>
                <a:gd name="T89" fmla="*/ 2951 h 4773"/>
                <a:gd name="T90" fmla="*/ 353 w 5628"/>
                <a:gd name="T91" fmla="*/ 2832 h 4773"/>
                <a:gd name="T92" fmla="*/ 358 w 5628"/>
                <a:gd name="T93" fmla="*/ 452 h 4773"/>
                <a:gd name="T94" fmla="*/ 394 w 5628"/>
                <a:gd name="T95" fmla="*/ 321 h 4773"/>
                <a:gd name="T96" fmla="*/ 462 w 5628"/>
                <a:gd name="T97" fmla="*/ 203 h 4773"/>
                <a:gd name="T98" fmla="*/ 558 w 5628"/>
                <a:gd name="T99" fmla="*/ 109 h 4773"/>
                <a:gd name="T100" fmla="*/ 674 w 5628"/>
                <a:gd name="T101" fmla="*/ 41 h 4773"/>
                <a:gd name="T102" fmla="*/ 807 w 5628"/>
                <a:gd name="T103" fmla="*/ 5 h 4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8" h="4773">
                  <a:moveTo>
                    <a:pt x="2311" y="3796"/>
                  </a:moveTo>
                  <a:lnTo>
                    <a:pt x="2296" y="3800"/>
                  </a:lnTo>
                  <a:lnTo>
                    <a:pt x="2282" y="3808"/>
                  </a:lnTo>
                  <a:lnTo>
                    <a:pt x="2272" y="3820"/>
                  </a:lnTo>
                  <a:lnTo>
                    <a:pt x="2267" y="3836"/>
                  </a:lnTo>
                  <a:lnTo>
                    <a:pt x="2173" y="4351"/>
                  </a:lnTo>
                  <a:lnTo>
                    <a:pt x="2174" y="4370"/>
                  </a:lnTo>
                  <a:lnTo>
                    <a:pt x="2183" y="4389"/>
                  </a:lnTo>
                  <a:lnTo>
                    <a:pt x="2198" y="4401"/>
                  </a:lnTo>
                  <a:lnTo>
                    <a:pt x="2219" y="4406"/>
                  </a:lnTo>
                  <a:lnTo>
                    <a:pt x="3409" y="4406"/>
                  </a:lnTo>
                  <a:lnTo>
                    <a:pt x="3428" y="4401"/>
                  </a:lnTo>
                  <a:lnTo>
                    <a:pt x="3442" y="4392"/>
                  </a:lnTo>
                  <a:lnTo>
                    <a:pt x="3452" y="4377"/>
                  </a:lnTo>
                  <a:lnTo>
                    <a:pt x="3455" y="4358"/>
                  </a:lnTo>
                  <a:lnTo>
                    <a:pt x="3455" y="4353"/>
                  </a:lnTo>
                  <a:lnTo>
                    <a:pt x="3454" y="4346"/>
                  </a:lnTo>
                  <a:lnTo>
                    <a:pt x="3361" y="3836"/>
                  </a:lnTo>
                  <a:lnTo>
                    <a:pt x="3356" y="3820"/>
                  </a:lnTo>
                  <a:lnTo>
                    <a:pt x="3346" y="3808"/>
                  </a:lnTo>
                  <a:lnTo>
                    <a:pt x="3332" y="3800"/>
                  </a:lnTo>
                  <a:lnTo>
                    <a:pt x="3317" y="3796"/>
                  </a:lnTo>
                  <a:lnTo>
                    <a:pt x="2311" y="3796"/>
                  </a:lnTo>
                  <a:close/>
                  <a:moveTo>
                    <a:pt x="877" y="457"/>
                  </a:moveTo>
                  <a:lnTo>
                    <a:pt x="856" y="461"/>
                  </a:lnTo>
                  <a:lnTo>
                    <a:pt x="839" y="471"/>
                  </a:lnTo>
                  <a:lnTo>
                    <a:pt x="824" y="485"/>
                  </a:lnTo>
                  <a:lnTo>
                    <a:pt x="815" y="504"/>
                  </a:lnTo>
                  <a:lnTo>
                    <a:pt x="812" y="524"/>
                  </a:lnTo>
                  <a:lnTo>
                    <a:pt x="812" y="2832"/>
                  </a:lnTo>
                  <a:lnTo>
                    <a:pt x="815" y="2856"/>
                  </a:lnTo>
                  <a:lnTo>
                    <a:pt x="829" y="2878"/>
                  </a:lnTo>
                  <a:lnTo>
                    <a:pt x="849" y="2892"/>
                  </a:lnTo>
                  <a:lnTo>
                    <a:pt x="4777" y="2892"/>
                  </a:lnTo>
                  <a:lnTo>
                    <a:pt x="4797" y="2878"/>
                  </a:lnTo>
                  <a:lnTo>
                    <a:pt x="4811" y="2856"/>
                  </a:lnTo>
                  <a:lnTo>
                    <a:pt x="4816" y="2832"/>
                  </a:lnTo>
                  <a:lnTo>
                    <a:pt x="4816" y="524"/>
                  </a:lnTo>
                  <a:lnTo>
                    <a:pt x="4813" y="504"/>
                  </a:lnTo>
                  <a:lnTo>
                    <a:pt x="4804" y="485"/>
                  </a:lnTo>
                  <a:lnTo>
                    <a:pt x="4789" y="471"/>
                  </a:lnTo>
                  <a:lnTo>
                    <a:pt x="4772" y="461"/>
                  </a:lnTo>
                  <a:lnTo>
                    <a:pt x="4750" y="457"/>
                  </a:lnTo>
                  <a:lnTo>
                    <a:pt x="877" y="457"/>
                  </a:lnTo>
                  <a:close/>
                  <a:moveTo>
                    <a:pt x="877" y="0"/>
                  </a:moveTo>
                  <a:lnTo>
                    <a:pt x="4750" y="0"/>
                  </a:lnTo>
                  <a:lnTo>
                    <a:pt x="4821" y="5"/>
                  </a:lnTo>
                  <a:lnTo>
                    <a:pt x="4890" y="19"/>
                  </a:lnTo>
                  <a:lnTo>
                    <a:pt x="4954" y="41"/>
                  </a:lnTo>
                  <a:lnTo>
                    <a:pt x="5014" y="72"/>
                  </a:lnTo>
                  <a:lnTo>
                    <a:pt x="5070" y="109"/>
                  </a:lnTo>
                  <a:lnTo>
                    <a:pt x="5121" y="154"/>
                  </a:lnTo>
                  <a:lnTo>
                    <a:pt x="5166" y="203"/>
                  </a:lnTo>
                  <a:lnTo>
                    <a:pt x="5203" y="259"/>
                  </a:lnTo>
                  <a:lnTo>
                    <a:pt x="5234" y="321"/>
                  </a:lnTo>
                  <a:lnTo>
                    <a:pt x="5256" y="384"/>
                  </a:lnTo>
                  <a:lnTo>
                    <a:pt x="5270" y="452"/>
                  </a:lnTo>
                  <a:lnTo>
                    <a:pt x="5275" y="524"/>
                  </a:lnTo>
                  <a:lnTo>
                    <a:pt x="5275" y="2832"/>
                  </a:lnTo>
                  <a:lnTo>
                    <a:pt x="5272" y="2893"/>
                  </a:lnTo>
                  <a:lnTo>
                    <a:pt x="5260" y="2951"/>
                  </a:lnTo>
                  <a:lnTo>
                    <a:pt x="5244" y="3009"/>
                  </a:lnTo>
                  <a:lnTo>
                    <a:pt x="5258" y="3038"/>
                  </a:lnTo>
                  <a:lnTo>
                    <a:pt x="5268" y="3069"/>
                  </a:lnTo>
                  <a:lnTo>
                    <a:pt x="5618" y="4469"/>
                  </a:lnTo>
                  <a:lnTo>
                    <a:pt x="5625" y="4503"/>
                  </a:lnTo>
                  <a:lnTo>
                    <a:pt x="5628" y="4537"/>
                  </a:lnTo>
                  <a:lnTo>
                    <a:pt x="5623" y="4585"/>
                  </a:lnTo>
                  <a:lnTo>
                    <a:pt x="5609" y="4629"/>
                  </a:lnTo>
                  <a:lnTo>
                    <a:pt x="5587" y="4669"/>
                  </a:lnTo>
                  <a:lnTo>
                    <a:pt x="5560" y="4704"/>
                  </a:lnTo>
                  <a:lnTo>
                    <a:pt x="5524" y="4732"/>
                  </a:lnTo>
                  <a:lnTo>
                    <a:pt x="5485" y="4754"/>
                  </a:lnTo>
                  <a:lnTo>
                    <a:pt x="5440" y="4768"/>
                  </a:lnTo>
                  <a:lnTo>
                    <a:pt x="5393" y="4773"/>
                  </a:lnTo>
                  <a:lnTo>
                    <a:pt x="235" y="4773"/>
                  </a:lnTo>
                  <a:lnTo>
                    <a:pt x="193" y="4769"/>
                  </a:lnTo>
                  <a:lnTo>
                    <a:pt x="152" y="4757"/>
                  </a:lnTo>
                  <a:lnTo>
                    <a:pt x="113" y="4738"/>
                  </a:lnTo>
                  <a:lnTo>
                    <a:pt x="78" y="4713"/>
                  </a:lnTo>
                  <a:lnTo>
                    <a:pt x="49" y="4682"/>
                  </a:lnTo>
                  <a:lnTo>
                    <a:pt x="27" y="4646"/>
                  </a:lnTo>
                  <a:lnTo>
                    <a:pt x="10" y="4607"/>
                  </a:lnTo>
                  <a:lnTo>
                    <a:pt x="2" y="4564"/>
                  </a:lnTo>
                  <a:lnTo>
                    <a:pt x="0" y="4523"/>
                  </a:lnTo>
                  <a:lnTo>
                    <a:pt x="7" y="4481"/>
                  </a:lnTo>
                  <a:lnTo>
                    <a:pt x="360" y="3069"/>
                  </a:lnTo>
                  <a:lnTo>
                    <a:pt x="370" y="3038"/>
                  </a:lnTo>
                  <a:lnTo>
                    <a:pt x="384" y="3009"/>
                  </a:lnTo>
                  <a:lnTo>
                    <a:pt x="367" y="2951"/>
                  </a:lnTo>
                  <a:lnTo>
                    <a:pt x="356" y="2893"/>
                  </a:lnTo>
                  <a:lnTo>
                    <a:pt x="353" y="2832"/>
                  </a:lnTo>
                  <a:lnTo>
                    <a:pt x="353" y="524"/>
                  </a:lnTo>
                  <a:lnTo>
                    <a:pt x="358" y="452"/>
                  </a:lnTo>
                  <a:lnTo>
                    <a:pt x="372" y="384"/>
                  </a:lnTo>
                  <a:lnTo>
                    <a:pt x="394" y="321"/>
                  </a:lnTo>
                  <a:lnTo>
                    <a:pt x="425" y="259"/>
                  </a:lnTo>
                  <a:lnTo>
                    <a:pt x="462" y="203"/>
                  </a:lnTo>
                  <a:lnTo>
                    <a:pt x="507" y="154"/>
                  </a:lnTo>
                  <a:lnTo>
                    <a:pt x="558" y="109"/>
                  </a:lnTo>
                  <a:lnTo>
                    <a:pt x="612" y="72"/>
                  </a:lnTo>
                  <a:lnTo>
                    <a:pt x="674" y="41"/>
                  </a:lnTo>
                  <a:lnTo>
                    <a:pt x="738" y="19"/>
                  </a:lnTo>
                  <a:lnTo>
                    <a:pt x="807" y="5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4D03E303-3EC9-8B5F-E1E6-F48F142C6E14}"/>
              </a:ext>
            </a:extLst>
          </p:cNvPr>
          <p:cNvSpPr/>
          <p:nvPr/>
        </p:nvSpPr>
        <p:spPr>
          <a:xfrm>
            <a:off x="110671" y="1095830"/>
            <a:ext cx="3425372" cy="3179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ED4061DD-4727-46AA-AC5C-BFF1CBB9A8E6}"/>
              </a:ext>
            </a:extLst>
          </p:cNvPr>
          <p:cNvSpPr/>
          <p:nvPr/>
        </p:nvSpPr>
        <p:spPr>
          <a:xfrm>
            <a:off x="558989" y="1056865"/>
            <a:ext cx="2521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Tipo </a:t>
            </a:r>
            <a:r>
              <a:rPr lang="en-US" sz="16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Produto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73C9430-7601-165C-7711-2BD4B96B6211}"/>
              </a:ext>
            </a:extLst>
          </p:cNvPr>
          <p:cNvSpPr/>
          <p:nvPr/>
        </p:nvSpPr>
        <p:spPr>
          <a:xfrm>
            <a:off x="3594357" y="1095830"/>
            <a:ext cx="3425372" cy="31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9C0BBEF-3826-C997-AC95-CB976D54ADAA}"/>
              </a:ext>
            </a:extLst>
          </p:cNvPr>
          <p:cNvSpPr/>
          <p:nvPr/>
        </p:nvSpPr>
        <p:spPr>
          <a:xfrm>
            <a:off x="4042675" y="1056865"/>
            <a:ext cx="2521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Canal </a:t>
            </a:r>
            <a:r>
              <a:rPr lang="en-US" sz="16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Distribuição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2DD00584-55CC-0A68-1422-44725A4A5335}"/>
              </a:ext>
            </a:extLst>
          </p:cNvPr>
          <p:cNvSpPr/>
          <p:nvPr/>
        </p:nvSpPr>
        <p:spPr>
          <a:xfrm>
            <a:off x="7223985" y="529194"/>
            <a:ext cx="2363189" cy="2289008"/>
          </a:xfrm>
          <a:prstGeom prst="roundRect">
            <a:avLst>
              <a:gd name="adj" fmla="val 14649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outerShdw blurRad="279400" dist="38100" dir="5400000" sx="103000" sy="103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CA2F1256-263B-C83E-17B2-3050E0A5A490}"/>
              </a:ext>
            </a:extLst>
          </p:cNvPr>
          <p:cNvSpPr/>
          <p:nvPr/>
        </p:nvSpPr>
        <p:spPr>
          <a:xfrm>
            <a:off x="7231041" y="675646"/>
            <a:ext cx="2287043" cy="200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Classe AB apresentaram a maior incidência de barra de chocolate, com 5,6%. Isso indica que consumidores de classes socioeconômicas mais altas têm uma preferência por esse tipo de produto.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80CE03C5-87FB-E661-67EF-743AC3BEE3FA}"/>
              </a:ext>
            </a:extLst>
          </p:cNvPr>
          <p:cNvSpPr/>
          <p:nvPr/>
        </p:nvSpPr>
        <p:spPr>
          <a:xfrm>
            <a:off x="7231041" y="177254"/>
            <a:ext cx="2356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0" dirty="0">
                <a:effectLst/>
                <a:latin typeface="-apple-system"/>
              </a:rPr>
              <a:t>Perfil socioeconômico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1AB463BC-2167-1711-987F-9F92810017E3}"/>
              </a:ext>
            </a:extLst>
          </p:cNvPr>
          <p:cNvSpPr/>
          <p:nvPr/>
        </p:nvSpPr>
        <p:spPr>
          <a:xfrm>
            <a:off x="9846747" y="510975"/>
            <a:ext cx="2363189" cy="2289008"/>
          </a:xfrm>
          <a:prstGeom prst="roundRect">
            <a:avLst>
              <a:gd name="adj" fmla="val 14649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A2CBAE98-BE27-A292-84B6-BDC8E7FD5EE0}"/>
              </a:ext>
            </a:extLst>
          </p:cNvPr>
          <p:cNvSpPr/>
          <p:nvPr/>
        </p:nvSpPr>
        <p:spPr>
          <a:xfrm>
            <a:off x="9884819" y="731402"/>
            <a:ext cx="2287043" cy="200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Atacarejo representa 7,2% de vendas. Mostra uma tendência de os consumidores encontrarem esses produtos em estabelecimentos que oferecem preços mais competitivos.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3AEE8828-420C-43D0-27C9-E5E59EC2D1EC}"/>
              </a:ext>
            </a:extLst>
          </p:cNvPr>
          <p:cNvSpPr/>
          <p:nvPr/>
        </p:nvSpPr>
        <p:spPr>
          <a:xfrm>
            <a:off x="9846747" y="185947"/>
            <a:ext cx="236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0" dirty="0">
                <a:effectLst/>
                <a:latin typeface="-apple-system"/>
              </a:rPr>
              <a:t>Canais de venda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C3B6FB3E-D5BA-83CE-1987-2FBF51BCC652}"/>
              </a:ext>
            </a:extLst>
          </p:cNvPr>
          <p:cNvSpPr/>
          <p:nvPr/>
        </p:nvSpPr>
        <p:spPr>
          <a:xfrm>
            <a:off x="-26640" y="47444"/>
            <a:ext cx="2846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 2023</a:t>
            </a:r>
          </a:p>
        </p:txBody>
      </p:sp>
      <p:sp>
        <p:nvSpPr>
          <p:cNvPr id="37" name="Teardrop 4">
            <a:extLst>
              <a:ext uri="{FF2B5EF4-FFF2-40B4-BE49-F238E27FC236}">
                <a16:creationId xmlns:a16="http://schemas.microsoft.com/office/drawing/2014/main" id="{88C0E859-C47A-D5C3-4B2F-FE0529B0C1F6}"/>
              </a:ext>
            </a:extLst>
          </p:cNvPr>
          <p:cNvSpPr/>
          <p:nvPr/>
        </p:nvSpPr>
        <p:spPr>
          <a:xfrm flipH="1" flipV="1">
            <a:off x="1368042" y="3816291"/>
            <a:ext cx="990782" cy="9000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BD75570B-81B8-A1D3-1D1B-9A3F8D9814BE}"/>
              </a:ext>
            </a:extLst>
          </p:cNvPr>
          <p:cNvSpPr/>
          <p:nvPr/>
        </p:nvSpPr>
        <p:spPr>
          <a:xfrm>
            <a:off x="1117730" y="4020069"/>
            <a:ext cx="14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11,6%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04CA903D-68C0-67DF-0D5E-7C57952A1FE3}"/>
              </a:ext>
            </a:extLst>
          </p:cNvPr>
          <p:cNvSpPr/>
          <p:nvPr/>
        </p:nvSpPr>
        <p:spPr>
          <a:xfrm>
            <a:off x="2398423" y="4112402"/>
            <a:ext cx="1234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Região</a:t>
            </a: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Sul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D58998A-96A7-8406-BDC8-45375F7046D7}"/>
              </a:ext>
            </a:extLst>
          </p:cNvPr>
          <p:cNvGrpSpPr/>
          <p:nvPr/>
        </p:nvGrpSpPr>
        <p:grpSpPr>
          <a:xfrm>
            <a:off x="5074289" y="2988096"/>
            <a:ext cx="7135647" cy="2878233"/>
            <a:chOff x="2515207" y="2063274"/>
            <a:chExt cx="7135647" cy="3583527"/>
          </a:xfrm>
        </p:grpSpPr>
        <p:sp>
          <p:nvSpPr>
            <p:cNvPr id="50" name="Rounded Rectangle 8">
              <a:extLst>
                <a:ext uri="{FF2B5EF4-FFF2-40B4-BE49-F238E27FC236}">
                  <a16:creationId xmlns:a16="http://schemas.microsoft.com/office/drawing/2014/main" id="{0F75F9DA-A664-8039-D55D-CDC16E9FEBB4}"/>
                </a:ext>
              </a:extLst>
            </p:cNvPr>
            <p:cNvSpPr/>
            <p:nvPr/>
          </p:nvSpPr>
          <p:spPr>
            <a:xfrm>
              <a:off x="8178497" y="3819068"/>
              <a:ext cx="1290917" cy="129091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330200" sx="119000" sy="119000" algn="ctr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914400">
              <a:extrusionClr>
                <a:schemeClr val="accent6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836132C3-418B-A5ED-3991-F1AAD2D246D0}"/>
                </a:ext>
              </a:extLst>
            </p:cNvPr>
            <p:cNvSpPr/>
            <p:nvPr/>
          </p:nvSpPr>
          <p:spPr>
            <a:xfrm>
              <a:off x="6763336" y="2063274"/>
              <a:ext cx="1290917" cy="129091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330200" sx="119000" sy="119000" algn="ctr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2965450">
              <a:extrusionClr>
                <a:schemeClr val="accent4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6">
              <a:extLst>
                <a:ext uri="{FF2B5EF4-FFF2-40B4-BE49-F238E27FC236}">
                  <a16:creationId xmlns:a16="http://schemas.microsoft.com/office/drawing/2014/main" id="{73D92457-F6C7-278E-5099-4F24582B4271}"/>
                </a:ext>
              </a:extLst>
            </p:cNvPr>
            <p:cNvSpPr/>
            <p:nvPr/>
          </p:nvSpPr>
          <p:spPr>
            <a:xfrm>
              <a:off x="5511498" y="3503809"/>
              <a:ext cx="1290917" cy="129091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330200" sx="119000" sy="119000" algn="ctr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1720850">
              <a:extrusionClr>
                <a:schemeClr val="accent3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">
              <a:extLst>
                <a:ext uri="{FF2B5EF4-FFF2-40B4-BE49-F238E27FC236}">
                  <a16:creationId xmlns:a16="http://schemas.microsoft.com/office/drawing/2014/main" id="{8FE8B363-EC5E-85D9-FB06-6E5BE9B22470}"/>
                </a:ext>
              </a:extLst>
            </p:cNvPr>
            <p:cNvSpPr/>
            <p:nvPr/>
          </p:nvSpPr>
          <p:spPr>
            <a:xfrm>
              <a:off x="4177998" y="2912779"/>
              <a:ext cx="1290917" cy="129091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330200" sx="119000" sy="119000" algn="ctr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2565400">
              <a:extrusionClr>
                <a:schemeClr val="accent2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EE934CD7-0598-284A-4937-D414DF8CF0E4}"/>
                </a:ext>
              </a:extLst>
            </p:cNvPr>
            <p:cNvSpPr/>
            <p:nvPr/>
          </p:nvSpPr>
          <p:spPr>
            <a:xfrm>
              <a:off x="2844498" y="4355884"/>
              <a:ext cx="1290917" cy="129091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330200" sx="119000" sy="119000" algn="ctr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1270000">
              <a:extrusionClr>
                <a:schemeClr val="accent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37">
              <a:extLst>
                <a:ext uri="{FF2B5EF4-FFF2-40B4-BE49-F238E27FC236}">
                  <a16:creationId xmlns:a16="http://schemas.microsoft.com/office/drawing/2014/main" id="{6097C94E-E1A8-96D2-35EA-C4C6D3B057EB}"/>
                </a:ext>
              </a:extLst>
            </p:cNvPr>
            <p:cNvSpPr txBox="1"/>
            <p:nvPr/>
          </p:nvSpPr>
          <p:spPr>
            <a:xfrm>
              <a:off x="6634176" y="2081523"/>
              <a:ext cx="1633669" cy="42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Cacau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Show</a:t>
              </a:r>
            </a:p>
          </p:txBody>
        </p: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407F6568-AC94-E9D2-A129-DE1F72E11E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96591" y="3704394"/>
              <a:ext cx="386731" cy="353214"/>
              <a:chOff x="669" y="451"/>
              <a:chExt cx="300" cy="274"/>
            </a:xfrm>
            <a:solidFill>
              <a:schemeClr val="bg1"/>
            </a:solidFill>
          </p:grpSpPr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9538DE29-2ED7-45B9-3869-3790AE9CD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" y="451"/>
                <a:ext cx="300" cy="263"/>
              </a:xfrm>
              <a:custGeom>
                <a:avLst/>
                <a:gdLst>
                  <a:gd name="T0" fmla="*/ 3238 w 3304"/>
                  <a:gd name="T1" fmla="*/ 0 h 2900"/>
                  <a:gd name="T2" fmla="*/ 3254 w 3304"/>
                  <a:gd name="T3" fmla="*/ 3 h 2900"/>
                  <a:gd name="T4" fmla="*/ 3270 w 3304"/>
                  <a:gd name="T5" fmla="*/ 10 h 2900"/>
                  <a:gd name="T6" fmla="*/ 3283 w 3304"/>
                  <a:gd name="T7" fmla="*/ 20 h 2900"/>
                  <a:gd name="T8" fmla="*/ 3293 w 3304"/>
                  <a:gd name="T9" fmla="*/ 33 h 2900"/>
                  <a:gd name="T10" fmla="*/ 3301 w 3304"/>
                  <a:gd name="T11" fmla="*/ 48 h 2900"/>
                  <a:gd name="T12" fmla="*/ 3304 w 3304"/>
                  <a:gd name="T13" fmla="*/ 65 h 2900"/>
                  <a:gd name="T14" fmla="*/ 3304 w 3304"/>
                  <a:gd name="T15" fmla="*/ 82 h 2900"/>
                  <a:gd name="T16" fmla="*/ 3300 w 3304"/>
                  <a:gd name="T17" fmla="*/ 98 h 2900"/>
                  <a:gd name="T18" fmla="*/ 2314 w 3304"/>
                  <a:gd name="T19" fmla="*/ 2751 h 2900"/>
                  <a:gd name="T20" fmla="*/ 2299 w 3304"/>
                  <a:gd name="T21" fmla="*/ 2782 h 2900"/>
                  <a:gd name="T22" fmla="*/ 2279 w 3304"/>
                  <a:gd name="T23" fmla="*/ 2811 h 2900"/>
                  <a:gd name="T24" fmla="*/ 2255 w 3304"/>
                  <a:gd name="T25" fmla="*/ 2837 h 2900"/>
                  <a:gd name="T26" fmla="*/ 2228 w 3304"/>
                  <a:gd name="T27" fmla="*/ 2859 h 2900"/>
                  <a:gd name="T28" fmla="*/ 2197 w 3304"/>
                  <a:gd name="T29" fmla="*/ 2877 h 2900"/>
                  <a:gd name="T30" fmla="*/ 2164 w 3304"/>
                  <a:gd name="T31" fmla="*/ 2890 h 2900"/>
                  <a:gd name="T32" fmla="*/ 2129 w 3304"/>
                  <a:gd name="T33" fmla="*/ 2898 h 2900"/>
                  <a:gd name="T34" fmla="*/ 2093 w 3304"/>
                  <a:gd name="T35" fmla="*/ 2900 h 2900"/>
                  <a:gd name="T36" fmla="*/ 2058 w 3304"/>
                  <a:gd name="T37" fmla="*/ 2897 h 2900"/>
                  <a:gd name="T38" fmla="*/ 2023 w 3304"/>
                  <a:gd name="T39" fmla="*/ 2888 h 2900"/>
                  <a:gd name="T40" fmla="*/ 1990 w 3304"/>
                  <a:gd name="T41" fmla="*/ 2875 h 2900"/>
                  <a:gd name="T42" fmla="*/ 1960 w 3304"/>
                  <a:gd name="T43" fmla="*/ 2856 h 2900"/>
                  <a:gd name="T44" fmla="*/ 1038 w 3304"/>
                  <a:gd name="T45" fmla="*/ 2197 h 2900"/>
                  <a:gd name="T46" fmla="*/ 3156 w 3304"/>
                  <a:gd name="T47" fmla="*/ 147 h 2900"/>
                  <a:gd name="T48" fmla="*/ 760 w 3304"/>
                  <a:gd name="T49" fmla="*/ 1998 h 2900"/>
                  <a:gd name="T50" fmla="*/ 86 w 3304"/>
                  <a:gd name="T51" fmla="*/ 1516 h 2900"/>
                  <a:gd name="T52" fmla="*/ 61 w 3304"/>
                  <a:gd name="T53" fmla="*/ 1496 h 2900"/>
                  <a:gd name="T54" fmla="*/ 40 w 3304"/>
                  <a:gd name="T55" fmla="*/ 1472 h 2900"/>
                  <a:gd name="T56" fmla="*/ 24 w 3304"/>
                  <a:gd name="T57" fmla="*/ 1446 h 2900"/>
                  <a:gd name="T58" fmla="*/ 11 w 3304"/>
                  <a:gd name="T59" fmla="*/ 1417 h 2900"/>
                  <a:gd name="T60" fmla="*/ 3 w 3304"/>
                  <a:gd name="T61" fmla="*/ 1388 h 2900"/>
                  <a:gd name="T62" fmla="*/ 0 w 3304"/>
                  <a:gd name="T63" fmla="*/ 1356 h 2900"/>
                  <a:gd name="T64" fmla="*/ 2 w 3304"/>
                  <a:gd name="T65" fmla="*/ 1324 h 2900"/>
                  <a:gd name="T66" fmla="*/ 8 w 3304"/>
                  <a:gd name="T67" fmla="*/ 1293 h 2900"/>
                  <a:gd name="T68" fmla="*/ 19 w 3304"/>
                  <a:gd name="T69" fmla="*/ 1264 h 2900"/>
                  <a:gd name="T70" fmla="*/ 36 w 3304"/>
                  <a:gd name="T71" fmla="*/ 1237 h 2900"/>
                  <a:gd name="T72" fmla="*/ 55 w 3304"/>
                  <a:gd name="T73" fmla="*/ 1213 h 2900"/>
                  <a:gd name="T74" fmla="*/ 78 w 3304"/>
                  <a:gd name="T75" fmla="*/ 1192 h 2900"/>
                  <a:gd name="T76" fmla="*/ 104 w 3304"/>
                  <a:gd name="T77" fmla="*/ 1174 h 2900"/>
                  <a:gd name="T78" fmla="*/ 133 w 3304"/>
                  <a:gd name="T79" fmla="*/ 1160 h 2900"/>
                  <a:gd name="T80" fmla="*/ 3204 w 3304"/>
                  <a:gd name="T81" fmla="*/ 4 h 2900"/>
                  <a:gd name="T82" fmla="*/ 3220 w 3304"/>
                  <a:gd name="T83" fmla="*/ 0 h 2900"/>
                  <a:gd name="T84" fmla="*/ 3238 w 3304"/>
                  <a:gd name="T85" fmla="*/ 0 h 2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04" h="2900">
                    <a:moveTo>
                      <a:pt x="3238" y="0"/>
                    </a:moveTo>
                    <a:lnTo>
                      <a:pt x="3254" y="3"/>
                    </a:lnTo>
                    <a:lnTo>
                      <a:pt x="3270" y="10"/>
                    </a:lnTo>
                    <a:lnTo>
                      <a:pt x="3283" y="20"/>
                    </a:lnTo>
                    <a:lnTo>
                      <a:pt x="3293" y="33"/>
                    </a:lnTo>
                    <a:lnTo>
                      <a:pt x="3301" y="48"/>
                    </a:lnTo>
                    <a:lnTo>
                      <a:pt x="3304" y="65"/>
                    </a:lnTo>
                    <a:lnTo>
                      <a:pt x="3304" y="82"/>
                    </a:lnTo>
                    <a:lnTo>
                      <a:pt x="3300" y="98"/>
                    </a:lnTo>
                    <a:lnTo>
                      <a:pt x="2314" y="2751"/>
                    </a:lnTo>
                    <a:lnTo>
                      <a:pt x="2299" y="2782"/>
                    </a:lnTo>
                    <a:lnTo>
                      <a:pt x="2279" y="2811"/>
                    </a:lnTo>
                    <a:lnTo>
                      <a:pt x="2255" y="2837"/>
                    </a:lnTo>
                    <a:lnTo>
                      <a:pt x="2228" y="2859"/>
                    </a:lnTo>
                    <a:lnTo>
                      <a:pt x="2197" y="2877"/>
                    </a:lnTo>
                    <a:lnTo>
                      <a:pt x="2164" y="2890"/>
                    </a:lnTo>
                    <a:lnTo>
                      <a:pt x="2129" y="2898"/>
                    </a:lnTo>
                    <a:lnTo>
                      <a:pt x="2093" y="2900"/>
                    </a:lnTo>
                    <a:lnTo>
                      <a:pt x="2058" y="2897"/>
                    </a:lnTo>
                    <a:lnTo>
                      <a:pt x="2023" y="2888"/>
                    </a:lnTo>
                    <a:lnTo>
                      <a:pt x="1990" y="2875"/>
                    </a:lnTo>
                    <a:lnTo>
                      <a:pt x="1960" y="2856"/>
                    </a:lnTo>
                    <a:lnTo>
                      <a:pt x="1038" y="2197"/>
                    </a:lnTo>
                    <a:lnTo>
                      <a:pt x="3156" y="147"/>
                    </a:lnTo>
                    <a:lnTo>
                      <a:pt x="760" y="1998"/>
                    </a:lnTo>
                    <a:lnTo>
                      <a:pt x="86" y="1516"/>
                    </a:lnTo>
                    <a:lnTo>
                      <a:pt x="61" y="1496"/>
                    </a:lnTo>
                    <a:lnTo>
                      <a:pt x="40" y="1472"/>
                    </a:lnTo>
                    <a:lnTo>
                      <a:pt x="24" y="1446"/>
                    </a:lnTo>
                    <a:lnTo>
                      <a:pt x="11" y="1417"/>
                    </a:lnTo>
                    <a:lnTo>
                      <a:pt x="3" y="1388"/>
                    </a:lnTo>
                    <a:lnTo>
                      <a:pt x="0" y="1356"/>
                    </a:lnTo>
                    <a:lnTo>
                      <a:pt x="2" y="1324"/>
                    </a:lnTo>
                    <a:lnTo>
                      <a:pt x="8" y="1293"/>
                    </a:lnTo>
                    <a:lnTo>
                      <a:pt x="19" y="1264"/>
                    </a:lnTo>
                    <a:lnTo>
                      <a:pt x="36" y="1237"/>
                    </a:lnTo>
                    <a:lnTo>
                      <a:pt x="55" y="1213"/>
                    </a:lnTo>
                    <a:lnTo>
                      <a:pt x="78" y="1192"/>
                    </a:lnTo>
                    <a:lnTo>
                      <a:pt x="104" y="1174"/>
                    </a:lnTo>
                    <a:lnTo>
                      <a:pt x="133" y="1160"/>
                    </a:lnTo>
                    <a:lnTo>
                      <a:pt x="3204" y="4"/>
                    </a:lnTo>
                    <a:lnTo>
                      <a:pt x="3220" y="0"/>
                    </a:lnTo>
                    <a:lnTo>
                      <a:pt x="3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8F294500-B75C-0A4A-8F91-0DBE53C9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" y="647"/>
                <a:ext cx="72" cy="78"/>
              </a:xfrm>
              <a:custGeom>
                <a:avLst/>
                <a:gdLst>
                  <a:gd name="T0" fmla="*/ 0 w 796"/>
                  <a:gd name="T1" fmla="*/ 0 h 863"/>
                  <a:gd name="T2" fmla="*/ 796 w 796"/>
                  <a:gd name="T3" fmla="*/ 561 h 863"/>
                  <a:gd name="T4" fmla="*/ 795 w 796"/>
                  <a:gd name="T5" fmla="*/ 564 h 863"/>
                  <a:gd name="T6" fmla="*/ 789 w 796"/>
                  <a:gd name="T7" fmla="*/ 570 h 863"/>
                  <a:gd name="T8" fmla="*/ 778 w 796"/>
                  <a:gd name="T9" fmla="*/ 578 h 863"/>
                  <a:gd name="T10" fmla="*/ 764 w 796"/>
                  <a:gd name="T11" fmla="*/ 589 h 863"/>
                  <a:gd name="T12" fmla="*/ 746 w 796"/>
                  <a:gd name="T13" fmla="*/ 602 h 863"/>
                  <a:gd name="T14" fmla="*/ 725 w 796"/>
                  <a:gd name="T15" fmla="*/ 616 h 863"/>
                  <a:gd name="T16" fmla="*/ 701 w 796"/>
                  <a:gd name="T17" fmla="*/ 633 h 863"/>
                  <a:gd name="T18" fmla="*/ 674 w 796"/>
                  <a:gd name="T19" fmla="*/ 650 h 863"/>
                  <a:gd name="T20" fmla="*/ 645 w 796"/>
                  <a:gd name="T21" fmla="*/ 669 h 863"/>
                  <a:gd name="T22" fmla="*/ 615 w 796"/>
                  <a:gd name="T23" fmla="*/ 689 h 863"/>
                  <a:gd name="T24" fmla="*/ 583 w 796"/>
                  <a:gd name="T25" fmla="*/ 710 h 863"/>
                  <a:gd name="T26" fmla="*/ 550 w 796"/>
                  <a:gd name="T27" fmla="*/ 732 h 863"/>
                  <a:gd name="T28" fmla="*/ 516 w 796"/>
                  <a:gd name="T29" fmla="*/ 753 h 863"/>
                  <a:gd name="T30" fmla="*/ 483 w 796"/>
                  <a:gd name="T31" fmla="*/ 775 h 863"/>
                  <a:gd name="T32" fmla="*/ 448 w 796"/>
                  <a:gd name="T33" fmla="*/ 797 h 863"/>
                  <a:gd name="T34" fmla="*/ 415 w 796"/>
                  <a:gd name="T35" fmla="*/ 818 h 863"/>
                  <a:gd name="T36" fmla="*/ 382 w 796"/>
                  <a:gd name="T37" fmla="*/ 838 h 863"/>
                  <a:gd name="T38" fmla="*/ 359 w 796"/>
                  <a:gd name="T39" fmla="*/ 851 h 863"/>
                  <a:gd name="T40" fmla="*/ 333 w 796"/>
                  <a:gd name="T41" fmla="*/ 859 h 863"/>
                  <a:gd name="T42" fmla="*/ 308 w 796"/>
                  <a:gd name="T43" fmla="*/ 863 h 863"/>
                  <a:gd name="T44" fmla="*/ 282 w 796"/>
                  <a:gd name="T45" fmla="*/ 863 h 863"/>
                  <a:gd name="T46" fmla="*/ 256 w 796"/>
                  <a:gd name="T47" fmla="*/ 859 h 863"/>
                  <a:gd name="T48" fmla="*/ 231 w 796"/>
                  <a:gd name="T49" fmla="*/ 851 h 863"/>
                  <a:gd name="T50" fmla="*/ 207 w 796"/>
                  <a:gd name="T51" fmla="*/ 838 h 863"/>
                  <a:gd name="T52" fmla="*/ 186 w 796"/>
                  <a:gd name="T53" fmla="*/ 823 h 863"/>
                  <a:gd name="T54" fmla="*/ 169 w 796"/>
                  <a:gd name="T55" fmla="*/ 804 h 863"/>
                  <a:gd name="T56" fmla="*/ 153 w 796"/>
                  <a:gd name="T57" fmla="*/ 783 h 863"/>
                  <a:gd name="T58" fmla="*/ 143 w 796"/>
                  <a:gd name="T59" fmla="*/ 759 h 863"/>
                  <a:gd name="T60" fmla="*/ 136 w 796"/>
                  <a:gd name="T61" fmla="*/ 734 h 863"/>
                  <a:gd name="T62" fmla="*/ 5 w 796"/>
                  <a:gd name="T63" fmla="*/ 31 h 863"/>
                  <a:gd name="T64" fmla="*/ 0 w 796"/>
                  <a:gd name="T65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96" h="863">
                    <a:moveTo>
                      <a:pt x="0" y="0"/>
                    </a:moveTo>
                    <a:lnTo>
                      <a:pt x="796" y="561"/>
                    </a:lnTo>
                    <a:lnTo>
                      <a:pt x="795" y="564"/>
                    </a:lnTo>
                    <a:lnTo>
                      <a:pt x="789" y="570"/>
                    </a:lnTo>
                    <a:lnTo>
                      <a:pt x="778" y="578"/>
                    </a:lnTo>
                    <a:lnTo>
                      <a:pt x="764" y="589"/>
                    </a:lnTo>
                    <a:lnTo>
                      <a:pt x="746" y="602"/>
                    </a:lnTo>
                    <a:lnTo>
                      <a:pt x="725" y="616"/>
                    </a:lnTo>
                    <a:lnTo>
                      <a:pt x="701" y="633"/>
                    </a:lnTo>
                    <a:lnTo>
                      <a:pt x="674" y="650"/>
                    </a:lnTo>
                    <a:lnTo>
                      <a:pt x="645" y="669"/>
                    </a:lnTo>
                    <a:lnTo>
                      <a:pt x="615" y="689"/>
                    </a:lnTo>
                    <a:lnTo>
                      <a:pt x="583" y="710"/>
                    </a:lnTo>
                    <a:lnTo>
                      <a:pt x="550" y="732"/>
                    </a:lnTo>
                    <a:lnTo>
                      <a:pt x="516" y="753"/>
                    </a:lnTo>
                    <a:lnTo>
                      <a:pt x="483" y="775"/>
                    </a:lnTo>
                    <a:lnTo>
                      <a:pt x="448" y="797"/>
                    </a:lnTo>
                    <a:lnTo>
                      <a:pt x="415" y="818"/>
                    </a:lnTo>
                    <a:lnTo>
                      <a:pt x="382" y="838"/>
                    </a:lnTo>
                    <a:lnTo>
                      <a:pt x="359" y="851"/>
                    </a:lnTo>
                    <a:lnTo>
                      <a:pt x="333" y="859"/>
                    </a:lnTo>
                    <a:lnTo>
                      <a:pt x="308" y="863"/>
                    </a:lnTo>
                    <a:lnTo>
                      <a:pt x="282" y="863"/>
                    </a:lnTo>
                    <a:lnTo>
                      <a:pt x="256" y="859"/>
                    </a:lnTo>
                    <a:lnTo>
                      <a:pt x="231" y="851"/>
                    </a:lnTo>
                    <a:lnTo>
                      <a:pt x="207" y="838"/>
                    </a:lnTo>
                    <a:lnTo>
                      <a:pt x="186" y="823"/>
                    </a:lnTo>
                    <a:lnTo>
                      <a:pt x="169" y="804"/>
                    </a:lnTo>
                    <a:lnTo>
                      <a:pt x="153" y="783"/>
                    </a:lnTo>
                    <a:lnTo>
                      <a:pt x="143" y="759"/>
                    </a:lnTo>
                    <a:lnTo>
                      <a:pt x="136" y="734"/>
                    </a:lnTo>
                    <a:lnTo>
                      <a:pt x="5" y="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5DEC9ECE-BEB2-7C8A-760F-24EF8C0BE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6612" y="2836746"/>
              <a:ext cx="420688" cy="434975"/>
            </a:xfrm>
            <a:custGeom>
              <a:avLst/>
              <a:gdLst>
                <a:gd name="T0" fmla="*/ 934 w 3176"/>
                <a:gd name="T1" fmla="*/ 2528 h 3295"/>
                <a:gd name="T2" fmla="*/ 761 w 3176"/>
                <a:gd name="T3" fmla="*/ 3278 h 3295"/>
                <a:gd name="T4" fmla="*/ 498 w 3176"/>
                <a:gd name="T5" fmla="*/ 1833 h 3295"/>
                <a:gd name="T6" fmla="*/ 430 w 3176"/>
                <a:gd name="T7" fmla="*/ 2030 h 3295"/>
                <a:gd name="T8" fmla="*/ 400 w 3176"/>
                <a:gd name="T9" fmla="*/ 1896 h 3295"/>
                <a:gd name="T10" fmla="*/ 1956 w 3176"/>
                <a:gd name="T11" fmla="*/ 1655 h 3295"/>
                <a:gd name="T12" fmla="*/ 1270 w 3176"/>
                <a:gd name="T13" fmla="*/ 2410 h 3295"/>
                <a:gd name="T14" fmla="*/ 1322 w 3176"/>
                <a:gd name="T15" fmla="*/ 2493 h 3295"/>
                <a:gd name="T16" fmla="*/ 2021 w 3176"/>
                <a:gd name="T17" fmla="*/ 1753 h 3295"/>
                <a:gd name="T18" fmla="*/ 2003 w 3176"/>
                <a:gd name="T19" fmla="*/ 1672 h 3295"/>
                <a:gd name="T20" fmla="*/ 1505 w 3176"/>
                <a:gd name="T21" fmla="*/ 1469 h 3295"/>
                <a:gd name="T22" fmla="*/ 1589 w 3176"/>
                <a:gd name="T23" fmla="*/ 1576 h 3295"/>
                <a:gd name="T24" fmla="*/ 412 w 3176"/>
                <a:gd name="T25" fmla="*/ 1648 h 3295"/>
                <a:gd name="T26" fmla="*/ 412 w 3176"/>
                <a:gd name="T27" fmla="*/ 1510 h 3295"/>
                <a:gd name="T28" fmla="*/ 2165 w 3176"/>
                <a:gd name="T29" fmla="*/ 1404 h 3295"/>
                <a:gd name="T30" fmla="*/ 2088 w 3176"/>
                <a:gd name="T31" fmla="*/ 1504 h 3295"/>
                <a:gd name="T32" fmla="*/ 2144 w 3176"/>
                <a:gd name="T33" fmla="*/ 1569 h 3295"/>
                <a:gd name="T34" fmla="*/ 2228 w 3176"/>
                <a:gd name="T35" fmla="*/ 1418 h 3295"/>
                <a:gd name="T36" fmla="*/ 1547 w 3176"/>
                <a:gd name="T37" fmla="*/ 2949 h 3295"/>
                <a:gd name="T38" fmla="*/ 1528 w 3176"/>
                <a:gd name="T39" fmla="*/ 1115 h 3295"/>
                <a:gd name="T40" fmla="*/ 1586 w 3176"/>
                <a:gd name="T41" fmla="*/ 1239 h 3295"/>
                <a:gd name="T42" fmla="*/ 1480 w 3176"/>
                <a:gd name="T43" fmla="*/ 1323 h 3295"/>
                <a:gd name="T44" fmla="*/ 400 w 3176"/>
                <a:gd name="T45" fmla="*/ 1262 h 3295"/>
                <a:gd name="T46" fmla="*/ 430 w 3176"/>
                <a:gd name="T47" fmla="*/ 1128 h 3295"/>
                <a:gd name="T48" fmla="*/ 2761 w 3176"/>
                <a:gd name="T49" fmla="*/ 1583 h 3295"/>
                <a:gd name="T50" fmla="*/ 3031 w 3176"/>
                <a:gd name="T51" fmla="*/ 1062 h 3295"/>
                <a:gd name="T52" fmla="*/ 2796 w 3176"/>
                <a:gd name="T53" fmla="*/ 653 h 3295"/>
                <a:gd name="T54" fmla="*/ 3176 w 3176"/>
                <a:gd name="T55" fmla="*/ 1066 h 3295"/>
                <a:gd name="T56" fmla="*/ 2398 w 3176"/>
                <a:gd name="T57" fmla="*/ 880 h 3295"/>
                <a:gd name="T58" fmla="*/ 2691 w 3176"/>
                <a:gd name="T59" fmla="*/ 616 h 3295"/>
                <a:gd name="T60" fmla="*/ 888 w 3176"/>
                <a:gd name="T61" fmla="*/ 227 h 3295"/>
                <a:gd name="T62" fmla="*/ 1094 w 3176"/>
                <a:gd name="T63" fmla="*/ 294 h 3295"/>
                <a:gd name="T64" fmla="*/ 1035 w 3176"/>
                <a:gd name="T65" fmla="*/ 176 h 3295"/>
                <a:gd name="T66" fmla="*/ 1066 w 3176"/>
                <a:gd name="T67" fmla="*/ 11 h 3295"/>
                <a:gd name="T68" fmla="*/ 1234 w 3176"/>
                <a:gd name="T69" fmla="*/ 159 h 3295"/>
                <a:gd name="T70" fmla="*/ 1334 w 3176"/>
                <a:gd name="T71" fmla="*/ 312 h 3295"/>
                <a:gd name="T72" fmla="*/ 1423 w 3176"/>
                <a:gd name="T73" fmla="*/ 383 h 3295"/>
                <a:gd name="T74" fmla="*/ 1833 w 3176"/>
                <a:gd name="T75" fmla="*/ 449 h 3295"/>
                <a:gd name="T76" fmla="*/ 1964 w 3176"/>
                <a:gd name="T77" fmla="*/ 631 h 3295"/>
                <a:gd name="T78" fmla="*/ 1739 w 3176"/>
                <a:gd name="T79" fmla="*/ 726 h 3295"/>
                <a:gd name="T80" fmla="*/ 1619 w 3176"/>
                <a:gd name="T81" fmla="*/ 645 h 3295"/>
                <a:gd name="T82" fmla="*/ 1391 w 3176"/>
                <a:gd name="T83" fmla="*/ 842 h 3295"/>
                <a:gd name="T84" fmla="*/ 600 w 3176"/>
                <a:gd name="T85" fmla="*/ 853 h 3295"/>
                <a:gd name="T86" fmla="*/ 548 w 3176"/>
                <a:gd name="T87" fmla="*/ 645 h 3295"/>
                <a:gd name="T88" fmla="*/ 244 w 3176"/>
                <a:gd name="T89" fmla="*/ 703 h 3295"/>
                <a:gd name="T90" fmla="*/ 232 w 3176"/>
                <a:gd name="T91" fmla="*/ 2432 h 3295"/>
                <a:gd name="T92" fmla="*/ 351 w 3176"/>
                <a:gd name="T93" fmla="*/ 2513 h 3295"/>
                <a:gd name="T94" fmla="*/ 134 w 3176"/>
                <a:gd name="T95" fmla="*/ 2708 h 3295"/>
                <a:gd name="T96" fmla="*/ 3 w 3176"/>
                <a:gd name="T97" fmla="*/ 2527 h 3295"/>
                <a:gd name="T98" fmla="*/ 48 w 3176"/>
                <a:gd name="T99" fmla="*/ 525 h 3295"/>
                <a:gd name="T100" fmla="*/ 247 w 3176"/>
                <a:gd name="T101" fmla="*/ 422 h 3295"/>
                <a:gd name="T102" fmla="*/ 583 w 3176"/>
                <a:gd name="T103" fmla="*/ 332 h 3295"/>
                <a:gd name="T104" fmla="*/ 714 w 3176"/>
                <a:gd name="T105" fmla="*/ 275 h 3295"/>
                <a:gd name="T106" fmla="*/ 808 w 3176"/>
                <a:gd name="T107" fmla="*/ 67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6" h="3295">
                  <a:moveTo>
                    <a:pt x="985" y="2703"/>
                  </a:moveTo>
                  <a:lnTo>
                    <a:pt x="910" y="2963"/>
                  </a:lnTo>
                  <a:lnTo>
                    <a:pt x="1055" y="3094"/>
                  </a:lnTo>
                  <a:lnTo>
                    <a:pt x="1303" y="2991"/>
                  </a:lnTo>
                  <a:lnTo>
                    <a:pt x="985" y="2703"/>
                  </a:lnTo>
                  <a:close/>
                  <a:moveTo>
                    <a:pt x="934" y="2528"/>
                  </a:moveTo>
                  <a:lnTo>
                    <a:pt x="1482" y="3023"/>
                  </a:lnTo>
                  <a:lnTo>
                    <a:pt x="835" y="3291"/>
                  </a:lnTo>
                  <a:lnTo>
                    <a:pt x="816" y="3295"/>
                  </a:lnTo>
                  <a:lnTo>
                    <a:pt x="796" y="3295"/>
                  </a:lnTo>
                  <a:lnTo>
                    <a:pt x="778" y="3288"/>
                  </a:lnTo>
                  <a:lnTo>
                    <a:pt x="761" y="3278"/>
                  </a:lnTo>
                  <a:lnTo>
                    <a:pt x="749" y="3262"/>
                  </a:lnTo>
                  <a:lnTo>
                    <a:pt x="740" y="3244"/>
                  </a:lnTo>
                  <a:lnTo>
                    <a:pt x="738" y="3225"/>
                  </a:lnTo>
                  <a:lnTo>
                    <a:pt x="740" y="3205"/>
                  </a:lnTo>
                  <a:lnTo>
                    <a:pt x="934" y="2528"/>
                  </a:lnTo>
                  <a:close/>
                  <a:moveTo>
                    <a:pt x="498" y="1833"/>
                  </a:moveTo>
                  <a:lnTo>
                    <a:pt x="1360" y="1833"/>
                  </a:lnTo>
                  <a:lnTo>
                    <a:pt x="1164" y="2054"/>
                  </a:lnTo>
                  <a:lnTo>
                    <a:pt x="498" y="2054"/>
                  </a:lnTo>
                  <a:lnTo>
                    <a:pt x="473" y="2051"/>
                  </a:lnTo>
                  <a:lnTo>
                    <a:pt x="450" y="2043"/>
                  </a:lnTo>
                  <a:lnTo>
                    <a:pt x="430" y="2030"/>
                  </a:lnTo>
                  <a:lnTo>
                    <a:pt x="412" y="2012"/>
                  </a:lnTo>
                  <a:lnTo>
                    <a:pt x="400" y="1992"/>
                  </a:lnTo>
                  <a:lnTo>
                    <a:pt x="391" y="1969"/>
                  </a:lnTo>
                  <a:lnTo>
                    <a:pt x="389" y="1944"/>
                  </a:lnTo>
                  <a:lnTo>
                    <a:pt x="391" y="1918"/>
                  </a:lnTo>
                  <a:lnTo>
                    <a:pt x="400" y="1896"/>
                  </a:lnTo>
                  <a:lnTo>
                    <a:pt x="412" y="1875"/>
                  </a:lnTo>
                  <a:lnTo>
                    <a:pt x="430" y="1858"/>
                  </a:lnTo>
                  <a:lnTo>
                    <a:pt x="450" y="1845"/>
                  </a:lnTo>
                  <a:lnTo>
                    <a:pt x="473" y="1837"/>
                  </a:lnTo>
                  <a:lnTo>
                    <a:pt x="498" y="1833"/>
                  </a:lnTo>
                  <a:close/>
                  <a:moveTo>
                    <a:pt x="1956" y="1655"/>
                  </a:moveTo>
                  <a:lnTo>
                    <a:pt x="1939" y="1658"/>
                  </a:lnTo>
                  <a:lnTo>
                    <a:pt x="1923" y="1665"/>
                  </a:lnTo>
                  <a:lnTo>
                    <a:pt x="1911" y="1677"/>
                  </a:lnTo>
                  <a:lnTo>
                    <a:pt x="1287" y="2377"/>
                  </a:lnTo>
                  <a:lnTo>
                    <a:pt x="1276" y="2393"/>
                  </a:lnTo>
                  <a:lnTo>
                    <a:pt x="1270" y="2410"/>
                  </a:lnTo>
                  <a:lnTo>
                    <a:pt x="1269" y="2429"/>
                  </a:lnTo>
                  <a:lnTo>
                    <a:pt x="1272" y="2446"/>
                  </a:lnTo>
                  <a:lnTo>
                    <a:pt x="1281" y="2463"/>
                  </a:lnTo>
                  <a:lnTo>
                    <a:pt x="1292" y="2478"/>
                  </a:lnTo>
                  <a:lnTo>
                    <a:pt x="1307" y="2487"/>
                  </a:lnTo>
                  <a:lnTo>
                    <a:pt x="1322" y="2493"/>
                  </a:lnTo>
                  <a:lnTo>
                    <a:pt x="1339" y="2495"/>
                  </a:lnTo>
                  <a:lnTo>
                    <a:pt x="1356" y="2492"/>
                  </a:lnTo>
                  <a:lnTo>
                    <a:pt x="1372" y="2484"/>
                  </a:lnTo>
                  <a:lnTo>
                    <a:pt x="1384" y="2473"/>
                  </a:lnTo>
                  <a:lnTo>
                    <a:pt x="2011" y="1768"/>
                  </a:lnTo>
                  <a:lnTo>
                    <a:pt x="2021" y="1753"/>
                  </a:lnTo>
                  <a:lnTo>
                    <a:pt x="2027" y="1737"/>
                  </a:lnTo>
                  <a:lnTo>
                    <a:pt x="2028" y="1720"/>
                  </a:lnTo>
                  <a:lnTo>
                    <a:pt x="2025" y="1703"/>
                  </a:lnTo>
                  <a:lnTo>
                    <a:pt x="2018" y="1687"/>
                  </a:lnTo>
                  <a:lnTo>
                    <a:pt x="2006" y="1675"/>
                  </a:lnTo>
                  <a:lnTo>
                    <a:pt x="2003" y="1672"/>
                  </a:lnTo>
                  <a:lnTo>
                    <a:pt x="1988" y="1662"/>
                  </a:lnTo>
                  <a:lnTo>
                    <a:pt x="1973" y="1656"/>
                  </a:lnTo>
                  <a:lnTo>
                    <a:pt x="1956" y="1655"/>
                  </a:lnTo>
                  <a:close/>
                  <a:moveTo>
                    <a:pt x="498" y="1467"/>
                  </a:moveTo>
                  <a:lnTo>
                    <a:pt x="1480" y="1467"/>
                  </a:lnTo>
                  <a:lnTo>
                    <a:pt x="1505" y="1469"/>
                  </a:lnTo>
                  <a:lnTo>
                    <a:pt x="1527" y="1478"/>
                  </a:lnTo>
                  <a:lnTo>
                    <a:pt x="1547" y="1491"/>
                  </a:lnTo>
                  <a:lnTo>
                    <a:pt x="1564" y="1508"/>
                  </a:lnTo>
                  <a:lnTo>
                    <a:pt x="1577" y="1529"/>
                  </a:lnTo>
                  <a:lnTo>
                    <a:pt x="1586" y="1551"/>
                  </a:lnTo>
                  <a:lnTo>
                    <a:pt x="1589" y="1576"/>
                  </a:lnTo>
                  <a:lnTo>
                    <a:pt x="1487" y="1691"/>
                  </a:lnTo>
                  <a:lnTo>
                    <a:pt x="498" y="1691"/>
                  </a:lnTo>
                  <a:lnTo>
                    <a:pt x="473" y="1687"/>
                  </a:lnTo>
                  <a:lnTo>
                    <a:pt x="450" y="1679"/>
                  </a:lnTo>
                  <a:lnTo>
                    <a:pt x="430" y="1666"/>
                  </a:lnTo>
                  <a:lnTo>
                    <a:pt x="412" y="1648"/>
                  </a:lnTo>
                  <a:lnTo>
                    <a:pt x="400" y="1628"/>
                  </a:lnTo>
                  <a:lnTo>
                    <a:pt x="391" y="1604"/>
                  </a:lnTo>
                  <a:lnTo>
                    <a:pt x="389" y="1580"/>
                  </a:lnTo>
                  <a:lnTo>
                    <a:pt x="391" y="1553"/>
                  </a:lnTo>
                  <a:lnTo>
                    <a:pt x="400" y="1530"/>
                  </a:lnTo>
                  <a:lnTo>
                    <a:pt x="412" y="1510"/>
                  </a:lnTo>
                  <a:lnTo>
                    <a:pt x="430" y="1492"/>
                  </a:lnTo>
                  <a:lnTo>
                    <a:pt x="450" y="1478"/>
                  </a:lnTo>
                  <a:lnTo>
                    <a:pt x="473" y="1469"/>
                  </a:lnTo>
                  <a:lnTo>
                    <a:pt x="498" y="1467"/>
                  </a:lnTo>
                  <a:close/>
                  <a:moveTo>
                    <a:pt x="2181" y="1401"/>
                  </a:moveTo>
                  <a:lnTo>
                    <a:pt x="2165" y="1404"/>
                  </a:lnTo>
                  <a:lnTo>
                    <a:pt x="2149" y="1411"/>
                  </a:lnTo>
                  <a:lnTo>
                    <a:pt x="2135" y="1423"/>
                  </a:lnTo>
                  <a:lnTo>
                    <a:pt x="2105" y="1458"/>
                  </a:lnTo>
                  <a:lnTo>
                    <a:pt x="2095" y="1472"/>
                  </a:lnTo>
                  <a:lnTo>
                    <a:pt x="2089" y="1487"/>
                  </a:lnTo>
                  <a:lnTo>
                    <a:pt x="2088" y="1504"/>
                  </a:lnTo>
                  <a:lnTo>
                    <a:pt x="2091" y="1522"/>
                  </a:lnTo>
                  <a:lnTo>
                    <a:pt x="2099" y="1537"/>
                  </a:lnTo>
                  <a:lnTo>
                    <a:pt x="2110" y="1551"/>
                  </a:lnTo>
                  <a:lnTo>
                    <a:pt x="2113" y="1554"/>
                  </a:lnTo>
                  <a:lnTo>
                    <a:pt x="2128" y="1564"/>
                  </a:lnTo>
                  <a:lnTo>
                    <a:pt x="2144" y="1569"/>
                  </a:lnTo>
                  <a:lnTo>
                    <a:pt x="2160" y="1570"/>
                  </a:lnTo>
                  <a:lnTo>
                    <a:pt x="2177" y="1567"/>
                  </a:lnTo>
                  <a:lnTo>
                    <a:pt x="2193" y="1560"/>
                  </a:lnTo>
                  <a:lnTo>
                    <a:pt x="2206" y="1549"/>
                  </a:lnTo>
                  <a:lnTo>
                    <a:pt x="2280" y="1465"/>
                  </a:lnTo>
                  <a:lnTo>
                    <a:pt x="2228" y="1418"/>
                  </a:lnTo>
                  <a:lnTo>
                    <a:pt x="2214" y="1407"/>
                  </a:lnTo>
                  <a:lnTo>
                    <a:pt x="2197" y="1402"/>
                  </a:lnTo>
                  <a:lnTo>
                    <a:pt x="2181" y="1401"/>
                  </a:lnTo>
                  <a:close/>
                  <a:moveTo>
                    <a:pt x="2161" y="1147"/>
                  </a:moveTo>
                  <a:lnTo>
                    <a:pt x="2709" y="1643"/>
                  </a:lnTo>
                  <a:lnTo>
                    <a:pt x="1547" y="2949"/>
                  </a:lnTo>
                  <a:lnTo>
                    <a:pt x="1000" y="2454"/>
                  </a:lnTo>
                  <a:lnTo>
                    <a:pt x="2161" y="1147"/>
                  </a:lnTo>
                  <a:close/>
                  <a:moveTo>
                    <a:pt x="498" y="1104"/>
                  </a:moveTo>
                  <a:lnTo>
                    <a:pt x="1480" y="1104"/>
                  </a:lnTo>
                  <a:lnTo>
                    <a:pt x="1505" y="1107"/>
                  </a:lnTo>
                  <a:lnTo>
                    <a:pt x="1528" y="1115"/>
                  </a:lnTo>
                  <a:lnTo>
                    <a:pt x="1548" y="1128"/>
                  </a:lnTo>
                  <a:lnTo>
                    <a:pt x="1565" y="1146"/>
                  </a:lnTo>
                  <a:lnTo>
                    <a:pt x="1578" y="1166"/>
                  </a:lnTo>
                  <a:lnTo>
                    <a:pt x="1586" y="1189"/>
                  </a:lnTo>
                  <a:lnTo>
                    <a:pt x="1589" y="1213"/>
                  </a:lnTo>
                  <a:lnTo>
                    <a:pt x="1586" y="1239"/>
                  </a:lnTo>
                  <a:lnTo>
                    <a:pt x="1578" y="1262"/>
                  </a:lnTo>
                  <a:lnTo>
                    <a:pt x="1565" y="1283"/>
                  </a:lnTo>
                  <a:lnTo>
                    <a:pt x="1548" y="1300"/>
                  </a:lnTo>
                  <a:lnTo>
                    <a:pt x="1528" y="1313"/>
                  </a:lnTo>
                  <a:lnTo>
                    <a:pt x="1505" y="1321"/>
                  </a:lnTo>
                  <a:lnTo>
                    <a:pt x="1480" y="1323"/>
                  </a:lnTo>
                  <a:lnTo>
                    <a:pt x="498" y="1323"/>
                  </a:lnTo>
                  <a:lnTo>
                    <a:pt x="473" y="1321"/>
                  </a:lnTo>
                  <a:lnTo>
                    <a:pt x="450" y="1313"/>
                  </a:lnTo>
                  <a:lnTo>
                    <a:pt x="430" y="1300"/>
                  </a:lnTo>
                  <a:lnTo>
                    <a:pt x="412" y="1283"/>
                  </a:lnTo>
                  <a:lnTo>
                    <a:pt x="400" y="1262"/>
                  </a:lnTo>
                  <a:lnTo>
                    <a:pt x="391" y="1239"/>
                  </a:lnTo>
                  <a:lnTo>
                    <a:pt x="389" y="1213"/>
                  </a:lnTo>
                  <a:lnTo>
                    <a:pt x="391" y="1189"/>
                  </a:lnTo>
                  <a:lnTo>
                    <a:pt x="400" y="1166"/>
                  </a:lnTo>
                  <a:lnTo>
                    <a:pt x="412" y="1146"/>
                  </a:lnTo>
                  <a:lnTo>
                    <a:pt x="430" y="1128"/>
                  </a:lnTo>
                  <a:lnTo>
                    <a:pt x="450" y="1115"/>
                  </a:lnTo>
                  <a:lnTo>
                    <a:pt x="473" y="1107"/>
                  </a:lnTo>
                  <a:lnTo>
                    <a:pt x="498" y="1104"/>
                  </a:lnTo>
                  <a:close/>
                  <a:moveTo>
                    <a:pt x="2348" y="936"/>
                  </a:moveTo>
                  <a:lnTo>
                    <a:pt x="2897" y="1431"/>
                  </a:lnTo>
                  <a:lnTo>
                    <a:pt x="2761" y="1583"/>
                  </a:lnTo>
                  <a:lnTo>
                    <a:pt x="2214" y="1086"/>
                  </a:lnTo>
                  <a:lnTo>
                    <a:pt x="2348" y="936"/>
                  </a:lnTo>
                  <a:close/>
                  <a:moveTo>
                    <a:pt x="2699" y="762"/>
                  </a:moveTo>
                  <a:lnTo>
                    <a:pt x="2603" y="869"/>
                  </a:lnTo>
                  <a:lnTo>
                    <a:pt x="2934" y="1170"/>
                  </a:lnTo>
                  <a:lnTo>
                    <a:pt x="3031" y="1062"/>
                  </a:lnTo>
                  <a:lnTo>
                    <a:pt x="2699" y="762"/>
                  </a:lnTo>
                  <a:close/>
                  <a:moveTo>
                    <a:pt x="2691" y="616"/>
                  </a:moveTo>
                  <a:lnTo>
                    <a:pt x="2719" y="617"/>
                  </a:lnTo>
                  <a:lnTo>
                    <a:pt x="2747" y="624"/>
                  </a:lnTo>
                  <a:lnTo>
                    <a:pt x="2773" y="636"/>
                  </a:lnTo>
                  <a:lnTo>
                    <a:pt x="2796" y="653"/>
                  </a:lnTo>
                  <a:lnTo>
                    <a:pt x="3127" y="953"/>
                  </a:lnTo>
                  <a:lnTo>
                    <a:pt x="3145" y="972"/>
                  </a:lnTo>
                  <a:lnTo>
                    <a:pt x="3159" y="994"/>
                  </a:lnTo>
                  <a:lnTo>
                    <a:pt x="3168" y="1018"/>
                  </a:lnTo>
                  <a:lnTo>
                    <a:pt x="3174" y="1042"/>
                  </a:lnTo>
                  <a:lnTo>
                    <a:pt x="3176" y="1066"/>
                  </a:lnTo>
                  <a:lnTo>
                    <a:pt x="3172" y="1092"/>
                  </a:lnTo>
                  <a:lnTo>
                    <a:pt x="3165" y="1116"/>
                  </a:lnTo>
                  <a:lnTo>
                    <a:pt x="3154" y="1138"/>
                  </a:lnTo>
                  <a:lnTo>
                    <a:pt x="3138" y="1159"/>
                  </a:lnTo>
                  <a:lnTo>
                    <a:pt x="2946" y="1376"/>
                  </a:lnTo>
                  <a:lnTo>
                    <a:pt x="2398" y="880"/>
                  </a:lnTo>
                  <a:lnTo>
                    <a:pt x="2590" y="664"/>
                  </a:lnTo>
                  <a:lnTo>
                    <a:pt x="2607" y="648"/>
                  </a:lnTo>
                  <a:lnTo>
                    <a:pt x="2626" y="635"/>
                  </a:lnTo>
                  <a:lnTo>
                    <a:pt x="2646" y="625"/>
                  </a:lnTo>
                  <a:lnTo>
                    <a:pt x="2668" y="619"/>
                  </a:lnTo>
                  <a:lnTo>
                    <a:pt x="2691" y="616"/>
                  </a:lnTo>
                  <a:close/>
                  <a:moveTo>
                    <a:pt x="987" y="165"/>
                  </a:moveTo>
                  <a:lnTo>
                    <a:pt x="962" y="168"/>
                  </a:lnTo>
                  <a:lnTo>
                    <a:pt x="939" y="176"/>
                  </a:lnTo>
                  <a:lnTo>
                    <a:pt x="919" y="189"/>
                  </a:lnTo>
                  <a:lnTo>
                    <a:pt x="902" y="206"/>
                  </a:lnTo>
                  <a:lnTo>
                    <a:pt x="888" y="227"/>
                  </a:lnTo>
                  <a:lnTo>
                    <a:pt x="880" y="249"/>
                  </a:lnTo>
                  <a:lnTo>
                    <a:pt x="878" y="275"/>
                  </a:lnTo>
                  <a:lnTo>
                    <a:pt x="879" y="294"/>
                  </a:lnTo>
                  <a:lnTo>
                    <a:pt x="884" y="312"/>
                  </a:lnTo>
                  <a:lnTo>
                    <a:pt x="1090" y="312"/>
                  </a:lnTo>
                  <a:lnTo>
                    <a:pt x="1094" y="294"/>
                  </a:lnTo>
                  <a:lnTo>
                    <a:pt x="1096" y="275"/>
                  </a:lnTo>
                  <a:lnTo>
                    <a:pt x="1093" y="249"/>
                  </a:lnTo>
                  <a:lnTo>
                    <a:pt x="1084" y="227"/>
                  </a:lnTo>
                  <a:lnTo>
                    <a:pt x="1072" y="206"/>
                  </a:lnTo>
                  <a:lnTo>
                    <a:pt x="1055" y="189"/>
                  </a:lnTo>
                  <a:lnTo>
                    <a:pt x="1035" y="176"/>
                  </a:lnTo>
                  <a:lnTo>
                    <a:pt x="1012" y="168"/>
                  </a:lnTo>
                  <a:lnTo>
                    <a:pt x="987" y="165"/>
                  </a:lnTo>
                  <a:close/>
                  <a:moveTo>
                    <a:pt x="987" y="0"/>
                  </a:moveTo>
                  <a:lnTo>
                    <a:pt x="987" y="0"/>
                  </a:lnTo>
                  <a:lnTo>
                    <a:pt x="1027" y="3"/>
                  </a:lnTo>
                  <a:lnTo>
                    <a:pt x="1066" y="11"/>
                  </a:lnTo>
                  <a:lnTo>
                    <a:pt x="1101" y="25"/>
                  </a:lnTo>
                  <a:lnTo>
                    <a:pt x="1135" y="44"/>
                  </a:lnTo>
                  <a:lnTo>
                    <a:pt x="1165" y="67"/>
                  </a:lnTo>
                  <a:lnTo>
                    <a:pt x="1192" y="95"/>
                  </a:lnTo>
                  <a:lnTo>
                    <a:pt x="1215" y="126"/>
                  </a:lnTo>
                  <a:lnTo>
                    <a:pt x="1234" y="159"/>
                  </a:lnTo>
                  <a:lnTo>
                    <a:pt x="1248" y="195"/>
                  </a:lnTo>
                  <a:lnTo>
                    <a:pt x="1256" y="235"/>
                  </a:lnTo>
                  <a:lnTo>
                    <a:pt x="1260" y="275"/>
                  </a:lnTo>
                  <a:lnTo>
                    <a:pt x="1258" y="294"/>
                  </a:lnTo>
                  <a:lnTo>
                    <a:pt x="1257" y="312"/>
                  </a:lnTo>
                  <a:lnTo>
                    <a:pt x="1334" y="312"/>
                  </a:lnTo>
                  <a:lnTo>
                    <a:pt x="1355" y="314"/>
                  </a:lnTo>
                  <a:lnTo>
                    <a:pt x="1374" y="321"/>
                  </a:lnTo>
                  <a:lnTo>
                    <a:pt x="1392" y="332"/>
                  </a:lnTo>
                  <a:lnTo>
                    <a:pt x="1405" y="346"/>
                  </a:lnTo>
                  <a:lnTo>
                    <a:pt x="1416" y="364"/>
                  </a:lnTo>
                  <a:lnTo>
                    <a:pt x="1423" y="383"/>
                  </a:lnTo>
                  <a:lnTo>
                    <a:pt x="1425" y="404"/>
                  </a:lnTo>
                  <a:lnTo>
                    <a:pt x="1425" y="422"/>
                  </a:lnTo>
                  <a:lnTo>
                    <a:pt x="1720" y="422"/>
                  </a:lnTo>
                  <a:lnTo>
                    <a:pt x="1760" y="425"/>
                  </a:lnTo>
                  <a:lnTo>
                    <a:pt x="1798" y="435"/>
                  </a:lnTo>
                  <a:lnTo>
                    <a:pt x="1833" y="449"/>
                  </a:lnTo>
                  <a:lnTo>
                    <a:pt x="1866" y="469"/>
                  </a:lnTo>
                  <a:lnTo>
                    <a:pt x="1895" y="495"/>
                  </a:lnTo>
                  <a:lnTo>
                    <a:pt x="1919" y="525"/>
                  </a:lnTo>
                  <a:lnTo>
                    <a:pt x="1939" y="557"/>
                  </a:lnTo>
                  <a:lnTo>
                    <a:pt x="1955" y="592"/>
                  </a:lnTo>
                  <a:lnTo>
                    <a:pt x="1964" y="631"/>
                  </a:lnTo>
                  <a:lnTo>
                    <a:pt x="1967" y="672"/>
                  </a:lnTo>
                  <a:lnTo>
                    <a:pt x="1967" y="1151"/>
                  </a:lnTo>
                  <a:lnTo>
                    <a:pt x="1748" y="1396"/>
                  </a:lnTo>
                  <a:lnTo>
                    <a:pt x="1748" y="776"/>
                  </a:lnTo>
                  <a:lnTo>
                    <a:pt x="1746" y="750"/>
                  </a:lnTo>
                  <a:lnTo>
                    <a:pt x="1739" y="726"/>
                  </a:lnTo>
                  <a:lnTo>
                    <a:pt x="1726" y="703"/>
                  </a:lnTo>
                  <a:lnTo>
                    <a:pt x="1710" y="683"/>
                  </a:lnTo>
                  <a:lnTo>
                    <a:pt x="1692" y="667"/>
                  </a:lnTo>
                  <a:lnTo>
                    <a:pt x="1670" y="656"/>
                  </a:lnTo>
                  <a:lnTo>
                    <a:pt x="1645" y="648"/>
                  </a:lnTo>
                  <a:lnTo>
                    <a:pt x="1619" y="645"/>
                  </a:lnTo>
                  <a:lnTo>
                    <a:pt x="1425" y="645"/>
                  </a:lnTo>
                  <a:lnTo>
                    <a:pt x="1425" y="770"/>
                  </a:lnTo>
                  <a:lnTo>
                    <a:pt x="1423" y="791"/>
                  </a:lnTo>
                  <a:lnTo>
                    <a:pt x="1416" y="810"/>
                  </a:lnTo>
                  <a:lnTo>
                    <a:pt x="1405" y="827"/>
                  </a:lnTo>
                  <a:lnTo>
                    <a:pt x="1391" y="842"/>
                  </a:lnTo>
                  <a:lnTo>
                    <a:pt x="1374" y="853"/>
                  </a:lnTo>
                  <a:lnTo>
                    <a:pt x="1355" y="859"/>
                  </a:lnTo>
                  <a:lnTo>
                    <a:pt x="1334" y="862"/>
                  </a:lnTo>
                  <a:lnTo>
                    <a:pt x="641" y="862"/>
                  </a:lnTo>
                  <a:lnTo>
                    <a:pt x="620" y="859"/>
                  </a:lnTo>
                  <a:lnTo>
                    <a:pt x="600" y="853"/>
                  </a:lnTo>
                  <a:lnTo>
                    <a:pt x="583" y="842"/>
                  </a:lnTo>
                  <a:lnTo>
                    <a:pt x="569" y="827"/>
                  </a:lnTo>
                  <a:lnTo>
                    <a:pt x="558" y="810"/>
                  </a:lnTo>
                  <a:lnTo>
                    <a:pt x="552" y="791"/>
                  </a:lnTo>
                  <a:lnTo>
                    <a:pt x="548" y="770"/>
                  </a:lnTo>
                  <a:lnTo>
                    <a:pt x="548" y="645"/>
                  </a:lnTo>
                  <a:lnTo>
                    <a:pt x="351" y="645"/>
                  </a:lnTo>
                  <a:lnTo>
                    <a:pt x="325" y="648"/>
                  </a:lnTo>
                  <a:lnTo>
                    <a:pt x="301" y="656"/>
                  </a:lnTo>
                  <a:lnTo>
                    <a:pt x="279" y="667"/>
                  </a:lnTo>
                  <a:lnTo>
                    <a:pt x="260" y="683"/>
                  </a:lnTo>
                  <a:lnTo>
                    <a:pt x="244" y="703"/>
                  </a:lnTo>
                  <a:lnTo>
                    <a:pt x="232" y="726"/>
                  </a:lnTo>
                  <a:lnTo>
                    <a:pt x="224" y="750"/>
                  </a:lnTo>
                  <a:lnTo>
                    <a:pt x="222" y="776"/>
                  </a:lnTo>
                  <a:lnTo>
                    <a:pt x="222" y="2382"/>
                  </a:lnTo>
                  <a:lnTo>
                    <a:pt x="224" y="2408"/>
                  </a:lnTo>
                  <a:lnTo>
                    <a:pt x="232" y="2432"/>
                  </a:lnTo>
                  <a:lnTo>
                    <a:pt x="244" y="2455"/>
                  </a:lnTo>
                  <a:lnTo>
                    <a:pt x="260" y="2475"/>
                  </a:lnTo>
                  <a:lnTo>
                    <a:pt x="279" y="2491"/>
                  </a:lnTo>
                  <a:lnTo>
                    <a:pt x="301" y="2502"/>
                  </a:lnTo>
                  <a:lnTo>
                    <a:pt x="325" y="2510"/>
                  </a:lnTo>
                  <a:lnTo>
                    <a:pt x="351" y="2513"/>
                  </a:lnTo>
                  <a:lnTo>
                    <a:pt x="797" y="2513"/>
                  </a:lnTo>
                  <a:lnTo>
                    <a:pt x="733" y="2736"/>
                  </a:lnTo>
                  <a:lnTo>
                    <a:pt x="247" y="2736"/>
                  </a:lnTo>
                  <a:lnTo>
                    <a:pt x="208" y="2733"/>
                  </a:lnTo>
                  <a:lnTo>
                    <a:pt x="170" y="2723"/>
                  </a:lnTo>
                  <a:lnTo>
                    <a:pt x="134" y="2708"/>
                  </a:lnTo>
                  <a:lnTo>
                    <a:pt x="102" y="2687"/>
                  </a:lnTo>
                  <a:lnTo>
                    <a:pt x="72" y="2663"/>
                  </a:lnTo>
                  <a:lnTo>
                    <a:pt x="48" y="2633"/>
                  </a:lnTo>
                  <a:lnTo>
                    <a:pt x="28" y="2601"/>
                  </a:lnTo>
                  <a:lnTo>
                    <a:pt x="13" y="2566"/>
                  </a:lnTo>
                  <a:lnTo>
                    <a:pt x="3" y="2527"/>
                  </a:lnTo>
                  <a:lnTo>
                    <a:pt x="0" y="2486"/>
                  </a:lnTo>
                  <a:lnTo>
                    <a:pt x="0" y="672"/>
                  </a:lnTo>
                  <a:lnTo>
                    <a:pt x="3" y="631"/>
                  </a:lnTo>
                  <a:lnTo>
                    <a:pt x="13" y="592"/>
                  </a:lnTo>
                  <a:lnTo>
                    <a:pt x="28" y="557"/>
                  </a:lnTo>
                  <a:lnTo>
                    <a:pt x="48" y="525"/>
                  </a:lnTo>
                  <a:lnTo>
                    <a:pt x="72" y="495"/>
                  </a:lnTo>
                  <a:lnTo>
                    <a:pt x="102" y="471"/>
                  </a:lnTo>
                  <a:lnTo>
                    <a:pt x="134" y="450"/>
                  </a:lnTo>
                  <a:lnTo>
                    <a:pt x="170" y="435"/>
                  </a:lnTo>
                  <a:lnTo>
                    <a:pt x="208" y="425"/>
                  </a:lnTo>
                  <a:lnTo>
                    <a:pt x="247" y="422"/>
                  </a:lnTo>
                  <a:lnTo>
                    <a:pt x="548" y="422"/>
                  </a:lnTo>
                  <a:lnTo>
                    <a:pt x="548" y="404"/>
                  </a:lnTo>
                  <a:lnTo>
                    <a:pt x="552" y="383"/>
                  </a:lnTo>
                  <a:lnTo>
                    <a:pt x="558" y="364"/>
                  </a:lnTo>
                  <a:lnTo>
                    <a:pt x="569" y="347"/>
                  </a:lnTo>
                  <a:lnTo>
                    <a:pt x="583" y="332"/>
                  </a:lnTo>
                  <a:lnTo>
                    <a:pt x="600" y="321"/>
                  </a:lnTo>
                  <a:lnTo>
                    <a:pt x="620" y="314"/>
                  </a:lnTo>
                  <a:lnTo>
                    <a:pt x="641" y="312"/>
                  </a:lnTo>
                  <a:lnTo>
                    <a:pt x="716" y="312"/>
                  </a:lnTo>
                  <a:lnTo>
                    <a:pt x="714" y="294"/>
                  </a:lnTo>
                  <a:lnTo>
                    <a:pt x="714" y="275"/>
                  </a:lnTo>
                  <a:lnTo>
                    <a:pt x="716" y="235"/>
                  </a:lnTo>
                  <a:lnTo>
                    <a:pt x="726" y="195"/>
                  </a:lnTo>
                  <a:lnTo>
                    <a:pt x="739" y="159"/>
                  </a:lnTo>
                  <a:lnTo>
                    <a:pt x="758" y="126"/>
                  </a:lnTo>
                  <a:lnTo>
                    <a:pt x="780" y="95"/>
                  </a:lnTo>
                  <a:lnTo>
                    <a:pt x="808" y="67"/>
                  </a:lnTo>
                  <a:lnTo>
                    <a:pt x="838" y="44"/>
                  </a:lnTo>
                  <a:lnTo>
                    <a:pt x="871" y="25"/>
                  </a:lnTo>
                  <a:lnTo>
                    <a:pt x="908" y="11"/>
                  </a:lnTo>
                  <a:lnTo>
                    <a:pt x="946" y="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6948E7BB-7449-45DC-59A0-333F320FB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9458" y="3097591"/>
              <a:ext cx="468993" cy="396406"/>
            </a:xfrm>
            <a:custGeom>
              <a:avLst/>
              <a:gdLst>
                <a:gd name="T0" fmla="*/ 1246 w 3298"/>
                <a:gd name="T1" fmla="*/ 2697 h 3229"/>
                <a:gd name="T2" fmla="*/ 984 w 3298"/>
                <a:gd name="T3" fmla="*/ 1850 h 3229"/>
                <a:gd name="T4" fmla="*/ 1434 w 3298"/>
                <a:gd name="T5" fmla="*/ 2322 h 3229"/>
                <a:gd name="T6" fmla="*/ 1270 w 3298"/>
                <a:gd name="T7" fmla="*/ 1813 h 3229"/>
                <a:gd name="T8" fmla="*/ 1640 w 3298"/>
                <a:gd name="T9" fmla="*/ 1304 h 3229"/>
                <a:gd name="T10" fmla="*/ 1899 w 3298"/>
                <a:gd name="T11" fmla="*/ 1572 h 3229"/>
                <a:gd name="T12" fmla="*/ 1690 w 3298"/>
                <a:gd name="T13" fmla="*/ 984 h 3229"/>
                <a:gd name="T14" fmla="*/ 2327 w 3298"/>
                <a:gd name="T15" fmla="*/ 1406 h 3229"/>
                <a:gd name="T16" fmla="*/ 1999 w 3298"/>
                <a:gd name="T17" fmla="*/ 1039 h 3229"/>
                <a:gd name="T18" fmla="*/ 1981 w 3298"/>
                <a:gd name="T19" fmla="*/ 517 h 3229"/>
                <a:gd name="T20" fmla="*/ 1888 w 3298"/>
                <a:gd name="T21" fmla="*/ 751 h 3229"/>
                <a:gd name="T22" fmla="*/ 2110 w 3298"/>
                <a:gd name="T23" fmla="*/ 995 h 3229"/>
                <a:gd name="T24" fmla="*/ 2475 w 3298"/>
                <a:gd name="T25" fmla="*/ 1405 h 3229"/>
                <a:gd name="T26" fmla="*/ 2543 w 3298"/>
                <a:gd name="T27" fmla="*/ 1135 h 3229"/>
                <a:gd name="T28" fmla="*/ 2259 w 3298"/>
                <a:gd name="T29" fmla="*/ 817 h 3229"/>
                <a:gd name="T30" fmla="*/ 2036 w 3298"/>
                <a:gd name="T31" fmla="*/ 574 h 3229"/>
                <a:gd name="T32" fmla="*/ 2420 w 3298"/>
                <a:gd name="T33" fmla="*/ 25 h 3229"/>
                <a:gd name="T34" fmla="*/ 2546 w 3298"/>
                <a:gd name="T35" fmla="*/ 202 h 3229"/>
                <a:gd name="T36" fmla="*/ 2464 w 3298"/>
                <a:gd name="T37" fmla="*/ 399 h 3229"/>
                <a:gd name="T38" fmla="*/ 2234 w 3298"/>
                <a:gd name="T39" fmla="*/ 435 h 3229"/>
                <a:gd name="T40" fmla="*/ 2082 w 3298"/>
                <a:gd name="T41" fmla="*/ 464 h 3229"/>
                <a:gd name="T42" fmla="*/ 2221 w 3298"/>
                <a:gd name="T43" fmla="*/ 610 h 3229"/>
                <a:gd name="T44" fmla="*/ 2472 w 3298"/>
                <a:gd name="T45" fmla="*/ 886 h 3229"/>
                <a:gd name="T46" fmla="*/ 2816 w 3298"/>
                <a:gd name="T47" fmla="*/ 1080 h 3229"/>
                <a:gd name="T48" fmla="*/ 2943 w 3298"/>
                <a:gd name="T49" fmla="*/ 696 h 3229"/>
                <a:gd name="T50" fmla="*/ 2845 w 3298"/>
                <a:gd name="T51" fmla="*/ 481 h 3229"/>
                <a:gd name="T52" fmla="*/ 2925 w 3298"/>
                <a:gd name="T53" fmla="*/ 283 h 3229"/>
                <a:gd name="T54" fmla="*/ 3142 w 3298"/>
                <a:gd name="T55" fmla="*/ 243 h 3229"/>
                <a:gd name="T56" fmla="*/ 3291 w 3298"/>
                <a:gd name="T57" fmla="*/ 399 h 3229"/>
                <a:gd name="T58" fmla="*/ 3227 w 3298"/>
                <a:gd name="T59" fmla="*/ 620 h 3229"/>
                <a:gd name="T60" fmla="*/ 3086 w 3298"/>
                <a:gd name="T61" fmla="*/ 1036 h 3229"/>
                <a:gd name="T62" fmla="*/ 2786 w 3298"/>
                <a:gd name="T63" fmla="*/ 1456 h 3229"/>
                <a:gd name="T64" fmla="*/ 2309 w 3298"/>
                <a:gd name="T65" fmla="*/ 1714 h 3229"/>
                <a:gd name="T66" fmla="*/ 1674 w 3298"/>
                <a:gd name="T67" fmla="*/ 1804 h 3229"/>
                <a:gd name="T68" fmla="*/ 1649 w 3298"/>
                <a:gd name="T69" fmla="*/ 2370 h 3229"/>
                <a:gd name="T70" fmla="*/ 1477 w 3298"/>
                <a:gd name="T71" fmla="*/ 2765 h 3229"/>
                <a:gd name="T72" fmla="*/ 1212 w 3298"/>
                <a:gd name="T73" fmla="*/ 3004 h 3229"/>
                <a:gd name="T74" fmla="*/ 1067 w 3298"/>
                <a:gd name="T75" fmla="*/ 3195 h 3229"/>
                <a:gd name="T76" fmla="*/ 829 w 3298"/>
                <a:gd name="T77" fmla="*/ 3199 h 3229"/>
                <a:gd name="T78" fmla="*/ 716 w 3298"/>
                <a:gd name="T79" fmla="*/ 2997 h 3229"/>
                <a:gd name="T80" fmla="*/ 825 w 3298"/>
                <a:gd name="T81" fmla="*/ 2812 h 3229"/>
                <a:gd name="T82" fmla="*/ 1050 w 3298"/>
                <a:gd name="T83" fmla="*/ 2806 h 3229"/>
                <a:gd name="T84" fmla="*/ 431 w 3298"/>
                <a:gd name="T85" fmla="*/ 2193 h 3229"/>
                <a:gd name="T86" fmla="*/ 253 w 3298"/>
                <a:gd name="T87" fmla="*/ 2319 h 3229"/>
                <a:gd name="T88" fmla="*/ 53 w 3298"/>
                <a:gd name="T89" fmla="*/ 2238 h 3229"/>
                <a:gd name="T90" fmla="*/ 12 w 3298"/>
                <a:gd name="T91" fmla="*/ 2025 h 3229"/>
                <a:gd name="T92" fmla="*/ 169 w 3298"/>
                <a:gd name="T93" fmla="*/ 1877 h 3229"/>
                <a:gd name="T94" fmla="*/ 387 w 3298"/>
                <a:gd name="T95" fmla="*/ 1822 h 3229"/>
                <a:gd name="T96" fmla="*/ 740 w 3298"/>
                <a:gd name="T97" fmla="*/ 1679 h 3229"/>
                <a:gd name="T98" fmla="*/ 1321 w 3298"/>
                <a:gd name="T99" fmla="*/ 1589 h 3229"/>
                <a:gd name="T100" fmla="*/ 1439 w 3298"/>
                <a:gd name="T101" fmla="*/ 1092 h 3229"/>
                <a:gd name="T102" fmla="*/ 1579 w 3298"/>
                <a:gd name="T103" fmla="*/ 675 h 3229"/>
                <a:gd name="T104" fmla="*/ 1784 w 3298"/>
                <a:gd name="T105" fmla="*/ 403 h 3229"/>
                <a:gd name="T106" fmla="*/ 1987 w 3298"/>
                <a:gd name="T107" fmla="*/ 248 h 3229"/>
                <a:gd name="T108" fmla="*/ 2113 w 3298"/>
                <a:gd name="T109" fmla="*/ 131 h 3229"/>
                <a:gd name="T110" fmla="*/ 2294 w 3298"/>
                <a:gd name="T111" fmla="*/ 3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98" h="3229">
                  <a:moveTo>
                    <a:pt x="683" y="1928"/>
                  </a:moveTo>
                  <a:lnTo>
                    <a:pt x="635" y="1947"/>
                  </a:lnTo>
                  <a:lnTo>
                    <a:pt x="590" y="1966"/>
                  </a:lnTo>
                  <a:lnTo>
                    <a:pt x="550" y="1985"/>
                  </a:lnTo>
                  <a:lnTo>
                    <a:pt x="515" y="2003"/>
                  </a:lnTo>
                  <a:lnTo>
                    <a:pt x="1213" y="2730"/>
                  </a:lnTo>
                  <a:lnTo>
                    <a:pt x="1246" y="2697"/>
                  </a:lnTo>
                  <a:lnTo>
                    <a:pt x="1278" y="2661"/>
                  </a:lnTo>
                  <a:lnTo>
                    <a:pt x="1308" y="2620"/>
                  </a:lnTo>
                  <a:lnTo>
                    <a:pt x="1338" y="2575"/>
                  </a:lnTo>
                  <a:lnTo>
                    <a:pt x="683" y="1928"/>
                  </a:lnTo>
                  <a:close/>
                  <a:moveTo>
                    <a:pt x="1124" y="1828"/>
                  </a:moveTo>
                  <a:lnTo>
                    <a:pt x="1052" y="1838"/>
                  </a:lnTo>
                  <a:lnTo>
                    <a:pt x="984" y="1850"/>
                  </a:lnTo>
                  <a:lnTo>
                    <a:pt x="919" y="1862"/>
                  </a:lnTo>
                  <a:lnTo>
                    <a:pt x="859" y="1876"/>
                  </a:lnTo>
                  <a:lnTo>
                    <a:pt x="803" y="1891"/>
                  </a:lnTo>
                  <a:lnTo>
                    <a:pt x="1390" y="2469"/>
                  </a:lnTo>
                  <a:lnTo>
                    <a:pt x="1405" y="2424"/>
                  </a:lnTo>
                  <a:lnTo>
                    <a:pt x="1421" y="2375"/>
                  </a:lnTo>
                  <a:lnTo>
                    <a:pt x="1434" y="2322"/>
                  </a:lnTo>
                  <a:lnTo>
                    <a:pt x="1445" y="2267"/>
                  </a:lnTo>
                  <a:lnTo>
                    <a:pt x="1453" y="2207"/>
                  </a:lnTo>
                  <a:lnTo>
                    <a:pt x="1459" y="2144"/>
                  </a:lnTo>
                  <a:lnTo>
                    <a:pt x="1124" y="1828"/>
                  </a:lnTo>
                  <a:close/>
                  <a:moveTo>
                    <a:pt x="1451" y="1804"/>
                  </a:moveTo>
                  <a:lnTo>
                    <a:pt x="1358" y="1808"/>
                  </a:lnTo>
                  <a:lnTo>
                    <a:pt x="1270" y="1813"/>
                  </a:lnTo>
                  <a:lnTo>
                    <a:pt x="1464" y="1997"/>
                  </a:lnTo>
                  <a:lnTo>
                    <a:pt x="1462" y="1935"/>
                  </a:lnTo>
                  <a:lnTo>
                    <a:pt x="1457" y="1871"/>
                  </a:lnTo>
                  <a:lnTo>
                    <a:pt x="1451" y="1804"/>
                  </a:lnTo>
                  <a:close/>
                  <a:moveTo>
                    <a:pt x="1651" y="1182"/>
                  </a:moveTo>
                  <a:lnTo>
                    <a:pt x="1645" y="1241"/>
                  </a:lnTo>
                  <a:lnTo>
                    <a:pt x="1640" y="1304"/>
                  </a:lnTo>
                  <a:lnTo>
                    <a:pt x="1639" y="1370"/>
                  </a:lnTo>
                  <a:lnTo>
                    <a:pt x="1639" y="1438"/>
                  </a:lnTo>
                  <a:lnTo>
                    <a:pt x="1642" y="1510"/>
                  </a:lnTo>
                  <a:lnTo>
                    <a:pt x="1649" y="1584"/>
                  </a:lnTo>
                  <a:lnTo>
                    <a:pt x="1734" y="1583"/>
                  </a:lnTo>
                  <a:lnTo>
                    <a:pt x="1818" y="1579"/>
                  </a:lnTo>
                  <a:lnTo>
                    <a:pt x="1899" y="1572"/>
                  </a:lnTo>
                  <a:lnTo>
                    <a:pt x="1978" y="1563"/>
                  </a:lnTo>
                  <a:lnTo>
                    <a:pt x="1651" y="1182"/>
                  </a:lnTo>
                  <a:close/>
                  <a:moveTo>
                    <a:pt x="1767" y="786"/>
                  </a:moveTo>
                  <a:lnTo>
                    <a:pt x="1746" y="831"/>
                  </a:lnTo>
                  <a:lnTo>
                    <a:pt x="1725" y="879"/>
                  </a:lnTo>
                  <a:lnTo>
                    <a:pt x="1707" y="929"/>
                  </a:lnTo>
                  <a:lnTo>
                    <a:pt x="1690" y="984"/>
                  </a:lnTo>
                  <a:lnTo>
                    <a:pt x="1675" y="1041"/>
                  </a:lnTo>
                  <a:lnTo>
                    <a:pt x="2105" y="1540"/>
                  </a:lnTo>
                  <a:lnTo>
                    <a:pt x="2175" y="1523"/>
                  </a:lnTo>
                  <a:lnTo>
                    <a:pt x="2243" y="1503"/>
                  </a:lnTo>
                  <a:lnTo>
                    <a:pt x="2309" y="1481"/>
                  </a:lnTo>
                  <a:lnTo>
                    <a:pt x="2371" y="1456"/>
                  </a:lnTo>
                  <a:lnTo>
                    <a:pt x="2327" y="1406"/>
                  </a:lnTo>
                  <a:lnTo>
                    <a:pt x="2280" y="1355"/>
                  </a:lnTo>
                  <a:lnTo>
                    <a:pt x="2234" y="1301"/>
                  </a:lnTo>
                  <a:lnTo>
                    <a:pt x="2186" y="1249"/>
                  </a:lnTo>
                  <a:lnTo>
                    <a:pt x="2138" y="1195"/>
                  </a:lnTo>
                  <a:lnTo>
                    <a:pt x="2092" y="1143"/>
                  </a:lnTo>
                  <a:lnTo>
                    <a:pt x="2045" y="1091"/>
                  </a:lnTo>
                  <a:lnTo>
                    <a:pt x="1999" y="1039"/>
                  </a:lnTo>
                  <a:lnTo>
                    <a:pt x="1954" y="991"/>
                  </a:lnTo>
                  <a:lnTo>
                    <a:pt x="1912" y="944"/>
                  </a:lnTo>
                  <a:lnTo>
                    <a:pt x="1872" y="900"/>
                  </a:lnTo>
                  <a:lnTo>
                    <a:pt x="1834" y="858"/>
                  </a:lnTo>
                  <a:lnTo>
                    <a:pt x="1799" y="820"/>
                  </a:lnTo>
                  <a:lnTo>
                    <a:pt x="1767" y="786"/>
                  </a:lnTo>
                  <a:close/>
                  <a:moveTo>
                    <a:pt x="1981" y="517"/>
                  </a:moveTo>
                  <a:lnTo>
                    <a:pt x="1942" y="551"/>
                  </a:lnTo>
                  <a:lnTo>
                    <a:pt x="1903" y="591"/>
                  </a:lnTo>
                  <a:lnTo>
                    <a:pt x="1864" y="636"/>
                  </a:lnTo>
                  <a:lnTo>
                    <a:pt x="1826" y="687"/>
                  </a:lnTo>
                  <a:lnTo>
                    <a:pt x="1844" y="706"/>
                  </a:lnTo>
                  <a:lnTo>
                    <a:pt x="1866" y="728"/>
                  </a:lnTo>
                  <a:lnTo>
                    <a:pt x="1888" y="751"/>
                  </a:lnTo>
                  <a:lnTo>
                    <a:pt x="1912" y="779"/>
                  </a:lnTo>
                  <a:lnTo>
                    <a:pt x="1939" y="807"/>
                  </a:lnTo>
                  <a:lnTo>
                    <a:pt x="1967" y="838"/>
                  </a:lnTo>
                  <a:lnTo>
                    <a:pt x="1999" y="873"/>
                  </a:lnTo>
                  <a:lnTo>
                    <a:pt x="2033" y="911"/>
                  </a:lnTo>
                  <a:lnTo>
                    <a:pt x="2070" y="951"/>
                  </a:lnTo>
                  <a:lnTo>
                    <a:pt x="2110" y="995"/>
                  </a:lnTo>
                  <a:lnTo>
                    <a:pt x="2152" y="1042"/>
                  </a:lnTo>
                  <a:lnTo>
                    <a:pt x="2198" y="1094"/>
                  </a:lnTo>
                  <a:lnTo>
                    <a:pt x="2246" y="1148"/>
                  </a:lnTo>
                  <a:lnTo>
                    <a:pt x="2298" y="1207"/>
                  </a:lnTo>
                  <a:lnTo>
                    <a:pt x="2353" y="1269"/>
                  </a:lnTo>
                  <a:lnTo>
                    <a:pt x="2412" y="1335"/>
                  </a:lnTo>
                  <a:lnTo>
                    <a:pt x="2475" y="1405"/>
                  </a:lnTo>
                  <a:lnTo>
                    <a:pt x="2525" y="1374"/>
                  </a:lnTo>
                  <a:lnTo>
                    <a:pt x="2574" y="1342"/>
                  </a:lnTo>
                  <a:lnTo>
                    <a:pt x="2620" y="1306"/>
                  </a:lnTo>
                  <a:lnTo>
                    <a:pt x="2663" y="1269"/>
                  </a:lnTo>
                  <a:lnTo>
                    <a:pt x="2624" y="1226"/>
                  </a:lnTo>
                  <a:lnTo>
                    <a:pt x="2585" y="1181"/>
                  </a:lnTo>
                  <a:lnTo>
                    <a:pt x="2543" y="1135"/>
                  </a:lnTo>
                  <a:lnTo>
                    <a:pt x="2502" y="1089"/>
                  </a:lnTo>
                  <a:lnTo>
                    <a:pt x="2461" y="1042"/>
                  </a:lnTo>
                  <a:lnTo>
                    <a:pt x="2420" y="996"/>
                  </a:lnTo>
                  <a:lnTo>
                    <a:pt x="2378" y="950"/>
                  </a:lnTo>
                  <a:lnTo>
                    <a:pt x="2338" y="905"/>
                  </a:lnTo>
                  <a:lnTo>
                    <a:pt x="2298" y="860"/>
                  </a:lnTo>
                  <a:lnTo>
                    <a:pt x="2259" y="817"/>
                  </a:lnTo>
                  <a:lnTo>
                    <a:pt x="2221" y="775"/>
                  </a:lnTo>
                  <a:lnTo>
                    <a:pt x="2185" y="736"/>
                  </a:lnTo>
                  <a:lnTo>
                    <a:pt x="2150" y="698"/>
                  </a:lnTo>
                  <a:lnTo>
                    <a:pt x="2118" y="663"/>
                  </a:lnTo>
                  <a:lnTo>
                    <a:pt x="2088" y="630"/>
                  </a:lnTo>
                  <a:lnTo>
                    <a:pt x="2060" y="601"/>
                  </a:lnTo>
                  <a:lnTo>
                    <a:pt x="2036" y="574"/>
                  </a:lnTo>
                  <a:lnTo>
                    <a:pt x="2014" y="551"/>
                  </a:lnTo>
                  <a:lnTo>
                    <a:pt x="1996" y="532"/>
                  </a:lnTo>
                  <a:lnTo>
                    <a:pt x="1981" y="517"/>
                  </a:lnTo>
                  <a:close/>
                  <a:moveTo>
                    <a:pt x="2327" y="0"/>
                  </a:moveTo>
                  <a:lnTo>
                    <a:pt x="2359" y="5"/>
                  </a:lnTo>
                  <a:lnTo>
                    <a:pt x="2390" y="12"/>
                  </a:lnTo>
                  <a:lnTo>
                    <a:pt x="2420" y="25"/>
                  </a:lnTo>
                  <a:lnTo>
                    <a:pt x="2447" y="40"/>
                  </a:lnTo>
                  <a:lnTo>
                    <a:pt x="2472" y="59"/>
                  </a:lnTo>
                  <a:lnTo>
                    <a:pt x="2494" y="82"/>
                  </a:lnTo>
                  <a:lnTo>
                    <a:pt x="2513" y="108"/>
                  </a:lnTo>
                  <a:lnTo>
                    <a:pt x="2528" y="138"/>
                  </a:lnTo>
                  <a:lnTo>
                    <a:pt x="2539" y="169"/>
                  </a:lnTo>
                  <a:lnTo>
                    <a:pt x="2546" y="202"/>
                  </a:lnTo>
                  <a:lnTo>
                    <a:pt x="2547" y="234"/>
                  </a:lnTo>
                  <a:lnTo>
                    <a:pt x="2543" y="265"/>
                  </a:lnTo>
                  <a:lnTo>
                    <a:pt x="2535" y="297"/>
                  </a:lnTo>
                  <a:lnTo>
                    <a:pt x="2523" y="325"/>
                  </a:lnTo>
                  <a:lnTo>
                    <a:pt x="2508" y="352"/>
                  </a:lnTo>
                  <a:lnTo>
                    <a:pt x="2487" y="377"/>
                  </a:lnTo>
                  <a:lnTo>
                    <a:pt x="2464" y="399"/>
                  </a:lnTo>
                  <a:lnTo>
                    <a:pt x="2439" y="418"/>
                  </a:lnTo>
                  <a:lnTo>
                    <a:pt x="2409" y="433"/>
                  </a:lnTo>
                  <a:lnTo>
                    <a:pt x="2377" y="443"/>
                  </a:lnTo>
                  <a:lnTo>
                    <a:pt x="2340" y="450"/>
                  </a:lnTo>
                  <a:lnTo>
                    <a:pt x="2303" y="451"/>
                  </a:lnTo>
                  <a:lnTo>
                    <a:pt x="2268" y="446"/>
                  </a:lnTo>
                  <a:lnTo>
                    <a:pt x="2234" y="435"/>
                  </a:lnTo>
                  <a:lnTo>
                    <a:pt x="2202" y="419"/>
                  </a:lnTo>
                  <a:lnTo>
                    <a:pt x="2173" y="398"/>
                  </a:lnTo>
                  <a:lnTo>
                    <a:pt x="2153" y="407"/>
                  </a:lnTo>
                  <a:lnTo>
                    <a:pt x="2129" y="418"/>
                  </a:lnTo>
                  <a:lnTo>
                    <a:pt x="2100" y="434"/>
                  </a:lnTo>
                  <a:lnTo>
                    <a:pt x="2070" y="452"/>
                  </a:lnTo>
                  <a:lnTo>
                    <a:pt x="2082" y="464"/>
                  </a:lnTo>
                  <a:lnTo>
                    <a:pt x="2097" y="479"/>
                  </a:lnTo>
                  <a:lnTo>
                    <a:pt x="2113" y="495"/>
                  </a:lnTo>
                  <a:lnTo>
                    <a:pt x="2131" y="514"/>
                  </a:lnTo>
                  <a:lnTo>
                    <a:pt x="2150" y="535"/>
                  </a:lnTo>
                  <a:lnTo>
                    <a:pt x="2172" y="557"/>
                  </a:lnTo>
                  <a:lnTo>
                    <a:pt x="2196" y="582"/>
                  </a:lnTo>
                  <a:lnTo>
                    <a:pt x="2221" y="610"/>
                  </a:lnTo>
                  <a:lnTo>
                    <a:pt x="2249" y="640"/>
                  </a:lnTo>
                  <a:lnTo>
                    <a:pt x="2279" y="674"/>
                  </a:lnTo>
                  <a:lnTo>
                    <a:pt x="2313" y="710"/>
                  </a:lnTo>
                  <a:lnTo>
                    <a:pt x="2348" y="749"/>
                  </a:lnTo>
                  <a:lnTo>
                    <a:pt x="2386" y="792"/>
                  </a:lnTo>
                  <a:lnTo>
                    <a:pt x="2427" y="837"/>
                  </a:lnTo>
                  <a:lnTo>
                    <a:pt x="2472" y="886"/>
                  </a:lnTo>
                  <a:lnTo>
                    <a:pt x="2518" y="940"/>
                  </a:lnTo>
                  <a:lnTo>
                    <a:pt x="2569" y="996"/>
                  </a:lnTo>
                  <a:lnTo>
                    <a:pt x="2622" y="1056"/>
                  </a:lnTo>
                  <a:lnTo>
                    <a:pt x="2679" y="1120"/>
                  </a:lnTo>
                  <a:lnTo>
                    <a:pt x="2739" y="1188"/>
                  </a:lnTo>
                  <a:lnTo>
                    <a:pt x="2780" y="1135"/>
                  </a:lnTo>
                  <a:lnTo>
                    <a:pt x="2816" y="1080"/>
                  </a:lnTo>
                  <a:lnTo>
                    <a:pt x="2847" y="1025"/>
                  </a:lnTo>
                  <a:lnTo>
                    <a:pt x="2872" y="969"/>
                  </a:lnTo>
                  <a:lnTo>
                    <a:pt x="2895" y="913"/>
                  </a:lnTo>
                  <a:lnTo>
                    <a:pt x="2912" y="857"/>
                  </a:lnTo>
                  <a:lnTo>
                    <a:pt x="2925" y="803"/>
                  </a:lnTo>
                  <a:lnTo>
                    <a:pt x="2936" y="749"/>
                  </a:lnTo>
                  <a:lnTo>
                    <a:pt x="2943" y="696"/>
                  </a:lnTo>
                  <a:lnTo>
                    <a:pt x="2947" y="646"/>
                  </a:lnTo>
                  <a:lnTo>
                    <a:pt x="2921" y="626"/>
                  </a:lnTo>
                  <a:lnTo>
                    <a:pt x="2898" y="603"/>
                  </a:lnTo>
                  <a:lnTo>
                    <a:pt x="2878" y="576"/>
                  </a:lnTo>
                  <a:lnTo>
                    <a:pt x="2863" y="547"/>
                  </a:lnTo>
                  <a:lnTo>
                    <a:pt x="2851" y="514"/>
                  </a:lnTo>
                  <a:lnTo>
                    <a:pt x="2845" y="481"/>
                  </a:lnTo>
                  <a:lnTo>
                    <a:pt x="2844" y="449"/>
                  </a:lnTo>
                  <a:lnTo>
                    <a:pt x="2847" y="417"/>
                  </a:lnTo>
                  <a:lnTo>
                    <a:pt x="2854" y="387"/>
                  </a:lnTo>
                  <a:lnTo>
                    <a:pt x="2867" y="358"/>
                  </a:lnTo>
                  <a:lnTo>
                    <a:pt x="2883" y="330"/>
                  </a:lnTo>
                  <a:lnTo>
                    <a:pt x="2902" y="305"/>
                  </a:lnTo>
                  <a:lnTo>
                    <a:pt x="2925" y="283"/>
                  </a:lnTo>
                  <a:lnTo>
                    <a:pt x="2952" y="264"/>
                  </a:lnTo>
                  <a:lnTo>
                    <a:pt x="2981" y="250"/>
                  </a:lnTo>
                  <a:lnTo>
                    <a:pt x="3013" y="239"/>
                  </a:lnTo>
                  <a:lnTo>
                    <a:pt x="3046" y="233"/>
                  </a:lnTo>
                  <a:lnTo>
                    <a:pt x="3079" y="232"/>
                  </a:lnTo>
                  <a:lnTo>
                    <a:pt x="3111" y="235"/>
                  </a:lnTo>
                  <a:lnTo>
                    <a:pt x="3142" y="243"/>
                  </a:lnTo>
                  <a:lnTo>
                    <a:pt x="3172" y="255"/>
                  </a:lnTo>
                  <a:lnTo>
                    <a:pt x="3198" y="271"/>
                  </a:lnTo>
                  <a:lnTo>
                    <a:pt x="3224" y="291"/>
                  </a:lnTo>
                  <a:lnTo>
                    <a:pt x="3246" y="314"/>
                  </a:lnTo>
                  <a:lnTo>
                    <a:pt x="3265" y="339"/>
                  </a:lnTo>
                  <a:lnTo>
                    <a:pt x="3280" y="368"/>
                  </a:lnTo>
                  <a:lnTo>
                    <a:pt x="3291" y="399"/>
                  </a:lnTo>
                  <a:lnTo>
                    <a:pt x="3298" y="435"/>
                  </a:lnTo>
                  <a:lnTo>
                    <a:pt x="3298" y="470"/>
                  </a:lnTo>
                  <a:lnTo>
                    <a:pt x="3293" y="504"/>
                  </a:lnTo>
                  <a:lnTo>
                    <a:pt x="3284" y="537"/>
                  </a:lnTo>
                  <a:lnTo>
                    <a:pt x="3269" y="567"/>
                  </a:lnTo>
                  <a:lnTo>
                    <a:pt x="3250" y="595"/>
                  </a:lnTo>
                  <a:lnTo>
                    <a:pt x="3227" y="620"/>
                  </a:lnTo>
                  <a:lnTo>
                    <a:pt x="3199" y="642"/>
                  </a:lnTo>
                  <a:lnTo>
                    <a:pt x="3170" y="660"/>
                  </a:lnTo>
                  <a:lnTo>
                    <a:pt x="3161" y="740"/>
                  </a:lnTo>
                  <a:lnTo>
                    <a:pt x="3149" y="817"/>
                  </a:lnTo>
                  <a:lnTo>
                    <a:pt x="3133" y="892"/>
                  </a:lnTo>
                  <a:lnTo>
                    <a:pt x="3111" y="965"/>
                  </a:lnTo>
                  <a:lnTo>
                    <a:pt x="3086" y="1036"/>
                  </a:lnTo>
                  <a:lnTo>
                    <a:pt x="3055" y="1104"/>
                  </a:lnTo>
                  <a:lnTo>
                    <a:pt x="3020" y="1170"/>
                  </a:lnTo>
                  <a:lnTo>
                    <a:pt x="2982" y="1233"/>
                  </a:lnTo>
                  <a:lnTo>
                    <a:pt x="2939" y="1294"/>
                  </a:lnTo>
                  <a:lnTo>
                    <a:pt x="2891" y="1351"/>
                  </a:lnTo>
                  <a:lnTo>
                    <a:pt x="2840" y="1407"/>
                  </a:lnTo>
                  <a:lnTo>
                    <a:pt x="2786" y="1456"/>
                  </a:lnTo>
                  <a:lnTo>
                    <a:pt x="2727" y="1503"/>
                  </a:lnTo>
                  <a:lnTo>
                    <a:pt x="2666" y="1547"/>
                  </a:lnTo>
                  <a:lnTo>
                    <a:pt x="2602" y="1587"/>
                  </a:lnTo>
                  <a:lnTo>
                    <a:pt x="2533" y="1624"/>
                  </a:lnTo>
                  <a:lnTo>
                    <a:pt x="2462" y="1657"/>
                  </a:lnTo>
                  <a:lnTo>
                    <a:pt x="2387" y="1688"/>
                  </a:lnTo>
                  <a:lnTo>
                    <a:pt x="2309" y="1714"/>
                  </a:lnTo>
                  <a:lnTo>
                    <a:pt x="2227" y="1737"/>
                  </a:lnTo>
                  <a:lnTo>
                    <a:pt x="2143" y="1757"/>
                  </a:lnTo>
                  <a:lnTo>
                    <a:pt x="2055" y="1773"/>
                  </a:lnTo>
                  <a:lnTo>
                    <a:pt x="1964" y="1787"/>
                  </a:lnTo>
                  <a:lnTo>
                    <a:pt x="1870" y="1797"/>
                  </a:lnTo>
                  <a:lnTo>
                    <a:pt x="1774" y="1802"/>
                  </a:lnTo>
                  <a:lnTo>
                    <a:pt x="1674" y="1804"/>
                  </a:lnTo>
                  <a:lnTo>
                    <a:pt x="1682" y="1896"/>
                  </a:lnTo>
                  <a:lnTo>
                    <a:pt x="1685" y="1984"/>
                  </a:lnTo>
                  <a:lnTo>
                    <a:pt x="1685" y="2069"/>
                  </a:lnTo>
                  <a:lnTo>
                    <a:pt x="1680" y="2149"/>
                  </a:lnTo>
                  <a:lnTo>
                    <a:pt x="1673" y="2227"/>
                  </a:lnTo>
                  <a:lnTo>
                    <a:pt x="1662" y="2300"/>
                  </a:lnTo>
                  <a:lnTo>
                    <a:pt x="1649" y="2370"/>
                  </a:lnTo>
                  <a:lnTo>
                    <a:pt x="1632" y="2437"/>
                  </a:lnTo>
                  <a:lnTo>
                    <a:pt x="1612" y="2500"/>
                  </a:lnTo>
                  <a:lnTo>
                    <a:pt x="1590" y="2560"/>
                  </a:lnTo>
                  <a:lnTo>
                    <a:pt x="1565" y="2615"/>
                  </a:lnTo>
                  <a:lnTo>
                    <a:pt x="1538" y="2669"/>
                  </a:lnTo>
                  <a:lnTo>
                    <a:pt x="1508" y="2718"/>
                  </a:lnTo>
                  <a:lnTo>
                    <a:pt x="1477" y="2765"/>
                  </a:lnTo>
                  <a:lnTo>
                    <a:pt x="1444" y="2808"/>
                  </a:lnTo>
                  <a:lnTo>
                    <a:pt x="1409" y="2848"/>
                  </a:lnTo>
                  <a:lnTo>
                    <a:pt x="1372" y="2886"/>
                  </a:lnTo>
                  <a:lnTo>
                    <a:pt x="1334" y="2919"/>
                  </a:lnTo>
                  <a:lnTo>
                    <a:pt x="1294" y="2951"/>
                  </a:lnTo>
                  <a:lnTo>
                    <a:pt x="1254" y="2979"/>
                  </a:lnTo>
                  <a:lnTo>
                    <a:pt x="1212" y="3004"/>
                  </a:lnTo>
                  <a:lnTo>
                    <a:pt x="1170" y="3026"/>
                  </a:lnTo>
                  <a:lnTo>
                    <a:pt x="1164" y="3060"/>
                  </a:lnTo>
                  <a:lnTo>
                    <a:pt x="1153" y="3092"/>
                  </a:lnTo>
                  <a:lnTo>
                    <a:pt x="1138" y="3121"/>
                  </a:lnTo>
                  <a:lnTo>
                    <a:pt x="1118" y="3150"/>
                  </a:lnTo>
                  <a:lnTo>
                    <a:pt x="1095" y="3174"/>
                  </a:lnTo>
                  <a:lnTo>
                    <a:pt x="1067" y="3195"/>
                  </a:lnTo>
                  <a:lnTo>
                    <a:pt x="1035" y="3210"/>
                  </a:lnTo>
                  <a:lnTo>
                    <a:pt x="1001" y="3223"/>
                  </a:lnTo>
                  <a:lnTo>
                    <a:pt x="966" y="3229"/>
                  </a:lnTo>
                  <a:lnTo>
                    <a:pt x="930" y="3229"/>
                  </a:lnTo>
                  <a:lnTo>
                    <a:pt x="895" y="3225"/>
                  </a:lnTo>
                  <a:lnTo>
                    <a:pt x="861" y="3215"/>
                  </a:lnTo>
                  <a:lnTo>
                    <a:pt x="829" y="3199"/>
                  </a:lnTo>
                  <a:lnTo>
                    <a:pt x="801" y="3180"/>
                  </a:lnTo>
                  <a:lnTo>
                    <a:pt x="775" y="3156"/>
                  </a:lnTo>
                  <a:lnTo>
                    <a:pt x="753" y="3128"/>
                  </a:lnTo>
                  <a:lnTo>
                    <a:pt x="736" y="3096"/>
                  </a:lnTo>
                  <a:lnTo>
                    <a:pt x="723" y="3063"/>
                  </a:lnTo>
                  <a:lnTo>
                    <a:pt x="718" y="3029"/>
                  </a:lnTo>
                  <a:lnTo>
                    <a:pt x="716" y="2997"/>
                  </a:lnTo>
                  <a:lnTo>
                    <a:pt x="720" y="2965"/>
                  </a:lnTo>
                  <a:lnTo>
                    <a:pt x="728" y="2934"/>
                  </a:lnTo>
                  <a:lnTo>
                    <a:pt x="740" y="2906"/>
                  </a:lnTo>
                  <a:lnTo>
                    <a:pt x="756" y="2878"/>
                  </a:lnTo>
                  <a:lnTo>
                    <a:pt x="775" y="2853"/>
                  </a:lnTo>
                  <a:lnTo>
                    <a:pt x="798" y="2831"/>
                  </a:lnTo>
                  <a:lnTo>
                    <a:pt x="825" y="2812"/>
                  </a:lnTo>
                  <a:lnTo>
                    <a:pt x="853" y="2798"/>
                  </a:lnTo>
                  <a:lnTo>
                    <a:pt x="886" y="2787"/>
                  </a:lnTo>
                  <a:lnTo>
                    <a:pt x="920" y="2781"/>
                  </a:lnTo>
                  <a:lnTo>
                    <a:pt x="955" y="2780"/>
                  </a:lnTo>
                  <a:lnTo>
                    <a:pt x="988" y="2784"/>
                  </a:lnTo>
                  <a:lnTo>
                    <a:pt x="1019" y="2792"/>
                  </a:lnTo>
                  <a:lnTo>
                    <a:pt x="1050" y="2806"/>
                  </a:lnTo>
                  <a:lnTo>
                    <a:pt x="1078" y="2823"/>
                  </a:lnTo>
                  <a:lnTo>
                    <a:pt x="1101" y="2810"/>
                  </a:lnTo>
                  <a:lnTo>
                    <a:pt x="1124" y="2797"/>
                  </a:lnTo>
                  <a:lnTo>
                    <a:pt x="455" y="2101"/>
                  </a:lnTo>
                  <a:lnTo>
                    <a:pt x="452" y="2134"/>
                  </a:lnTo>
                  <a:lnTo>
                    <a:pt x="444" y="2164"/>
                  </a:lnTo>
                  <a:lnTo>
                    <a:pt x="431" y="2193"/>
                  </a:lnTo>
                  <a:lnTo>
                    <a:pt x="416" y="2221"/>
                  </a:lnTo>
                  <a:lnTo>
                    <a:pt x="397" y="2246"/>
                  </a:lnTo>
                  <a:lnTo>
                    <a:pt x="373" y="2268"/>
                  </a:lnTo>
                  <a:lnTo>
                    <a:pt x="347" y="2287"/>
                  </a:lnTo>
                  <a:lnTo>
                    <a:pt x="317" y="2301"/>
                  </a:lnTo>
                  <a:lnTo>
                    <a:pt x="285" y="2313"/>
                  </a:lnTo>
                  <a:lnTo>
                    <a:pt x="253" y="2319"/>
                  </a:lnTo>
                  <a:lnTo>
                    <a:pt x="220" y="2320"/>
                  </a:lnTo>
                  <a:lnTo>
                    <a:pt x="187" y="2317"/>
                  </a:lnTo>
                  <a:lnTo>
                    <a:pt x="156" y="2309"/>
                  </a:lnTo>
                  <a:lnTo>
                    <a:pt x="127" y="2297"/>
                  </a:lnTo>
                  <a:lnTo>
                    <a:pt x="99" y="2281"/>
                  </a:lnTo>
                  <a:lnTo>
                    <a:pt x="75" y="2262"/>
                  </a:lnTo>
                  <a:lnTo>
                    <a:pt x="53" y="2238"/>
                  </a:lnTo>
                  <a:lnTo>
                    <a:pt x="34" y="2213"/>
                  </a:lnTo>
                  <a:lnTo>
                    <a:pt x="19" y="2184"/>
                  </a:lnTo>
                  <a:lnTo>
                    <a:pt x="7" y="2153"/>
                  </a:lnTo>
                  <a:lnTo>
                    <a:pt x="1" y="2120"/>
                  </a:lnTo>
                  <a:lnTo>
                    <a:pt x="0" y="2088"/>
                  </a:lnTo>
                  <a:lnTo>
                    <a:pt x="4" y="2055"/>
                  </a:lnTo>
                  <a:lnTo>
                    <a:pt x="12" y="2025"/>
                  </a:lnTo>
                  <a:lnTo>
                    <a:pt x="23" y="1995"/>
                  </a:lnTo>
                  <a:lnTo>
                    <a:pt x="39" y="1968"/>
                  </a:lnTo>
                  <a:lnTo>
                    <a:pt x="59" y="1944"/>
                  </a:lnTo>
                  <a:lnTo>
                    <a:pt x="82" y="1922"/>
                  </a:lnTo>
                  <a:lnTo>
                    <a:pt x="109" y="1903"/>
                  </a:lnTo>
                  <a:lnTo>
                    <a:pt x="137" y="1888"/>
                  </a:lnTo>
                  <a:lnTo>
                    <a:pt x="169" y="1877"/>
                  </a:lnTo>
                  <a:lnTo>
                    <a:pt x="202" y="1871"/>
                  </a:lnTo>
                  <a:lnTo>
                    <a:pt x="234" y="1870"/>
                  </a:lnTo>
                  <a:lnTo>
                    <a:pt x="264" y="1873"/>
                  </a:lnTo>
                  <a:lnTo>
                    <a:pt x="295" y="1880"/>
                  </a:lnTo>
                  <a:lnTo>
                    <a:pt x="323" y="1861"/>
                  </a:lnTo>
                  <a:lnTo>
                    <a:pt x="353" y="1842"/>
                  </a:lnTo>
                  <a:lnTo>
                    <a:pt x="387" y="1822"/>
                  </a:lnTo>
                  <a:lnTo>
                    <a:pt x="426" y="1801"/>
                  </a:lnTo>
                  <a:lnTo>
                    <a:pt x="467" y="1780"/>
                  </a:lnTo>
                  <a:lnTo>
                    <a:pt x="514" y="1759"/>
                  </a:lnTo>
                  <a:lnTo>
                    <a:pt x="564" y="1738"/>
                  </a:lnTo>
                  <a:lnTo>
                    <a:pt x="619" y="1718"/>
                  </a:lnTo>
                  <a:lnTo>
                    <a:pt x="678" y="1698"/>
                  </a:lnTo>
                  <a:lnTo>
                    <a:pt x="740" y="1679"/>
                  </a:lnTo>
                  <a:lnTo>
                    <a:pt x="809" y="1661"/>
                  </a:lnTo>
                  <a:lnTo>
                    <a:pt x="882" y="1645"/>
                  </a:lnTo>
                  <a:lnTo>
                    <a:pt x="959" y="1630"/>
                  </a:lnTo>
                  <a:lnTo>
                    <a:pt x="1042" y="1616"/>
                  </a:lnTo>
                  <a:lnTo>
                    <a:pt x="1129" y="1605"/>
                  </a:lnTo>
                  <a:lnTo>
                    <a:pt x="1223" y="1596"/>
                  </a:lnTo>
                  <a:lnTo>
                    <a:pt x="1321" y="1589"/>
                  </a:lnTo>
                  <a:lnTo>
                    <a:pt x="1425" y="1585"/>
                  </a:lnTo>
                  <a:lnTo>
                    <a:pt x="1419" y="1493"/>
                  </a:lnTo>
                  <a:lnTo>
                    <a:pt x="1416" y="1405"/>
                  </a:lnTo>
                  <a:lnTo>
                    <a:pt x="1417" y="1321"/>
                  </a:lnTo>
                  <a:lnTo>
                    <a:pt x="1421" y="1241"/>
                  </a:lnTo>
                  <a:lnTo>
                    <a:pt x="1429" y="1165"/>
                  </a:lnTo>
                  <a:lnTo>
                    <a:pt x="1439" y="1092"/>
                  </a:lnTo>
                  <a:lnTo>
                    <a:pt x="1453" y="1023"/>
                  </a:lnTo>
                  <a:lnTo>
                    <a:pt x="1469" y="957"/>
                  </a:lnTo>
                  <a:lnTo>
                    <a:pt x="1487" y="894"/>
                  </a:lnTo>
                  <a:lnTo>
                    <a:pt x="1507" y="834"/>
                  </a:lnTo>
                  <a:lnTo>
                    <a:pt x="1529" y="778"/>
                  </a:lnTo>
                  <a:lnTo>
                    <a:pt x="1554" y="725"/>
                  </a:lnTo>
                  <a:lnTo>
                    <a:pt x="1579" y="675"/>
                  </a:lnTo>
                  <a:lnTo>
                    <a:pt x="1605" y="628"/>
                  </a:lnTo>
                  <a:lnTo>
                    <a:pt x="1634" y="583"/>
                  </a:lnTo>
                  <a:lnTo>
                    <a:pt x="1662" y="542"/>
                  </a:lnTo>
                  <a:lnTo>
                    <a:pt x="1692" y="503"/>
                  </a:lnTo>
                  <a:lnTo>
                    <a:pt x="1723" y="466"/>
                  </a:lnTo>
                  <a:lnTo>
                    <a:pt x="1753" y="433"/>
                  </a:lnTo>
                  <a:lnTo>
                    <a:pt x="1784" y="403"/>
                  </a:lnTo>
                  <a:lnTo>
                    <a:pt x="1815" y="373"/>
                  </a:lnTo>
                  <a:lnTo>
                    <a:pt x="1845" y="347"/>
                  </a:lnTo>
                  <a:lnTo>
                    <a:pt x="1875" y="323"/>
                  </a:lnTo>
                  <a:lnTo>
                    <a:pt x="1905" y="301"/>
                  </a:lnTo>
                  <a:lnTo>
                    <a:pt x="1933" y="281"/>
                  </a:lnTo>
                  <a:lnTo>
                    <a:pt x="1961" y="263"/>
                  </a:lnTo>
                  <a:lnTo>
                    <a:pt x="1987" y="248"/>
                  </a:lnTo>
                  <a:lnTo>
                    <a:pt x="2013" y="233"/>
                  </a:lnTo>
                  <a:lnTo>
                    <a:pt x="2036" y="220"/>
                  </a:lnTo>
                  <a:lnTo>
                    <a:pt x="2057" y="210"/>
                  </a:lnTo>
                  <a:lnTo>
                    <a:pt x="2077" y="202"/>
                  </a:lnTo>
                  <a:lnTo>
                    <a:pt x="2094" y="193"/>
                  </a:lnTo>
                  <a:lnTo>
                    <a:pt x="2101" y="162"/>
                  </a:lnTo>
                  <a:lnTo>
                    <a:pt x="2113" y="131"/>
                  </a:lnTo>
                  <a:lnTo>
                    <a:pt x="2129" y="103"/>
                  </a:lnTo>
                  <a:lnTo>
                    <a:pt x="2148" y="77"/>
                  </a:lnTo>
                  <a:lnTo>
                    <a:pt x="2171" y="54"/>
                  </a:lnTo>
                  <a:lnTo>
                    <a:pt x="2199" y="35"/>
                  </a:lnTo>
                  <a:lnTo>
                    <a:pt x="2228" y="19"/>
                  </a:lnTo>
                  <a:lnTo>
                    <a:pt x="2261" y="8"/>
                  </a:lnTo>
                  <a:lnTo>
                    <a:pt x="2294" y="3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TextBox 37">
              <a:extLst>
                <a:ext uri="{FF2B5EF4-FFF2-40B4-BE49-F238E27FC236}">
                  <a16:creationId xmlns:a16="http://schemas.microsoft.com/office/drawing/2014/main" id="{4D35E6FC-683E-F0F2-7480-0FE01B4A99F3}"/>
                </a:ext>
              </a:extLst>
            </p:cNvPr>
            <p:cNvSpPr txBox="1"/>
            <p:nvPr/>
          </p:nvSpPr>
          <p:spPr>
            <a:xfrm>
              <a:off x="3776777" y="2640600"/>
              <a:ext cx="1912389" cy="728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Chocolate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Caseiro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Ilhéus</a:t>
              </a:r>
            </a:p>
          </p:txBody>
        </p:sp>
        <p:sp>
          <p:nvSpPr>
            <p:cNvPr id="61" name="TextBox 37">
              <a:extLst>
                <a:ext uri="{FF2B5EF4-FFF2-40B4-BE49-F238E27FC236}">
                  <a16:creationId xmlns:a16="http://schemas.microsoft.com/office/drawing/2014/main" id="{4E3FD425-F2C5-E858-7AB1-C65F856CE8B1}"/>
                </a:ext>
              </a:extLst>
            </p:cNvPr>
            <p:cNvSpPr txBox="1"/>
            <p:nvPr/>
          </p:nvSpPr>
          <p:spPr>
            <a:xfrm>
              <a:off x="5353498" y="3221402"/>
              <a:ext cx="1559088" cy="65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Chocolates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Araucária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FCD53A9-84C3-D466-AE0A-D3EF2656A205}"/>
                </a:ext>
              </a:extLst>
            </p:cNvPr>
            <p:cNvSpPr txBox="1"/>
            <p:nvPr/>
          </p:nvSpPr>
          <p:spPr>
            <a:xfrm>
              <a:off x="2515207" y="4387509"/>
              <a:ext cx="1562768" cy="42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Nestlé</a:t>
              </a:r>
            </a:p>
          </p:txBody>
        </p:sp>
        <p:sp>
          <p:nvSpPr>
            <p:cNvPr id="63" name="TextBox 37">
              <a:extLst>
                <a:ext uri="{FF2B5EF4-FFF2-40B4-BE49-F238E27FC236}">
                  <a16:creationId xmlns:a16="http://schemas.microsoft.com/office/drawing/2014/main" id="{FD14513D-8AAE-1BDF-6F00-D42DA206C36A}"/>
                </a:ext>
              </a:extLst>
            </p:cNvPr>
            <p:cNvSpPr txBox="1"/>
            <p:nvPr/>
          </p:nvSpPr>
          <p:spPr>
            <a:xfrm>
              <a:off x="8088086" y="3649588"/>
              <a:ext cx="1562768" cy="65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Chocolates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Garoto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Rectangle 14">
            <a:extLst>
              <a:ext uri="{FF2B5EF4-FFF2-40B4-BE49-F238E27FC236}">
                <a16:creationId xmlns:a16="http://schemas.microsoft.com/office/drawing/2014/main" id="{93348C01-58BF-EE34-7CE8-2B1DC75D346F}"/>
              </a:ext>
            </a:extLst>
          </p:cNvPr>
          <p:cNvSpPr/>
          <p:nvPr/>
        </p:nvSpPr>
        <p:spPr>
          <a:xfrm>
            <a:off x="32047" y="3429000"/>
            <a:ext cx="3425372" cy="3179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28">
            <a:extLst>
              <a:ext uri="{FF2B5EF4-FFF2-40B4-BE49-F238E27FC236}">
                <a16:creationId xmlns:a16="http://schemas.microsoft.com/office/drawing/2014/main" id="{BCC8B1C2-27BA-3776-EC7E-EFE9EC66B421}"/>
              </a:ext>
            </a:extLst>
          </p:cNvPr>
          <p:cNvSpPr/>
          <p:nvPr/>
        </p:nvSpPr>
        <p:spPr>
          <a:xfrm>
            <a:off x="112065" y="3440835"/>
            <a:ext cx="3311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Regiões</a:t>
            </a:r>
            <a:r>
              <a:rPr lang="en-US" sz="12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b="1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maior</a:t>
            </a:r>
            <a:r>
              <a:rPr lang="en-US" sz="12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Consumo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Teardrop 4">
            <a:extLst>
              <a:ext uri="{FF2B5EF4-FFF2-40B4-BE49-F238E27FC236}">
                <a16:creationId xmlns:a16="http://schemas.microsoft.com/office/drawing/2014/main" id="{C9607D75-93D7-DBB0-73FB-FEF131F68291}"/>
              </a:ext>
            </a:extLst>
          </p:cNvPr>
          <p:cNvSpPr/>
          <p:nvPr/>
        </p:nvSpPr>
        <p:spPr>
          <a:xfrm rot="10800000" flipH="1" flipV="1">
            <a:off x="340407" y="4240148"/>
            <a:ext cx="990782" cy="900000"/>
          </a:xfrm>
          <a:prstGeom prst="teardrop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28">
            <a:extLst>
              <a:ext uri="{FF2B5EF4-FFF2-40B4-BE49-F238E27FC236}">
                <a16:creationId xmlns:a16="http://schemas.microsoft.com/office/drawing/2014/main" id="{CAF3E96C-73FE-AB86-8AB9-7877CE11B606}"/>
              </a:ext>
            </a:extLst>
          </p:cNvPr>
          <p:cNvSpPr/>
          <p:nvPr/>
        </p:nvSpPr>
        <p:spPr>
          <a:xfrm>
            <a:off x="156566" y="3919989"/>
            <a:ext cx="14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11,6%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Rectangle 47">
            <a:extLst>
              <a:ext uri="{FF2B5EF4-FFF2-40B4-BE49-F238E27FC236}">
                <a16:creationId xmlns:a16="http://schemas.microsoft.com/office/drawing/2014/main" id="{0EDABD99-3D5E-B6F0-70A3-738FC442DDEB}"/>
              </a:ext>
            </a:extLst>
          </p:cNvPr>
          <p:cNvSpPr/>
          <p:nvPr/>
        </p:nvSpPr>
        <p:spPr>
          <a:xfrm>
            <a:off x="185953" y="5206338"/>
            <a:ext cx="1234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Grande SP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28">
            <a:extLst>
              <a:ext uri="{FF2B5EF4-FFF2-40B4-BE49-F238E27FC236}">
                <a16:creationId xmlns:a16="http://schemas.microsoft.com/office/drawing/2014/main" id="{FF7D7CC5-D6B4-593D-4984-C0EB2EA920DA}"/>
              </a:ext>
            </a:extLst>
          </p:cNvPr>
          <p:cNvSpPr/>
          <p:nvPr/>
        </p:nvSpPr>
        <p:spPr>
          <a:xfrm>
            <a:off x="113793" y="4525528"/>
            <a:ext cx="14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18,5%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FECDEA7-9523-52A3-05FA-F20468AA0108}"/>
              </a:ext>
            </a:extLst>
          </p:cNvPr>
          <p:cNvCxnSpPr>
            <a:cxnSpLocks/>
          </p:cNvCxnSpPr>
          <p:nvPr/>
        </p:nvCxnSpPr>
        <p:spPr>
          <a:xfrm>
            <a:off x="4286936" y="1507570"/>
            <a:ext cx="825184" cy="407062"/>
          </a:xfrm>
          <a:prstGeom prst="bentConnector3">
            <a:avLst>
              <a:gd name="adj1" fmla="val -78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4ED7FF4D-74BC-4B16-D5FB-1C6E416BFAD4}"/>
              </a:ext>
            </a:extLst>
          </p:cNvPr>
          <p:cNvCxnSpPr>
            <a:cxnSpLocks/>
          </p:cNvCxnSpPr>
          <p:nvPr/>
        </p:nvCxnSpPr>
        <p:spPr>
          <a:xfrm>
            <a:off x="4286936" y="2103564"/>
            <a:ext cx="825184" cy="407062"/>
          </a:xfrm>
          <a:prstGeom prst="bentConnector3">
            <a:avLst>
              <a:gd name="adj1" fmla="val -78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A5990BDD-3882-4A60-BC40-E2FA1D2908A0}"/>
              </a:ext>
            </a:extLst>
          </p:cNvPr>
          <p:cNvCxnSpPr>
            <a:cxnSpLocks/>
          </p:cNvCxnSpPr>
          <p:nvPr/>
        </p:nvCxnSpPr>
        <p:spPr>
          <a:xfrm>
            <a:off x="4298637" y="2610775"/>
            <a:ext cx="825184" cy="407062"/>
          </a:xfrm>
          <a:prstGeom prst="bentConnector3">
            <a:avLst>
              <a:gd name="adj1" fmla="val -78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61042A0A-B899-288B-5479-165F4B9E67C8}"/>
              </a:ext>
            </a:extLst>
          </p:cNvPr>
          <p:cNvCxnSpPr>
            <a:cxnSpLocks/>
          </p:cNvCxnSpPr>
          <p:nvPr/>
        </p:nvCxnSpPr>
        <p:spPr>
          <a:xfrm>
            <a:off x="4312336" y="3158570"/>
            <a:ext cx="825184" cy="407062"/>
          </a:xfrm>
          <a:prstGeom prst="bentConnector3">
            <a:avLst>
              <a:gd name="adj1" fmla="val -78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58">
            <a:extLst>
              <a:ext uri="{FF2B5EF4-FFF2-40B4-BE49-F238E27FC236}">
                <a16:creationId xmlns:a16="http://schemas.microsoft.com/office/drawing/2014/main" id="{CC8FAC9F-D200-0104-F29E-11B5370E565C}"/>
              </a:ext>
            </a:extLst>
          </p:cNvPr>
          <p:cNvSpPr/>
          <p:nvPr/>
        </p:nvSpPr>
        <p:spPr>
          <a:xfrm>
            <a:off x="-5259" y="5551366"/>
            <a:ext cx="4654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effectLst/>
                <a:latin typeface="utopiaregular"/>
              </a:rPr>
              <a:t>O consumo per capita de chocolate também aumentou, passando de 3,6kg para 3,9kg, entre 2022 e 2023, de acordo com os dados da </a:t>
            </a:r>
            <a:r>
              <a:rPr lang="pt-BR" b="0" i="0" dirty="0" err="1">
                <a:effectLst/>
                <a:latin typeface="utopiaregular"/>
              </a:rPr>
              <a:t>Abicab</a:t>
            </a:r>
            <a:r>
              <a:rPr lang="pt-BR" b="0" i="0" dirty="0">
                <a:effectLst/>
                <a:latin typeface="utopiaregular"/>
              </a:rPr>
              <a:t>.</a:t>
            </a:r>
            <a:endParaRPr lang="en-US" spc="-15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D35F4F05-8358-CDFB-FB9C-4D7A3F18395C}"/>
              </a:ext>
            </a:extLst>
          </p:cNvPr>
          <p:cNvSpPr/>
          <p:nvPr/>
        </p:nvSpPr>
        <p:spPr>
          <a:xfrm rot="21120000">
            <a:off x="5575700" y="5253900"/>
            <a:ext cx="5998276" cy="1031051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ctr"/>
            <a:r>
              <a:rPr lang="pt-BR" sz="16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acordo com a consultoria </a:t>
            </a:r>
            <a:r>
              <a:rPr lang="pt-BR" sz="1600" b="1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Euromonitor</a:t>
            </a:r>
            <a:r>
              <a:rPr lang="pt-BR" sz="16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o consumo de chocolates no Brasil atingiu R$ 22 bilhões em 2022, alta de 18% sobre o ano anterior com a venda de 336 mil toneladas crescimento de 7%.</a:t>
            </a:r>
          </a:p>
        </p:txBody>
      </p:sp>
    </p:spTree>
    <p:extLst>
      <p:ext uri="{BB962C8B-B14F-4D97-AF65-F5344CB8AC3E}">
        <p14:creationId xmlns:p14="http://schemas.microsoft.com/office/powerpoint/2010/main" val="338356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25"/>
            <a:ext cx="12191999" cy="672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Tendências</a:t>
            </a:r>
            <a:r>
              <a:rPr lang="en-US" sz="3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spc="-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r>
              <a:rPr lang="en-US" sz="3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lang="en-US" sz="3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4B91D3F-2925-F836-6A1C-79C84753166B}"/>
              </a:ext>
            </a:extLst>
          </p:cNvPr>
          <p:cNvGrpSpPr/>
          <p:nvPr/>
        </p:nvGrpSpPr>
        <p:grpSpPr>
          <a:xfrm>
            <a:off x="4639787" y="667928"/>
            <a:ext cx="7600173" cy="4165236"/>
            <a:chOff x="1461860" y="2077249"/>
            <a:chExt cx="9377818" cy="4780751"/>
          </a:xfrm>
        </p:grpSpPr>
        <p:sp>
          <p:nvSpPr>
            <p:cNvPr id="6" name="Flowchart: Extract 5"/>
            <p:cNvSpPr/>
            <p:nvPr/>
          </p:nvSpPr>
          <p:spPr>
            <a:xfrm>
              <a:off x="5984208" y="5850952"/>
              <a:ext cx="327359" cy="1007048"/>
            </a:xfrm>
            <a:prstGeom prst="flowChartExtra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 Diagonal Corner Rectangle 1"/>
            <p:cNvSpPr/>
            <p:nvPr/>
          </p:nvSpPr>
          <p:spPr>
            <a:xfrm rot="5400000">
              <a:off x="4360444" y="3946360"/>
              <a:ext cx="1600200" cy="1684421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273467" y="3465095"/>
              <a:ext cx="1600200" cy="1684421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Diagonal Corner Rectangle 3"/>
            <p:cNvSpPr/>
            <p:nvPr/>
          </p:nvSpPr>
          <p:spPr>
            <a:xfrm rot="5400000">
              <a:off x="4694116" y="2324305"/>
              <a:ext cx="1432167" cy="1371599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Diagonal Corner Rectangle 4"/>
            <p:cNvSpPr/>
            <p:nvPr/>
          </p:nvSpPr>
          <p:spPr>
            <a:xfrm rot="10800000">
              <a:off x="6392214" y="2127972"/>
              <a:ext cx="986591" cy="113096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1860" y="4279543"/>
              <a:ext cx="27677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Inovação </a:t>
              </a:r>
              <a:r>
                <a:rPr lang="pt-BR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em sabores e formatos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3167" y="2371950"/>
              <a:ext cx="2818962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Aumento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pelo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consume do chocolate premium.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85698" y="2077249"/>
              <a:ext cx="29539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Saúde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Bem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estar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b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pt-B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opções de chocolate com menor teor de açúcar,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86700" y="5364509"/>
              <a:ext cx="334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Experiências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Consumo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90648" y="4345727"/>
              <a:ext cx="7397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spc="-3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200" spc="-300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C0ECCD99-B1F1-5420-7D06-77E1CF1FBA5B}"/>
                </a:ext>
              </a:extLst>
            </p:cNvPr>
            <p:cNvSpPr/>
            <p:nvPr/>
          </p:nvSpPr>
          <p:spPr>
            <a:xfrm>
              <a:off x="5207429" y="2917018"/>
              <a:ext cx="739792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spc="-300" baseline="30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FC41E534-6EFC-11FF-CFC6-73BCC64CDDC5}"/>
                </a:ext>
              </a:extLst>
            </p:cNvPr>
            <p:cNvSpPr/>
            <p:nvPr/>
          </p:nvSpPr>
          <p:spPr>
            <a:xfrm>
              <a:off x="6703671" y="2591922"/>
              <a:ext cx="739792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spc="-300" baseline="30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1F1002B2-CAE5-9C00-9B29-1039A39C9969}"/>
                </a:ext>
              </a:extLst>
            </p:cNvPr>
            <p:cNvSpPr/>
            <p:nvPr/>
          </p:nvSpPr>
          <p:spPr>
            <a:xfrm>
              <a:off x="6703671" y="3953362"/>
              <a:ext cx="739792" cy="543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spc="-300" baseline="30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" name="Round Diagonal Corner Rectangle 2">
              <a:extLst>
                <a:ext uri="{FF2B5EF4-FFF2-40B4-BE49-F238E27FC236}">
                  <a16:creationId xmlns:a16="http://schemas.microsoft.com/office/drawing/2014/main" id="{A3F2A74A-B2C5-4C2A-9402-2DA5CD3585AF}"/>
                </a:ext>
              </a:extLst>
            </p:cNvPr>
            <p:cNvSpPr/>
            <p:nvPr/>
          </p:nvSpPr>
          <p:spPr>
            <a:xfrm>
              <a:off x="6283993" y="5321278"/>
              <a:ext cx="843738" cy="780166"/>
            </a:xfrm>
            <a:prstGeom prst="round2Diag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816569F6-E88B-C9F1-3D16-D06EA5A55055}"/>
                </a:ext>
              </a:extLst>
            </p:cNvPr>
            <p:cNvSpPr/>
            <p:nvPr/>
          </p:nvSpPr>
          <p:spPr>
            <a:xfrm>
              <a:off x="6515613" y="5614749"/>
              <a:ext cx="739792" cy="543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spc="-300" baseline="30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E0709114-E9F4-28D4-90B5-75F5ACEDBFE9}"/>
                </a:ext>
              </a:extLst>
            </p:cNvPr>
            <p:cNvSpPr/>
            <p:nvPr/>
          </p:nvSpPr>
          <p:spPr>
            <a:xfrm>
              <a:off x="7782666" y="4213211"/>
              <a:ext cx="28501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Sustentabilidade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Rectangle 16">
            <a:extLst>
              <a:ext uri="{FF2B5EF4-FFF2-40B4-BE49-F238E27FC236}">
                <a16:creationId xmlns:a16="http://schemas.microsoft.com/office/drawing/2014/main" id="{75F1E396-1FAC-6AE4-3FBA-72F984C7F430}"/>
              </a:ext>
            </a:extLst>
          </p:cNvPr>
          <p:cNvSpPr/>
          <p:nvPr/>
        </p:nvSpPr>
        <p:spPr>
          <a:xfrm>
            <a:off x="47961" y="667928"/>
            <a:ext cx="47529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kern="0" dirty="0">
                <a:solidFill>
                  <a:srgbClr val="099481"/>
                </a:solidFill>
                <a:latin typeface="-apple-system"/>
                <a:cs typeface="Arial" pitchFamily="34" charset="0"/>
              </a:rPr>
              <a:t>“Por ser produzido na floresta amazônica e na Mata Atlântica, conservando os dois biomas, o cacau brasileiro pode ser considerado o mais sustentável do mundo. “E se a gente conseguir ter volume para atender o mercado interno e volume para exportar, o nosso cacau vai ser disputado pelo mundo inteiro, porque é diferenciado”,</a:t>
            </a:r>
            <a:endParaRPr lang="en-US" sz="1600" b="1" dirty="0">
              <a:solidFill>
                <a:srgbClr val="099481"/>
              </a:solidFill>
              <a:latin typeface="-apple-system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88EDC1-2DDA-36D9-896C-BEA6CF5204AA}"/>
              </a:ext>
            </a:extLst>
          </p:cNvPr>
          <p:cNvSpPr txBox="1"/>
          <p:nvPr/>
        </p:nvSpPr>
        <p:spPr>
          <a:xfrm>
            <a:off x="0" y="6430169"/>
            <a:ext cx="659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Anna Paula </a:t>
            </a:r>
            <a:r>
              <a:rPr lang="pt-BR" sz="800" dirty="0" err="1"/>
              <a:t>Losi</a:t>
            </a:r>
            <a:r>
              <a:rPr lang="pt-BR" sz="800" dirty="0"/>
              <a:t>,</a:t>
            </a:r>
          </a:p>
          <a:p>
            <a:r>
              <a:rPr lang="pt-BR" sz="800" dirty="0"/>
              <a:t>https://agenciabrasil.ebc.com.br/economia/noticia/2023-07/mercado-de-chocolate-e-promissor-em-producao-exportacao-e-empregos#:~:</a:t>
            </a:r>
            <a:r>
              <a:rPr lang="pt-BR" sz="800" dirty="0" err="1"/>
              <a:t>text</a:t>
            </a:r>
            <a:r>
              <a:rPr lang="pt-BR" sz="800" dirty="0"/>
              <a:t>=Alexander%20Stein%2FPixabay-,Consumo,kg%20per%20capita%20em%202021.</a:t>
            </a: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93E1A5C2-2445-1B34-D3C1-F50C509C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78544"/>
              </p:ext>
            </p:extLst>
          </p:nvPr>
        </p:nvGraphicFramePr>
        <p:xfrm>
          <a:off x="139993" y="3467129"/>
          <a:ext cx="4217362" cy="29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1DD82558-F2AC-304A-AE28-17378BC34305}"/>
              </a:ext>
            </a:extLst>
          </p:cNvPr>
          <p:cNvSpPr/>
          <p:nvPr/>
        </p:nvSpPr>
        <p:spPr>
          <a:xfrm>
            <a:off x="22561" y="2970929"/>
            <a:ext cx="4334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Produção de Cacau 2022 (Mil)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60538C8D-D7C4-C93B-11AD-8262CDEB0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72689"/>
              </p:ext>
            </p:extLst>
          </p:nvPr>
        </p:nvGraphicFramePr>
        <p:xfrm>
          <a:off x="8710688" y="4927835"/>
          <a:ext cx="3594100" cy="209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3742CBA5-7A8C-9D1A-E8F8-3420F914293E}"/>
              </a:ext>
            </a:extLst>
          </p:cNvPr>
          <p:cNvSpPr/>
          <p:nvPr/>
        </p:nvSpPr>
        <p:spPr>
          <a:xfrm>
            <a:off x="8971657" y="4669355"/>
            <a:ext cx="3178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Preferências Consumo 2023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FA720635-BFF7-A7D5-50C7-AD7799F7AF0E}"/>
              </a:ext>
            </a:extLst>
          </p:cNvPr>
          <p:cNvSpPr/>
          <p:nvPr/>
        </p:nvSpPr>
        <p:spPr>
          <a:xfrm>
            <a:off x="2910390" y="3749980"/>
            <a:ext cx="43347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adingSerifFont"/>
              </a:rPr>
              <a:t>De acordo com a consultoria </a:t>
            </a:r>
            <a:r>
              <a:rPr lang="pt-BR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adingSerifFont"/>
              </a:rPr>
              <a:t>Euromonitor</a:t>
            </a:r>
            <a:r>
              <a:rPr lang="pt-B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adingSerifFont"/>
              </a:rPr>
              <a:t>, o consumo de chocolates no Brasil atingiu R$ 22 bilhões em 2022, alta de 18% sobre o ano anterior com a venda de 336 mil toneladas crescimento de 7%.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5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632443"/>
            <a:ext cx="5186426" cy="6225431"/>
          </a:xfrm>
          <a:prstGeom prst="rect">
            <a:avLst/>
          </a:prstGeom>
          <a:gradFill>
            <a:gsLst>
              <a:gs pos="0">
                <a:schemeClr val="bg1">
                  <a:shade val="67500"/>
                  <a:satMod val="115000"/>
                  <a:alpha val="62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7D2BE52-06E2-22E3-B9FC-C2EC3474DFFF}"/>
              </a:ext>
            </a:extLst>
          </p:cNvPr>
          <p:cNvSpPr txBox="1"/>
          <p:nvPr/>
        </p:nvSpPr>
        <p:spPr>
          <a:xfrm>
            <a:off x="260393" y="789375"/>
            <a:ext cx="48118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O aumento da renda tem sido um fator determinante no aumento do consumo de chocolate per capita em várias regiões do Brasil. À medida que a renda disponível das famílias aumenta, há uma tendência natural de aumento dos gastos com produtos de consumo básico, como chocolates. Este fenômeno é particularmente evidente nas regiões de São Paulo, Minas Gerais, Rio de Janeiro, Bahia, Paraná, Rio Grande do Sul e Santa Catarina, onde o aumento da força de trabalho ocupado tem impulsionado o crescimento econômico e contribuído para uma melhoria geral nas condições socioeconômicas.</a:t>
            </a:r>
          </a:p>
          <a:p>
            <a:r>
              <a:rPr lang="pt-BR" dirty="0"/>
              <a:t>A crescente urbanização e a expansão da classe média nessas regiões também têm desempenhado um papel significativo no aumento do consumo de chocolates em barra. Além disso, a cultura alimentar diversificada e a busca por indulgências e produtos de qualidade têm levado os consumidores a optar por chocolates como uma forma de indulgência acessível e prazerosa.</a:t>
            </a:r>
          </a:p>
          <a:p>
            <a:endParaRPr lang="pt-BR" dirty="0"/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8E636259-8B4F-B59E-BD7D-08516D6B483E}"/>
              </a:ext>
            </a:extLst>
          </p:cNvPr>
          <p:cNvSpPr/>
          <p:nvPr/>
        </p:nvSpPr>
        <p:spPr>
          <a:xfrm>
            <a:off x="0" y="125"/>
            <a:ext cx="12191999" cy="672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sz="3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B132E82-D5A1-8BAB-922B-F30637B1D3F4}"/>
              </a:ext>
            </a:extLst>
          </p:cNvPr>
          <p:cNvGrpSpPr/>
          <p:nvPr/>
        </p:nvGrpSpPr>
        <p:grpSpPr>
          <a:xfrm>
            <a:off x="5891937" y="1531588"/>
            <a:ext cx="5140048" cy="5069423"/>
            <a:chOff x="5891937" y="1531588"/>
            <a:chExt cx="5140048" cy="5069423"/>
          </a:xfrm>
        </p:grpSpPr>
        <p:grpSp>
          <p:nvGrpSpPr>
            <p:cNvPr id="38" name="Group 37"/>
            <p:cNvGrpSpPr/>
            <p:nvPr/>
          </p:nvGrpSpPr>
          <p:grpSpPr>
            <a:xfrm>
              <a:off x="5891937" y="1974993"/>
              <a:ext cx="5140048" cy="4626018"/>
              <a:chOff x="1431468" y="1511301"/>
              <a:chExt cx="5587742" cy="502894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954212" y="1511301"/>
                <a:ext cx="4546600" cy="4546600"/>
                <a:chOff x="3478212" y="1193800"/>
                <a:chExt cx="5181600" cy="51816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3478212" y="1193800"/>
                  <a:ext cx="5181600" cy="5181600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641725" y="1357313"/>
                  <a:ext cx="4854576" cy="4854576"/>
                </a:xfrm>
                <a:prstGeom prst="ellipse">
                  <a:avLst/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25"/>
                <p:cNvGrpSpPr/>
                <p:nvPr/>
              </p:nvGrpSpPr>
              <p:grpSpPr>
                <a:xfrm>
                  <a:off x="4279106" y="1924050"/>
                  <a:ext cx="3630613" cy="3638550"/>
                  <a:chOff x="4275138" y="1614488"/>
                  <a:chExt cx="3630613" cy="3638550"/>
                </a:xfrm>
              </p:grpSpPr>
              <p:grpSp>
                <p:nvGrpSpPr>
                  <p:cNvPr id="15" name="Group 16"/>
                  <p:cNvGrpSpPr/>
                  <p:nvPr/>
                </p:nvGrpSpPr>
                <p:grpSpPr>
                  <a:xfrm rot="2700000">
                    <a:off x="4891248" y="2248614"/>
                    <a:ext cx="2398703" cy="2403955"/>
                    <a:chOff x="4275138" y="1614488"/>
                    <a:chExt cx="3630613" cy="3638550"/>
                  </a:xfrm>
                </p:grpSpPr>
                <p:sp>
                  <p:nvSpPr>
                    <p:cNvPr id="26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096000" y="3430588"/>
                      <a:ext cx="282575" cy="18224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78" y="186"/>
                        </a:cxn>
                        <a:cxn ang="0">
                          <a:pos x="4" y="1148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8" h="1148">
                          <a:moveTo>
                            <a:pt x="0" y="0"/>
                          </a:moveTo>
                          <a:lnTo>
                            <a:pt x="178" y="186"/>
                          </a:lnTo>
                          <a:lnTo>
                            <a:pt x="4" y="114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803900" y="3430588"/>
                      <a:ext cx="298450" cy="1822450"/>
                    </a:xfrm>
                    <a:custGeom>
                      <a:avLst/>
                      <a:gdLst/>
                      <a:ahLst/>
                      <a:cxnLst>
                        <a:cxn ang="0">
                          <a:pos x="184" y="0"/>
                        </a:cxn>
                        <a:cxn ang="0">
                          <a:pos x="188" y="1148"/>
                        </a:cxn>
                        <a:cxn ang="0">
                          <a:pos x="0" y="188"/>
                        </a:cxn>
                        <a:cxn ang="0">
                          <a:pos x="184" y="0"/>
                        </a:cxn>
                      </a:cxnLst>
                      <a:rect l="0" t="0" r="r" b="b"/>
                      <a:pathLst>
                        <a:path w="188" h="1148">
                          <a:moveTo>
                            <a:pt x="184" y="0"/>
                          </a:moveTo>
                          <a:lnTo>
                            <a:pt x="188" y="1148"/>
                          </a:lnTo>
                          <a:lnTo>
                            <a:pt x="0" y="188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6084888" y="3154363"/>
                      <a:ext cx="1820863" cy="285750"/>
                    </a:xfrm>
                    <a:custGeom>
                      <a:avLst/>
                      <a:gdLst/>
                      <a:ahLst/>
                      <a:cxnLst>
                        <a:cxn ang="0">
                          <a:pos x="187" y="0"/>
                        </a:cxn>
                        <a:cxn ang="0">
                          <a:pos x="1147" y="180"/>
                        </a:cxn>
                        <a:cxn ang="0">
                          <a:pos x="1146" y="180"/>
                        </a:cxn>
                        <a:cxn ang="0">
                          <a:pos x="0" y="177"/>
                        </a:cxn>
                        <a:cxn ang="0">
                          <a:pos x="187" y="0"/>
                        </a:cxn>
                      </a:cxnLst>
                      <a:rect l="0" t="0" r="r" b="b"/>
                      <a:pathLst>
                        <a:path w="1147" h="180">
                          <a:moveTo>
                            <a:pt x="187" y="0"/>
                          </a:moveTo>
                          <a:lnTo>
                            <a:pt x="1147" y="180"/>
                          </a:lnTo>
                          <a:lnTo>
                            <a:pt x="1146" y="180"/>
                          </a:lnTo>
                          <a:lnTo>
                            <a:pt x="0" y="177"/>
                          </a:lnTo>
                          <a:lnTo>
                            <a:pt x="187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6097588" y="3435351"/>
                      <a:ext cx="1806575" cy="293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138" y="3"/>
                        </a:cxn>
                        <a:cxn ang="0">
                          <a:pos x="178" y="18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138" h="185">
                          <a:moveTo>
                            <a:pt x="0" y="0"/>
                          </a:moveTo>
                          <a:lnTo>
                            <a:pt x="1138" y="3"/>
                          </a:lnTo>
                          <a:lnTo>
                            <a:pt x="178" y="18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4275138" y="3435351"/>
                      <a:ext cx="1820863" cy="298450"/>
                    </a:xfrm>
                    <a:custGeom>
                      <a:avLst/>
                      <a:gdLst/>
                      <a:ahLst/>
                      <a:cxnLst>
                        <a:cxn ang="0">
                          <a:pos x="1147" y="0"/>
                        </a:cxn>
                        <a:cxn ang="0">
                          <a:pos x="965" y="188"/>
                        </a:cxn>
                        <a:cxn ang="0">
                          <a:pos x="0" y="1"/>
                        </a:cxn>
                        <a:cxn ang="0">
                          <a:pos x="1" y="1"/>
                        </a:cxn>
                        <a:cxn ang="0">
                          <a:pos x="1147" y="0"/>
                        </a:cxn>
                      </a:cxnLst>
                      <a:rect l="0" t="0" r="r" b="b"/>
                      <a:pathLst>
                        <a:path w="1147" h="188">
                          <a:moveTo>
                            <a:pt x="1147" y="0"/>
                          </a:moveTo>
                          <a:lnTo>
                            <a:pt x="965" y="188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147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292600" y="3143251"/>
                      <a:ext cx="1820863" cy="293688"/>
                    </a:xfrm>
                    <a:custGeom>
                      <a:avLst/>
                      <a:gdLst/>
                      <a:ahLst/>
                      <a:cxnLst>
                        <a:cxn ang="0">
                          <a:pos x="961" y="0"/>
                        </a:cxn>
                        <a:cxn ang="0">
                          <a:pos x="1136" y="184"/>
                        </a:cxn>
                        <a:cxn ang="0">
                          <a:pos x="1147" y="184"/>
                        </a:cxn>
                        <a:cxn ang="0">
                          <a:pos x="0" y="185"/>
                        </a:cxn>
                        <a:cxn ang="0">
                          <a:pos x="961" y="0"/>
                        </a:cxn>
                      </a:cxnLst>
                      <a:rect l="0" t="0" r="r" b="b"/>
                      <a:pathLst>
                        <a:path w="1147" h="185">
                          <a:moveTo>
                            <a:pt x="961" y="0"/>
                          </a:moveTo>
                          <a:lnTo>
                            <a:pt x="1136" y="184"/>
                          </a:lnTo>
                          <a:lnTo>
                            <a:pt x="1147" y="184"/>
                          </a:lnTo>
                          <a:lnTo>
                            <a:pt x="0" y="185"/>
                          </a:lnTo>
                          <a:lnTo>
                            <a:pt x="961" y="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818188" y="1631951"/>
                      <a:ext cx="277813" cy="1803400"/>
                    </a:xfrm>
                    <a:custGeom>
                      <a:avLst/>
                      <a:gdLst/>
                      <a:ahLst/>
                      <a:cxnLst>
                        <a:cxn ang="0">
                          <a:pos x="174" y="0"/>
                        </a:cxn>
                        <a:cxn ang="0">
                          <a:pos x="174" y="1"/>
                        </a:cxn>
                        <a:cxn ang="0">
                          <a:pos x="175" y="1136"/>
                        </a:cxn>
                        <a:cxn ang="0">
                          <a:pos x="0" y="952"/>
                        </a:cxn>
                        <a:cxn ang="0">
                          <a:pos x="174" y="0"/>
                        </a:cxn>
                      </a:cxnLst>
                      <a:rect l="0" t="0" r="r" b="b"/>
                      <a:pathLst>
                        <a:path w="175" h="1136">
                          <a:moveTo>
                            <a:pt x="174" y="0"/>
                          </a:moveTo>
                          <a:lnTo>
                            <a:pt x="174" y="1"/>
                          </a:lnTo>
                          <a:lnTo>
                            <a:pt x="175" y="1136"/>
                          </a:lnTo>
                          <a:lnTo>
                            <a:pt x="0" y="952"/>
                          </a:lnTo>
                          <a:lnTo>
                            <a:pt x="174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6096000" y="1614488"/>
                      <a:ext cx="288925" cy="182086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82" y="970"/>
                        </a:cxn>
                        <a:cxn ang="0">
                          <a:pos x="0" y="1147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82" h="1147">
                          <a:moveTo>
                            <a:pt x="0" y="0"/>
                          </a:moveTo>
                          <a:lnTo>
                            <a:pt x="182" y="970"/>
                          </a:lnTo>
                          <a:lnTo>
                            <a:pt x="0" y="114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4275138" y="1614488"/>
                    <a:ext cx="3630613" cy="3638550"/>
                    <a:chOff x="4275138" y="1614488"/>
                    <a:chExt cx="3630613" cy="3638550"/>
                  </a:xfrm>
                </p:grpSpPr>
                <p:sp>
                  <p:nvSpPr>
                    <p:cNvPr id="18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096000" y="3430588"/>
                      <a:ext cx="282575" cy="18224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78" y="186"/>
                        </a:cxn>
                        <a:cxn ang="0">
                          <a:pos x="4" y="1148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8" h="1148">
                          <a:moveTo>
                            <a:pt x="0" y="0"/>
                          </a:moveTo>
                          <a:lnTo>
                            <a:pt x="178" y="186"/>
                          </a:lnTo>
                          <a:lnTo>
                            <a:pt x="4" y="114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803900" y="3430588"/>
                      <a:ext cx="298450" cy="1822450"/>
                    </a:xfrm>
                    <a:custGeom>
                      <a:avLst/>
                      <a:gdLst/>
                      <a:ahLst/>
                      <a:cxnLst>
                        <a:cxn ang="0">
                          <a:pos x="184" y="0"/>
                        </a:cxn>
                        <a:cxn ang="0">
                          <a:pos x="188" y="1148"/>
                        </a:cxn>
                        <a:cxn ang="0">
                          <a:pos x="0" y="188"/>
                        </a:cxn>
                        <a:cxn ang="0">
                          <a:pos x="184" y="0"/>
                        </a:cxn>
                      </a:cxnLst>
                      <a:rect l="0" t="0" r="r" b="b"/>
                      <a:pathLst>
                        <a:path w="188" h="1148">
                          <a:moveTo>
                            <a:pt x="184" y="0"/>
                          </a:moveTo>
                          <a:lnTo>
                            <a:pt x="188" y="1148"/>
                          </a:lnTo>
                          <a:lnTo>
                            <a:pt x="0" y="188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6084888" y="3154363"/>
                      <a:ext cx="1820863" cy="285750"/>
                    </a:xfrm>
                    <a:custGeom>
                      <a:avLst/>
                      <a:gdLst/>
                      <a:ahLst/>
                      <a:cxnLst>
                        <a:cxn ang="0">
                          <a:pos x="187" y="0"/>
                        </a:cxn>
                        <a:cxn ang="0">
                          <a:pos x="1147" y="180"/>
                        </a:cxn>
                        <a:cxn ang="0">
                          <a:pos x="1146" y="180"/>
                        </a:cxn>
                        <a:cxn ang="0">
                          <a:pos x="0" y="177"/>
                        </a:cxn>
                        <a:cxn ang="0">
                          <a:pos x="187" y="0"/>
                        </a:cxn>
                      </a:cxnLst>
                      <a:rect l="0" t="0" r="r" b="b"/>
                      <a:pathLst>
                        <a:path w="1147" h="180">
                          <a:moveTo>
                            <a:pt x="187" y="0"/>
                          </a:moveTo>
                          <a:lnTo>
                            <a:pt x="1147" y="180"/>
                          </a:lnTo>
                          <a:lnTo>
                            <a:pt x="1146" y="180"/>
                          </a:lnTo>
                          <a:lnTo>
                            <a:pt x="0" y="177"/>
                          </a:lnTo>
                          <a:lnTo>
                            <a:pt x="187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6097588" y="3435351"/>
                      <a:ext cx="1806575" cy="293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138" y="3"/>
                        </a:cxn>
                        <a:cxn ang="0">
                          <a:pos x="178" y="18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138" h="185">
                          <a:moveTo>
                            <a:pt x="0" y="0"/>
                          </a:moveTo>
                          <a:lnTo>
                            <a:pt x="1138" y="3"/>
                          </a:lnTo>
                          <a:lnTo>
                            <a:pt x="178" y="18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4275138" y="3435351"/>
                      <a:ext cx="1820863" cy="298450"/>
                    </a:xfrm>
                    <a:custGeom>
                      <a:avLst/>
                      <a:gdLst/>
                      <a:ahLst/>
                      <a:cxnLst>
                        <a:cxn ang="0">
                          <a:pos x="1147" y="0"/>
                        </a:cxn>
                        <a:cxn ang="0">
                          <a:pos x="965" y="188"/>
                        </a:cxn>
                        <a:cxn ang="0">
                          <a:pos x="0" y="1"/>
                        </a:cxn>
                        <a:cxn ang="0">
                          <a:pos x="1" y="1"/>
                        </a:cxn>
                        <a:cxn ang="0">
                          <a:pos x="1147" y="0"/>
                        </a:cxn>
                      </a:cxnLst>
                      <a:rect l="0" t="0" r="r" b="b"/>
                      <a:pathLst>
                        <a:path w="1147" h="188">
                          <a:moveTo>
                            <a:pt x="1147" y="0"/>
                          </a:moveTo>
                          <a:lnTo>
                            <a:pt x="965" y="188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147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292600" y="3143251"/>
                      <a:ext cx="1820863" cy="293688"/>
                    </a:xfrm>
                    <a:custGeom>
                      <a:avLst/>
                      <a:gdLst/>
                      <a:ahLst/>
                      <a:cxnLst>
                        <a:cxn ang="0">
                          <a:pos x="961" y="0"/>
                        </a:cxn>
                        <a:cxn ang="0">
                          <a:pos x="1136" y="184"/>
                        </a:cxn>
                        <a:cxn ang="0">
                          <a:pos x="1147" y="184"/>
                        </a:cxn>
                        <a:cxn ang="0">
                          <a:pos x="0" y="185"/>
                        </a:cxn>
                        <a:cxn ang="0">
                          <a:pos x="961" y="0"/>
                        </a:cxn>
                      </a:cxnLst>
                      <a:rect l="0" t="0" r="r" b="b"/>
                      <a:pathLst>
                        <a:path w="1147" h="185">
                          <a:moveTo>
                            <a:pt x="961" y="0"/>
                          </a:moveTo>
                          <a:lnTo>
                            <a:pt x="1136" y="184"/>
                          </a:lnTo>
                          <a:lnTo>
                            <a:pt x="1147" y="184"/>
                          </a:lnTo>
                          <a:lnTo>
                            <a:pt x="0" y="185"/>
                          </a:lnTo>
                          <a:lnTo>
                            <a:pt x="961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818188" y="1631951"/>
                      <a:ext cx="277813" cy="1803400"/>
                    </a:xfrm>
                    <a:custGeom>
                      <a:avLst/>
                      <a:gdLst/>
                      <a:ahLst/>
                      <a:cxnLst>
                        <a:cxn ang="0">
                          <a:pos x="174" y="0"/>
                        </a:cxn>
                        <a:cxn ang="0">
                          <a:pos x="174" y="1"/>
                        </a:cxn>
                        <a:cxn ang="0">
                          <a:pos x="175" y="1136"/>
                        </a:cxn>
                        <a:cxn ang="0">
                          <a:pos x="0" y="952"/>
                        </a:cxn>
                        <a:cxn ang="0">
                          <a:pos x="174" y="0"/>
                        </a:cxn>
                      </a:cxnLst>
                      <a:rect l="0" t="0" r="r" b="b"/>
                      <a:pathLst>
                        <a:path w="175" h="1136">
                          <a:moveTo>
                            <a:pt x="174" y="0"/>
                          </a:moveTo>
                          <a:lnTo>
                            <a:pt x="174" y="1"/>
                          </a:lnTo>
                          <a:lnTo>
                            <a:pt x="175" y="1136"/>
                          </a:lnTo>
                          <a:lnTo>
                            <a:pt x="0" y="952"/>
                          </a:lnTo>
                          <a:lnTo>
                            <a:pt x="174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6096000" y="1614488"/>
                      <a:ext cx="288925" cy="182086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82" y="970"/>
                        </a:cxn>
                        <a:cxn ang="0">
                          <a:pos x="0" y="1147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82" h="1147">
                          <a:moveTo>
                            <a:pt x="0" y="0"/>
                          </a:moveTo>
                          <a:lnTo>
                            <a:pt x="182" y="970"/>
                          </a:lnTo>
                          <a:lnTo>
                            <a:pt x="0" y="114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" name="Freeform 14"/>
                  <p:cNvSpPr>
                    <a:spLocks/>
                  </p:cNvSpPr>
                  <p:nvPr/>
                </p:nvSpPr>
                <p:spPr bwMode="auto">
                  <a:xfrm>
                    <a:off x="5364956" y="2707308"/>
                    <a:ext cx="1450976" cy="1452912"/>
                  </a:xfrm>
                  <a:custGeom>
                    <a:avLst/>
                    <a:gdLst/>
                    <a:ahLst/>
                    <a:cxnLst>
                      <a:cxn ang="0">
                        <a:pos x="375" y="0"/>
                      </a:cxn>
                      <a:cxn ang="0">
                        <a:pos x="416" y="2"/>
                      </a:cxn>
                      <a:cxn ang="0">
                        <a:pos x="455" y="9"/>
                      </a:cxn>
                      <a:cxn ang="0">
                        <a:pos x="493" y="19"/>
                      </a:cxn>
                      <a:cxn ang="0">
                        <a:pos x="530" y="34"/>
                      </a:cxn>
                      <a:cxn ang="0">
                        <a:pos x="564" y="52"/>
                      </a:cxn>
                      <a:cxn ang="0">
                        <a:pos x="596" y="73"/>
                      </a:cxn>
                      <a:cxn ang="0">
                        <a:pos x="626" y="97"/>
                      </a:cxn>
                      <a:cxn ang="0">
                        <a:pos x="653" y="124"/>
                      </a:cxn>
                      <a:cxn ang="0">
                        <a:pos x="677" y="154"/>
                      </a:cxn>
                      <a:cxn ang="0">
                        <a:pos x="699" y="186"/>
                      </a:cxn>
                      <a:cxn ang="0">
                        <a:pos x="716" y="220"/>
                      </a:cxn>
                      <a:cxn ang="0">
                        <a:pos x="731" y="257"/>
                      </a:cxn>
                      <a:cxn ang="0">
                        <a:pos x="741" y="295"/>
                      </a:cxn>
                      <a:cxn ang="0">
                        <a:pos x="747" y="335"/>
                      </a:cxn>
                      <a:cxn ang="0">
                        <a:pos x="749" y="376"/>
                      </a:cxn>
                      <a:cxn ang="0">
                        <a:pos x="747" y="417"/>
                      </a:cxn>
                      <a:cxn ang="0">
                        <a:pos x="741" y="456"/>
                      </a:cxn>
                      <a:cxn ang="0">
                        <a:pos x="731" y="494"/>
                      </a:cxn>
                      <a:cxn ang="0">
                        <a:pos x="716" y="530"/>
                      </a:cxn>
                      <a:cxn ang="0">
                        <a:pos x="699" y="564"/>
                      </a:cxn>
                      <a:cxn ang="0">
                        <a:pos x="677" y="597"/>
                      </a:cxn>
                      <a:cxn ang="0">
                        <a:pos x="653" y="626"/>
                      </a:cxn>
                      <a:cxn ang="0">
                        <a:pos x="626" y="654"/>
                      </a:cxn>
                      <a:cxn ang="0">
                        <a:pos x="596" y="678"/>
                      </a:cxn>
                      <a:cxn ang="0">
                        <a:pos x="564" y="700"/>
                      </a:cxn>
                      <a:cxn ang="0">
                        <a:pos x="530" y="717"/>
                      </a:cxn>
                      <a:cxn ang="0">
                        <a:pos x="493" y="732"/>
                      </a:cxn>
                      <a:cxn ang="0">
                        <a:pos x="455" y="742"/>
                      </a:cxn>
                      <a:cxn ang="0">
                        <a:pos x="416" y="748"/>
                      </a:cxn>
                      <a:cxn ang="0">
                        <a:pos x="375" y="750"/>
                      </a:cxn>
                      <a:cxn ang="0">
                        <a:pos x="334" y="748"/>
                      </a:cxn>
                      <a:cxn ang="0">
                        <a:pos x="294" y="742"/>
                      </a:cxn>
                      <a:cxn ang="0">
                        <a:pos x="257" y="732"/>
                      </a:cxn>
                      <a:cxn ang="0">
                        <a:pos x="220" y="717"/>
                      </a:cxn>
                      <a:cxn ang="0">
                        <a:pos x="186" y="700"/>
                      </a:cxn>
                      <a:cxn ang="0">
                        <a:pos x="154" y="678"/>
                      </a:cxn>
                      <a:cxn ang="0">
                        <a:pos x="124" y="654"/>
                      </a:cxn>
                      <a:cxn ang="0">
                        <a:pos x="97" y="626"/>
                      </a:cxn>
                      <a:cxn ang="0">
                        <a:pos x="72" y="597"/>
                      </a:cxn>
                      <a:cxn ang="0">
                        <a:pos x="51" y="564"/>
                      </a:cxn>
                      <a:cxn ang="0">
                        <a:pos x="33" y="530"/>
                      </a:cxn>
                      <a:cxn ang="0">
                        <a:pos x="19" y="494"/>
                      </a:cxn>
                      <a:cxn ang="0">
                        <a:pos x="8" y="456"/>
                      </a:cxn>
                      <a:cxn ang="0">
                        <a:pos x="2" y="417"/>
                      </a:cxn>
                      <a:cxn ang="0">
                        <a:pos x="0" y="376"/>
                      </a:cxn>
                      <a:cxn ang="0">
                        <a:pos x="2" y="335"/>
                      </a:cxn>
                      <a:cxn ang="0">
                        <a:pos x="8" y="295"/>
                      </a:cxn>
                      <a:cxn ang="0">
                        <a:pos x="19" y="257"/>
                      </a:cxn>
                      <a:cxn ang="0">
                        <a:pos x="33" y="220"/>
                      </a:cxn>
                      <a:cxn ang="0">
                        <a:pos x="51" y="186"/>
                      </a:cxn>
                      <a:cxn ang="0">
                        <a:pos x="72" y="154"/>
                      </a:cxn>
                      <a:cxn ang="0">
                        <a:pos x="97" y="124"/>
                      </a:cxn>
                      <a:cxn ang="0">
                        <a:pos x="124" y="97"/>
                      </a:cxn>
                      <a:cxn ang="0">
                        <a:pos x="154" y="73"/>
                      </a:cxn>
                      <a:cxn ang="0">
                        <a:pos x="186" y="52"/>
                      </a:cxn>
                      <a:cxn ang="0">
                        <a:pos x="220" y="34"/>
                      </a:cxn>
                      <a:cxn ang="0">
                        <a:pos x="257" y="19"/>
                      </a:cxn>
                      <a:cxn ang="0">
                        <a:pos x="294" y="9"/>
                      </a:cxn>
                      <a:cxn ang="0">
                        <a:pos x="334" y="2"/>
                      </a:cxn>
                      <a:cxn ang="0">
                        <a:pos x="375" y="0"/>
                      </a:cxn>
                    </a:cxnLst>
                    <a:rect l="0" t="0" r="r" b="b"/>
                    <a:pathLst>
                      <a:path w="749" h="750">
                        <a:moveTo>
                          <a:pt x="375" y="0"/>
                        </a:moveTo>
                        <a:lnTo>
                          <a:pt x="416" y="2"/>
                        </a:lnTo>
                        <a:lnTo>
                          <a:pt x="455" y="9"/>
                        </a:lnTo>
                        <a:lnTo>
                          <a:pt x="493" y="19"/>
                        </a:lnTo>
                        <a:lnTo>
                          <a:pt x="530" y="34"/>
                        </a:lnTo>
                        <a:lnTo>
                          <a:pt x="564" y="52"/>
                        </a:lnTo>
                        <a:lnTo>
                          <a:pt x="596" y="73"/>
                        </a:lnTo>
                        <a:lnTo>
                          <a:pt x="626" y="97"/>
                        </a:lnTo>
                        <a:lnTo>
                          <a:pt x="653" y="124"/>
                        </a:lnTo>
                        <a:lnTo>
                          <a:pt x="677" y="154"/>
                        </a:lnTo>
                        <a:lnTo>
                          <a:pt x="699" y="186"/>
                        </a:lnTo>
                        <a:lnTo>
                          <a:pt x="716" y="220"/>
                        </a:lnTo>
                        <a:lnTo>
                          <a:pt x="731" y="257"/>
                        </a:lnTo>
                        <a:lnTo>
                          <a:pt x="741" y="295"/>
                        </a:lnTo>
                        <a:lnTo>
                          <a:pt x="747" y="335"/>
                        </a:lnTo>
                        <a:lnTo>
                          <a:pt x="749" y="376"/>
                        </a:lnTo>
                        <a:lnTo>
                          <a:pt x="747" y="417"/>
                        </a:lnTo>
                        <a:lnTo>
                          <a:pt x="741" y="456"/>
                        </a:lnTo>
                        <a:lnTo>
                          <a:pt x="731" y="494"/>
                        </a:lnTo>
                        <a:lnTo>
                          <a:pt x="716" y="530"/>
                        </a:lnTo>
                        <a:lnTo>
                          <a:pt x="699" y="564"/>
                        </a:lnTo>
                        <a:lnTo>
                          <a:pt x="677" y="597"/>
                        </a:lnTo>
                        <a:lnTo>
                          <a:pt x="653" y="626"/>
                        </a:lnTo>
                        <a:lnTo>
                          <a:pt x="626" y="654"/>
                        </a:lnTo>
                        <a:lnTo>
                          <a:pt x="596" y="678"/>
                        </a:lnTo>
                        <a:lnTo>
                          <a:pt x="564" y="700"/>
                        </a:lnTo>
                        <a:lnTo>
                          <a:pt x="530" y="717"/>
                        </a:lnTo>
                        <a:lnTo>
                          <a:pt x="493" y="732"/>
                        </a:lnTo>
                        <a:lnTo>
                          <a:pt x="455" y="742"/>
                        </a:lnTo>
                        <a:lnTo>
                          <a:pt x="416" y="748"/>
                        </a:lnTo>
                        <a:lnTo>
                          <a:pt x="375" y="750"/>
                        </a:lnTo>
                        <a:lnTo>
                          <a:pt x="334" y="748"/>
                        </a:lnTo>
                        <a:lnTo>
                          <a:pt x="294" y="742"/>
                        </a:lnTo>
                        <a:lnTo>
                          <a:pt x="257" y="732"/>
                        </a:lnTo>
                        <a:lnTo>
                          <a:pt x="220" y="717"/>
                        </a:lnTo>
                        <a:lnTo>
                          <a:pt x="186" y="700"/>
                        </a:lnTo>
                        <a:lnTo>
                          <a:pt x="154" y="678"/>
                        </a:lnTo>
                        <a:lnTo>
                          <a:pt x="124" y="654"/>
                        </a:lnTo>
                        <a:lnTo>
                          <a:pt x="97" y="626"/>
                        </a:lnTo>
                        <a:lnTo>
                          <a:pt x="72" y="597"/>
                        </a:lnTo>
                        <a:lnTo>
                          <a:pt x="51" y="564"/>
                        </a:lnTo>
                        <a:lnTo>
                          <a:pt x="33" y="530"/>
                        </a:lnTo>
                        <a:lnTo>
                          <a:pt x="19" y="494"/>
                        </a:lnTo>
                        <a:lnTo>
                          <a:pt x="8" y="456"/>
                        </a:lnTo>
                        <a:lnTo>
                          <a:pt x="2" y="417"/>
                        </a:lnTo>
                        <a:lnTo>
                          <a:pt x="0" y="376"/>
                        </a:lnTo>
                        <a:lnTo>
                          <a:pt x="2" y="335"/>
                        </a:lnTo>
                        <a:lnTo>
                          <a:pt x="8" y="295"/>
                        </a:lnTo>
                        <a:lnTo>
                          <a:pt x="19" y="257"/>
                        </a:lnTo>
                        <a:lnTo>
                          <a:pt x="33" y="220"/>
                        </a:lnTo>
                        <a:lnTo>
                          <a:pt x="51" y="186"/>
                        </a:lnTo>
                        <a:lnTo>
                          <a:pt x="72" y="154"/>
                        </a:lnTo>
                        <a:lnTo>
                          <a:pt x="97" y="124"/>
                        </a:lnTo>
                        <a:lnTo>
                          <a:pt x="124" y="97"/>
                        </a:lnTo>
                        <a:lnTo>
                          <a:pt x="154" y="73"/>
                        </a:lnTo>
                        <a:lnTo>
                          <a:pt x="186" y="52"/>
                        </a:lnTo>
                        <a:lnTo>
                          <a:pt x="220" y="34"/>
                        </a:lnTo>
                        <a:lnTo>
                          <a:pt x="257" y="19"/>
                        </a:lnTo>
                        <a:lnTo>
                          <a:pt x="294" y="9"/>
                        </a:lnTo>
                        <a:lnTo>
                          <a:pt x="334" y="2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45720" rIns="0" bIns="4572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Corporation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(Competitor)</a:t>
                    </a: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5810622" y="1371600"/>
                  <a:ext cx="572368" cy="686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000" dirty="0">
                      <a:latin typeface="Arial" pitchFamily="34" charset="0"/>
                      <a:cs typeface="Arial" pitchFamily="34" charset="0"/>
                    </a:rPr>
                    <a:t>N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012112" y="3460750"/>
                  <a:ext cx="546548" cy="686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latin typeface="Arial" pitchFamily="34" charset="0"/>
                      <a:cs typeface="Arial" pitchFamily="34" charset="0"/>
                    </a:rPr>
                    <a:t>E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823530" y="5600700"/>
                  <a:ext cx="546550" cy="686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000" dirty="0">
                      <a:latin typeface="Arial" pitchFamily="34" charset="0"/>
                      <a:cs typeface="Arial" pitchFamily="34" charset="0"/>
                    </a:rPr>
                    <a:t>S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640864" y="3460750"/>
                  <a:ext cx="679612" cy="686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latin typeface="Arial" pitchFamily="34" charset="0"/>
                      <a:cs typeface="Arial" pitchFamily="34" charset="0"/>
                    </a:rPr>
                    <a:t>W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18900000">
                  <a:off x="3833475" y="2171575"/>
                  <a:ext cx="2045850" cy="80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Expansão</a:t>
                  </a:r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 da </a:t>
                  </a:r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Distribuição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rot="3177447">
                  <a:off x="6317276" y="2277039"/>
                  <a:ext cx="2096379" cy="80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Marketing e </a:t>
                  </a:r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Publicidade</a:t>
                  </a:r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: 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8900000">
                  <a:off x="6248100" y="4476293"/>
                  <a:ext cx="1976835" cy="80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Promoções</a:t>
                  </a:r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 e </a:t>
                  </a:r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Parcerias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2700000">
                  <a:off x="4001415" y="4543839"/>
                  <a:ext cx="1800451" cy="80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Inovação</a:t>
                  </a:r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 de </a:t>
                  </a:r>
                  <a:r>
                    <a:rPr lang="en-US" dirty="0" err="1">
                      <a:latin typeface="Arial" pitchFamily="34" charset="0"/>
                      <a:cs typeface="Arial" pitchFamily="34" charset="0"/>
                    </a:rPr>
                    <a:t>Produtos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 rot="16200000">
                <a:off x="6246008" y="3596455"/>
                <a:ext cx="1178362" cy="368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Economic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42975" y="6172200"/>
                <a:ext cx="2020049" cy="368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Social and cultural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095420" y="3552174"/>
                <a:ext cx="1040137" cy="368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Weather</a:t>
                </a:r>
              </a:p>
            </p:txBody>
          </p:sp>
        </p:grpSp>
        <p:sp>
          <p:nvSpPr>
            <p:cNvPr id="47" name="TextBox 33">
              <a:extLst>
                <a:ext uri="{FF2B5EF4-FFF2-40B4-BE49-F238E27FC236}">
                  <a16:creationId xmlns:a16="http://schemas.microsoft.com/office/drawing/2014/main" id="{5BC55325-C2F3-C1B8-789B-1BFC9ACD77ED}"/>
                </a:ext>
              </a:extLst>
            </p:cNvPr>
            <p:cNvSpPr txBox="1"/>
            <p:nvPr/>
          </p:nvSpPr>
          <p:spPr>
            <a:xfrm>
              <a:off x="7223693" y="1531588"/>
              <a:ext cx="2531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National And International</a:t>
              </a:r>
            </a:p>
          </p:txBody>
        </p:sp>
      </p:grpSp>
      <p:sp>
        <p:nvSpPr>
          <p:cNvPr id="49" name="TextBox 39">
            <a:extLst>
              <a:ext uri="{FF2B5EF4-FFF2-40B4-BE49-F238E27FC236}">
                <a16:creationId xmlns:a16="http://schemas.microsoft.com/office/drawing/2014/main" id="{174066C8-498A-D1CB-377C-80B366C6CFAE}"/>
              </a:ext>
            </a:extLst>
          </p:cNvPr>
          <p:cNvSpPr txBox="1"/>
          <p:nvPr/>
        </p:nvSpPr>
        <p:spPr>
          <a:xfrm>
            <a:off x="5403389" y="738004"/>
            <a:ext cx="5940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Estratégia para Aumento de Vendas de Chocolates em Barra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D089C630-132A-501F-8B8B-DBEBAB0A2BB9}"/>
              </a:ext>
            </a:extLst>
          </p:cNvPr>
          <p:cNvSpPr/>
          <p:nvPr/>
        </p:nvSpPr>
        <p:spPr>
          <a:xfrm>
            <a:off x="4900270" y="3318362"/>
            <a:ext cx="37103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300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7194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655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-apple-system</vt:lpstr>
      <vt:lpstr>Aptos</vt:lpstr>
      <vt:lpstr>Arial</vt:lpstr>
      <vt:lpstr>Arial Black</vt:lpstr>
      <vt:lpstr>Bahnschrift SemiBold</vt:lpstr>
      <vt:lpstr>Calibri</vt:lpstr>
      <vt:lpstr>Calibri Light</vt:lpstr>
      <vt:lpstr>ReadingSerifFont</vt:lpstr>
      <vt:lpstr>utopiaregular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Jorge Augusto</cp:lastModifiedBy>
  <cp:revision>134</cp:revision>
  <dcterms:created xsi:type="dcterms:W3CDTF">2015-09-06T17:46:57Z</dcterms:created>
  <dcterms:modified xsi:type="dcterms:W3CDTF">2024-05-14T18:52:23Z</dcterms:modified>
</cp:coreProperties>
</file>