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14"/>
  </p:notesMasterIdLst>
  <p:handoutMasterIdLst>
    <p:handoutMasterId r:id="rId15"/>
  </p:handoutMasterIdLst>
  <p:sldIdLst>
    <p:sldId id="257" r:id="rId3"/>
    <p:sldId id="342" r:id="rId4"/>
    <p:sldId id="293" r:id="rId5"/>
    <p:sldId id="332" r:id="rId6"/>
    <p:sldId id="350" r:id="rId7"/>
    <p:sldId id="351" r:id="rId8"/>
    <p:sldId id="340" r:id="rId9"/>
    <p:sldId id="365" r:id="rId10"/>
    <p:sldId id="364" r:id="rId11"/>
    <p:sldId id="271" r:id="rId12"/>
    <p:sldId id="363" r:id="rId13"/>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Arial" charset="0"/>
        <a:ea typeface="+mn-ea"/>
        <a:cs typeface="Arial" charset="0"/>
      </a:defRPr>
    </a:lvl1pPr>
    <a:lvl2pPr marL="455613" indent="1588" algn="l" defTabSz="912813" rtl="0" fontAlgn="base">
      <a:spcBef>
        <a:spcPct val="0"/>
      </a:spcBef>
      <a:spcAft>
        <a:spcPct val="0"/>
      </a:spcAft>
      <a:defRPr kern="1200">
        <a:solidFill>
          <a:schemeClr val="tx1"/>
        </a:solidFill>
        <a:latin typeface="Arial" charset="0"/>
        <a:ea typeface="+mn-ea"/>
        <a:cs typeface="Arial" charset="0"/>
      </a:defRPr>
    </a:lvl2pPr>
    <a:lvl3pPr marL="912813" indent="1588" algn="l" defTabSz="912813" rtl="0" fontAlgn="base">
      <a:spcBef>
        <a:spcPct val="0"/>
      </a:spcBef>
      <a:spcAft>
        <a:spcPct val="0"/>
      </a:spcAft>
      <a:defRPr kern="1200">
        <a:solidFill>
          <a:schemeClr val="tx1"/>
        </a:solidFill>
        <a:latin typeface="Arial" charset="0"/>
        <a:ea typeface="+mn-ea"/>
        <a:cs typeface="Arial" charset="0"/>
      </a:defRPr>
    </a:lvl3pPr>
    <a:lvl4pPr marL="1370013" indent="1588" algn="l" defTabSz="912813" rtl="0" fontAlgn="base">
      <a:spcBef>
        <a:spcPct val="0"/>
      </a:spcBef>
      <a:spcAft>
        <a:spcPct val="0"/>
      </a:spcAft>
      <a:defRPr kern="1200">
        <a:solidFill>
          <a:schemeClr val="tx1"/>
        </a:solidFill>
        <a:latin typeface="Arial" charset="0"/>
        <a:ea typeface="+mn-ea"/>
        <a:cs typeface="Arial" charset="0"/>
      </a:defRPr>
    </a:lvl4pPr>
    <a:lvl5pPr marL="1827213" indent="1588" algn="l" defTabSz="912813"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AF35"/>
    <a:srgbClr val="FF0066"/>
    <a:srgbClr val="080808"/>
    <a:srgbClr val="FFFFFF"/>
    <a:srgbClr val="F6AE1E"/>
    <a:srgbClr val="000000"/>
    <a:srgbClr val="9C42E6"/>
    <a:srgbClr val="D1943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2" autoAdjust="0"/>
    <p:restoredTop sz="97407" autoAdjust="0"/>
  </p:normalViewPr>
  <p:slideViewPr>
    <p:cSldViewPr snapToGrid="0" showGuides="1">
      <p:cViewPr varScale="1">
        <p:scale>
          <a:sx n="71" d="100"/>
          <a:sy n="71" d="100"/>
        </p:scale>
        <p:origin x="-1464" y="-102"/>
      </p:cViewPr>
      <p:guideLst>
        <p:guide orient="horz" pos="96"/>
        <p:guide orient="horz" pos="1008"/>
        <p:guide orient="horz" pos="1488"/>
        <p:guide orient="horz" pos="912"/>
        <p:guide orient="horz" pos="2544"/>
        <p:guide pos="3116"/>
        <p:guide pos="240"/>
        <p:guide pos="480"/>
        <p:guide pos="5516"/>
        <p:guide pos="893"/>
        <p:guide pos="5293"/>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73" d="100"/>
          <a:sy n="73" d="100"/>
        </p:scale>
        <p:origin x="-2899" y="-6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Calibri" pitchFamily="34" charset="0"/>
                <a:cs typeface="+mn-cs"/>
              </a:defRPr>
            </a:lvl1pPr>
          </a:lstStyle>
          <a:p>
            <a:pPr>
              <a:defRPr/>
            </a:pPr>
            <a:fld id="{B4C3B33D-ECF2-4184-885D-60A512A459F3}" type="datetimeFigureOut">
              <a:rPr lang="en-US"/>
              <a:pPr>
                <a:defRPr/>
              </a:pPr>
              <a:t>8/6/2011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Calibri" pitchFamily="34" charset="0"/>
                <a:cs typeface="+mn-cs"/>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cs typeface="+mn-cs"/>
              </a:defRPr>
            </a:lvl1pPr>
          </a:lstStyle>
          <a:p>
            <a:pPr>
              <a:defRPr/>
            </a:pPr>
            <a:fld id="{28753D98-163D-44F6-94DC-7BBD50B6231A}"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Calibri" pitchFamily="34" charset="0"/>
                <a:cs typeface="+mn-cs"/>
              </a:defRPr>
            </a:lvl1pPr>
          </a:lstStyle>
          <a:p>
            <a:pPr>
              <a:defRPr/>
            </a:pPr>
            <a:fld id="{75D6835F-51E6-414A-B4EE-E32F23A0697F}" type="datetimeFigureOut">
              <a:rPr lang="en-US"/>
              <a:pPr>
                <a:defRPr/>
              </a:pPr>
              <a:t>8/6/2011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Calibri" pitchFamily="34" charset="0"/>
                <a:cs typeface="+mn-cs"/>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cs typeface="+mn-cs"/>
              </a:defRPr>
            </a:lvl1pPr>
          </a:lstStyle>
          <a:p>
            <a:pPr>
              <a:defRPr/>
            </a:pPr>
            <a:fld id="{C0469B67-A347-4588-AD68-6279DBFFB6F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Calibri"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70661"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8B4057DD-C8A9-4CA7-9C36-7B3426CE2EA1}" type="datetime8">
              <a:rPr lang="en-US" smtClean="0"/>
              <a:pPr defTabSz="912813" fontAlgn="base">
                <a:spcBef>
                  <a:spcPct val="0"/>
                </a:spcBef>
                <a:spcAft>
                  <a:spcPct val="0"/>
                </a:spcAft>
                <a:defRPr/>
              </a:pPr>
              <a:t>8/6/2011 7:45 PM</a:t>
            </a:fld>
            <a:endParaRPr lang="en-US" smtClean="0"/>
          </a:p>
        </p:txBody>
      </p:sp>
      <p:sp>
        <p:nvSpPr>
          <p:cNvPr id="70662"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70663"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E53F5504-E09C-4FBF-9AC5-E82E8DB506E1}" type="slidenum">
              <a:rPr lang="en-US" smtClean="0"/>
              <a:pPr defTabSz="912813"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126981"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56A6DDC3-7534-47E2-B92A-E0C969CC0E7E}" type="datetime8">
              <a:rPr lang="en-US" smtClean="0"/>
              <a:pPr defTabSz="912813" fontAlgn="base">
                <a:spcBef>
                  <a:spcPct val="0"/>
                </a:spcBef>
                <a:spcAft>
                  <a:spcPct val="0"/>
                </a:spcAft>
                <a:defRPr/>
              </a:pPr>
              <a:t>8/6/2011 7:45 PM</a:t>
            </a:fld>
            <a:endParaRPr lang="en-US" smtClean="0"/>
          </a:p>
        </p:txBody>
      </p:sp>
      <p:sp>
        <p:nvSpPr>
          <p:cNvPr id="126982"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126983"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7F31B8C-5BB8-4848-80BE-C7427D7F6E01}" type="slidenum">
              <a:rPr lang="en-US" smtClean="0"/>
              <a:pPr defTabSz="912813"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469B67-A347-4588-AD68-6279DBFFB6FF}" type="slidenum">
              <a:rPr lang="en-US" smtClean="0"/>
              <a:pPr>
                <a:defRPr/>
              </a:pPr>
              <a:t>11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71685"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9ED283F-C548-4056-9539-A6B97ECCE8DB}" type="datetime8">
              <a:rPr lang="en-US" smtClean="0"/>
              <a:pPr defTabSz="912813" fontAlgn="base">
                <a:spcBef>
                  <a:spcPct val="0"/>
                </a:spcBef>
                <a:spcAft>
                  <a:spcPct val="0"/>
                </a:spcAft>
                <a:defRPr/>
              </a:pPr>
              <a:t>8/6/2011 7:45 PM</a:t>
            </a:fld>
            <a:endParaRPr lang="en-US" smtClean="0"/>
          </a:p>
        </p:txBody>
      </p:sp>
      <p:sp>
        <p:nvSpPr>
          <p:cNvPr id="71686"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71687"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17428CDC-DDF2-4DF2-BD67-C127F4883680}" type="slidenum">
              <a:rPr lang="en-US" smtClean="0"/>
              <a:pPr defTabSz="912813"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270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72709"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BEC52B43-042C-4C16-AB6C-A50904F6DFC6}" type="datetime8">
              <a:rPr lang="en-US" smtClean="0"/>
              <a:pPr defTabSz="912813" fontAlgn="base">
                <a:spcBef>
                  <a:spcPct val="0"/>
                </a:spcBef>
                <a:spcAft>
                  <a:spcPct val="0"/>
                </a:spcAft>
                <a:defRPr/>
              </a:pPr>
              <a:t>8/6/2011 7:45 PM</a:t>
            </a:fld>
            <a:endParaRPr lang="en-US" smtClean="0"/>
          </a:p>
        </p:txBody>
      </p:sp>
      <p:sp>
        <p:nvSpPr>
          <p:cNvPr id="72710"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72711"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C3C6A208-8372-4D61-8E0A-9BF653F5095A}" type="slidenum">
              <a:rPr lang="en-US" smtClean="0"/>
              <a:pPr defTabSz="912813"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73733"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52A8D665-C66A-4DB6-9950-FDBCAD002E27}" type="datetime8">
              <a:rPr lang="en-US" smtClean="0"/>
              <a:pPr defTabSz="912813" fontAlgn="base">
                <a:spcBef>
                  <a:spcPct val="0"/>
                </a:spcBef>
                <a:spcAft>
                  <a:spcPct val="0"/>
                </a:spcAft>
                <a:defRPr/>
              </a:pPr>
              <a:t>8/6/2011 7:45 PM</a:t>
            </a:fld>
            <a:endParaRPr lang="en-US" smtClean="0"/>
          </a:p>
        </p:txBody>
      </p:sp>
      <p:sp>
        <p:nvSpPr>
          <p:cNvPr id="7373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73735"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30FD470C-A135-4E40-85EC-F4B659E38D61}" type="slidenum">
              <a:rPr lang="en-US" smtClean="0"/>
              <a:pPr defTabSz="912813"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122885"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B903C6F1-EF18-4548-B3A5-28719B5A18FF}" type="datetime8">
              <a:rPr lang="en-US" smtClean="0"/>
              <a:pPr defTabSz="912813" fontAlgn="base">
                <a:spcBef>
                  <a:spcPct val="0"/>
                </a:spcBef>
                <a:spcAft>
                  <a:spcPct val="0"/>
                </a:spcAft>
                <a:defRPr/>
              </a:pPr>
              <a:t>8/6/2011 7:45 PM</a:t>
            </a:fld>
            <a:endParaRPr lang="en-US" smtClean="0"/>
          </a:p>
        </p:txBody>
      </p:sp>
      <p:sp>
        <p:nvSpPr>
          <p:cNvPr id="122886"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122887"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D64170AE-A2E2-47B2-A3D1-F61FD6C43AF9}" type="slidenum">
              <a:rPr lang="en-US" smtClean="0"/>
              <a:pPr defTabSz="912813"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123909"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BA13FE27-352E-45A3-954C-1B297979C830}" type="datetime8">
              <a:rPr lang="en-US" smtClean="0"/>
              <a:pPr defTabSz="912813" fontAlgn="base">
                <a:spcBef>
                  <a:spcPct val="0"/>
                </a:spcBef>
                <a:spcAft>
                  <a:spcPct val="0"/>
                </a:spcAft>
                <a:defRPr/>
              </a:pPr>
              <a:t>8/6/2011 7:45 PM</a:t>
            </a:fld>
            <a:endParaRPr lang="en-US" smtClean="0"/>
          </a:p>
        </p:txBody>
      </p:sp>
      <p:sp>
        <p:nvSpPr>
          <p:cNvPr id="123910"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123911"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6E8CDAF0-9C19-4B76-9C39-F6931085D062}" type="slidenum">
              <a:rPr lang="en-US" smtClean="0"/>
              <a:pPr defTabSz="912813"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5956"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smtClean="0"/>
          </a:p>
        </p:txBody>
      </p:sp>
      <p:sp>
        <p:nvSpPr>
          <p:cNvPr id="125957"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C8DC2890-24A1-42E0-BA42-3BB352F06CE9}" type="datetime8">
              <a:rPr lang="en-US" smtClean="0"/>
              <a:pPr defTabSz="912813" fontAlgn="base">
                <a:spcBef>
                  <a:spcPct val="0"/>
                </a:spcBef>
                <a:spcAft>
                  <a:spcPct val="0"/>
                </a:spcAft>
                <a:defRPr/>
              </a:pPr>
              <a:t>8/6/2011 7:45 PM</a:t>
            </a:fld>
            <a:endParaRPr lang="en-US" smtClean="0"/>
          </a:p>
        </p:txBody>
      </p:sp>
      <p:sp>
        <p:nvSpPr>
          <p:cNvPr id="12595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dirty="0" smtClean="0"/>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pPr defTabSz="912813" fontAlgn="base">
              <a:spcBef>
                <a:spcPct val="0"/>
              </a:spcBef>
              <a:spcAft>
                <a:spcPct val="0"/>
              </a:spcAft>
              <a:defRPr/>
            </a:pPr>
            <a:endParaRPr lang="en-US" dirty="0" smtClean="0">
              <a:solidFill>
                <a:schemeClr val="tx1"/>
              </a:solidFill>
            </a:endParaRPr>
          </a:p>
        </p:txBody>
      </p:sp>
      <p:sp>
        <p:nvSpPr>
          <p:cNvPr id="125959"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06347086-FB77-4B29-9439-4AE808472351}" type="slidenum">
              <a:rPr lang="en-US" smtClean="0"/>
              <a:pPr defTabSz="912813"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469B67-A347-4588-AD68-6279DBFFB6FF}"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Header Placeholder 3"/>
          <p:cNvSpPr>
            <a:spLocks noGrp="1"/>
          </p:cNvSpPr>
          <p:nvPr>
            <p:ph type="hdr" sz="quarter"/>
          </p:nvPr>
        </p:nvSpPr>
        <p:spPr/>
        <p:txBody>
          <a:bodyPr/>
          <a:lstStyle/>
          <a:p>
            <a:pPr>
              <a:defRPr/>
            </a:pPr>
            <a:endParaRPr lang="en-US" dirty="0">
              <a:solidFill>
                <a:prstClr val="black"/>
              </a:solidFill>
              <a:latin typeface="Calibri"/>
            </a:endParaRPr>
          </a:p>
        </p:txBody>
      </p:sp>
      <p:sp>
        <p:nvSpPr>
          <p:cNvPr id="5" name="Date Placeholder 4"/>
          <p:cNvSpPr>
            <a:spLocks noGrp="1"/>
          </p:cNvSpPr>
          <p:nvPr>
            <p:ph type="dt" sz="quarter" idx="1"/>
          </p:nvPr>
        </p:nvSpPr>
        <p:spPr/>
        <p:txBody>
          <a:bodyPr/>
          <a:lstStyle/>
          <a:p>
            <a:pPr>
              <a:defRPr/>
            </a:pPr>
            <a:fld id="{81331B57-0BE5-4F82-AA58-76F53EFF3ADA}" type="datetime8">
              <a:rPr lang="en-US">
                <a:solidFill>
                  <a:prstClr val="black"/>
                </a:solidFill>
                <a:latin typeface="Calibri"/>
              </a:rPr>
              <a:pPr>
                <a:defRPr/>
              </a:pPr>
              <a:t>8/6/2011 7:45 PM</a:t>
            </a:fld>
            <a:endParaRPr lang="en-US">
              <a:solidFill>
                <a:prstClr val="black"/>
              </a:solidFill>
              <a:latin typeface="Calibri"/>
            </a:endParaRPr>
          </a:p>
        </p:txBody>
      </p:sp>
      <p:sp>
        <p:nvSpPr>
          <p:cNvPr id="6" name="Footer Placeholder 5"/>
          <p:cNvSpPr>
            <a:spLocks noGrp="1"/>
          </p:cNvSpPr>
          <p:nvPr>
            <p:ph type="ftr" sz="quarter" idx="4"/>
          </p:nvPr>
        </p:nvSpPr>
        <p:spPr/>
        <p:txBody>
          <a:bodyPr/>
          <a:lstStyle/>
          <a:p>
            <a:pPr>
              <a:defRPr/>
            </a:pPr>
            <a:r>
              <a:rPr lang="en-US" sz="1200" dirty="0"/>
              <a:t>© 2008 Microsoft Corporation. All rights reserved. Microsoft, Windows, Windows Vista and other product names are or may be registered trademarks and/or trademarks in the U.S. and/or other countries.</a:t>
            </a:r>
          </a:p>
          <a:p>
            <a:pPr>
              <a:defRPr/>
            </a:pPr>
            <a:r>
              <a:rPr lang="en-US" sz="1200"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1200" dirty="0"/>
            </a:br>
            <a:r>
              <a:rPr lang="en-US" sz="1200" dirty="0"/>
              <a:t>MICROSOFT MAKES NO WARRANTIES, EXPRESS, IMPLIED OR STATUTORY, AS TO THE INFORMATION IN THIS PRESENTATION.</a:t>
            </a:r>
          </a:p>
          <a:p>
            <a:pPr>
              <a:defRPr/>
            </a:pPr>
            <a:endParaRPr lang="en-US" sz="1200" dirty="0">
              <a:solidFill>
                <a:prstClr val="black"/>
              </a:solidFill>
            </a:endParaRPr>
          </a:p>
        </p:txBody>
      </p:sp>
      <p:sp>
        <p:nvSpPr>
          <p:cNvPr id="7" name="Slide Number Placeholder 6"/>
          <p:cNvSpPr>
            <a:spLocks noGrp="1"/>
          </p:cNvSpPr>
          <p:nvPr>
            <p:ph type="sldNum" sz="quarter" idx="5"/>
          </p:nvPr>
        </p:nvSpPr>
        <p:spPr/>
        <p:txBody>
          <a:bodyPr/>
          <a:lstStyle/>
          <a:p>
            <a:pPr>
              <a:defRPr/>
            </a:pPr>
            <a:fld id="{786FBD0C-360E-4803-93E2-71A919838162}" type="slidenum">
              <a:rPr lang="en-US">
                <a:solidFill>
                  <a:prstClr val="black"/>
                </a:solidFill>
                <a:latin typeface="Calibri"/>
              </a:rPr>
              <a:pPr>
                <a:defRPr/>
              </a:pPr>
              <a:t>9</a:t>
            </a:fld>
            <a:endParaRPr lang="en-US" dirty="0">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4945954" y="5486400"/>
            <a:ext cx="3456094" cy="838200"/>
          </a:xfrm>
        </p:spPr>
        <p:txBody>
          <a:bodyPr>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pPr lvl="0"/>
            <a:r>
              <a:rPr lang="en-US" smtClean="0"/>
              <a:t>Click to edit Master text styles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aseline="0"/>
            </a:lvl1pPr>
          </a:lstStyle>
          <a:p>
            <a:r>
              <a:rPr lang="en-US" smtClean="0"/>
              <a:t>Click to edit Master title style</a:t>
            </a:r>
            <a:endParaRPr lang="en-US" dirty="0" smtClean="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403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548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79" r:id="rId4"/>
    <p:sldLayoutId id="2147483789" r:id="rId5"/>
    <p:sldLayoutId id="2147483780" r:id="rId6"/>
    <p:sldLayoutId id="2147483781" r:id="rId7"/>
    <p:sldLayoutId id="2147483782" r:id="rId8"/>
    <p:sldLayoutId id="2147483783" r:id="rId9"/>
    <p:sldLayoutId id="2147483784" r:id="rId10"/>
    <p:sldLayoutId id="2147483790" r:id="rId11"/>
    <p:sldLayoutId id="2147483791" r:id="rId12"/>
    <p:sldLayoutId id="2147483792" r:id="rId13"/>
  </p:sldLayoutIdLst>
  <p:transition>
    <p:fade/>
  </p:transition>
  <p:txStyles>
    <p:titleStyle>
      <a:lvl1pPr algn="l" defTabSz="912813" rtl="0" eaLnBrk="0" fontAlgn="base" hangingPunct="0">
        <a:lnSpc>
          <a:spcPct val="90000"/>
        </a:lnSpc>
        <a:spcBef>
          <a:spcPct val="0"/>
        </a:spcBef>
        <a:spcAft>
          <a:spcPct val="0"/>
        </a:spcAft>
        <a:defRPr lang="en-US" sz="40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2pPr>
      <a:lvl3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3pPr>
      <a:lvl4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4pPr>
      <a:lvl5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5pPr>
      <a:lvl6pPr marL="4572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6pPr>
      <a:lvl7pPr marL="9144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7pPr>
      <a:lvl8pPr marL="13716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8pPr>
      <a:lvl9pPr marL="18288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9pPr>
    </p:titleStyle>
    <p:bodyStyle>
      <a:lvl1pPr marL="393700" indent="-393700" algn="l" defTabSz="912813" rtl="0" eaLnBrk="0" fontAlgn="base" hangingPunct="0">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2813" rtl="0" eaLnBrk="0" fontAlgn="base" hangingPunct="0">
        <a:lnSpc>
          <a:spcPct val="78000"/>
        </a:lnSpc>
        <a:spcBef>
          <a:spcPct val="20000"/>
        </a:spcBef>
        <a:spcAft>
          <a:spcPct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2813" rtl="0" eaLnBrk="0" fontAlgn="base" hangingPunct="0">
        <a:lnSpc>
          <a:spcPct val="78000"/>
        </a:lnSpc>
        <a:spcBef>
          <a:spcPct val="20000"/>
        </a:spcBef>
        <a:spcAft>
          <a:spcPct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2813" rtl="0" eaLnBrk="0" fontAlgn="base" hangingPunct="0">
        <a:lnSpc>
          <a:spcPct val="78000"/>
        </a:lnSpc>
        <a:spcBef>
          <a:spcPct val="20000"/>
        </a:spcBef>
        <a:spcAft>
          <a:spcPct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2813" rtl="0" eaLnBrk="0" fontAlgn="base" hangingPunct="0">
        <a:lnSpc>
          <a:spcPct val="78000"/>
        </a:lnSpc>
        <a:spcBef>
          <a:spcPct val="20000"/>
        </a:spcBef>
        <a:spcAft>
          <a:spcPct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pic>
        <p:nvPicPr>
          <p:cNvPr id="4098" name="Picture 4" descr="16-9-coding-white-space.png"/>
          <p:cNvPicPr>
            <a:picLocks noChangeAspect="1"/>
          </p:cNvPicPr>
          <p:nvPr/>
        </p:nvPicPr>
        <p:blipFill>
          <a:blip r:embed="rId5"/>
          <a:srcRect/>
          <a:stretch>
            <a:fillRect/>
          </a:stretch>
        </p:blipFill>
        <p:spPr bwMode="auto">
          <a:xfrm>
            <a:off x="387350" y="1331913"/>
            <a:ext cx="8369300" cy="5526087"/>
          </a:xfrm>
          <a:prstGeom prst="rect">
            <a:avLst/>
          </a:prstGeom>
          <a:noFill/>
          <a:ln w="9525">
            <a:noFill/>
            <a:miter lim="800000"/>
            <a:headEnd/>
            <a:tailEnd/>
          </a:ln>
        </p:spPr>
      </p:pic>
      <p:sp>
        <p:nvSpPr>
          <p:cNvPr id="2" name="Title Placeholder 1"/>
          <p:cNvSpPr>
            <a:spLocks noGrp="1"/>
          </p:cNvSpPr>
          <p:nvPr>
            <p:ph type="title"/>
          </p:nvPr>
        </p:nvSpPr>
        <p:spPr>
          <a:xfrm>
            <a:off x="381000" y="152400"/>
            <a:ext cx="8382000" cy="55403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100" name="Text Placeholder 2"/>
          <p:cNvSpPr>
            <a:spLocks noGrp="1"/>
          </p:cNvSpPr>
          <p:nvPr>
            <p:ph type="body" idx="1"/>
          </p:nvPr>
        </p:nvSpPr>
        <p:spPr bwMode="auto">
          <a:xfrm>
            <a:off x="573088" y="1460500"/>
            <a:ext cx="8005762" cy="16017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5" r:id="rId1"/>
    <p:sldLayoutId id="2147483793" r:id="rId2"/>
  </p:sldLayoutIdLst>
  <p:transition>
    <p:fade/>
  </p:transition>
  <p:txStyles>
    <p:titleStyle>
      <a:lvl1pPr algn="l" defTabSz="912813" rtl="0" eaLnBrk="0" fontAlgn="base" hangingPunct="0">
        <a:lnSpc>
          <a:spcPct val="90000"/>
        </a:lnSpc>
        <a:spcBef>
          <a:spcPct val="0"/>
        </a:spcBef>
        <a:spcAft>
          <a:spcPct val="0"/>
        </a:spcAft>
        <a:defRPr lang="en-US" sz="4000" kern="1200" spc="-150" dirty="0">
          <a:ln w="3175">
            <a:noFill/>
          </a:ln>
          <a:gradFill>
            <a:gsLst>
              <a:gs pos="0">
                <a:srgbClr val="FFFFFF"/>
              </a:gs>
              <a:gs pos="86000">
                <a:srgbClr val="FFFFFF"/>
              </a:gs>
            </a:gsLst>
            <a:lin ang="5400000" scaled="0"/>
          </a:gradFill>
          <a:latin typeface="+mj-lt"/>
          <a:ea typeface="+mn-ea"/>
          <a:cs typeface="Arial" charset="0"/>
        </a:defRPr>
      </a:lvl1pPr>
      <a:lvl2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2pPr>
      <a:lvl3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3pPr>
      <a:lvl4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4pPr>
      <a:lvl5pPr algn="l" defTabSz="912813" rtl="0" eaLnBrk="0" fontAlgn="base" hangingPunct="0">
        <a:lnSpc>
          <a:spcPct val="90000"/>
        </a:lnSpc>
        <a:spcBef>
          <a:spcPct val="0"/>
        </a:spcBef>
        <a:spcAft>
          <a:spcPct val="0"/>
        </a:spcAft>
        <a:defRPr sz="4000">
          <a:solidFill>
            <a:schemeClr val="tx1"/>
          </a:solidFill>
          <a:latin typeface="Century Schoolbook" pitchFamily="18" charset="0"/>
          <a:cs typeface="Arial" charset="0"/>
        </a:defRPr>
      </a:lvl5pPr>
      <a:lvl6pPr marL="4572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6pPr>
      <a:lvl7pPr marL="9144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7pPr>
      <a:lvl8pPr marL="13716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8pPr>
      <a:lvl9pPr marL="1828800" algn="l" defTabSz="912813" rtl="0" fontAlgn="base">
        <a:lnSpc>
          <a:spcPct val="90000"/>
        </a:lnSpc>
        <a:spcBef>
          <a:spcPct val="0"/>
        </a:spcBef>
        <a:spcAft>
          <a:spcPct val="0"/>
        </a:spcAft>
        <a:defRPr sz="4000">
          <a:solidFill>
            <a:schemeClr val="tx1"/>
          </a:solidFill>
          <a:latin typeface="Century Schoolbook" pitchFamily="18" charset="0"/>
          <a:cs typeface="Arial" charset="0"/>
        </a:defRPr>
      </a:lvl9pPr>
    </p:titleStyle>
    <p:bodyStyle>
      <a:lvl1pPr marL="342900" indent="-342900" algn="l" defTabSz="912813" rtl="0" eaLnBrk="0" fontAlgn="base" hangingPunct="0">
        <a:lnSpc>
          <a:spcPct val="78000"/>
        </a:lnSpc>
        <a:spcBef>
          <a:spcPct val="20000"/>
        </a:spcBef>
        <a:spcAft>
          <a:spcPct val="0"/>
        </a:spcAft>
        <a:buFont typeface="Arial" charset="0"/>
        <a:defRPr sz="2800" kern="1200">
          <a:solidFill>
            <a:schemeClr val="tx1"/>
          </a:solidFill>
          <a:latin typeface="Consolas" pitchFamily="49" charset="0"/>
          <a:ea typeface="+mn-ea"/>
          <a:cs typeface="Courier New" pitchFamily="49" charset="0"/>
        </a:defRPr>
      </a:lvl1pPr>
      <a:lvl2pPr marL="384175" indent="-6350" algn="l" defTabSz="912813" rtl="0" eaLnBrk="0" fontAlgn="base" hangingPunct="0">
        <a:lnSpc>
          <a:spcPct val="78000"/>
        </a:lnSpc>
        <a:spcBef>
          <a:spcPct val="20000"/>
        </a:spcBef>
        <a:spcAft>
          <a:spcPct val="0"/>
        </a:spcAft>
        <a:buFont typeface="Arial" charset="0"/>
        <a:defRPr sz="2400" kern="1200">
          <a:solidFill>
            <a:schemeClr val="tx1"/>
          </a:solidFill>
          <a:latin typeface="Consolas" pitchFamily="49" charset="0"/>
          <a:ea typeface="+mn-ea"/>
          <a:cs typeface="Courier New" pitchFamily="49" charset="0"/>
        </a:defRPr>
      </a:lvl2pPr>
      <a:lvl3pPr marL="760413" indent="-6350" algn="l" defTabSz="912813" rtl="0" eaLnBrk="0" fontAlgn="base" hangingPunct="0">
        <a:lnSpc>
          <a:spcPct val="78000"/>
        </a:lnSpc>
        <a:spcBef>
          <a:spcPct val="20000"/>
        </a:spcBef>
        <a:spcAft>
          <a:spcPct val="0"/>
        </a:spcAft>
        <a:buFont typeface="Arial" charset="0"/>
        <a:defRPr sz="2000" kern="1200">
          <a:solidFill>
            <a:schemeClr val="tx1"/>
          </a:solidFill>
          <a:latin typeface="Consolas" pitchFamily="49" charset="0"/>
          <a:ea typeface="+mn-ea"/>
          <a:cs typeface="Courier New" pitchFamily="49" charset="0"/>
        </a:defRPr>
      </a:lvl3pPr>
      <a:lvl4pPr marL="1093788" indent="6350" algn="l" defTabSz="912813" rtl="0" eaLnBrk="0" fontAlgn="base" hangingPunct="0">
        <a:lnSpc>
          <a:spcPct val="78000"/>
        </a:lnSpc>
        <a:spcBef>
          <a:spcPct val="20000"/>
        </a:spcBef>
        <a:spcAft>
          <a:spcPct val="0"/>
        </a:spcAft>
        <a:buFont typeface="Arial" charset="0"/>
        <a:defRPr sz="2000" kern="1200">
          <a:solidFill>
            <a:schemeClr val="tx1"/>
          </a:solidFill>
          <a:latin typeface="Consolas" pitchFamily="49" charset="0"/>
          <a:ea typeface="+mn-ea"/>
          <a:cs typeface="Courier New" pitchFamily="49" charset="0"/>
        </a:defRPr>
      </a:lvl4pPr>
      <a:lvl5pPr marL="1425575" indent="403225" algn="l" defTabSz="912813" rtl="0" eaLnBrk="0" fontAlgn="base" hangingPunct="0">
        <a:lnSpc>
          <a:spcPct val="78000"/>
        </a:lnSpc>
        <a:spcBef>
          <a:spcPct val="20000"/>
        </a:spcBef>
        <a:spcAft>
          <a:spcPct val="0"/>
        </a:spcAft>
        <a:buFont typeface="Arial" charset="0"/>
        <a:defRPr sz="200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mono-project.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tirania.org/blog" TargetMode="External"/><Relationship Id="rId5" Type="http://schemas.openxmlformats.org/officeDocument/2006/relationships/hyperlink" Target="http://www.go-mono.com/monologue" TargetMode="External"/><Relationship Id="rId4" Type="http://schemas.openxmlformats.org/officeDocument/2006/relationships/hyperlink" Target="http://www.mono-project.com/Star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eaLnBrk="1" fontAlgn="auto" hangingPunct="1">
              <a:spcAft>
                <a:spcPts val="0"/>
              </a:spcAft>
              <a:defRPr/>
            </a:pPr>
            <a:r>
              <a:rPr dirty="0" smtClean="0"/>
              <a:t>Mono And .NET</a:t>
            </a:r>
            <a:endParaRPr dirty="0"/>
          </a:p>
        </p:txBody>
      </p:sp>
      <p:sp>
        <p:nvSpPr>
          <p:cNvPr id="3" name="Subtitle 2"/>
          <p:cNvSpPr>
            <a:spLocks noGrp="1"/>
          </p:cNvSpPr>
          <p:nvPr>
            <p:ph type="subTitle" idx="1"/>
          </p:nvPr>
        </p:nvSpPr>
        <p:spPr>
          <a:xfrm>
            <a:off x="4946650" y="4038600"/>
            <a:ext cx="3455988" cy="990600"/>
          </a:xfrm>
        </p:spPr>
        <p:txBody>
          <a:bodyPr/>
          <a:lstStyle/>
          <a:p>
            <a:pPr defTabSz="914363" eaLnBrk="1" fontAlgn="auto" hangingPunct="1">
              <a:defRPr/>
            </a:pPr>
            <a:r>
              <a:rPr lang="en-US" dirty="0" smtClean="0"/>
              <a:t>	Miguel de </a:t>
            </a:r>
            <a:r>
              <a:rPr lang="en-US" dirty="0" err="1" smtClean="0"/>
              <a:t>Icaza</a:t>
            </a:r>
            <a:endParaRPr lang="en-US" dirty="0" smtClean="0"/>
          </a:p>
          <a:p>
            <a:pPr defTabSz="914363" eaLnBrk="1" fontAlgn="auto" hangingPunct="1">
              <a:defRPr/>
            </a:pPr>
            <a:r>
              <a:rPr lang="en-US" sz="2400" dirty="0" smtClean="0"/>
              <a:t>	VP Developer Platform</a:t>
            </a:r>
          </a:p>
          <a:p>
            <a:pPr defTabSz="914363" eaLnBrk="1" fontAlgn="auto" hangingPunct="1">
              <a:defRPr/>
            </a:pPr>
            <a:r>
              <a:rPr lang="en-US" sz="2400" dirty="0" smtClean="0"/>
              <a:t>	Novell, Inc.</a:t>
            </a:r>
            <a:endParaRPr lang="en-US" sz="2400" dirty="0"/>
          </a:p>
        </p:txBody>
      </p:sp>
      <p:sp>
        <p:nvSpPr>
          <p:cNvPr id="4" name="TextBox 3"/>
          <p:cNvSpPr txBox="1"/>
          <p:nvPr/>
        </p:nvSpPr>
        <p:spPr>
          <a:xfrm>
            <a:off x="8001000" y="152400"/>
            <a:ext cx="755650" cy="400050"/>
          </a:xfrm>
          <a:prstGeom prst="rect">
            <a:avLst/>
          </a:prstGeom>
          <a:noFill/>
        </p:spPr>
        <p:txBody>
          <a:bodyPr>
            <a:spAutoFit/>
          </a:bodyPr>
          <a:lstStyle/>
          <a:p>
            <a:pPr algn="r">
              <a:defRPr/>
            </a:pPr>
            <a:r>
              <a:rPr lang="en-US" sz="2000" dirty="0">
                <a:latin typeface="+mn-lt"/>
              </a:rPr>
              <a:t>PC54</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Microsoft logo and tagline"/>
          <p:cNvPicPr>
            <a:picLocks noChangeArrowheads="1"/>
          </p:cNvPicPr>
          <p:nvPr/>
        </p:nvPicPr>
        <p:blipFill>
          <a:blip r:embed="rId3"/>
          <a:srcRect/>
          <a:stretch>
            <a:fillRect/>
          </a:stretch>
        </p:blipFill>
        <p:spPr bwMode="black">
          <a:xfrm>
            <a:off x="2628900" y="4343400"/>
            <a:ext cx="3848100" cy="830263"/>
          </a:xfrm>
          <a:prstGeom prst="rect">
            <a:avLst/>
          </a:prstGeom>
          <a:noFill/>
          <a:ln w="9525">
            <a:noFill/>
            <a:miter lim="800000"/>
            <a:headEnd/>
            <a:tailEnd/>
          </a:ln>
        </p:spPr>
      </p:pic>
      <p:sp>
        <p:nvSpPr>
          <p:cNvPr id="69635" name="Text Box 3"/>
          <p:cNvSpPr txBox="1">
            <a:spLocks noChangeArrowheads="1"/>
          </p:cNvSpPr>
          <p:nvPr/>
        </p:nvSpPr>
        <p:spPr bwMode="blackWhite">
          <a:xfrm>
            <a:off x="741363" y="6083300"/>
            <a:ext cx="7661275" cy="523875"/>
          </a:xfrm>
          <a:prstGeom prst="rect">
            <a:avLst/>
          </a:prstGeom>
          <a:noFill/>
          <a:ln w="12700">
            <a:noFill/>
            <a:miter lim="800000"/>
            <a:headEnd type="none" w="sm" len="sm"/>
            <a:tailEnd type="none" w="sm" len="sm"/>
          </a:ln>
        </p:spPr>
        <p:txBody>
          <a:bodyPr lIns="91425" tIns="45713" rIns="91425" bIns="45713">
            <a:spAutoFit/>
          </a:bodyPr>
          <a:lstStyle/>
          <a:p>
            <a:pPr algn="ctr" eaLnBrk="0" hangingPunct="0"/>
            <a:r>
              <a:rPr lang="en-US" sz="700">
                <a:latin typeface="Calibri" pitchFamily="34" charset="0"/>
              </a:rPr>
              <a:t>© 2008 Microsoft Corporation. All rights reserved. Microsoft, Windows, Windows Vista and other product names are or may be registered trademarks and/or trademarks in the U.S. and/or other countries.</a:t>
            </a:r>
          </a:p>
          <a:p>
            <a:pPr algn="ctr" eaLnBrk="0" hangingPunct="0"/>
            <a:r>
              <a:rPr lang="en-US" sz="700">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4480201"/>
          </a:xfrm>
        </p:spPr>
        <p:txBody>
          <a:bodyPr/>
          <a:lstStyle/>
          <a:p>
            <a:pPr defTabSz="914363" eaLnBrk="1" fontAlgn="auto" hangingPunct="1">
              <a:defRPr/>
            </a:pPr>
            <a:r>
              <a:rPr lang="en-US" dirty="0" smtClean="0"/>
              <a:t>Introduction to Mono</a:t>
            </a:r>
          </a:p>
          <a:p>
            <a:pPr defTabSz="914363" eaLnBrk="1" fontAlgn="auto" hangingPunct="1">
              <a:defRPr/>
            </a:pPr>
            <a:r>
              <a:rPr lang="en-US" dirty="0" smtClean="0"/>
              <a:t>Mono’s Customizable CLR</a:t>
            </a:r>
          </a:p>
          <a:p>
            <a:pPr defTabSz="914363" eaLnBrk="1" fontAlgn="auto" hangingPunct="1">
              <a:defRPr/>
            </a:pPr>
            <a:r>
              <a:rPr lang="en-US" dirty="0" smtClean="0"/>
              <a:t>Mono’s C# </a:t>
            </a:r>
            <a:r>
              <a:rPr lang="en-US" dirty="0" err="1" smtClean="0"/>
              <a:t>Eval</a:t>
            </a:r>
            <a:endParaRPr lang="en-US" dirty="0" smtClean="0"/>
          </a:p>
          <a:p>
            <a:pPr defTabSz="914363" eaLnBrk="1" fontAlgn="auto" hangingPunct="1">
              <a:defRPr/>
            </a:pPr>
            <a:r>
              <a:rPr lang="en-US" dirty="0" smtClean="0"/>
              <a:t>Assembly binary reshaping</a:t>
            </a:r>
          </a:p>
          <a:p>
            <a:pPr defTabSz="914363" eaLnBrk="1" fontAlgn="auto" hangingPunct="1">
              <a:defRPr/>
            </a:pPr>
            <a:r>
              <a:rPr lang="en-US" dirty="0" smtClean="0"/>
              <a:t>Turbo charging games and graphics</a:t>
            </a:r>
          </a:p>
          <a:p>
            <a:pPr defTabSz="914363" eaLnBrk="1" fontAlgn="auto" hangingPunct="1">
              <a:defRPr/>
            </a:pPr>
            <a:r>
              <a:rPr lang="en-US" dirty="0" smtClean="0"/>
              <a:t>Static Compilation</a:t>
            </a:r>
          </a:p>
          <a:p>
            <a:pPr defTabSz="914363" eaLnBrk="1" fontAlgn="auto" hangingPunct="1">
              <a:defRPr/>
            </a:pPr>
            <a:r>
              <a:rPr lang="en-US" dirty="0" smtClean="0"/>
              <a:t>Others</a:t>
            </a:r>
          </a:p>
          <a:p>
            <a:pPr defTabSz="914363" eaLnBrk="1" fontAlgn="auto" hangingPunct="1">
              <a:defRPr/>
            </a:pPr>
            <a:endParaRPr lang="en-US" dirty="0" smtClean="0"/>
          </a:p>
        </p:txBody>
      </p:sp>
      <p:sp>
        <p:nvSpPr>
          <p:cNvPr id="5" name="Title 4"/>
          <p:cNvSpPr>
            <a:spLocks noGrp="1"/>
          </p:cNvSpPr>
          <p:nvPr>
            <p:ph type="title"/>
          </p:nvPr>
        </p:nvSpPr>
        <p:spPr/>
        <p:txBody>
          <a:bodyPr/>
          <a:lstStyle/>
          <a:p>
            <a:pPr defTabSz="914363" eaLnBrk="1" fontAlgn="auto" hangingPunct="1">
              <a:spcAft>
                <a:spcPts val="0"/>
              </a:spcAft>
              <a:defRPr/>
            </a:pPr>
            <a:r>
              <a:rPr dirty="0" smtClean="0"/>
              <a:t>Agenda</a:t>
            </a:r>
            <a:br>
              <a:rPr dirty="0" smtClean="0"/>
            </a:br>
            <a:endParaRP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62000" y="1600200"/>
            <a:ext cx="7672003" cy="2053960"/>
          </a:xfrm>
        </p:spPr>
        <p:txBody>
          <a:bodyPr/>
          <a:lstStyle/>
          <a:p>
            <a:pPr defTabSz="914363" eaLnBrk="1" fontAlgn="auto" hangingPunct="1">
              <a:defRPr/>
            </a:pPr>
            <a:r>
              <a:rPr lang="en-US" dirty="0" smtClean="0"/>
              <a:t>An open source .NET implementation:</a:t>
            </a:r>
          </a:p>
          <a:p>
            <a:pPr lvl="1" defTabSz="914363" eaLnBrk="1" fontAlgn="auto" hangingPunct="1">
              <a:spcAft>
                <a:spcPts val="0"/>
              </a:spcAft>
              <a:defRPr/>
            </a:pPr>
            <a:r>
              <a:rPr lang="en-US" dirty="0" smtClean="0"/>
              <a:t>A subset of .NET</a:t>
            </a:r>
          </a:p>
          <a:p>
            <a:pPr lvl="1" defTabSz="914363" eaLnBrk="1" fontAlgn="auto" hangingPunct="1">
              <a:spcAft>
                <a:spcPts val="0"/>
              </a:spcAft>
              <a:defRPr/>
            </a:pPr>
            <a:r>
              <a:rPr lang="en-US" dirty="0" smtClean="0"/>
              <a:t>Sponsored by Novell</a:t>
            </a:r>
          </a:p>
          <a:p>
            <a:pPr lvl="1" defTabSz="914363" eaLnBrk="1" fontAlgn="auto" hangingPunct="1">
              <a:spcAft>
                <a:spcPts val="0"/>
              </a:spcAft>
              <a:defRPr/>
            </a:pPr>
            <a:r>
              <a:rPr lang="en-US" dirty="0" smtClean="0"/>
              <a:t>~120 non-affiliated contributors (1.2 -&gt; 2.0)</a:t>
            </a:r>
          </a:p>
          <a:p>
            <a:pPr defTabSz="914363" eaLnBrk="1" fontAlgn="auto" hangingPunct="1">
              <a:defRPr/>
            </a:pPr>
            <a:r>
              <a:rPr lang="en-US" dirty="0" smtClean="0"/>
              <a:t>Direction driven by contributors</a:t>
            </a:r>
          </a:p>
        </p:txBody>
      </p:sp>
      <p:sp>
        <p:nvSpPr>
          <p:cNvPr id="5" name="Title 4"/>
          <p:cNvSpPr>
            <a:spLocks noGrp="1"/>
          </p:cNvSpPr>
          <p:nvPr>
            <p:ph type="title"/>
          </p:nvPr>
        </p:nvSpPr>
        <p:spPr>
          <a:xfrm>
            <a:off x="387054" y="152400"/>
            <a:ext cx="8375946" cy="1551194"/>
          </a:xfrm>
        </p:spPr>
        <p:txBody>
          <a:bodyPr/>
          <a:lstStyle/>
          <a:p>
            <a:pPr defTabSz="914363" eaLnBrk="1" fontAlgn="auto" hangingPunct="1">
              <a:spcAft>
                <a:spcPts val="0"/>
              </a:spcAft>
              <a:defRPr/>
            </a:pPr>
            <a:r>
              <a:rPr dirty="0" smtClean="0"/>
              <a:t>Mono 2.0</a:t>
            </a:r>
            <a:br>
              <a:rPr dirty="0" smtClean="0"/>
            </a:br>
            <a:r>
              <a:rPr sz="3200" dirty="0" smtClean="0">
                <a:solidFill>
                  <a:schemeClr val="accent3"/>
                </a:solidFill>
              </a:rPr>
              <a:t>Just released!</a:t>
            </a:r>
            <a:r>
              <a:rPr dirty="0" smtClean="0"/>
              <a:t/>
            </a:r>
            <a:br>
              <a:rPr dirty="0" smtClean="0"/>
            </a:br>
            <a:endParaRPr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30044" y="1411552"/>
            <a:ext cx="7672003" cy="4375685"/>
          </a:xfrm>
        </p:spPr>
        <p:txBody>
          <a:bodyPr/>
          <a:lstStyle/>
          <a:p>
            <a:pPr defTabSz="914363" eaLnBrk="1" fontAlgn="auto" hangingPunct="1">
              <a:defRPr/>
            </a:pPr>
            <a:r>
              <a:rPr lang="en-US" dirty="0" smtClean="0"/>
              <a:t>Our goal is to have a </a:t>
            </a:r>
            <a:br>
              <a:rPr lang="en-US" dirty="0" smtClean="0"/>
            </a:br>
            <a:r>
              <a:rPr lang="en-US" dirty="0" smtClean="0"/>
              <a:t>compatible runtime to the CLR</a:t>
            </a:r>
          </a:p>
          <a:p>
            <a:pPr lvl="1" defTabSz="914363" eaLnBrk="1" fontAlgn="auto" hangingPunct="1">
              <a:spcAft>
                <a:spcPts val="0"/>
              </a:spcAft>
              <a:defRPr/>
            </a:pPr>
            <a:r>
              <a:rPr lang="en-US" dirty="0" smtClean="0"/>
              <a:t>ECMA specifications make it possible</a:t>
            </a:r>
          </a:p>
          <a:p>
            <a:pPr lvl="1" defTabSz="914363" eaLnBrk="1" fontAlgn="auto" hangingPunct="1">
              <a:spcAft>
                <a:spcPts val="0"/>
              </a:spcAft>
              <a:defRPr/>
            </a:pPr>
            <a:r>
              <a:rPr lang="en-US" dirty="0" smtClean="0"/>
              <a:t>Develop, build, debug on Visual Studio or Unix</a:t>
            </a:r>
          </a:p>
          <a:p>
            <a:pPr lvl="1" defTabSz="914363" eaLnBrk="1" fontAlgn="auto" hangingPunct="1">
              <a:spcAft>
                <a:spcPts val="0"/>
              </a:spcAft>
              <a:defRPr/>
            </a:pPr>
            <a:r>
              <a:rPr lang="en-US" dirty="0" smtClean="0"/>
              <a:t>Deploy on Linux, Mac OSX and embedded</a:t>
            </a:r>
          </a:p>
          <a:p>
            <a:pPr defTabSz="914363" eaLnBrk="1" fontAlgn="auto" hangingPunct="1">
              <a:defRPr/>
            </a:pPr>
            <a:endParaRPr lang="en-US" dirty="0" smtClean="0"/>
          </a:p>
          <a:p>
            <a:pPr defTabSz="914363" eaLnBrk="1" fontAlgn="auto" hangingPunct="1">
              <a:defRPr/>
            </a:pPr>
            <a:endParaRPr lang="en-US" dirty="0" smtClean="0"/>
          </a:p>
          <a:p>
            <a:pPr defTabSz="914363" eaLnBrk="1" fontAlgn="auto" hangingPunct="1">
              <a:defRPr/>
            </a:pPr>
            <a:endParaRPr lang="en-US" dirty="0" smtClean="0"/>
          </a:p>
          <a:p>
            <a:pPr defTabSz="914363" eaLnBrk="1" fontAlgn="auto" hangingPunct="1">
              <a:defRPr/>
            </a:pPr>
            <a:endParaRPr lang="en-US" dirty="0" smtClean="0"/>
          </a:p>
        </p:txBody>
      </p:sp>
      <p:sp>
        <p:nvSpPr>
          <p:cNvPr id="5" name="Title 4"/>
          <p:cNvSpPr>
            <a:spLocks noGrp="1"/>
          </p:cNvSpPr>
          <p:nvPr>
            <p:ph type="title"/>
          </p:nvPr>
        </p:nvSpPr>
        <p:spPr/>
        <p:txBody>
          <a:bodyPr/>
          <a:lstStyle/>
          <a:p>
            <a:pPr defTabSz="914363" eaLnBrk="1" fontAlgn="auto" hangingPunct="1">
              <a:spcAft>
                <a:spcPts val="0"/>
              </a:spcAft>
              <a:defRPr/>
            </a:pPr>
            <a:r>
              <a:rPr dirty="0" smtClean="0"/>
              <a:t>Compatibility</a:t>
            </a:r>
            <a:br>
              <a:rPr dirty="0" smtClean="0"/>
            </a:br>
            <a:r>
              <a:rPr dirty="0" smtClean="0"/>
              <a:t/>
            </a:r>
            <a:br>
              <a:rPr dirty="0" smtClean="0"/>
            </a:br>
            <a:endParaRPr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eaLnBrk="1" fontAlgn="auto" hangingPunct="1">
              <a:spcAft>
                <a:spcPts val="0"/>
              </a:spcAft>
              <a:defRPr/>
            </a:pPr>
            <a:r>
              <a:rPr dirty="0" smtClean="0"/>
              <a:t>Demo – Mono on </a:t>
            </a:r>
            <a:r>
              <a:rPr dirty="0" err="1" smtClean="0"/>
              <a:t>iPhone</a:t>
            </a:r>
            <a:r>
              <a:rPr dirty="0" smtClean="0"/>
              <a:t>.</a:t>
            </a:r>
            <a:endParaRPr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62000" y="1600200"/>
            <a:ext cx="7672003" cy="3828740"/>
          </a:xfrm>
        </p:spPr>
        <p:txBody>
          <a:bodyPr/>
          <a:lstStyle/>
          <a:p>
            <a:pPr defTabSz="914363" eaLnBrk="1" fontAlgn="auto" hangingPunct="1">
              <a:defRPr/>
            </a:pPr>
            <a:r>
              <a:rPr lang="en-US" dirty="0" smtClean="0"/>
              <a:t>Mono Continuations</a:t>
            </a:r>
          </a:p>
          <a:p>
            <a:pPr lvl="1" defTabSz="914363" eaLnBrk="1" fontAlgn="auto" hangingPunct="1">
              <a:spcAft>
                <a:spcPts val="0"/>
              </a:spcAft>
              <a:defRPr/>
            </a:pPr>
            <a:r>
              <a:rPr lang="en-US" dirty="0" smtClean="0"/>
              <a:t>Like </a:t>
            </a:r>
            <a:r>
              <a:rPr lang="en-US" dirty="0" err="1" smtClean="0"/>
              <a:t>Stackless</a:t>
            </a:r>
            <a:r>
              <a:rPr lang="en-US" dirty="0" smtClean="0"/>
              <a:t>-Python</a:t>
            </a:r>
          </a:p>
          <a:p>
            <a:pPr lvl="1" defTabSz="914363" eaLnBrk="1" fontAlgn="auto" hangingPunct="1">
              <a:spcAft>
                <a:spcPts val="0"/>
              </a:spcAft>
              <a:defRPr/>
            </a:pPr>
            <a:r>
              <a:rPr lang="en-US" dirty="0" smtClean="0"/>
              <a:t>Cooperative multi-threading</a:t>
            </a:r>
          </a:p>
          <a:p>
            <a:pPr lvl="1" defTabSz="914363" eaLnBrk="1" fontAlgn="auto" hangingPunct="1">
              <a:spcAft>
                <a:spcPts val="0"/>
              </a:spcAft>
              <a:defRPr/>
            </a:pPr>
            <a:r>
              <a:rPr lang="en-US" dirty="0" smtClean="0"/>
              <a:t>Avoids concurrency bugs</a:t>
            </a:r>
          </a:p>
          <a:p>
            <a:pPr lvl="1" defTabSz="914363" eaLnBrk="1" fontAlgn="auto" hangingPunct="1">
              <a:spcAft>
                <a:spcPts val="0"/>
              </a:spcAft>
              <a:defRPr/>
            </a:pPr>
            <a:r>
              <a:rPr lang="en-US" dirty="0" smtClean="0"/>
              <a:t>Concurrency achieved with processes</a:t>
            </a:r>
          </a:p>
          <a:p>
            <a:pPr defTabSz="914363" eaLnBrk="1" fontAlgn="auto" hangingPunct="1">
              <a:defRPr/>
            </a:pPr>
            <a:endParaRPr lang="en-US" dirty="0" smtClean="0"/>
          </a:p>
          <a:p>
            <a:pPr defTabSz="914363" eaLnBrk="1" fontAlgn="auto" hangingPunct="1">
              <a:defRPr/>
            </a:pPr>
            <a:r>
              <a:rPr lang="en-US" dirty="0" smtClean="0"/>
              <a:t>Supercomputing Mono</a:t>
            </a:r>
          </a:p>
          <a:p>
            <a:pPr lvl="1" defTabSz="914363" eaLnBrk="1" fontAlgn="auto" hangingPunct="1">
              <a:spcAft>
                <a:spcPts val="0"/>
              </a:spcAft>
              <a:defRPr/>
            </a:pPr>
            <a:r>
              <a:rPr lang="en-US" dirty="0" smtClean="0"/>
              <a:t>64 bit arrays</a:t>
            </a:r>
          </a:p>
        </p:txBody>
      </p:sp>
      <p:sp>
        <p:nvSpPr>
          <p:cNvPr id="2" name="Title 1"/>
          <p:cNvSpPr>
            <a:spLocks noGrp="1"/>
          </p:cNvSpPr>
          <p:nvPr>
            <p:ph type="title"/>
          </p:nvPr>
        </p:nvSpPr>
        <p:spPr>
          <a:xfrm>
            <a:off x="387054" y="152400"/>
            <a:ext cx="8375946" cy="997196"/>
          </a:xfrm>
        </p:spPr>
        <p:txBody>
          <a:bodyPr/>
          <a:lstStyle/>
          <a:p>
            <a:pPr defTabSz="914363" eaLnBrk="1" fontAlgn="auto" hangingPunct="1">
              <a:spcAft>
                <a:spcPts val="0"/>
              </a:spcAft>
              <a:defRPr/>
            </a:pPr>
            <a:r>
              <a:rPr dirty="0" smtClean="0"/>
              <a:t>Other Topics</a:t>
            </a:r>
            <a:br>
              <a:rPr dirty="0" smtClean="0"/>
            </a:br>
            <a:r>
              <a:rPr sz="3200" dirty="0" smtClean="0">
                <a:solidFill>
                  <a:schemeClr val="accent3"/>
                </a:solidFill>
              </a:rPr>
              <a:t>Much more</a:t>
            </a:r>
            <a:endParaRPr sz="28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62000" y="1447800"/>
            <a:ext cx="7672003" cy="3991606"/>
          </a:xfrm>
        </p:spPr>
        <p:txBody>
          <a:bodyPr/>
          <a:lstStyle/>
          <a:p>
            <a:pPr defTabSz="914363" eaLnBrk="1" fontAlgn="auto" hangingPunct="1">
              <a:defRPr/>
            </a:pPr>
            <a:r>
              <a:rPr lang="en-US" dirty="0" smtClean="0">
                <a:hlinkClick r:id="rId3"/>
              </a:rPr>
              <a:t>http://www.mono-project.com</a:t>
            </a:r>
            <a:endParaRPr lang="en-US" sz="2800" dirty="0" smtClean="0"/>
          </a:p>
          <a:p>
            <a:pPr defTabSz="914363" eaLnBrk="1" fontAlgn="auto" hangingPunct="1">
              <a:defRPr/>
            </a:pPr>
            <a:r>
              <a:rPr lang="en-US" dirty="0" smtClean="0"/>
              <a:t>Getting Started</a:t>
            </a:r>
          </a:p>
          <a:p>
            <a:pPr lvl="1" defTabSz="914363" eaLnBrk="1" fontAlgn="auto" hangingPunct="1">
              <a:spcAft>
                <a:spcPts val="0"/>
              </a:spcAft>
              <a:defRPr/>
            </a:pPr>
            <a:r>
              <a:rPr lang="en-US" dirty="0" smtClean="0">
                <a:hlinkClick r:id="rId4"/>
              </a:rPr>
              <a:t>http://www.mono-project.com/Start</a:t>
            </a:r>
            <a:r>
              <a:rPr lang="en-US" dirty="0" smtClean="0"/>
              <a:t> </a:t>
            </a:r>
          </a:p>
          <a:p>
            <a:pPr defTabSz="914363" eaLnBrk="1" fontAlgn="auto" hangingPunct="1">
              <a:defRPr/>
            </a:pPr>
            <a:r>
              <a:rPr lang="en-US" dirty="0" smtClean="0"/>
              <a:t>Community blogs</a:t>
            </a:r>
          </a:p>
          <a:p>
            <a:pPr lvl="1" defTabSz="914363" eaLnBrk="1" fontAlgn="auto" hangingPunct="1">
              <a:spcAft>
                <a:spcPts val="0"/>
              </a:spcAft>
              <a:defRPr/>
            </a:pPr>
            <a:r>
              <a:rPr lang="en-US" dirty="0" smtClean="0">
                <a:hlinkClick r:id="rId5"/>
              </a:rPr>
              <a:t>http://www.go-mono.com/monologue</a:t>
            </a:r>
            <a:endParaRPr lang="en-US" dirty="0" smtClean="0"/>
          </a:p>
          <a:p>
            <a:pPr defTabSz="914363" eaLnBrk="1" fontAlgn="auto" hangingPunct="1">
              <a:defRPr/>
            </a:pPr>
            <a:r>
              <a:rPr lang="en-US" dirty="0" smtClean="0"/>
              <a:t>Miguel’s blog</a:t>
            </a:r>
          </a:p>
          <a:p>
            <a:pPr lvl="1" defTabSz="914363" eaLnBrk="1" fontAlgn="auto" hangingPunct="1">
              <a:spcAft>
                <a:spcPts val="0"/>
              </a:spcAft>
              <a:defRPr/>
            </a:pPr>
            <a:r>
              <a:rPr lang="en-US" dirty="0" smtClean="0">
                <a:hlinkClick r:id="rId6"/>
              </a:rPr>
              <a:t>http://tirania.org/blog</a:t>
            </a:r>
            <a:r>
              <a:rPr lang="en-US" dirty="0" smtClean="0"/>
              <a:t> </a:t>
            </a:r>
          </a:p>
          <a:p>
            <a:pPr lvl="1" defTabSz="914363" eaLnBrk="1" fontAlgn="auto" hangingPunct="1">
              <a:spcAft>
                <a:spcPts val="0"/>
              </a:spcAft>
              <a:defRPr/>
            </a:pPr>
            <a:endParaRPr lang="en-US" sz="3200" dirty="0" smtClean="0"/>
          </a:p>
        </p:txBody>
      </p:sp>
      <p:sp>
        <p:nvSpPr>
          <p:cNvPr id="2" name="Title 1"/>
          <p:cNvSpPr>
            <a:spLocks noGrp="1"/>
          </p:cNvSpPr>
          <p:nvPr>
            <p:ph type="title"/>
          </p:nvPr>
        </p:nvSpPr>
        <p:spPr>
          <a:xfrm>
            <a:off x="387054" y="152400"/>
            <a:ext cx="8375946" cy="817147"/>
          </a:xfrm>
        </p:spPr>
        <p:txBody>
          <a:bodyPr/>
          <a:lstStyle/>
          <a:p>
            <a:pPr defTabSz="914363" eaLnBrk="1" fontAlgn="auto" hangingPunct="1">
              <a:spcAft>
                <a:spcPts val="0"/>
              </a:spcAft>
              <a:defRPr/>
            </a:pPr>
            <a:r>
              <a:rPr sz="3500" dirty="0" smtClean="0"/>
              <a:t>Learning More </a:t>
            </a:r>
            <a:r>
              <a:rPr sz="3500" smtClean="0"/>
              <a:t>About Mono</a:t>
            </a:r>
            <a:br>
              <a:rPr sz="3500" smtClean="0"/>
            </a:br>
            <a:endParaRPr sz="2400" dirty="0">
              <a:solidFill>
                <a:schemeClr val="accent1"/>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4514" y="1408112"/>
            <a:ext cx="9129486" cy="5221287"/>
          </a:xfrm>
          <a:prstGeom prst="roundRect">
            <a:avLst>
              <a:gd name="adj" fmla="val 7993"/>
            </a:avLst>
          </a:prstGeom>
          <a:gradFill flip="none" rotWithShape="1">
            <a:gsLst>
              <a:gs pos="0">
                <a:srgbClr val="FFFFFF"/>
              </a:gs>
              <a:gs pos="2000">
                <a:srgbClr val="FFFFFF">
                  <a:alpha val="0"/>
                </a:srgbClr>
              </a:gs>
              <a:gs pos="54000">
                <a:srgbClr val="000000">
                  <a:alpha val="93000"/>
                </a:srgbClr>
              </a:gs>
              <a:gs pos="97000">
                <a:srgbClr val="000000">
                  <a:alpha val="21000"/>
                </a:srgbClr>
              </a:gs>
              <a:gs pos="100000">
                <a:srgbClr val="FFFFFF"/>
              </a:gs>
            </a:gsLst>
            <a:lin ang="16200000" scaled="1"/>
            <a:tileRect/>
          </a:gradFill>
          <a:ln w="3175" cmpd="sng">
            <a:solidFill>
              <a:srgbClr val="FFFFFF">
                <a:alpha val="9000"/>
              </a:srgbClr>
            </a:solidFill>
            <a:prstDash val="solid"/>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tIns="91440" rIns="7315200" bIns="0" anchor="ctr"/>
          <a:lstStyle/>
          <a:p>
            <a:pPr algn="ctr" defTabSz="1329574">
              <a:lnSpc>
                <a:spcPct val="80000"/>
              </a:lnSpc>
              <a:defRPr/>
            </a:pPr>
            <a:endParaRPr lang="en-US" sz="3200" spc="-70" dirty="0">
              <a:ln w="18415" cmpd="sng">
                <a:noFill/>
                <a:prstDash val="solid"/>
              </a:ln>
              <a:gradFill>
                <a:gsLst>
                  <a:gs pos="0">
                    <a:srgbClr val="FFFFFF"/>
                  </a:gs>
                  <a:gs pos="100000">
                    <a:srgbClr val="FFFFFF"/>
                  </a:gs>
                </a:gsLst>
                <a:lin ang="16200000" scaled="1"/>
              </a:gradFill>
              <a:latin typeface="Segoe Semibold" pitchFamily="34" charset="0"/>
            </a:endParaRPr>
          </a:p>
        </p:txBody>
      </p:sp>
      <p:sp>
        <p:nvSpPr>
          <p:cNvPr id="2" name="Title 1"/>
          <p:cNvSpPr>
            <a:spLocks noGrp="1"/>
          </p:cNvSpPr>
          <p:nvPr>
            <p:ph type="title"/>
          </p:nvPr>
        </p:nvSpPr>
        <p:spPr/>
        <p:txBody>
          <a:bodyPr/>
          <a:lstStyle/>
          <a:p>
            <a:pPr>
              <a:defRPr/>
            </a:pPr>
            <a:r>
              <a:rPr smtClean="0"/>
              <a:t>Evals &amp; Recordings</a:t>
            </a:r>
            <a:endParaRPr dirty="0"/>
          </a:p>
        </p:txBody>
      </p:sp>
      <p:pic>
        <p:nvPicPr>
          <p:cNvPr id="67590" name="Picture 2" descr="ring2.png"/>
          <p:cNvPicPr>
            <a:picLocks noChangeAspect="1"/>
          </p:cNvPicPr>
          <p:nvPr/>
        </p:nvPicPr>
        <p:blipFill>
          <a:blip r:embed="rId3"/>
          <a:srcRect l="15071" t="56589" r="15015"/>
          <a:stretch>
            <a:fillRect/>
          </a:stretch>
        </p:blipFill>
        <p:spPr bwMode="auto">
          <a:xfrm>
            <a:off x="0" y="3425825"/>
            <a:ext cx="8864600" cy="3211513"/>
          </a:xfrm>
          <a:prstGeom prst="rect">
            <a:avLst/>
          </a:prstGeom>
          <a:noFill/>
          <a:ln w="9525">
            <a:noFill/>
            <a:miter lim="800000"/>
            <a:headEnd/>
            <a:tailEnd/>
          </a:ln>
        </p:spPr>
      </p:pic>
      <p:sp>
        <p:nvSpPr>
          <p:cNvPr id="4" name="Freeform 11"/>
          <p:cNvSpPr>
            <a:spLocks/>
          </p:cNvSpPr>
          <p:nvPr/>
        </p:nvSpPr>
        <p:spPr bwMode="auto">
          <a:xfrm>
            <a:off x="6096000" y="4038600"/>
            <a:ext cx="2325688" cy="88582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a:lstStyle/>
          <a:p>
            <a:pPr>
              <a:defRPr/>
            </a:pPr>
            <a:endParaRPr lang="en-US"/>
          </a:p>
        </p:txBody>
      </p:sp>
      <p:sp>
        <p:nvSpPr>
          <p:cNvPr id="5" name="Freeform 11"/>
          <p:cNvSpPr>
            <a:spLocks/>
          </p:cNvSpPr>
          <p:nvPr/>
        </p:nvSpPr>
        <p:spPr bwMode="auto">
          <a:xfrm flipH="1">
            <a:off x="1066800" y="4051300"/>
            <a:ext cx="2205038" cy="87312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a:lstStyle/>
          <a:p>
            <a:pPr>
              <a:defRPr/>
            </a:pPr>
            <a:endParaRPr lang="en-US"/>
          </a:p>
        </p:txBody>
      </p:sp>
      <p:sp>
        <p:nvSpPr>
          <p:cNvPr id="6" name="Freeform 17"/>
          <p:cNvSpPr>
            <a:spLocks/>
          </p:cNvSpPr>
          <p:nvPr/>
        </p:nvSpPr>
        <p:spPr bwMode="auto">
          <a:xfrm>
            <a:off x="3505200" y="3276600"/>
            <a:ext cx="2141538" cy="131763"/>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a:lstStyle/>
          <a:p>
            <a:pPr>
              <a:defRPr/>
            </a:pPr>
            <a:endParaRPr lang="en-US"/>
          </a:p>
        </p:txBody>
      </p:sp>
      <p:sp>
        <p:nvSpPr>
          <p:cNvPr id="8" name="Rounded Rectangle 7"/>
          <p:cNvSpPr/>
          <p:nvPr/>
        </p:nvSpPr>
        <p:spPr bwMode="auto">
          <a:xfrm>
            <a:off x="2580417" y="4419600"/>
            <a:ext cx="4287982"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Relaxed"/>
            <a:lightRig rig="threePt" dir="t"/>
          </a:scene3d>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sp>
        <p:nvSpPr>
          <p:cNvPr id="10" name="Rounded Rectangle 9"/>
          <p:cNvSpPr/>
          <p:nvPr/>
        </p:nvSpPr>
        <p:spPr bwMode="auto">
          <a:xfrm>
            <a:off x="4946650" y="2514600"/>
            <a:ext cx="381000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LeftFacing"/>
            <a:lightRig rig="threePt" dir="t"/>
          </a:scene3d>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sp>
        <p:nvSpPr>
          <p:cNvPr id="11" name="Rounded Rectangle 10"/>
          <p:cNvSpPr/>
          <p:nvPr/>
        </p:nvSpPr>
        <p:spPr bwMode="auto">
          <a:xfrm>
            <a:off x="387350" y="2514600"/>
            <a:ext cx="3879850" cy="1524000"/>
          </a:xfrm>
          <a:prstGeom prst="roundRect">
            <a:avLst/>
          </a:prstGeom>
          <a:ln>
            <a:headEnd type="none" w="med" len="med"/>
            <a:tailEnd type="none" w="med" len="med"/>
          </a:ln>
          <a:effectLst>
            <a:outerShdw blurRad="39000" dist="25400" dir="5400000" rotWithShape="0">
              <a:srgbClr val="000000">
                <a:alpha val="38000"/>
              </a:srgbClr>
            </a:outerShdw>
            <a:reflection blurRad="6350" stA="50000" endA="275" endPos="40000" dist="101600" dir="5400000" sy="-100000" algn="bl" rotWithShape="0"/>
          </a:effectLst>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12" name="Picture 2" descr="C:\Users\Shows\Pictures\DVD_ART34\Artwork_Imagery\Icons - Illustrations\_WINDOWS VISTA ICONS\Speaker sound audio.png"/>
          <p:cNvPicPr>
            <a:picLocks noChangeAspect="1" noChangeArrowheads="1"/>
          </p:cNvPicPr>
          <p:nvPr/>
        </p:nvPicPr>
        <p:blipFill>
          <a:blip r:embed="rId4"/>
          <a:srcRect/>
          <a:stretch>
            <a:fillRect/>
          </a:stretch>
        </p:blipFill>
        <p:spPr bwMode="auto">
          <a:xfrm>
            <a:off x="7570788" y="2826327"/>
            <a:ext cx="831850" cy="897522"/>
          </a:xfrm>
          <a:prstGeom prst="rect">
            <a:avLst/>
          </a:prstGeom>
          <a:noFill/>
          <a:effectLst>
            <a:reflection blurRad="6350" stA="50000" endA="275" endPos="40000" dist="101600" dir="5400000" sy="-100000" algn="bl" rotWithShape="0"/>
          </a:effectLst>
        </p:spPr>
      </p:pic>
      <p:pic>
        <p:nvPicPr>
          <p:cNvPr id="13" name="Picture 7" descr="C:\Users\Shows\Pictures\DVD_ART34\Artwork_Imagery\Icons - Illustrations\_WINDOWS SERVER ICONS\Documents\Check list checklist to do done tasks.png"/>
          <p:cNvPicPr>
            <a:picLocks noChangeAspect="1" noChangeArrowheads="1"/>
          </p:cNvPicPr>
          <p:nvPr/>
        </p:nvPicPr>
        <p:blipFill>
          <a:blip r:embed="rId5"/>
          <a:srcRect/>
          <a:stretch>
            <a:fillRect/>
          </a:stretch>
        </p:blipFill>
        <p:spPr bwMode="auto">
          <a:xfrm>
            <a:off x="762000" y="2819400"/>
            <a:ext cx="709127" cy="914401"/>
          </a:xfrm>
          <a:prstGeom prst="rect">
            <a:avLst/>
          </a:prstGeom>
          <a:noFill/>
          <a:effectLst>
            <a:reflection blurRad="6350" stA="50000" endA="300" endPos="38500" dist="50800" dir="5400000" sy="-100000" algn="bl" rotWithShape="0"/>
          </a:effectLst>
          <a:scene3d>
            <a:camera prst="perspectiveContrastingRightFacing"/>
            <a:lightRig rig="threePt" dir="t"/>
          </a:scene3d>
        </p:spPr>
      </p:pic>
      <p:sp>
        <p:nvSpPr>
          <p:cNvPr id="14" name="TextBox 13"/>
          <p:cNvSpPr txBox="1"/>
          <p:nvPr/>
        </p:nvSpPr>
        <p:spPr>
          <a:xfrm rot="21013476">
            <a:off x="1365250" y="2422525"/>
            <a:ext cx="2243138" cy="1570038"/>
          </a:xfrm>
          <a:prstGeom prst="rect">
            <a:avLst/>
          </a:prstGeom>
          <a:noFill/>
        </p:spPr>
        <p:txBody>
          <a:bodyPr>
            <a:spAutoFit/>
          </a:bodyPr>
          <a:lstStyle/>
          <a:p>
            <a:pPr>
              <a:defRPr/>
            </a:pPr>
            <a:r>
              <a:rPr lang="en-US" sz="2400" dirty="0">
                <a:latin typeface="+mn-lt"/>
              </a:rPr>
              <a:t>Please fill </a:t>
            </a:r>
            <a:br>
              <a:rPr lang="en-US" sz="2400" dirty="0">
                <a:latin typeface="+mn-lt"/>
              </a:rPr>
            </a:br>
            <a:r>
              <a:rPr lang="en-US" sz="2400" dirty="0">
                <a:latin typeface="+mn-lt"/>
              </a:rPr>
              <a:t>out your evaluation for this session at:</a:t>
            </a:r>
          </a:p>
        </p:txBody>
      </p:sp>
      <p:sp>
        <p:nvSpPr>
          <p:cNvPr id="15" name="TextBox 14"/>
          <p:cNvSpPr txBox="1"/>
          <p:nvPr/>
        </p:nvSpPr>
        <p:spPr>
          <a:xfrm rot="525494">
            <a:off x="5356225" y="2608263"/>
            <a:ext cx="2243138" cy="1200150"/>
          </a:xfrm>
          <a:prstGeom prst="rect">
            <a:avLst/>
          </a:prstGeom>
          <a:noFill/>
        </p:spPr>
        <p:txBody>
          <a:bodyPr>
            <a:spAutoFit/>
          </a:bodyPr>
          <a:lstStyle/>
          <a:p>
            <a:pPr algn="r">
              <a:defRPr/>
            </a:pPr>
            <a:r>
              <a:rPr lang="en-US" sz="2400" dirty="0">
                <a:latin typeface="+mn-lt"/>
              </a:rPr>
              <a:t>This session will be available as </a:t>
            </a:r>
            <a:br>
              <a:rPr lang="en-US" sz="2400" dirty="0">
                <a:latin typeface="+mn-lt"/>
              </a:rPr>
            </a:br>
            <a:r>
              <a:rPr lang="en-US" sz="2400" dirty="0">
                <a:latin typeface="+mn-lt"/>
              </a:rPr>
              <a:t>a recording at:</a:t>
            </a:r>
          </a:p>
        </p:txBody>
      </p:sp>
      <p:sp>
        <p:nvSpPr>
          <p:cNvPr id="17" name="TextBox 16"/>
          <p:cNvSpPr txBox="1"/>
          <p:nvPr/>
        </p:nvSpPr>
        <p:spPr>
          <a:xfrm>
            <a:off x="2057400" y="4889500"/>
            <a:ext cx="5334000" cy="584200"/>
          </a:xfrm>
          <a:prstGeom prst="rect">
            <a:avLst/>
          </a:prstGeom>
          <a:noFill/>
        </p:spPr>
        <p:txBody>
          <a:bodyPr>
            <a:spAutoFit/>
          </a:bodyPr>
          <a:lstStyle/>
          <a:p>
            <a:pPr algn="ctr">
              <a:defRPr/>
            </a:pPr>
            <a:r>
              <a:rPr lang="en-US" sz="3200" dirty="0">
                <a:solidFill>
                  <a:schemeClr val="accent3"/>
                </a:solidFill>
                <a:latin typeface="+mn-lt"/>
              </a:rPr>
              <a:t>www.microsoftpdc.com</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4038600"/>
            <a:ext cx="7671798" cy="914400"/>
          </a:xfrm>
        </p:spPr>
        <p:txBody>
          <a:bodyPr/>
          <a:lstStyle/>
          <a:p>
            <a:pPr>
              <a:defRPr/>
            </a:pPr>
            <a:r>
              <a:rPr smtClean="0"/>
              <a:t>Please use the microphones provided</a:t>
            </a:r>
            <a:endParaRPr dirty="0"/>
          </a:p>
        </p:txBody>
      </p:sp>
      <p:sp>
        <p:nvSpPr>
          <p:cNvPr id="4" name="Text Placeholder 3"/>
          <p:cNvSpPr>
            <a:spLocks noGrp="1"/>
          </p:cNvSpPr>
          <p:nvPr>
            <p:ph type="body" sz="quarter" idx="10"/>
          </p:nvPr>
        </p:nvSpPr>
        <p:spPr/>
        <p:txBody>
          <a:bodyPr/>
          <a:lstStyle/>
          <a:p>
            <a:pPr>
              <a:defRPr/>
            </a:pPr>
            <a:r>
              <a:rPr sz="14400" spc="0">
                <a:ln w="18415" cmpd="sng">
                  <a:solidFill>
                    <a:srgbClr val="FFFFFF"/>
                  </a:solidFill>
                  <a:prstDash val="solid"/>
                </a:ln>
                <a:solidFill>
                  <a:srgbClr val="FFFFFF"/>
                </a:solidFill>
                <a:effectLst>
                  <a:outerShdw blurRad="63500" dir="3600000" algn="tl" rotWithShape="0">
                    <a:srgbClr val="000000">
                      <a:alpha val="70000"/>
                    </a:srgbClr>
                  </a:outerShdw>
                </a:effectLst>
              </a:rPr>
              <a:t>Q</a:t>
            </a:r>
            <a:r>
              <a:rPr spc="0" baseline="30000">
                <a:ln w="18415" cmpd="sng">
                  <a:solidFill>
                    <a:srgbClr val="FFFFFF"/>
                  </a:solidFill>
                  <a:prstDash val="solid"/>
                </a:ln>
                <a:solidFill>
                  <a:srgbClr val="FFFFFF"/>
                </a:solidFill>
                <a:effectLst>
                  <a:outerShdw blurRad="63500" dir="3600000" algn="tl" rotWithShape="0">
                    <a:srgbClr val="000000">
                      <a:alpha val="70000"/>
                    </a:srgbClr>
                  </a:outerShdw>
                </a:effectLst>
              </a:rPr>
              <a:t>&amp;</a:t>
            </a:r>
            <a:r>
              <a:rPr sz="14400" spc="0">
                <a:ln w="18415" cmpd="sng">
                  <a:solidFill>
                    <a:srgbClr val="FFFFFF"/>
                  </a:solidFill>
                  <a:prstDash val="solid"/>
                </a:ln>
                <a:solidFill>
                  <a:srgbClr val="FFFFFF"/>
                </a:solidFill>
                <a:effectLst>
                  <a:outerShdw blurRad="63500" dir="3600000" algn="tl" rotWithShape="0">
                    <a:srgbClr val="000000">
                      <a:alpha val="70000"/>
                    </a:srgbClr>
                  </a:outerShdw>
                </a:effectLst>
              </a:rPr>
              <a:t>A</a:t>
            </a:r>
            <a:endParaRPr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DC2008 4_3 Breakout Template_Final V3">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PDC2008 4_3 Breakout Template_Final V3</Template>
  <TotalTime>3708</TotalTime>
  <Words>1170</Words>
  <Application>Microsoft Office PowerPoint</Application>
  <PresentationFormat>On-screen Show (4:3)</PresentationFormat>
  <Paragraphs>90</Paragraphs>
  <Slides>11</Slides>
  <Notes>11</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PDC2008 4_3 Breakout Template_Final V3</vt:lpstr>
      <vt:lpstr>White with Consolas font for code slides</vt:lpstr>
      <vt:lpstr>Mono And .NET</vt:lpstr>
      <vt:lpstr>Agenda </vt:lpstr>
      <vt:lpstr>Mono 2.0 Just released! </vt:lpstr>
      <vt:lpstr>Compatibility  </vt:lpstr>
      <vt:lpstr>Demo – Mono on iPhone.</vt:lpstr>
      <vt:lpstr>Other Topics Much more</vt:lpstr>
      <vt:lpstr>Learning More About Mono </vt:lpstr>
      <vt:lpstr>Evals &amp; Recordings</vt:lpstr>
      <vt:lpstr>Please use the microphones provided</vt:lpstr>
      <vt:lpstr>Slide 10</vt:lpstr>
      <vt:lpstr>Slide 11</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PC54: Mono And .NET</dc:title>
  <dc:subject>PDC 2008</dc:subject>
  <dc:creator>Miguel de Icaza</dc:creator>
  <dc:description>Template: David Shadle
Formatting: J.R. Tripp, Silver Fox Productions
Event Date: October 27, 2008
Event Location: Los Angeles
Audience: developers, TDMs, IT pros, professionals, devs</dc:description>
  <cp:lastModifiedBy>Nakul</cp:lastModifiedBy>
  <cp:revision>184</cp:revision>
  <dcterms:created xsi:type="dcterms:W3CDTF">2008-10-13T19:38:26Z</dcterms:created>
  <dcterms:modified xsi:type="dcterms:W3CDTF">2011-08-07T02:45:57Z</dcterms:modified>
</cp:coreProperties>
</file>