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62" r:id="rId6"/>
    <p:sldId id="259" r:id="rId7"/>
    <p:sldId id="265" r:id="rId8"/>
    <p:sldId id="264" r:id="rId9"/>
    <p:sldId id="267" r:id="rId10"/>
    <p:sldId id="266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5A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C5AF0F-654C-4210-B5F2-DA4D6785E093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FCF88D81-FC48-40AE-BA35-3C4659285F51}">
      <dgm:prSet custT="1"/>
      <dgm:spPr/>
      <dgm:t>
        <a:bodyPr/>
        <a:lstStyle/>
        <a:p>
          <a:pPr algn="ctr"/>
          <a:r>
            <a:rPr lang="en-US" sz="1800" u="sng" dirty="0"/>
            <a:t>Match Method 1</a:t>
          </a:r>
        </a:p>
        <a:p>
          <a:pPr algn="ctr"/>
          <a:r>
            <a:rPr lang="en-US" sz="1800" dirty="0"/>
            <a:t>Match Bus Stop To Closest School</a:t>
          </a:r>
        </a:p>
      </dgm:t>
    </dgm:pt>
    <dgm:pt modelId="{7AA3B38B-A441-4817-80C0-F27E6CF7FCE0}" type="parTrans" cxnId="{D2BF7078-BD5B-45EF-9ED7-410D9EDAE48D}">
      <dgm:prSet/>
      <dgm:spPr/>
      <dgm:t>
        <a:bodyPr/>
        <a:lstStyle/>
        <a:p>
          <a:endParaRPr lang="en-US"/>
        </a:p>
      </dgm:t>
    </dgm:pt>
    <dgm:pt modelId="{A716F538-0EAD-4932-A350-ADE2062BE3F6}" type="sibTrans" cxnId="{D2BF7078-BD5B-45EF-9ED7-410D9EDAE48D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3C15849C-D4E3-4B68-A5E6-B87BA34503B4}">
      <dgm:prSet custT="1"/>
      <dgm:spPr/>
      <dgm:t>
        <a:bodyPr/>
        <a:lstStyle/>
        <a:p>
          <a:pPr algn="ctr"/>
          <a:r>
            <a:rPr lang="en-US" sz="1600" u="sng" dirty="0"/>
            <a:t>Match Method 2</a:t>
          </a:r>
        </a:p>
        <a:p>
          <a:pPr algn="ctr"/>
          <a:r>
            <a:rPr lang="en-US" sz="1600" u="none" dirty="0"/>
            <a:t>Split Bus Stops Evenly Among All Schools</a:t>
          </a:r>
        </a:p>
      </dgm:t>
    </dgm:pt>
    <dgm:pt modelId="{DA674C5F-0D6E-4B62-96B7-C465290BCF5F}" type="parTrans" cxnId="{9AB5D8AB-59CC-4F3B-9CD6-456F7A36DAD8}">
      <dgm:prSet/>
      <dgm:spPr/>
      <dgm:t>
        <a:bodyPr/>
        <a:lstStyle/>
        <a:p>
          <a:endParaRPr lang="en-US"/>
        </a:p>
      </dgm:t>
    </dgm:pt>
    <dgm:pt modelId="{887C12C0-AD1C-4F5A-81AE-52413216C246}" type="sibTrans" cxnId="{9AB5D8AB-59CC-4F3B-9CD6-456F7A36DAD8}">
      <dgm:prSet phldrT="2" phldr="0"/>
      <dgm:spPr>
        <a:solidFill>
          <a:srgbClr val="AE5A21"/>
        </a:solidFill>
      </dgm:spPr>
      <dgm:t>
        <a:bodyPr/>
        <a:lstStyle/>
        <a:p>
          <a:r>
            <a:rPr lang="en-US"/>
            <a:t>2</a:t>
          </a:r>
          <a:endParaRPr lang="en-US" dirty="0"/>
        </a:p>
      </dgm:t>
    </dgm:pt>
    <dgm:pt modelId="{810EA315-3DD3-4FF3-B27C-2D07B521F991}">
      <dgm:prSet custT="1"/>
      <dgm:spPr/>
      <dgm:t>
        <a:bodyPr/>
        <a:lstStyle/>
        <a:p>
          <a:pPr algn="ctr"/>
          <a:r>
            <a:rPr lang="en-US" sz="1600" u="sng" dirty="0"/>
            <a:t>Match Method 3</a:t>
          </a:r>
        </a:p>
        <a:p>
          <a:pPr algn="ctr"/>
          <a:r>
            <a:rPr lang="en-US" sz="1600" u="none" dirty="0"/>
            <a:t>Specify The Maximum Bus Stops For Each School</a:t>
          </a:r>
        </a:p>
      </dgm:t>
    </dgm:pt>
    <dgm:pt modelId="{BC6F21B1-5C1B-49F4-BC88-5BF7F2CEF0A1}" type="parTrans" cxnId="{C252D5A1-1EC6-4653-8A77-80859F6FF5EF}">
      <dgm:prSet/>
      <dgm:spPr/>
      <dgm:t>
        <a:bodyPr/>
        <a:lstStyle/>
        <a:p>
          <a:endParaRPr lang="en-US"/>
        </a:p>
      </dgm:t>
    </dgm:pt>
    <dgm:pt modelId="{D0188405-C7E8-4862-8535-C88AFCC002D8}" type="sibTrans" cxnId="{C252D5A1-1EC6-4653-8A77-80859F6FF5EF}">
      <dgm:prSet phldrT="3" phldr="0"/>
      <dgm:spPr>
        <a:solidFill>
          <a:srgbClr val="AE5A21"/>
        </a:solidFill>
      </dgm:spPr>
      <dgm:t>
        <a:bodyPr/>
        <a:lstStyle/>
        <a:p>
          <a:r>
            <a:rPr lang="en-US"/>
            <a:t>3</a:t>
          </a:r>
        </a:p>
      </dgm:t>
    </dgm:pt>
    <dgm:pt modelId="{757C6316-50A8-451E-9E08-F1CCA615F87D}" type="pres">
      <dgm:prSet presAssocID="{9BC5AF0F-654C-4210-B5F2-DA4D6785E093}" presName="Name0" presStyleCnt="0">
        <dgm:presLayoutVars>
          <dgm:animLvl val="lvl"/>
          <dgm:resizeHandles val="exact"/>
        </dgm:presLayoutVars>
      </dgm:prSet>
      <dgm:spPr/>
    </dgm:pt>
    <dgm:pt modelId="{BBEBA383-547D-47CA-A9C4-6B9BD73876E8}" type="pres">
      <dgm:prSet presAssocID="{FCF88D81-FC48-40AE-BA35-3C4659285F51}" presName="compositeNode" presStyleCnt="0">
        <dgm:presLayoutVars>
          <dgm:bulletEnabled val="1"/>
        </dgm:presLayoutVars>
      </dgm:prSet>
      <dgm:spPr/>
    </dgm:pt>
    <dgm:pt modelId="{AF13CE9C-84C4-469D-8509-E37B8A971453}" type="pres">
      <dgm:prSet presAssocID="{FCF88D81-FC48-40AE-BA35-3C4659285F51}" presName="bgRect" presStyleLbl="bgAccFollowNode1" presStyleIdx="0" presStyleCnt="3"/>
      <dgm:spPr/>
    </dgm:pt>
    <dgm:pt modelId="{982005D8-9BB9-45E4-BDA4-CB675DE72545}" type="pres">
      <dgm:prSet presAssocID="{A716F538-0EAD-4932-A350-ADE2062BE3F6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A544AB78-1296-4F17-BE5F-1BA36C110450}" type="pres">
      <dgm:prSet presAssocID="{FCF88D81-FC48-40AE-BA35-3C4659285F51}" presName="bottomLine" presStyleLbl="alignNode1" presStyleIdx="1" presStyleCnt="6">
        <dgm:presLayoutVars/>
      </dgm:prSet>
      <dgm:spPr/>
    </dgm:pt>
    <dgm:pt modelId="{5F256A39-22F5-4209-A5EB-72D2967722DB}" type="pres">
      <dgm:prSet presAssocID="{FCF88D81-FC48-40AE-BA35-3C4659285F51}" presName="nodeText" presStyleLbl="bgAccFollowNode1" presStyleIdx="0" presStyleCnt="3">
        <dgm:presLayoutVars>
          <dgm:bulletEnabled val="1"/>
        </dgm:presLayoutVars>
      </dgm:prSet>
      <dgm:spPr/>
    </dgm:pt>
    <dgm:pt modelId="{91C774B1-38B8-49CB-AB80-596056DBAC9F}" type="pres">
      <dgm:prSet presAssocID="{A716F538-0EAD-4932-A350-ADE2062BE3F6}" presName="sibTrans" presStyleCnt="0"/>
      <dgm:spPr/>
    </dgm:pt>
    <dgm:pt modelId="{93B87831-1FD5-4F0C-B0CA-54A3B6EEC460}" type="pres">
      <dgm:prSet presAssocID="{3C15849C-D4E3-4B68-A5E6-B87BA34503B4}" presName="compositeNode" presStyleCnt="0">
        <dgm:presLayoutVars>
          <dgm:bulletEnabled val="1"/>
        </dgm:presLayoutVars>
      </dgm:prSet>
      <dgm:spPr/>
    </dgm:pt>
    <dgm:pt modelId="{91E6EF3E-7B9D-4C3A-B899-F6377A25334C}" type="pres">
      <dgm:prSet presAssocID="{3C15849C-D4E3-4B68-A5E6-B87BA34503B4}" presName="bgRect" presStyleLbl="bgAccFollowNode1" presStyleIdx="1" presStyleCnt="3"/>
      <dgm:spPr/>
    </dgm:pt>
    <dgm:pt modelId="{AEF87475-7A87-41FA-A8BD-405AF333317D}" type="pres">
      <dgm:prSet presAssocID="{887C12C0-AD1C-4F5A-81AE-52413216C246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E03021FE-927E-4A79-BEF7-ED2B4C1035EB}" type="pres">
      <dgm:prSet presAssocID="{3C15849C-D4E3-4B68-A5E6-B87BA34503B4}" presName="bottomLine" presStyleLbl="alignNode1" presStyleIdx="3" presStyleCnt="6">
        <dgm:presLayoutVars/>
      </dgm:prSet>
      <dgm:spPr/>
    </dgm:pt>
    <dgm:pt modelId="{6D95AB0A-D569-4F1B-8882-1F97C8002707}" type="pres">
      <dgm:prSet presAssocID="{3C15849C-D4E3-4B68-A5E6-B87BA34503B4}" presName="nodeText" presStyleLbl="bgAccFollowNode1" presStyleIdx="1" presStyleCnt="3">
        <dgm:presLayoutVars>
          <dgm:bulletEnabled val="1"/>
        </dgm:presLayoutVars>
      </dgm:prSet>
      <dgm:spPr/>
    </dgm:pt>
    <dgm:pt modelId="{AE7FEEF9-1B5E-4C2E-8455-3DDEFDC2645E}" type="pres">
      <dgm:prSet presAssocID="{887C12C0-AD1C-4F5A-81AE-52413216C246}" presName="sibTrans" presStyleCnt="0"/>
      <dgm:spPr/>
    </dgm:pt>
    <dgm:pt modelId="{D413480E-5905-4E9C-9122-47335D1EF4E2}" type="pres">
      <dgm:prSet presAssocID="{810EA315-3DD3-4FF3-B27C-2D07B521F991}" presName="compositeNode" presStyleCnt="0">
        <dgm:presLayoutVars>
          <dgm:bulletEnabled val="1"/>
        </dgm:presLayoutVars>
      </dgm:prSet>
      <dgm:spPr/>
    </dgm:pt>
    <dgm:pt modelId="{BA296F5A-104E-4CC6-9374-FBA88457EA0A}" type="pres">
      <dgm:prSet presAssocID="{810EA315-3DD3-4FF3-B27C-2D07B521F991}" presName="bgRect" presStyleLbl="bgAccFollowNode1" presStyleIdx="2" presStyleCnt="3" custLinFactNeighborX="57628" custLinFactNeighborY="-23955"/>
      <dgm:spPr/>
    </dgm:pt>
    <dgm:pt modelId="{673BA88D-5C36-443B-A906-0BFF0E549C30}" type="pres">
      <dgm:prSet presAssocID="{D0188405-C7E8-4862-8535-C88AFCC002D8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D1E658BA-796B-426D-A601-7D3E3CA8E73E}" type="pres">
      <dgm:prSet presAssocID="{810EA315-3DD3-4FF3-B27C-2D07B521F991}" presName="bottomLine" presStyleLbl="alignNode1" presStyleIdx="5" presStyleCnt="6">
        <dgm:presLayoutVars/>
      </dgm:prSet>
      <dgm:spPr/>
    </dgm:pt>
    <dgm:pt modelId="{6911FDFC-FB12-455C-8675-3B3A955434FB}" type="pres">
      <dgm:prSet presAssocID="{810EA315-3DD3-4FF3-B27C-2D07B521F991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DD3F1819-950E-4734-B1B3-438DB2A74CE5}" type="presOf" srcId="{FCF88D81-FC48-40AE-BA35-3C4659285F51}" destId="{5F256A39-22F5-4209-A5EB-72D2967722DB}" srcOrd="1" destOrd="0" presId="urn:microsoft.com/office/officeart/2016/7/layout/BasicLinearProcessNumbered"/>
    <dgm:cxn modelId="{53218F1D-C1D0-4EF6-9C93-21ABFB17D268}" type="presOf" srcId="{A716F538-0EAD-4932-A350-ADE2062BE3F6}" destId="{982005D8-9BB9-45E4-BDA4-CB675DE72545}" srcOrd="0" destOrd="0" presId="urn:microsoft.com/office/officeart/2016/7/layout/BasicLinearProcessNumbered"/>
    <dgm:cxn modelId="{1AC5CF37-70F0-423C-B03A-D9652191F329}" type="presOf" srcId="{3C15849C-D4E3-4B68-A5E6-B87BA34503B4}" destId="{91E6EF3E-7B9D-4C3A-B899-F6377A25334C}" srcOrd="0" destOrd="0" presId="urn:microsoft.com/office/officeart/2016/7/layout/BasicLinearProcessNumbered"/>
    <dgm:cxn modelId="{54D57A74-0DB1-4667-BDF9-FC134806C204}" type="presOf" srcId="{887C12C0-AD1C-4F5A-81AE-52413216C246}" destId="{AEF87475-7A87-41FA-A8BD-405AF333317D}" srcOrd="0" destOrd="0" presId="urn:microsoft.com/office/officeart/2016/7/layout/BasicLinearProcessNumbered"/>
    <dgm:cxn modelId="{D2BF7078-BD5B-45EF-9ED7-410D9EDAE48D}" srcId="{9BC5AF0F-654C-4210-B5F2-DA4D6785E093}" destId="{FCF88D81-FC48-40AE-BA35-3C4659285F51}" srcOrd="0" destOrd="0" parTransId="{7AA3B38B-A441-4817-80C0-F27E6CF7FCE0}" sibTransId="{A716F538-0EAD-4932-A350-ADE2062BE3F6}"/>
    <dgm:cxn modelId="{89153079-34AB-4FB6-922F-245AFE61978B}" type="presOf" srcId="{9BC5AF0F-654C-4210-B5F2-DA4D6785E093}" destId="{757C6316-50A8-451E-9E08-F1CCA615F87D}" srcOrd="0" destOrd="0" presId="urn:microsoft.com/office/officeart/2016/7/layout/BasicLinearProcessNumbered"/>
    <dgm:cxn modelId="{9ECE0198-2A33-4699-A197-B011E79D4CD4}" type="presOf" srcId="{810EA315-3DD3-4FF3-B27C-2D07B521F991}" destId="{6911FDFC-FB12-455C-8675-3B3A955434FB}" srcOrd="1" destOrd="0" presId="urn:microsoft.com/office/officeart/2016/7/layout/BasicLinearProcessNumbered"/>
    <dgm:cxn modelId="{C252D5A1-1EC6-4653-8A77-80859F6FF5EF}" srcId="{9BC5AF0F-654C-4210-B5F2-DA4D6785E093}" destId="{810EA315-3DD3-4FF3-B27C-2D07B521F991}" srcOrd="2" destOrd="0" parTransId="{BC6F21B1-5C1B-49F4-BC88-5BF7F2CEF0A1}" sibTransId="{D0188405-C7E8-4862-8535-C88AFCC002D8}"/>
    <dgm:cxn modelId="{F364F9A9-664F-43CC-859C-113C69DDFDBC}" type="presOf" srcId="{810EA315-3DD3-4FF3-B27C-2D07B521F991}" destId="{BA296F5A-104E-4CC6-9374-FBA88457EA0A}" srcOrd="0" destOrd="0" presId="urn:microsoft.com/office/officeart/2016/7/layout/BasicLinearProcessNumbered"/>
    <dgm:cxn modelId="{9AB5D8AB-59CC-4F3B-9CD6-456F7A36DAD8}" srcId="{9BC5AF0F-654C-4210-B5F2-DA4D6785E093}" destId="{3C15849C-D4E3-4B68-A5E6-B87BA34503B4}" srcOrd="1" destOrd="0" parTransId="{DA674C5F-0D6E-4B62-96B7-C465290BCF5F}" sibTransId="{887C12C0-AD1C-4F5A-81AE-52413216C246}"/>
    <dgm:cxn modelId="{C73F0CB4-349A-4162-9A79-5DFB79DBB293}" type="presOf" srcId="{3C15849C-D4E3-4B68-A5E6-B87BA34503B4}" destId="{6D95AB0A-D569-4F1B-8882-1F97C8002707}" srcOrd="1" destOrd="0" presId="urn:microsoft.com/office/officeart/2016/7/layout/BasicLinearProcessNumbered"/>
    <dgm:cxn modelId="{F40563BE-516E-424D-9BE3-BC78150FC1C3}" type="presOf" srcId="{FCF88D81-FC48-40AE-BA35-3C4659285F51}" destId="{AF13CE9C-84C4-469D-8509-E37B8A971453}" srcOrd="0" destOrd="0" presId="urn:microsoft.com/office/officeart/2016/7/layout/BasicLinearProcessNumbered"/>
    <dgm:cxn modelId="{6C42E6F3-316D-4D52-B2CB-A54845D7FD2A}" type="presOf" srcId="{D0188405-C7E8-4862-8535-C88AFCC002D8}" destId="{673BA88D-5C36-443B-A906-0BFF0E549C30}" srcOrd="0" destOrd="0" presId="urn:microsoft.com/office/officeart/2016/7/layout/BasicLinearProcessNumbered"/>
    <dgm:cxn modelId="{967B8095-B456-4AC8-9BE2-494A81CE1F63}" type="presParOf" srcId="{757C6316-50A8-451E-9E08-F1CCA615F87D}" destId="{BBEBA383-547D-47CA-A9C4-6B9BD73876E8}" srcOrd="0" destOrd="0" presId="urn:microsoft.com/office/officeart/2016/7/layout/BasicLinearProcessNumbered"/>
    <dgm:cxn modelId="{FBF0647E-5D5B-4CFF-91A5-8C11DB9A2AFA}" type="presParOf" srcId="{BBEBA383-547D-47CA-A9C4-6B9BD73876E8}" destId="{AF13CE9C-84C4-469D-8509-E37B8A971453}" srcOrd="0" destOrd="0" presId="urn:microsoft.com/office/officeart/2016/7/layout/BasicLinearProcessNumbered"/>
    <dgm:cxn modelId="{C1C288B9-3A34-4F52-A615-51BA8EB9B3A5}" type="presParOf" srcId="{BBEBA383-547D-47CA-A9C4-6B9BD73876E8}" destId="{982005D8-9BB9-45E4-BDA4-CB675DE72545}" srcOrd="1" destOrd="0" presId="urn:microsoft.com/office/officeart/2016/7/layout/BasicLinearProcessNumbered"/>
    <dgm:cxn modelId="{2D8CDFC4-8A8F-4D2B-A128-FCC6D8D35FAF}" type="presParOf" srcId="{BBEBA383-547D-47CA-A9C4-6B9BD73876E8}" destId="{A544AB78-1296-4F17-BE5F-1BA36C110450}" srcOrd="2" destOrd="0" presId="urn:microsoft.com/office/officeart/2016/7/layout/BasicLinearProcessNumbered"/>
    <dgm:cxn modelId="{E4C5E5BA-8E07-43C1-A0F7-5929FACD376B}" type="presParOf" srcId="{BBEBA383-547D-47CA-A9C4-6B9BD73876E8}" destId="{5F256A39-22F5-4209-A5EB-72D2967722DB}" srcOrd="3" destOrd="0" presId="urn:microsoft.com/office/officeart/2016/7/layout/BasicLinearProcessNumbered"/>
    <dgm:cxn modelId="{42258C78-2DCB-4EF5-8CA2-B92F8C3D9666}" type="presParOf" srcId="{757C6316-50A8-451E-9E08-F1CCA615F87D}" destId="{91C774B1-38B8-49CB-AB80-596056DBAC9F}" srcOrd="1" destOrd="0" presId="urn:microsoft.com/office/officeart/2016/7/layout/BasicLinearProcessNumbered"/>
    <dgm:cxn modelId="{BA798C28-78CB-46CB-AE98-66B432B8A413}" type="presParOf" srcId="{757C6316-50A8-451E-9E08-F1CCA615F87D}" destId="{93B87831-1FD5-4F0C-B0CA-54A3B6EEC460}" srcOrd="2" destOrd="0" presId="urn:microsoft.com/office/officeart/2016/7/layout/BasicLinearProcessNumbered"/>
    <dgm:cxn modelId="{5F8099D5-EA23-4887-AE2E-EDA79F2BE1BE}" type="presParOf" srcId="{93B87831-1FD5-4F0C-B0CA-54A3B6EEC460}" destId="{91E6EF3E-7B9D-4C3A-B899-F6377A25334C}" srcOrd="0" destOrd="0" presId="urn:microsoft.com/office/officeart/2016/7/layout/BasicLinearProcessNumbered"/>
    <dgm:cxn modelId="{B96AF815-C517-4F64-9B04-B28968892689}" type="presParOf" srcId="{93B87831-1FD5-4F0C-B0CA-54A3B6EEC460}" destId="{AEF87475-7A87-41FA-A8BD-405AF333317D}" srcOrd="1" destOrd="0" presId="urn:microsoft.com/office/officeart/2016/7/layout/BasicLinearProcessNumbered"/>
    <dgm:cxn modelId="{D1EE4743-0078-4B47-9FDE-21AAAED1AB52}" type="presParOf" srcId="{93B87831-1FD5-4F0C-B0CA-54A3B6EEC460}" destId="{E03021FE-927E-4A79-BEF7-ED2B4C1035EB}" srcOrd="2" destOrd="0" presId="urn:microsoft.com/office/officeart/2016/7/layout/BasicLinearProcessNumbered"/>
    <dgm:cxn modelId="{2E224ABB-7C07-402C-97ED-5058C37CD406}" type="presParOf" srcId="{93B87831-1FD5-4F0C-B0CA-54A3B6EEC460}" destId="{6D95AB0A-D569-4F1B-8882-1F97C8002707}" srcOrd="3" destOrd="0" presId="urn:microsoft.com/office/officeart/2016/7/layout/BasicLinearProcessNumbered"/>
    <dgm:cxn modelId="{8BCECA0F-8C62-4F98-A373-CBA969592E2B}" type="presParOf" srcId="{757C6316-50A8-451E-9E08-F1CCA615F87D}" destId="{AE7FEEF9-1B5E-4C2E-8455-3DDEFDC2645E}" srcOrd="3" destOrd="0" presId="urn:microsoft.com/office/officeart/2016/7/layout/BasicLinearProcessNumbered"/>
    <dgm:cxn modelId="{3AAD584F-18A9-436F-B465-CE03143F3DC9}" type="presParOf" srcId="{757C6316-50A8-451E-9E08-F1CCA615F87D}" destId="{D413480E-5905-4E9C-9122-47335D1EF4E2}" srcOrd="4" destOrd="0" presId="urn:microsoft.com/office/officeart/2016/7/layout/BasicLinearProcessNumbered"/>
    <dgm:cxn modelId="{EDAD83B5-CD04-423F-A6B7-F71697F4DD89}" type="presParOf" srcId="{D413480E-5905-4E9C-9122-47335D1EF4E2}" destId="{BA296F5A-104E-4CC6-9374-FBA88457EA0A}" srcOrd="0" destOrd="0" presId="urn:microsoft.com/office/officeart/2016/7/layout/BasicLinearProcessNumbered"/>
    <dgm:cxn modelId="{278C651C-9C88-4913-900A-AFD0A227542B}" type="presParOf" srcId="{D413480E-5905-4E9C-9122-47335D1EF4E2}" destId="{673BA88D-5C36-443B-A906-0BFF0E549C30}" srcOrd="1" destOrd="0" presId="urn:microsoft.com/office/officeart/2016/7/layout/BasicLinearProcessNumbered"/>
    <dgm:cxn modelId="{4C3304E2-34C9-48DC-8FC3-CE7417CBD5EA}" type="presParOf" srcId="{D413480E-5905-4E9C-9122-47335D1EF4E2}" destId="{D1E658BA-796B-426D-A601-7D3E3CA8E73E}" srcOrd="2" destOrd="0" presId="urn:microsoft.com/office/officeart/2016/7/layout/BasicLinearProcessNumbered"/>
    <dgm:cxn modelId="{556AB74A-BC95-4E19-9BC3-8FEF96463025}" type="presParOf" srcId="{D413480E-5905-4E9C-9122-47335D1EF4E2}" destId="{6911FDFC-FB12-455C-8675-3B3A955434FB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13CE9C-84C4-469D-8509-E37B8A971453}">
      <dsp:nvSpPr>
        <dsp:cNvPr id="0" name=""/>
        <dsp:cNvSpPr/>
      </dsp:nvSpPr>
      <dsp:spPr>
        <a:xfrm>
          <a:off x="0" y="0"/>
          <a:ext cx="2627824" cy="1991032"/>
        </a:xfrm>
        <a:prstGeom prst="rect">
          <a:avLst/>
        </a:prstGeom>
        <a:solidFill>
          <a:schemeClr val="accent2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4875" tIns="330200" rIns="204875" bIns="33020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u="sng" kern="1200" dirty="0"/>
            <a:t>Match Method 1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Match Bus Stop To Closest School</a:t>
          </a:r>
        </a:p>
      </dsp:txBody>
      <dsp:txXfrm>
        <a:off x="0" y="756592"/>
        <a:ext cx="2627824" cy="1194619"/>
      </dsp:txXfrm>
    </dsp:sp>
    <dsp:sp modelId="{982005D8-9BB9-45E4-BDA4-CB675DE72545}">
      <dsp:nvSpPr>
        <dsp:cNvPr id="0" name=""/>
        <dsp:cNvSpPr/>
      </dsp:nvSpPr>
      <dsp:spPr>
        <a:xfrm>
          <a:off x="1015257" y="199103"/>
          <a:ext cx="597309" cy="597309"/>
        </a:xfrm>
        <a:prstGeom prst="ellips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569" tIns="12700" rIns="46569" bIns="1270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1</a:t>
          </a:r>
        </a:p>
      </dsp:txBody>
      <dsp:txXfrm>
        <a:off x="1102731" y="286577"/>
        <a:ext cx="422361" cy="422361"/>
      </dsp:txXfrm>
    </dsp:sp>
    <dsp:sp modelId="{A544AB78-1296-4F17-BE5F-1BA36C110450}">
      <dsp:nvSpPr>
        <dsp:cNvPr id="0" name=""/>
        <dsp:cNvSpPr/>
      </dsp:nvSpPr>
      <dsp:spPr>
        <a:xfrm>
          <a:off x="0" y="1990960"/>
          <a:ext cx="2627824" cy="72"/>
        </a:xfrm>
        <a:prstGeom prst="rect">
          <a:avLst/>
        </a:prstGeom>
        <a:solidFill>
          <a:schemeClr val="accent2">
            <a:shade val="50000"/>
            <a:hueOff val="-197058"/>
            <a:satOff val="2594"/>
            <a:lumOff val="15539"/>
            <a:alphaOff val="0"/>
          </a:schemeClr>
        </a:solidFill>
        <a:ln w="12700" cap="flat" cmpd="sng" algn="ctr">
          <a:solidFill>
            <a:schemeClr val="accent2">
              <a:shade val="50000"/>
              <a:hueOff val="-197058"/>
              <a:satOff val="2594"/>
              <a:lumOff val="155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E6EF3E-7B9D-4C3A-B899-F6377A25334C}">
      <dsp:nvSpPr>
        <dsp:cNvPr id="0" name=""/>
        <dsp:cNvSpPr/>
      </dsp:nvSpPr>
      <dsp:spPr>
        <a:xfrm>
          <a:off x="2890607" y="0"/>
          <a:ext cx="2627824" cy="1991032"/>
        </a:xfrm>
        <a:prstGeom prst="rect">
          <a:avLst/>
        </a:prstGeom>
        <a:solidFill>
          <a:schemeClr val="accent2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4875" tIns="330200" rIns="204875" bIns="33020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u="sng" kern="1200" dirty="0"/>
            <a:t>Match Method 2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u="none" kern="1200" dirty="0"/>
            <a:t>Split Bus Stops Evenly Among All Schools</a:t>
          </a:r>
        </a:p>
      </dsp:txBody>
      <dsp:txXfrm>
        <a:off x="2890607" y="756592"/>
        <a:ext cx="2627824" cy="1194619"/>
      </dsp:txXfrm>
    </dsp:sp>
    <dsp:sp modelId="{AEF87475-7A87-41FA-A8BD-405AF333317D}">
      <dsp:nvSpPr>
        <dsp:cNvPr id="0" name=""/>
        <dsp:cNvSpPr/>
      </dsp:nvSpPr>
      <dsp:spPr>
        <a:xfrm>
          <a:off x="3905864" y="199103"/>
          <a:ext cx="597309" cy="597309"/>
        </a:xfrm>
        <a:prstGeom prst="ellipse">
          <a:avLst/>
        </a:prstGeom>
        <a:solidFill>
          <a:srgbClr val="AE5A21"/>
        </a:solidFill>
        <a:ln w="12700" cap="flat" cmpd="sng" algn="ctr">
          <a:solidFill>
            <a:schemeClr val="accent2">
              <a:shade val="50000"/>
              <a:hueOff val="-394115"/>
              <a:satOff val="5189"/>
              <a:lumOff val="310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569" tIns="12700" rIns="46569" bIns="1270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2</a:t>
          </a:r>
          <a:endParaRPr lang="en-US" sz="2800" kern="1200" dirty="0"/>
        </a:p>
      </dsp:txBody>
      <dsp:txXfrm>
        <a:off x="3993338" y="286577"/>
        <a:ext cx="422361" cy="422361"/>
      </dsp:txXfrm>
    </dsp:sp>
    <dsp:sp modelId="{E03021FE-927E-4A79-BEF7-ED2B4C1035EB}">
      <dsp:nvSpPr>
        <dsp:cNvPr id="0" name=""/>
        <dsp:cNvSpPr/>
      </dsp:nvSpPr>
      <dsp:spPr>
        <a:xfrm>
          <a:off x="2890607" y="1990960"/>
          <a:ext cx="2627824" cy="72"/>
        </a:xfrm>
        <a:prstGeom prst="rect">
          <a:avLst/>
        </a:prstGeom>
        <a:solidFill>
          <a:schemeClr val="accent2">
            <a:shade val="50000"/>
            <a:hueOff val="-591173"/>
            <a:satOff val="7783"/>
            <a:lumOff val="46617"/>
            <a:alphaOff val="0"/>
          </a:schemeClr>
        </a:solidFill>
        <a:ln w="12700" cap="flat" cmpd="sng" algn="ctr">
          <a:solidFill>
            <a:schemeClr val="accent2">
              <a:shade val="50000"/>
              <a:hueOff val="-591173"/>
              <a:satOff val="7783"/>
              <a:lumOff val="466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296F5A-104E-4CC6-9374-FBA88457EA0A}">
      <dsp:nvSpPr>
        <dsp:cNvPr id="0" name=""/>
        <dsp:cNvSpPr/>
      </dsp:nvSpPr>
      <dsp:spPr>
        <a:xfrm>
          <a:off x="5781214" y="0"/>
          <a:ext cx="2627824" cy="1991032"/>
        </a:xfrm>
        <a:prstGeom prst="rect">
          <a:avLst/>
        </a:prstGeom>
        <a:solidFill>
          <a:schemeClr val="accent2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4875" tIns="330200" rIns="204875" bIns="33020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u="sng" kern="1200" dirty="0"/>
            <a:t>Match Method 3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u="none" kern="1200" dirty="0"/>
            <a:t>Specify The Maximum Bus Stops For Each School</a:t>
          </a:r>
        </a:p>
      </dsp:txBody>
      <dsp:txXfrm>
        <a:off x="5781214" y="756592"/>
        <a:ext cx="2627824" cy="1194619"/>
      </dsp:txXfrm>
    </dsp:sp>
    <dsp:sp modelId="{673BA88D-5C36-443B-A906-0BFF0E549C30}">
      <dsp:nvSpPr>
        <dsp:cNvPr id="0" name=""/>
        <dsp:cNvSpPr/>
      </dsp:nvSpPr>
      <dsp:spPr>
        <a:xfrm>
          <a:off x="6796471" y="199103"/>
          <a:ext cx="597309" cy="597309"/>
        </a:xfrm>
        <a:prstGeom prst="ellipse">
          <a:avLst/>
        </a:prstGeom>
        <a:solidFill>
          <a:srgbClr val="AE5A21"/>
        </a:solidFill>
        <a:ln w="12700" cap="flat" cmpd="sng" algn="ctr">
          <a:solidFill>
            <a:schemeClr val="accent2">
              <a:shade val="50000"/>
              <a:hueOff val="-394115"/>
              <a:satOff val="5189"/>
              <a:lumOff val="310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569" tIns="12700" rIns="46569" bIns="1270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3</a:t>
          </a:r>
        </a:p>
      </dsp:txBody>
      <dsp:txXfrm>
        <a:off x="6883945" y="286577"/>
        <a:ext cx="422361" cy="422361"/>
      </dsp:txXfrm>
    </dsp:sp>
    <dsp:sp modelId="{D1E658BA-796B-426D-A601-7D3E3CA8E73E}">
      <dsp:nvSpPr>
        <dsp:cNvPr id="0" name=""/>
        <dsp:cNvSpPr/>
      </dsp:nvSpPr>
      <dsp:spPr>
        <a:xfrm>
          <a:off x="5781214" y="1990960"/>
          <a:ext cx="2627824" cy="72"/>
        </a:xfrm>
        <a:prstGeom prst="rect">
          <a:avLst/>
        </a:prstGeom>
        <a:solidFill>
          <a:schemeClr val="accent2">
            <a:shade val="50000"/>
            <a:hueOff val="-197058"/>
            <a:satOff val="2594"/>
            <a:lumOff val="15539"/>
            <a:alphaOff val="0"/>
          </a:schemeClr>
        </a:solidFill>
        <a:ln w="12700" cap="flat" cmpd="sng" algn="ctr">
          <a:solidFill>
            <a:schemeClr val="accent2">
              <a:shade val="50000"/>
              <a:hueOff val="-197058"/>
              <a:satOff val="2594"/>
              <a:lumOff val="155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BC8CE-B225-4B9E-884C-7F2AD0AEF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06532-5724-48C3-A148-81BCFDDE1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09094-371A-4D00-AFE7-FE03C23B0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2600-8C84-45C4-BD98-E338F47730C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89D4D-A54A-44B9-B2D7-48EDF5EE0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80A8A-C783-48F8-851F-100B1E497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9261-024F-4A59-A910-F7B281FCD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74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05BF5-7734-4952-86D3-8D4431E7B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2A17AA-7C74-4E5F-AE26-ACFA8307B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F2876-48CB-47C2-8E0C-38BBA1867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2600-8C84-45C4-BD98-E338F47730C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0B800-9690-4E30-8F20-D4B73A031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B29DE-F2D6-4084-B2ED-5B015F3E3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9261-024F-4A59-A910-F7B281FCD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27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27E2A5-1089-4EDA-86A5-334C8C1545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1F5D80-BC35-4B2E-B4E8-D294A214E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674EA-C6B2-499B-993A-21780022B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2600-8C84-45C4-BD98-E338F47730C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62F79-D9E1-41AE-9D3B-090D2C4C6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B8564-0758-4E99-B8BE-57BD10B3F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9261-024F-4A59-A910-F7B281FCD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7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63E0A-BB19-47DD-9C4B-8D394671F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16B20-1D23-451C-9555-13CBF3235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8122F-F716-48C6-8C38-69C948709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2600-8C84-45C4-BD98-E338F47730C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13D39-49EF-4FA6-968D-BE67CB78F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12F42-E513-4D19-8A79-3B8C94371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9261-024F-4A59-A910-F7B281FCD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25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93129-7D5C-470A-9F66-14E525713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8AD48-6712-4CE2-B7E8-665387B39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DEEA3-F6B9-429D-9BE1-EE91D388A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2600-8C84-45C4-BD98-E338F47730C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05934-0BAB-42BA-B257-6C5B6D6F5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262F6-C36F-4F8E-B070-3BA069066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9261-024F-4A59-A910-F7B281FCD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04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E2E7E-FCCA-4D11-A3E0-BA99A8DB7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36D30-6F42-4CF6-82C1-328C95FA02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55ADE-B0E8-4003-BA1A-89AB31D42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D9F56-8977-425C-9024-46AF85092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2600-8C84-45C4-BD98-E338F47730C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A5C41-0632-40FD-87F5-F2CD70A6B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859AC-C210-42F9-B936-91B78C718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9261-024F-4A59-A910-F7B281FCD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66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07279-B304-4270-99A5-58BA0955B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5A597-0057-4C52-AFE1-7D833C788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E4821A-FEF3-4BDE-9DA7-BA372A31C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D95C4F-260E-4864-A2A8-C494DD3D60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686DB5-38FB-48B4-B7D7-2EBAE60595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17C072-C992-4BCC-B198-99582CF56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2600-8C84-45C4-BD98-E338F47730C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BC5657-8F8E-4D59-BA81-A7CC7867B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5C7378-DE2A-4D3E-8E39-6776C71A0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9261-024F-4A59-A910-F7B281FCD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30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C95DC-23AF-4EFD-838F-B2CF54577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1108CF-3B2A-490C-823E-AD7E5B562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2600-8C84-45C4-BD98-E338F47730C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CAB272-E203-4BC2-9E25-0E5FFB4A9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25AFC9-24F1-4C4B-87FC-C01C57DE4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9261-024F-4A59-A910-F7B281FCD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71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726FCF-2CFC-44D4-AFEF-4E7429EB9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2600-8C84-45C4-BD98-E338F47730C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D755D2-1DB2-464C-B979-AADB4A18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7E3E5-F111-4265-976E-F49EFC01C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9261-024F-4A59-A910-F7B281FCD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06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46E94-DB9C-460B-B912-B5288537E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D9018-C2D0-43AC-98F3-7DD8392B9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32FEA9-8390-495A-9D62-8A076D0E0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F29DD-8A9C-4A8F-919F-CE0A6606B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2600-8C84-45C4-BD98-E338F47730C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2F55E-90E3-4BB6-8D9E-874CEA6C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F40A0-7F9A-4430-B5D1-0325DD497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9261-024F-4A59-A910-F7B281FCD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1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BC9C0-99E4-4E5F-8C6E-BD2867204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24D7BE-E376-48B9-820F-3E570F55FA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E66FB-2403-42E4-8968-228D19C19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8C8DF-D582-4240-BFB8-0E62FE63F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2600-8C84-45C4-BD98-E338F47730C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3C3678-0440-4298-9770-3154CCFCF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53DE1-27A7-4572-87F9-187387882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9261-024F-4A59-A910-F7B281FCD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45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AADBB1-E3F4-478E-8790-7FB61F4F6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1E476-127A-4DA5-8A23-2E75FF27B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2B856-0307-4358-9652-18B8F08306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52600-8C84-45C4-BD98-E338F47730C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A5268-20F2-443E-A8DA-7B83D9846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9A885-ACBD-4B4C-BD60-C3A8F2EC09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19261-024F-4A59-A910-F7B281FCD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22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network node diagram">
            <a:extLst>
              <a:ext uri="{FF2B5EF4-FFF2-40B4-BE49-F238E27FC236}">
                <a16:creationId xmlns:a16="http://schemas.microsoft.com/office/drawing/2014/main" id="{BCFF1DB9-80B8-453D-BB8F-138F690AC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"/>
            <a:ext cx="12192001" cy="6858000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000000">
                <a:alpha val="25000"/>
              </a:srgb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D6DF53-FF58-43B9-B769-663E7AFB31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b="1" dirty="0"/>
              <a:t>MDVRP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17AAB-A79D-47D0-85CB-384279F95A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Baran </a:t>
            </a:r>
            <a:r>
              <a:rPr lang="en-US" dirty="0" err="1"/>
              <a:t>Kizbaz</a:t>
            </a:r>
            <a:endParaRPr lang="en-US" dirty="0"/>
          </a:p>
          <a:p>
            <a:r>
              <a:rPr lang="en-US" dirty="0"/>
              <a:t>Jacob Isaacs</a:t>
            </a:r>
          </a:p>
        </p:txBody>
      </p:sp>
    </p:spTree>
    <p:extLst>
      <p:ext uri="{BB962C8B-B14F-4D97-AF65-F5344CB8AC3E}">
        <p14:creationId xmlns:p14="http://schemas.microsoft.com/office/powerpoint/2010/main" val="407904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17AE8-867D-483F-B56D-E371108E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The Depot Distance Matrix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E35102-1354-4372-85D3-CB99A82F227B}"/>
              </a:ext>
            </a:extLst>
          </p:cNvPr>
          <p:cNvSpPr/>
          <p:nvPr/>
        </p:nvSpPr>
        <p:spPr>
          <a:xfrm>
            <a:off x="0" y="1510229"/>
            <a:ext cx="2378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gurobipy</a:t>
            </a:r>
            <a:r>
              <a:rPr lang="en-US" dirty="0"/>
              <a:t> import *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7D3617-7075-4BFE-A9D9-697033B61BA5}"/>
              </a:ext>
            </a:extLst>
          </p:cNvPr>
          <p:cNvSpPr/>
          <p:nvPr/>
        </p:nvSpPr>
        <p:spPr>
          <a:xfrm>
            <a:off x="-278296" y="1879561"/>
            <a:ext cx="1262782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    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depot_list</a:t>
            </a:r>
            <a:r>
              <a:rPr lang="en-US" dirty="0">
                <a:solidFill>
                  <a:srgbClr val="00B050"/>
                </a:solidFill>
              </a:rPr>
              <a:t> = ["</a:t>
            </a:r>
            <a:r>
              <a:rPr lang="en-US" dirty="0" err="1">
                <a:solidFill>
                  <a:srgbClr val="00B050"/>
                </a:solidFill>
              </a:rPr>
              <a:t>Reno","South</a:t>
            </a:r>
            <a:r>
              <a:rPr lang="en-US" dirty="0">
                <a:solidFill>
                  <a:srgbClr val="00B050"/>
                </a:solidFill>
              </a:rPr>
              <a:t> Lake Tahoe"]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            </a:t>
            </a:r>
            <a:r>
              <a:rPr lang="en-US" dirty="0">
                <a:solidFill>
                  <a:srgbClr val="00B050"/>
                </a:solidFill>
              </a:rPr>
              <a:t>#"Reno", "South Lake Tahoe", "Carson City", "Garnerville", "</a:t>
            </a:r>
            <a:r>
              <a:rPr lang="en-US" dirty="0" err="1">
                <a:solidFill>
                  <a:srgbClr val="00B050"/>
                </a:solidFill>
              </a:rPr>
              <a:t>Fernerly</a:t>
            </a:r>
            <a:r>
              <a:rPr lang="en-US" dirty="0">
                <a:solidFill>
                  <a:srgbClr val="00B050"/>
                </a:solidFill>
              </a:rPr>
              <a:t>", "Tahoe City", "Incline Village", "Truckee"</a:t>
            </a:r>
          </a:p>
          <a:p>
            <a:r>
              <a:rPr lang="en-US" dirty="0"/>
              <a:t>    </a:t>
            </a:r>
            <a:r>
              <a:rPr lang="en-US" dirty="0" err="1"/>
              <a:t>dist</a:t>
            </a:r>
            <a:r>
              <a:rPr lang="en-US" dirty="0"/>
              <a:t> = [[0,           59.3,                            31.6,                 47.8,                34.2,          47.1,                36.1,                     31.9], </a:t>
            </a:r>
            <a:r>
              <a:rPr lang="en-US" dirty="0">
                <a:solidFill>
                  <a:srgbClr val="00B050"/>
                </a:solidFill>
              </a:rPr>
              <a:t>#Reno</a:t>
            </a:r>
          </a:p>
          <a:p>
            <a:r>
              <a:rPr lang="en-US" dirty="0"/>
              <a:t>                [62.2,     0,                                  27.9,                 21.0,                77.5,          30.0,                27.1,                     44.7], </a:t>
            </a:r>
            <a:r>
              <a:rPr lang="en-US" dirty="0">
                <a:solidFill>
                  <a:srgbClr val="00B050"/>
                </a:solidFill>
              </a:rPr>
              <a:t>#South Lake Tahoe</a:t>
            </a:r>
          </a:p>
          <a:p>
            <a:r>
              <a:rPr lang="en-US" dirty="0"/>
              <a:t>                [32.2, 27.7, 0, 16.2, 50.0, 39.4, 24.9, 42.6], </a:t>
            </a:r>
            <a:r>
              <a:rPr lang="en-US" dirty="0">
                <a:solidFill>
                  <a:srgbClr val="FF0000"/>
                </a:solidFill>
              </a:rPr>
              <a:t>#Carson City</a:t>
            </a:r>
          </a:p>
          <a:p>
            <a:r>
              <a:rPr lang="en-US" dirty="0"/>
              <a:t>                [50.7, 21.0, 16.4, 0, 66.1, 49.7, 35.2, 52.9], </a:t>
            </a:r>
            <a:r>
              <a:rPr lang="en-US" dirty="0">
                <a:solidFill>
                  <a:srgbClr val="FF0000"/>
                </a:solidFill>
              </a:rPr>
              <a:t>#Garnerville</a:t>
            </a:r>
          </a:p>
          <a:p>
            <a:r>
              <a:rPr lang="en-US" dirty="0"/>
              <a:t>                [34.4, 77.4, 49.6, 65.9, 0, 80.8, 67.1, 65.5], </a:t>
            </a:r>
            <a:r>
              <a:rPr lang="en-US" dirty="0">
                <a:solidFill>
                  <a:srgbClr val="FF0000"/>
                </a:solidFill>
              </a:rPr>
              <a:t>#</a:t>
            </a:r>
            <a:r>
              <a:rPr lang="en-US" dirty="0" err="1">
                <a:solidFill>
                  <a:srgbClr val="FF0000"/>
                </a:solidFill>
              </a:rPr>
              <a:t>Fernerly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                [46.9, 30.1, 39.6, 49.7, 80.5, 0, 14.4, 15.0], </a:t>
            </a:r>
            <a:r>
              <a:rPr lang="en-US" dirty="0">
                <a:solidFill>
                  <a:srgbClr val="FF0000"/>
                </a:solidFill>
              </a:rPr>
              <a:t>#Tahoe City</a:t>
            </a:r>
          </a:p>
          <a:p>
            <a:r>
              <a:rPr lang="en-US" dirty="0"/>
              <a:t>                [36.9, 27.1, 25.2, 35.2, 67.1, 14.4, 0, 17.6], </a:t>
            </a:r>
            <a:r>
              <a:rPr lang="en-US" dirty="0">
                <a:solidFill>
                  <a:srgbClr val="FF0000"/>
                </a:solidFill>
              </a:rPr>
              <a:t>#Incline Village</a:t>
            </a:r>
          </a:p>
          <a:p>
            <a:r>
              <a:rPr lang="en-US" dirty="0"/>
              <a:t>                [31.9, 44.7, 62.8, 52.8, 65.6, 15.0, 17.6, 0]] </a:t>
            </a:r>
            <a:r>
              <a:rPr lang="en-US" dirty="0">
                <a:solidFill>
                  <a:srgbClr val="FF0000"/>
                </a:solidFill>
              </a:rPr>
              <a:t>#Truckee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94468C-45EE-4696-B85A-9A3116C488B4}"/>
              </a:ext>
            </a:extLst>
          </p:cNvPr>
          <p:cNvSpPr/>
          <p:nvPr/>
        </p:nvSpPr>
        <p:spPr>
          <a:xfrm>
            <a:off x="376186" y="4649550"/>
            <a:ext cx="116817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5EAE0A-5E95-4ECB-AB4B-2F9829AA73D0}"/>
              </a:ext>
            </a:extLst>
          </p:cNvPr>
          <p:cNvSpPr txBox="1"/>
          <p:nvPr/>
        </p:nvSpPr>
        <p:spPr>
          <a:xfrm>
            <a:off x="376186" y="5067403"/>
            <a:ext cx="79329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Depot List is highlighted in Green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Dist</a:t>
            </a:r>
            <a:r>
              <a:rPr lang="en-US" dirty="0"/>
              <a:t> is the master distance matrix from all nodes to everywhere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Sub Distance Depot to Node list is highlighted in Green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Red cities is the part of the distance matrix that will not be used in the matching algorithm code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96F806-E347-42D7-AD54-F938E788C76C}"/>
              </a:ext>
            </a:extLst>
          </p:cNvPr>
          <p:cNvSpPr/>
          <p:nvPr/>
        </p:nvSpPr>
        <p:spPr>
          <a:xfrm>
            <a:off x="0" y="863898"/>
            <a:ext cx="4635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(As a Sub Matrix of the Master Distance Matrix)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355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066A8-6BDD-4CF2-910D-4E5E116A7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568"/>
            <a:ext cx="10515600" cy="1325563"/>
          </a:xfrm>
        </p:spPr>
        <p:txBody>
          <a:bodyPr/>
          <a:lstStyle/>
          <a:p>
            <a:r>
              <a:rPr lang="en-US" dirty="0"/>
              <a:t>Match Algorithm 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D05E64-5E13-4DBB-B769-BA00E0F980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74" t="14089" r="31304" b="18052"/>
          <a:stretch/>
        </p:blipFill>
        <p:spPr>
          <a:xfrm>
            <a:off x="0" y="1074057"/>
            <a:ext cx="6528617" cy="57839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02A8CE-26BD-41DE-B0DE-2122D3580D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81" t="6116" r="37618" b="7493"/>
          <a:stretch/>
        </p:blipFill>
        <p:spPr>
          <a:xfrm>
            <a:off x="5619065" y="145143"/>
            <a:ext cx="6572934" cy="671285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19CA1E2-9AAF-4889-804E-B25AABD52B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1" t="68371" r="32130" b="27712"/>
          <a:stretch/>
        </p:blipFill>
        <p:spPr>
          <a:xfrm>
            <a:off x="0" y="5733144"/>
            <a:ext cx="6125029" cy="31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632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4C0BB-2342-4683-A0A7-EB6B21B18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 Sub-VRP Problem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7D926A-97A5-4FB2-A83C-060F96F771B5}"/>
              </a:ext>
            </a:extLst>
          </p:cNvPr>
          <p:cNvSpPr/>
          <p:nvPr/>
        </p:nvSpPr>
        <p:spPr>
          <a:xfrm>
            <a:off x="-246743" y="1346430"/>
            <a:ext cx="1296125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      </a:t>
            </a:r>
            <a:r>
              <a:rPr lang="en-US" dirty="0" err="1">
                <a:solidFill>
                  <a:srgbClr val="00B050"/>
                </a:solidFill>
              </a:rPr>
              <a:t>depot_list</a:t>
            </a:r>
            <a:r>
              <a:rPr lang="en-US" dirty="0">
                <a:solidFill>
                  <a:srgbClr val="00B050"/>
                </a:solidFill>
              </a:rPr>
              <a:t> = ["</a:t>
            </a:r>
            <a:r>
              <a:rPr lang="en-US" dirty="0" err="1">
                <a:solidFill>
                  <a:srgbClr val="00B050"/>
                </a:solidFill>
              </a:rPr>
              <a:t>Reno","South</a:t>
            </a:r>
            <a:r>
              <a:rPr lang="en-US" dirty="0">
                <a:solidFill>
                  <a:srgbClr val="00B050"/>
                </a:solidFill>
              </a:rPr>
              <a:t> Lake Tahoe"]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            </a:t>
            </a:r>
            <a:r>
              <a:rPr lang="en-US" dirty="0">
                <a:solidFill>
                  <a:srgbClr val="00B050"/>
                </a:solidFill>
              </a:rPr>
              <a:t>#</a:t>
            </a:r>
            <a:r>
              <a:rPr lang="en-US" dirty="0">
                <a:solidFill>
                  <a:srgbClr val="0070C0"/>
                </a:solidFill>
              </a:rPr>
              <a:t>"Reno", </a:t>
            </a:r>
            <a:r>
              <a:rPr lang="en-US" dirty="0">
                <a:solidFill>
                  <a:srgbClr val="FF0000"/>
                </a:solidFill>
              </a:rPr>
              <a:t>"South Lake Tahoe", "Carson City", "Garnerville", </a:t>
            </a:r>
            <a:r>
              <a:rPr lang="en-US" dirty="0">
                <a:solidFill>
                  <a:srgbClr val="0070C0"/>
                </a:solidFill>
              </a:rPr>
              <a:t>"</a:t>
            </a:r>
            <a:r>
              <a:rPr lang="en-US" dirty="0" err="1">
                <a:solidFill>
                  <a:srgbClr val="0070C0"/>
                </a:solidFill>
              </a:rPr>
              <a:t>Fernerly</a:t>
            </a:r>
            <a:r>
              <a:rPr lang="en-US" dirty="0">
                <a:solidFill>
                  <a:srgbClr val="0070C0"/>
                </a:solidFill>
              </a:rPr>
              <a:t>", </a:t>
            </a:r>
            <a:r>
              <a:rPr lang="en-US" dirty="0">
                <a:solidFill>
                  <a:srgbClr val="FF0000"/>
                </a:solidFill>
              </a:rPr>
              <a:t>"Tahoe City", "Incline Village", </a:t>
            </a:r>
            <a:r>
              <a:rPr lang="en-US" dirty="0">
                <a:solidFill>
                  <a:srgbClr val="0070C0"/>
                </a:solidFill>
              </a:rPr>
              <a:t>"Truckee"</a:t>
            </a:r>
          </a:p>
          <a:p>
            <a:r>
              <a:rPr lang="en-US" dirty="0"/>
              <a:t>    </a:t>
            </a:r>
            <a:r>
              <a:rPr lang="en-US" dirty="0" err="1"/>
              <a:t>dist</a:t>
            </a:r>
            <a:r>
              <a:rPr lang="en-US" dirty="0"/>
              <a:t> = </a:t>
            </a:r>
            <a:r>
              <a:rPr lang="en-US" dirty="0">
                <a:solidFill>
                  <a:srgbClr val="0070C0"/>
                </a:solidFill>
              </a:rPr>
              <a:t>[[0,           </a:t>
            </a:r>
            <a:r>
              <a:rPr lang="en-US" dirty="0">
                <a:solidFill>
                  <a:srgbClr val="FF0000"/>
                </a:solidFill>
              </a:rPr>
              <a:t>59.3,                            31.6,                 47.8,                </a:t>
            </a:r>
            <a:r>
              <a:rPr lang="en-US" dirty="0">
                <a:solidFill>
                  <a:srgbClr val="0070C0"/>
                </a:solidFill>
              </a:rPr>
              <a:t>34.2,          </a:t>
            </a:r>
            <a:r>
              <a:rPr lang="en-US" dirty="0">
                <a:solidFill>
                  <a:srgbClr val="FF0000"/>
                </a:solidFill>
              </a:rPr>
              <a:t>47.1,                36.1</a:t>
            </a:r>
            <a:r>
              <a:rPr lang="en-US" dirty="0">
                <a:solidFill>
                  <a:srgbClr val="0070C0"/>
                </a:solidFill>
              </a:rPr>
              <a:t>,                     31.9], #Reno</a:t>
            </a:r>
          </a:p>
          <a:p>
            <a:r>
              <a:rPr lang="en-US" dirty="0"/>
              <a:t>                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>
                <a:solidFill>
                  <a:srgbClr val="0070C0"/>
                </a:solidFill>
              </a:rPr>
              <a:t>62.2,     </a:t>
            </a:r>
            <a:r>
              <a:rPr lang="en-US" dirty="0">
                <a:solidFill>
                  <a:srgbClr val="FF0000"/>
                </a:solidFill>
              </a:rPr>
              <a:t>0,                                  27.9,                 21.0,                </a:t>
            </a:r>
            <a:r>
              <a:rPr lang="en-US" dirty="0">
                <a:solidFill>
                  <a:srgbClr val="0070C0"/>
                </a:solidFill>
              </a:rPr>
              <a:t>77.5,          </a:t>
            </a:r>
            <a:r>
              <a:rPr lang="en-US" dirty="0">
                <a:solidFill>
                  <a:srgbClr val="FF0000"/>
                </a:solidFill>
              </a:rPr>
              <a:t>30.0,                27.1,                     </a:t>
            </a:r>
            <a:r>
              <a:rPr lang="en-US" dirty="0">
                <a:solidFill>
                  <a:srgbClr val="0070C0"/>
                </a:solidFill>
              </a:rPr>
              <a:t>44.7</a:t>
            </a:r>
            <a:r>
              <a:rPr lang="en-US" dirty="0">
                <a:solidFill>
                  <a:srgbClr val="FF0000"/>
                </a:solidFill>
              </a:rPr>
              <a:t>], #South Lake Tahoe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              [</a:t>
            </a:r>
            <a:r>
              <a:rPr lang="en-US" dirty="0">
                <a:solidFill>
                  <a:srgbClr val="0070C0"/>
                </a:solidFill>
              </a:rPr>
              <a:t>32.2,</a:t>
            </a:r>
            <a:r>
              <a:rPr lang="en-US" dirty="0">
                <a:solidFill>
                  <a:srgbClr val="FF0000"/>
                </a:solidFill>
              </a:rPr>
              <a:t> 27.7, 0, 16.2,      </a:t>
            </a:r>
            <a:r>
              <a:rPr lang="en-US" dirty="0">
                <a:solidFill>
                  <a:srgbClr val="0070C0"/>
                </a:solidFill>
              </a:rPr>
              <a:t>50.0,</a:t>
            </a:r>
            <a:r>
              <a:rPr lang="en-US" dirty="0">
                <a:solidFill>
                  <a:srgbClr val="FF0000"/>
                </a:solidFill>
              </a:rPr>
              <a:t> 39.4, 24.9, </a:t>
            </a:r>
            <a:r>
              <a:rPr lang="en-US" dirty="0">
                <a:solidFill>
                  <a:srgbClr val="0070C0"/>
                </a:solidFill>
              </a:rPr>
              <a:t>42.6], </a:t>
            </a:r>
            <a:r>
              <a:rPr lang="en-US" dirty="0">
                <a:solidFill>
                  <a:srgbClr val="FF0000"/>
                </a:solidFill>
              </a:rPr>
              <a:t>#Carson City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     [</a:t>
            </a:r>
            <a:r>
              <a:rPr lang="en-US" dirty="0">
                <a:solidFill>
                  <a:srgbClr val="0070C0"/>
                </a:solidFill>
              </a:rPr>
              <a:t>50.7,</a:t>
            </a:r>
            <a:r>
              <a:rPr lang="en-US" dirty="0">
                <a:solidFill>
                  <a:srgbClr val="FF0000"/>
                </a:solidFill>
              </a:rPr>
              <a:t> 21.0, 16.4, 0,      </a:t>
            </a:r>
            <a:r>
              <a:rPr lang="en-US" dirty="0">
                <a:solidFill>
                  <a:srgbClr val="0070C0"/>
                </a:solidFill>
              </a:rPr>
              <a:t>66.1,</a:t>
            </a:r>
            <a:r>
              <a:rPr lang="en-US" dirty="0">
                <a:solidFill>
                  <a:srgbClr val="FF0000"/>
                </a:solidFill>
              </a:rPr>
              <a:t> 49.7, 35.2, </a:t>
            </a:r>
            <a:r>
              <a:rPr lang="en-US" dirty="0">
                <a:solidFill>
                  <a:srgbClr val="0070C0"/>
                </a:solidFill>
              </a:rPr>
              <a:t>52.9], </a:t>
            </a:r>
            <a:r>
              <a:rPr lang="en-US" dirty="0">
                <a:solidFill>
                  <a:srgbClr val="FF0000"/>
                </a:solidFill>
              </a:rPr>
              <a:t>#Garnerville</a:t>
            </a:r>
          </a:p>
          <a:p>
            <a:r>
              <a:rPr lang="en-US" dirty="0"/>
              <a:t>                [</a:t>
            </a:r>
            <a:r>
              <a:rPr lang="en-US" dirty="0">
                <a:solidFill>
                  <a:srgbClr val="0070C0"/>
                </a:solidFill>
              </a:rPr>
              <a:t>34.4, 77.4, 49.6, 65.9, 0,       80.8, 67.1, 65.5</a:t>
            </a:r>
            <a:r>
              <a:rPr lang="en-US" dirty="0"/>
              <a:t>], </a:t>
            </a:r>
            <a:r>
              <a:rPr lang="en-US" dirty="0">
                <a:solidFill>
                  <a:srgbClr val="0070C0"/>
                </a:solidFill>
              </a:rPr>
              <a:t>#</a:t>
            </a:r>
            <a:r>
              <a:rPr lang="en-US" dirty="0" err="1">
                <a:solidFill>
                  <a:srgbClr val="0070C0"/>
                </a:solidFill>
              </a:rPr>
              <a:t>Fernerly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               [</a:t>
            </a:r>
            <a:r>
              <a:rPr lang="en-US" dirty="0">
                <a:solidFill>
                  <a:srgbClr val="0070C0"/>
                </a:solidFill>
              </a:rPr>
              <a:t>46.9,</a:t>
            </a:r>
            <a:r>
              <a:rPr lang="en-US" dirty="0">
                <a:solidFill>
                  <a:srgbClr val="FF0000"/>
                </a:solidFill>
              </a:rPr>
              <a:t> 30.1, 39.6, 49.7, </a:t>
            </a:r>
            <a:r>
              <a:rPr lang="en-US" dirty="0">
                <a:solidFill>
                  <a:srgbClr val="0070C0"/>
                </a:solidFill>
              </a:rPr>
              <a:t>80.5,</a:t>
            </a:r>
            <a:r>
              <a:rPr lang="en-US" dirty="0">
                <a:solidFill>
                  <a:srgbClr val="FF0000"/>
                </a:solidFill>
              </a:rPr>
              <a:t> 0,       14.4, </a:t>
            </a:r>
            <a:r>
              <a:rPr lang="en-US" dirty="0">
                <a:solidFill>
                  <a:srgbClr val="0070C0"/>
                </a:solidFill>
              </a:rPr>
              <a:t>15.0], </a:t>
            </a:r>
            <a:r>
              <a:rPr lang="en-US" dirty="0">
                <a:solidFill>
                  <a:srgbClr val="FF0000"/>
                </a:solidFill>
              </a:rPr>
              <a:t>#Tahoe City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     [</a:t>
            </a:r>
            <a:r>
              <a:rPr lang="en-US" dirty="0">
                <a:solidFill>
                  <a:srgbClr val="0070C0"/>
                </a:solidFill>
              </a:rPr>
              <a:t>36.9,</a:t>
            </a:r>
            <a:r>
              <a:rPr lang="en-US" dirty="0">
                <a:solidFill>
                  <a:srgbClr val="FF0000"/>
                </a:solidFill>
              </a:rPr>
              <a:t> 27.1, 25.2, 35.2, </a:t>
            </a:r>
            <a:r>
              <a:rPr lang="en-US" dirty="0">
                <a:solidFill>
                  <a:srgbClr val="0070C0"/>
                </a:solidFill>
              </a:rPr>
              <a:t>67.1,</a:t>
            </a:r>
            <a:r>
              <a:rPr lang="en-US" dirty="0">
                <a:solidFill>
                  <a:srgbClr val="FF0000"/>
                </a:solidFill>
              </a:rPr>
              <a:t> 14.4,  0,      </a:t>
            </a:r>
            <a:r>
              <a:rPr lang="en-US" dirty="0">
                <a:solidFill>
                  <a:srgbClr val="0070C0"/>
                </a:solidFill>
              </a:rPr>
              <a:t>17.6], </a:t>
            </a:r>
            <a:r>
              <a:rPr lang="en-US" dirty="0">
                <a:solidFill>
                  <a:srgbClr val="FF0000"/>
                </a:solidFill>
              </a:rPr>
              <a:t>#Incline Village</a:t>
            </a:r>
          </a:p>
          <a:p>
            <a:r>
              <a:rPr lang="en-US" dirty="0"/>
              <a:t>                [</a:t>
            </a:r>
            <a:r>
              <a:rPr lang="en-US" dirty="0">
                <a:solidFill>
                  <a:srgbClr val="0070C0"/>
                </a:solidFill>
              </a:rPr>
              <a:t>31.9, 44.7, 62.8, 52.8, 65.6, 15.0, 17.6, 0</a:t>
            </a:r>
            <a:r>
              <a:rPr lang="en-US" dirty="0"/>
              <a:t>]] </a:t>
            </a:r>
            <a:r>
              <a:rPr lang="en-US" dirty="0">
                <a:solidFill>
                  <a:srgbClr val="0070C0"/>
                </a:solidFill>
              </a:rPr>
              <a:t>#Truckee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6AFF0F-D10B-4DBA-ABF2-58754C539891}"/>
              </a:ext>
            </a:extLst>
          </p:cNvPr>
          <p:cNvSpPr txBox="1"/>
          <p:nvPr/>
        </p:nvSpPr>
        <p:spPr>
          <a:xfrm>
            <a:off x="667657" y="4978400"/>
            <a:ext cx="59653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 1 is in blue for Reno as the depot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 2 is in red for South Lake Tahoe as the depot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match was done via Method 1, closest node matches to depot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MATCH -&gt; {0: [4, 7], 1: [2, 3, 5, 6]}</a:t>
            </a:r>
          </a:p>
        </p:txBody>
      </p:sp>
    </p:spTree>
    <p:extLst>
      <p:ext uri="{BB962C8B-B14F-4D97-AF65-F5344CB8AC3E}">
        <p14:creationId xmlns:p14="http://schemas.microsoft.com/office/powerpoint/2010/main" val="296186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25455-026B-4804-8D10-5080F4821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 Matrices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C5510-3EE9-4D9B-B22F-A9B8F2F84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VRP 1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Reno, </a:t>
            </a:r>
            <a:r>
              <a:rPr lang="en-US" dirty="0" err="1">
                <a:solidFill>
                  <a:srgbClr val="0070C0"/>
                </a:solidFill>
              </a:rPr>
              <a:t>Fenerly</a:t>
            </a:r>
            <a:r>
              <a:rPr lang="en-US" dirty="0">
                <a:solidFill>
                  <a:srgbClr val="0070C0"/>
                </a:solidFill>
              </a:rPr>
              <a:t>, Truckee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[[0, 34.2, 31.9], RENO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[34.4, 0, 65.5],  </a:t>
            </a:r>
            <a:r>
              <a:rPr lang="en-US" dirty="0" err="1">
                <a:solidFill>
                  <a:srgbClr val="0070C0"/>
                </a:solidFill>
              </a:rPr>
              <a:t>Fenerly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[31.9, 65.6, 0]] Truckee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VRP 2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"South Lake Tahoe", "Carson City", "Garnerville", "Tahoe City", "Incline Village"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[[0, 27.9, 21.0, 30.0, 27.1], South lake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[27.7, 0, 16.2, 39.4, 24.9], Carson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[21.0, 16.4, 0, 49.7, 35.2],  Garnerville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[30.1, 39.6, 49.7, 0, 14.4], Tahoe City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[27.1, 25.2, 35.2, 14.4, 0]]  Incline Village</a:t>
            </a:r>
          </a:p>
        </p:txBody>
      </p:sp>
    </p:spTree>
    <p:extLst>
      <p:ext uri="{BB962C8B-B14F-4D97-AF65-F5344CB8AC3E}">
        <p14:creationId xmlns:p14="http://schemas.microsoft.com/office/powerpoint/2010/main" val="1823880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s://documents.lucidchart.com/documents/6376307b-5809-4298-9aea-97e8627d6a15/pages/0_0?a=266&amp;x=149&amp;y=11&amp;w=1122&amp;h=638&amp;store=1&amp;accept=image%2F*&amp;auth=LCA%2055717777f654e1f74ff67395cc20f39ddb11e1f4-ts%3D1505792343">
            <a:extLst>
              <a:ext uri="{FF2B5EF4-FFF2-40B4-BE49-F238E27FC236}">
                <a16:creationId xmlns:a16="http://schemas.microsoft.com/office/drawing/2014/main" id="{655BC1B0-9D0E-41F8-955D-A8FFB8309E0F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96000" y="2055813"/>
            <a:ext cx="6096000" cy="3647440"/>
          </a:xfrm>
          <a:prstGeom prst="rect">
            <a:avLst/>
          </a:prstGeom>
          <a:noFill/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DA5BA5-E40A-4068-B865-520FA33D9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What is an MDVRP?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F94DB-DD14-4324-A8CD-14BBAC2ED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357" y="1503680"/>
            <a:ext cx="4275763" cy="535431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MDVRP 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stands for multi depot vehicle routing problem</a:t>
            </a:r>
          </a:p>
          <a:p>
            <a:pPr fontAlgn="base"/>
            <a:r>
              <a:rPr lang="en-US" sz="2000" dirty="0">
                <a:solidFill>
                  <a:schemeClr val="bg1"/>
                </a:solidFill>
              </a:rPr>
              <a:t>THE GOAL </a:t>
            </a:r>
          </a:p>
          <a:p>
            <a:pPr lvl="1" fontAlgn="base"/>
            <a:r>
              <a:rPr lang="en-US" sz="2000" dirty="0">
                <a:solidFill>
                  <a:schemeClr val="bg1"/>
                </a:solidFill>
              </a:rPr>
              <a:t>is to optimally route vehicles from the depots to all customers who need service.​</a:t>
            </a:r>
          </a:p>
          <a:p>
            <a:pPr fontAlgn="base"/>
            <a:r>
              <a:rPr lang="en-US" sz="2000" dirty="0">
                <a:solidFill>
                  <a:schemeClr val="bg1"/>
                </a:solidFill>
              </a:rPr>
              <a:t>APPLICATIONS:</a:t>
            </a:r>
          </a:p>
          <a:p>
            <a:pPr lvl="1" fontAlgn="base"/>
            <a:r>
              <a:rPr lang="en-US" sz="2000" dirty="0">
                <a:solidFill>
                  <a:schemeClr val="bg1"/>
                </a:solidFill>
              </a:rPr>
              <a:t>School bus routing systems</a:t>
            </a:r>
          </a:p>
          <a:p>
            <a:pPr lvl="1" fontAlgn="base"/>
            <a:r>
              <a:rPr lang="en-US" sz="2000" dirty="0">
                <a:solidFill>
                  <a:schemeClr val="bg1"/>
                </a:solidFill>
              </a:rPr>
              <a:t>Military routing systems</a:t>
            </a:r>
          </a:p>
          <a:p>
            <a:pPr lvl="1" fontAlgn="base"/>
            <a:r>
              <a:rPr lang="en-US" sz="2000" dirty="0">
                <a:solidFill>
                  <a:schemeClr val="bg1"/>
                </a:solidFill>
              </a:rPr>
              <a:t>UPS Delivering Packages</a:t>
            </a:r>
          </a:p>
          <a:p>
            <a:pPr lvl="1" fontAlgn="base"/>
            <a:r>
              <a:rPr lang="en-US" sz="2000" dirty="0">
                <a:solidFill>
                  <a:schemeClr val="bg1"/>
                </a:solidFill>
              </a:rPr>
              <a:t>Pet Sitter Business</a:t>
            </a:r>
          </a:p>
          <a:p>
            <a:pPr fontAlgn="base"/>
            <a:r>
              <a:rPr lang="en-US" sz="2000" dirty="0">
                <a:solidFill>
                  <a:schemeClr val="bg1"/>
                </a:solidFill>
              </a:rPr>
              <a:t>EXAMPLE DIAGRAM</a:t>
            </a:r>
          </a:p>
          <a:p>
            <a:pPr lvl="1" fontAlgn="base"/>
            <a:r>
              <a:rPr lang="en-US" sz="1600" dirty="0">
                <a:solidFill>
                  <a:schemeClr val="bg1"/>
                </a:solidFill>
              </a:rPr>
              <a:t>School bus routing system is viewed to the right</a:t>
            </a:r>
          </a:p>
        </p:txBody>
      </p:sp>
    </p:spTree>
    <p:extLst>
      <p:ext uri="{BB962C8B-B14F-4D97-AF65-F5344CB8AC3E}">
        <p14:creationId xmlns:p14="http://schemas.microsoft.com/office/powerpoint/2010/main" val="1056232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25AB85A-A08A-4F8A-A5EA-69FD80C8AE2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 23">
            <a:extLst>
              <a:ext uri="{FF2B5EF4-FFF2-40B4-BE49-F238E27FC236}">
                <a16:creationId xmlns:a16="http://schemas.microsoft.com/office/drawing/2014/main" id="{1AB1F50C-9536-4023-B698-A8BCC3E3304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ounded Rectangle 17">
            <a:extLst>
              <a:ext uri="{FF2B5EF4-FFF2-40B4-BE49-F238E27FC236}">
                <a16:creationId xmlns:a16="http://schemas.microsoft.com/office/drawing/2014/main" id="{018DF060-36A7-44DF-9E9A-E7C71624E2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DA5BA5-E40A-4068-B865-520FA33D9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What might a solution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F94DB-DD14-4324-A8CD-14BBAC2ED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503680"/>
            <a:ext cx="3733801" cy="4673283"/>
          </a:xfrm>
        </p:spPr>
        <p:txBody>
          <a:bodyPr>
            <a:normAutofit/>
          </a:bodyPr>
          <a:lstStyle/>
          <a:p>
            <a:r>
              <a:rPr lang="en-US" sz="2000" dirty="0"/>
              <a:t>Every Bus Stop must be reached by a Bus</a:t>
            </a:r>
          </a:p>
          <a:p>
            <a:r>
              <a:rPr lang="en-US" sz="2000" dirty="0"/>
              <a:t>Multiple buses might need to be used</a:t>
            </a:r>
          </a:p>
          <a:p>
            <a:r>
              <a:rPr lang="en-US" sz="2000" dirty="0"/>
              <a:t>A route for a bus must leave the depot and return to the depot</a:t>
            </a:r>
          </a:p>
          <a:p>
            <a:r>
              <a:rPr lang="en-US" sz="2000" dirty="0"/>
              <a:t>Kids must be picked up at each bus stop</a:t>
            </a:r>
          </a:p>
          <a:p>
            <a:r>
              <a:rPr lang="en-US" sz="2000" dirty="0"/>
              <a:t>The distance / time traveled for the entire system must be minimized</a:t>
            </a:r>
          </a:p>
        </p:txBody>
      </p:sp>
      <p:pic>
        <p:nvPicPr>
          <p:cNvPr id="9" name="Picture 8" descr="https://documents.lucidchart.com/documents/6376307b-5809-4298-9aea-97e8627d6a15/pages/0_0?a=240&amp;x=149&amp;y=11&amp;w=1122&amp;h=638&amp;store=1&amp;accept=image%2F*&amp;auth=LCA%20f43338ac0689c8646f0ddc89002fdc95f3349354-ts%3D1505792343">
            <a:extLst>
              <a:ext uri="{FF2B5EF4-FFF2-40B4-BE49-F238E27FC236}">
                <a16:creationId xmlns:a16="http://schemas.microsoft.com/office/drawing/2014/main" id="{F462632C-BFDA-49BA-BBC8-6E4D66839A1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228" y="1705202"/>
            <a:ext cx="5910138" cy="33451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04933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90C29-ED80-4E71-BA91-02515D107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64" y="0"/>
            <a:ext cx="6286435" cy="6858000"/>
          </a:xfrm>
          <a:solidFill>
            <a:schemeClr val="tx1"/>
          </a:solidFill>
        </p:spPr>
        <p:txBody>
          <a:bodyPr/>
          <a:lstStyle/>
          <a:p>
            <a:pPr marL="0" indent="0" algn="ctr">
              <a:buNone/>
            </a:pPr>
            <a:endParaRPr lang="en-US" sz="11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4800" b="1" u="sng" dirty="0">
                <a:solidFill>
                  <a:schemeClr val="bg1"/>
                </a:solidFill>
              </a:rPr>
              <a:t>A Solution Method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Match First, Route Later</a:t>
            </a:r>
          </a:p>
          <a:p>
            <a:pPr marL="0" indent="0" algn="ctr">
              <a:buNone/>
            </a:pPr>
            <a:endParaRPr lang="en-US" sz="1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STEP 1: Solve an Optimal Matching Algorithm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Match Bus Stops to Schools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STEP 2: SOLVE Sub-VRP Problems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Route Buses to Bus Stops</a:t>
            </a:r>
          </a:p>
        </p:txBody>
      </p:sp>
      <p:pic>
        <p:nvPicPr>
          <p:cNvPr id="2050" name="Picture 2" descr="https://documents.lucidchart.com/documents/6376307b-5809-4298-9aea-97e8627d6a15/pages/0_0?a=1198&amp;x=82&amp;y=-115&amp;w=1716&amp;h=1043&amp;store=1&amp;accept=image%2F*&amp;auth=LCA%2097373022d3282692993d9afedfdba418cdb8ec5d-ts%3D1510038008">
            <a:extLst>
              <a:ext uri="{FF2B5EF4-FFF2-40B4-BE49-F238E27FC236}">
                <a16:creationId xmlns:a16="http://schemas.microsoft.com/office/drawing/2014/main" id="{48C4F4B0-B5DC-4508-94E4-0E83FD9E3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66" y="257014"/>
            <a:ext cx="5596798" cy="340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https://documents.lucidchart.com/documents/6376307b-5809-4298-9aea-97e8627d6a15/pages/0_0?a=240&amp;x=149&amp;y=11&amp;w=1122&amp;h=638&amp;store=1&amp;accept=image%2F*&amp;auth=LCA%20f43338ac0689c8646f0ddc89002fdc95f3349354-ts%3D1505792343">
            <a:extLst>
              <a:ext uri="{FF2B5EF4-FFF2-40B4-BE49-F238E27FC236}">
                <a16:creationId xmlns:a16="http://schemas.microsoft.com/office/drawing/2014/main" id="{F3AE1BC0-BF92-4630-8C3D-25FD54F8DD4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66" y="3512862"/>
            <a:ext cx="5596798" cy="334513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709867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B0DF90E-6BAD-4E82-8FDF-717C9A3573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F8FAD8-DAC8-4591-8EA5-93A682344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245"/>
            <a:ext cx="12192000" cy="792281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THE MATCH</a:t>
            </a:r>
          </a:p>
        </p:txBody>
      </p:sp>
      <p:pic>
        <p:nvPicPr>
          <p:cNvPr id="17" name="Picture 2" descr="https://documents.lucidchart.com/documents/6376307b-5809-4298-9aea-97e8627d6a15/pages/0_0?a=1198&amp;x=82&amp;y=-115&amp;w=1716&amp;h=1043&amp;store=1&amp;accept=image%2F*&amp;auth=LCA%2097373022d3282692993d9afedfdba418cdb8ec5d-ts%3D1510038008">
            <a:extLst>
              <a:ext uri="{FF2B5EF4-FFF2-40B4-BE49-F238E27FC236}">
                <a16:creationId xmlns:a16="http://schemas.microsoft.com/office/drawing/2014/main" id="{D373A0AC-2681-48BC-9E51-DE4AE89D8F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46"/>
          <a:stretch/>
        </p:blipFill>
        <p:spPr bwMode="auto">
          <a:xfrm>
            <a:off x="2260833" y="624114"/>
            <a:ext cx="4096424" cy="400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3814870"/>
              </p:ext>
            </p:extLst>
          </p:nvPr>
        </p:nvGraphicFramePr>
        <p:xfrm>
          <a:off x="2260833" y="4745703"/>
          <a:ext cx="8409039" cy="1991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3" name="Picture 2" descr="https://documents.lucidchart.com/documents/6376307b-5809-4298-9aea-97e8627d6a15/pages/0_0?a=1198&amp;x=82&amp;y=-115&amp;w=1716&amp;h=1043&amp;store=1&amp;accept=image%2F*&amp;auth=LCA%2097373022d3282692993d9afedfdba418cdb8ec5d-ts%3D1510038008">
            <a:extLst>
              <a:ext uri="{FF2B5EF4-FFF2-40B4-BE49-F238E27FC236}">
                <a16:creationId xmlns:a16="http://schemas.microsoft.com/office/drawing/2014/main" id="{310FD980-1BF2-4435-BCBB-2605A2F4A7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10"/>
          <a:stretch/>
        </p:blipFill>
        <p:spPr bwMode="auto">
          <a:xfrm>
            <a:off x="6531429" y="624114"/>
            <a:ext cx="4201155" cy="400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010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C22394-EBC2-4FAF-A555-6C02D589EED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F7194F93-1F71-4A70-9DF1-28F18377111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BC0C84-DC2A-43AE-9576-0A44295E8B9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1394CD8-BD30-4B74-86F4-51FDF338341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0D7355-451D-4573-A53B-47D0D6750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517" y="595293"/>
            <a:ext cx="2829831" cy="1623797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THE DATA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1FFA65-1C14-4613-81F6-40B82232AA92}"/>
              </a:ext>
            </a:extLst>
          </p:cNvPr>
          <p:cNvSpPr/>
          <p:nvPr/>
        </p:nvSpPr>
        <p:spPr>
          <a:xfrm>
            <a:off x="424070" y="4059244"/>
            <a:ext cx="2464904" cy="5392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9B641E-D9E7-4EA8-9DE9-8F28D9806714}"/>
              </a:ext>
            </a:extLst>
          </p:cNvPr>
          <p:cNvSpPr/>
          <p:nvPr/>
        </p:nvSpPr>
        <p:spPr>
          <a:xfrm>
            <a:off x="244437" y="197728"/>
            <a:ext cx="705388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THE SITE NAMES</a:t>
            </a:r>
          </a:p>
          <a:p>
            <a:r>
              <a:rPr lang="en-US" dirty="0" err="1"/>
              <a:t>siteNames</a:t>
            </a:r>
            <a:r>
              <a:rPr lang="en-US" dirty="0"/>
              <a:t> = [“Fox Elementary", “Carver Elementary", “Stop 1",           "Stop 2",“Stop 3", “Stop 4", “Stop 5", “Stop 6"]</a:t>
            </a:r>
          </a:p>
          <a:p>
            <a:endParaRPr lang="en-US" dirty="0"/>
          </a:p>
          <a:p>
            <a:r>
              <a:rPr lang="en-US" b="1" dirty="0"/>
              <a:t>THE SCHOOL LOCATIONS</a:t>
            </a:r>
          </a:p>
          <a:p>
            <a:r>
              <a:rPr lang="en-US" dirty="0" err="1"/>
              <a:t>depot_list</a:t>
            </a:r>
            <a:r>
              <a:rPr lang="en-US" dirty="0"/>
              <a:t> = [“Fox Elementary", “Carver Elementary"]</a:t>
            </a:r>
          </a:p>
          <a:p>
            <a:endParaRPr lang="en-US" dirty="0"/>
          </a:p>
          <a:p>
            <a:r>
              <a:rPr lang="en-US" b="1" dirty="0"/>
              <a:t>THE CAPACITY OF ALL BUSES</a:t>
            </a:r>
          </a:p>
          <a:p>
            <a:r>
              <a:rPr lang="en-US" dirty="0"/>
              <a:t>capacity = 35 </a:t>
            </a:r>
          </a:p>
          <a:p>
            <a:endParaRPr lang="en-US" dirty="0"/>
          </a:p>
          <a:p>
            <a:r>
              <a:rPr lang="en-US" b="1" dirty="0"/>
              <a:t>THE NUMBER OF KIDS AT EACH SITE</a:t>
            </a:r>
          </a:p>
          <a:p>
            <a:r>
              <a:rPr lang="en-US" dirty="0"/>
              <a:t>demand = [ 0, 0, 20, 16, 14, 10, 11, 17]</a:t>
            </a:r>
          </a:p>
          <a:p>
            <a:endParaRPr lang="en-US" dirty="0"/>
          </a:p>
          <a:p>
            <a:r>
              <a:rPr lang="en-US" b="1" dirty="0"/>
              <a:t>THE DISTANCE MATRIX</a:t>
            </a:r>
          </a:p>
          <a:p>
            <a:r>
              <a:rPr lang="en-US" dirty="0" err="1"/>
              <a:t>dist</a:t>
            </a:r>
            <a:r>
              <a:rPr lang="en-US" dirty="0"/>
              <a:t> = [[0, 59.3, 31.6, 47.8, 34.2, 47.1, 36.1, 31.9],   #Fox Elementary</a:t>
            </a:r>
          </a:p>
          <a:p>
            <a:r>
              <a:rPr lang="en-US" dirty="0"/>
              <a:t>        [62.2, 0, 27.9, 21.0, 77.5, 30.0, 27.1, 44.7],   #Carver Elementary</a:t>
            </a:r>
          </a:p>
          <a:p>
            <a:r>
              <a:rPr lang="en-US" dirty="0"/>
              <a:t>        [32.2, 27.7, 0, 16.2, 50.0, 39.4, 24.9, 42.6],   #Stop 1</a:t>
            </a:r>
          </a:p>
          <a:p>
            <a:r>
              <a:rPr lang="en-US" dirty="0"/>
              <a:t>        [50.7, 21.0, 16.4, 0, 66.1, 49.7, 35.2, 52.9],   #Stop 2</a:t>
            </a:r>
          </a:p>
          <a:p>
            <a:r>
              <a:rPr lang="en-US" dirty="0"/>
              <a:t>        [34.4, 77.4, 49.6, 65.9, 0, 80.8, 67.1, 65.5],   #Stop 3</a:t>
            </a:r>
          </a:p>
          <a:p>
            <a:r>
              <a:rPr lang="en-US" dirty="0"/>
              <a:t>        [46.9, 30.1, 39.6, 49.7, 80.5, 0, 14.4, 15.0],   #Stop 4</a:t>
            </a:r>
          </a:p>
          <a:p>
            <a:r>
              <a:rPr lang="en-US" dirty="0"/>
              <a:t>        [36.9, 27.1, 25.2, 35.2, 67.1, 14.4, 0, 17.6],   #Stop 5</a:t>
            </a:r>
          </a:p>
          <a:p>
            <a:r>
              <a:rPr lang="en-US" dirty="0"/>
              <a:t>        [31.9, 44.7, 62.8, 52.8, 65.6, 15.0, 17.6, 0]]   #Stop 6</a:t>
            </a:r>
          </a:p>
        </p:txBody>
      </p:sp>
    </p:spTree>
    <p:extLst>
      <p:ext uri="{BB962C8B-B14F-4D97-AF65-F5344CB8AC3E}">
        <p14:creationId xmlns:p14="http://schemas.microsoft.com/office/powerpoint/2010/main" val="1854749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6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2" name="Rectangle 11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80EDB8-1A02-4F81-84EE-6017627A5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Sneak Peek Solution</a:t>
            </a:r>
          </a:p>
        </p:txBody>
      </p:sp>
    </p:spTree>
    <p:extLst>
      <p:ext uri="{BB962C8B-B14F-4D97-AF65-F5344CB8AC3E}">
        <p14:creationId xmlns:p14="http://schemas.microsoft.com/office/powerpoint/2010/main" val="280019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0EDB8-1A02-4F81-84EE-6017627A5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1571"/>
            <a:ext cx="10515600" cy="1325563"/>
          </a:xfrm>
        </p:spPr>
        <p:txBody>
          <a:bodyPr/>
          <a:lstStyle/>
          <a:p>
            <a:r>
              <a:rPr lang="en-US" dirty="0"/>
              <a:t>Match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69D7A2C-3CFD-454B-8385-83B50841F340}"/>
                  </a:ext>
                </a:extLst>
              </p:cNvPr>
              <p:cNvSpPr/>
              <p:nvPr/>
            </p:nvSpPr>
            <p:spPr>
              <a:xfrm>
                <a:off x="0" y="825910"/>
                <a:ext cx="5707626" cy="45255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b="1" u="sng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Sets &amp; Variables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𝑠𝑒𝑡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𝑎𝑙𝑙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𝑛𝑜𝑑𝑒𝑠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𝑒𝑥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{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2}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𝑠𝑒𝑡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𝑎𝑙𝑙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𝑑𝑒𝑝𝑜𝑡𝑠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𝑒𝑥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{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d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2}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𝐷𝑁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𝑑𝑖𝑠𝑡𝑎𝑛𝑐𝑒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𝑚𝑎𝑡𝑟𝑖𝑥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𝑏𝑒𝑡𝑤𝑒𝑒𝑛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𝑑𝑒𝑝𝑜𝑡𝑠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𝑛𝑜𝑑𝑒𝑠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𝐷𝑁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𝑏𝑖𝑛𝑎𝑟𝑦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𝑑𝑒𝑐𝑖𝑠𝑖𝑜𝑛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𝑚𝑎𝑡𝑐h𝑖𝑛𝑔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𝑑𝑒𝑝𝑜𝑡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𝑡𝑜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𝑛𝑜𝑑𝑒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b="1" u="sng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Objective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𝑀𝑖𝑛𝑖𝑚𝑖𝑧𝑒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𝐷𝑁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𝐷𝑁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  ∀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𝑑𝑒𝑝𝑜𝑡𝑠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𝑛𝑜𝑑𝑒𝑠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b="1" u="sng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Subject to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𝐷𝑁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=1     ∀        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𝑛𝑜𝑑𝑒𝑠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69D7A2C-3CFD-454B-8385-83B50841F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25910"/>
                <a:ext cx="5707626" cy="4525534"/>
              </a:xfrm>
              <a:prstGeom prst="rect">
                <a:avLst/>
              </a:prstGeom>
              <a:blipFill>
                <a:blip r:embed="rId2"/>
                <a:stretch>
                  <a:fillRect l="-855" t="-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24373C2-FBD4-429E-BE39-C2B3157B0FEB}"/>
                  </a:ext>
                </a:extLst>
              </p:cNvPr>
              <p:cNvSpPr/>
              <p:nvPr/>
            </p:nvSpPr>
            <p:spPr>
              <a:xfrm>
                <a:off x="5501148" y="0"/>
                <a:ext cx="6297561" cy="55814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b="1" u="sng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Match Method 2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Description: Split Bus Stops Evenly Among All Schools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Step 1: Divide nodes by depot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𝑇𝑜𝑡𝑎𝑙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𝑁𝑢𝑚𝑏𝑒𝑟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𝑜𝑓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𝑁𝑜𝑑𝑒𝑠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𝑇𝑜𝑡𝑎𝑙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𝑁𝑢𝑚𝑏𝑒𝑟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𝑜𝑓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𝐷𝑒𝑝𝑜𝑡𝑠</m:t>
                        </m:r>
                      </m:den>
                    </m:f>
                  </m:oMath>
                </a14:m>
                <a:r>
                  <a:rPr lang="en-US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Value, Remainder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If there is a remainder continue to Step 2, else build equation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𝐷𝑁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𝑇𝑜𝑡𝑎𝑙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𝑁𝑢𝑚𝑏𝑒𝑟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𝑜𝑓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𝑁𝑜𝑑𝑒𝑠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𝑇𝑜𝑡𝑎𝑙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𝑁𝑢𝑚𝑏𝑒𝑟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𝑜𝑓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𝐷𝑒𝑝𝑜𝑡𝑠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𝑁𝑜𝑑𝑒𝑠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𝑑𝑒𝑝𝑜𝑡𝑠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Step 2: Build Capacity List By Setting Values to Each Depot Name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Step 3: Split Remainder into a sum of 1’s, for each 1, add it to a depot name starting from depot at beginning of Capacity List, we can now build the constraint from the capacity list, viewable below. Where Capacity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</m:sSub>
                  </m:oMath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𝐷𝑁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       ∀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𝑑𝑒𝑝𝑜𝑡𝑠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24373C2-FBD4-429E-BE39-C2B3157B0F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148" y="0"/>
                <a:ext cx="6297561" cy="5581464"/>
              </a:xfrm>
              <a:prstGeom prst="rect">
                <a:avLst/>
              </a:prstGeom>
              <a:blipFill>
                <a:blip r:embed="rId3"/>
                <a:stretch>
                  <a:fillRect l="-774" t="-437" r="-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EC0E845E-9D5F-4CB6-ADCC-7E0AA6EB7EA1}"/>
              </a:ext>
            </a:extLst>
          </p:cNvPr>
          <p:cNvSpPr/>
          <p:nvPr/>
        </p:nvSpPr>
        <p:spPr>
          <a:xfrm>
            <a:off x="0" y="5351444"/>
            <a:ext cx="6096000" cy="118660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Match Method 1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Description: Match School to Closest Bus Stop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no additional 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871A922-3045-4521-B550-47CFC62AA0CF}"/>
                  </a:ext>
                </a:extLst>
              </p:cNvPr>
              <p:cNvSpPr/>
              <p:nvPr/>
            </p:nvSpPr>
            <p:spPr>
              <a:xfrm>
                <a:off x="4454012" y="4941332"/>
                <a:ext cx="6061588" cy="2006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b="1" u="sng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Match Method 3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Description: Match Nodes to Schools by a specified number of nodes for each depot.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𝐷𝑁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       ∀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𝑑𝑒𝑝𝑜𝑡𝑠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871A922-3045-4521-B550-47CFC62AA0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012" y="4941332"/>
                <a:ext cx="6061588" cy="2006831"/>
              </a:xfrm>
              <a:prstGeom prst="rect">
                <a:avLst/>
              </a:prstGeom>
              <a:blipFill>
                <a:blip r:embed="rId4"/>
                <a:stretch>
                  <a:fillRect l="-905" t="-1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7160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demy-images.udemy.com/course/750x422/1094688_8320_3.jpg">
            <a:extLst>
              <a:ext uri="{FF2B5EF4-FFF2-40B4-BE49-F238E27FC236}">
                <a16:creationId xmlns:a16="http://schemas.microsoft.com/office/drawing/2014/main" id="{69106D57-514D-4DD3-B3E7-333D66F51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8838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849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490</TotalTime>
  <Words>1341</Words>
  <Application>Microsoft Office PowerPoint</Application>
  <PresentationFormat>Widescreen</PresentationFormat>
  <Paragraphs>140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Office Theme</vt:lpstr>
      <vt:lpstr>MDVRP</vt:lpstr>
      <vt:lpstr>What is an MDVRP?</vt:lpstr>
      <vt:lpstr>What might a solution look like?</vt:lpstr>
      <vt:lpstr>PowerPoint Presentation</vt:lpstr>
      <vt:lpstr>THE MATCH</vt:lpstr>
      <vt:lpstr>THE DATA</vt:lpstr>
      <vt:lpstr>Sneak Peek Solution</vt:lpstr>
      <vt:lpstr>Match Algorithm</vt:lpstr>
      <vt:lpstr>PowerPoint Presentation</vt:lpstr>
      <vt:lpstr>The Depot Distance Matrix</vt:lpstr>
      <vt:lpstr>Match Algorithm Code</vt:lpstr>
      <vt:lpstr>Solve Sub-VRP Problem</vt:lpstr>
      <vt:lpstr>Sub Matrices Continued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MDVRP</dc:title>
  <dc:creator>Jacob Isaacs</dc:creator>
  <cp:lastModifiedBy>Jacob Isaacs</cp:lastModifiedBy>
  <cp:revision>37</cp:revision>
  <dcterms:created xsi:type="dcterms:W3CDTF">2017-11-07T08:57:58Z</dcterms:created>
  <dcterms:modified xsi:type="dcterms:W3CDTF">2017-11-08T08:27:48Z</dcterms:modified>
</cp:coreProperties>
</file>