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60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3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BE2-A614-4F06-B4FE-5376170FA3CF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E99-D842-4845-9839-03C116E74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BE2-A614-4F06-B4FE-5376170FA3CF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E99-D842-4845-9839-03C116E74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BE2-A614-4F06-B4FE-5376170FA3CF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E99-D842-4845-9839-03C116E74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BE2-A614-4F06-B4FE-5376170FA3CF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E99-D842-4845-9839-03C116E74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BE2-A614-4F06-B4FE-5376170FA3CF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E99-D842-4845-9839-03C116E74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BE2-A614-4F06-B4FE-5376170FA3CF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E99-D842-4845-9839-03C116E74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BE2-A614-4F06-B4FE-5376170FA3CF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E99-D842-4845-9839-03C116E74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BE2-A614-4F06-B4FE-5376170FA3CF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E99-D842-4845-9839-03C116E74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BE2-A614-4F06-B4FE-5376170FA3CF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E99-D842-4845-9839-03C116E74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BE2-A614-4F06-B4FE-5376170FA3CF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E99-D842-4845-9839-03C116E74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BE2-A614-4F06-B4FE-5376170FA3CF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E99-D842-4845-9839-03C116E74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BBE2-A614-4F06-B4FE-5376170FA3CF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75E99-D842-4845-9839-03C116E74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eb2.uwindsor.ca/math/hlynka/qsof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acob\Videos\screen%20videos\simulation%20animation.wmv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5183" t="22917" r="27965" b="16667"/>
          <a:stretch>
            <a:fillRect/>
          </a:stretch>
        </p:blipFill>
        <p:spPr bwMode="auto">
          <a:xfrm>
            <a:off x="210207" y="266700"/>
            <a:ext cx="8723586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Inter-Arrival Rate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and Second Stage Evolution = Simple</a:t>
            </a:r>
          </a:p>
          <a:p>
            <a:r>
              <a:rPr lang="en-US" dirty="0" smtClean="0"/>
              <a:t>Third Stage Evolution = Complex</a:t>
            </a:r>
          </a:p>
          <a:p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Inter-Arrival = Next Time – Current Time</a:t>
            </a:r>
          </a:p>
          <a:p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Simple / number of cars = Average inter times</a:t>
            </a:r>
          </a:p>
          <a:p>
            <a:pPr lvl="1"/>
            <a:r>
              <a:rPr lang="en-US" dirty="0" smtClean="0"/>
              <a:t>Current Time + Average Inter times until = Next Time</a:t>
            </a:r>
          </a:p>
          <a:p>
            <a:pPr lvl="1"/>
            <a:r>
              <a:rPr lang="en-US" dirty="0" smtClean="0"/>
              <a:t>VBA Code and Written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Written Notation</a:t>
            </a: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286000" y="1295400"/>
          <a:ext cx="4572000" cy="5177470"/>
        </p:xfrm>
        <a:graphic>
          <a:graphicData uri="http://schemas.openxmlformats.org/presentationml/2006/ole">
            <p:oleObj spid="_x0000_s2050" name="Equation" r:id="rId3" imgW="3390840" imgH="3238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Inter-Arrival Rate Calc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Power of @Risk Software</a:t>
            </a:r>
          </a:p>
          <a:p>
            <a:pPr lvl="1"/>
            <a:r>
              <a:rPr lang="en-US" dirty="0" smtClean="0"/>
              <a:t>Different Distributions</a:t>
            </a:r>
          </a:p>
          <a:p>
            <a:pPr lvl="1"/>
            <a:r>
              <a:rPr lang="en-US" dirty="0" smtClean="0"/>
              <a:t>Rating Criterion</a:t>
            </a:r>
            <a:endParaRPr lang="en-US" dirty="0" smtClean="0"/>
          </a:p>
          <a:p>
            <a:r>
              <a:rPr lang="en-US" dirty="0" smtClean="0"/>
              <a:t>Formatting issues in Excel </a:t>
            </a:r>
          </a:p>
          <a:p>
            <a:pPr lvl="1"/>
            <a:r>
              <a:rPr lang="en-US" dirty="0" err="1" smtClean="0"/>
              <a:t>h</a:t>
            </a:r>
            <a:r>
              <a:rPr lang="en-US" dirty="0" err="1" smtClean="0"/>
              <a:t>h:mm:ss</a:t>
            </a:r>
            <a:r>
              <a:rPr lang="en-US" dirty="0" smtClean="0"/>
              <a:t> not easily recognized</a:t>
            </a:r>
          </a:p>
          <a:p>
            <a:pPr lvl="1"/>
            <a:r>
              <a:rPr lang="en-US" dirty="0" smtClean="0"/>
              <a:t>Change to value than multiply by 60 and 24 to get seconds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@Risk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5094" t="22143" r="72536" b="34762"/>
          <a:stretch>
            <a:fillRect/>
          </a:stretch>
        </p:blipFill>
        <p:spPr bwMode="auto">
          <a:xfrm>
            <a:off x="1828800" y="1600200"/>
            <a:ext cx="2590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l="26746" t="24762" r="56086" b="56136"/>
          <a:stretch>
            <a:fillRect/>
          </a:stretch>
        </p:blipFill>
        <p:spPr bwMode="auto">
          <a:xfrm>
            <a:off x="4572000" y="2514600"/>
            <a:ext cx="2438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2362200"/>
            <a:ext cx="167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 Distributions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057400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Distribution Tests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 cstate="print"/>
          <a:srcRect b="83333"/>
          <a:stretch>
            <a:fillRect/>
          </a:stretch>
        </p:blipFill>
        <p:spPr bwMode="auto">
          <a:xfrm>
            <a:off x="0" y="2362200"/>
            <a:ext cx="914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Simulation Software based on </a:t>
            </a:r>
            <a:r>
              <a:rPr lang="en-US" dirty="0" err="1" smtClean="0"/>
              <a:t>queueing</a:t>
            </a:r>
            <a:r>
              <a:rPr lang="en-US" dirty="0" smtClean="0"/>
              <a:t> theory.</a:t>
            </a:r>
          </a:p>
          <a:p>
            <a:pPr lvl="1"/>
            <a:r>
              <a:rPr lang="en-US" dirty="0" smtClean="0"/>
              <a:t>Arena</a:t>
            </a:r>
          </a:p>
          <a:p>
            <a:pPr lvl="1"/>
            <a:r>
              <a:rPr lang="en-US" dirty="0" err="1" smtClean="0"/>
              <a:t>Qmms</a:t>
            </a:r>
            <a:endParaRPr lang="en-US" dirty="0" smtClean="0"/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VBA</a:t>
            </a:r>
          </a:p>
          <a:p>
            <a:pPr lvl="1"/>
            <a:r>
              <a:rPr lang="en-US" dirty="0" smtClean="0"/>
              <a:t>Siemens PLM Software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web2.uwindsor.ca/math/hlynka/qsoft.html</a:t>
            </a:r>
            <a:endParaRPr lang="en-US" dirty="0" smtClean="0"/>
          </a:p>
          <a:p>
            <a:pPr lvl="2"/>
            <a:r>
              <a:rPr lang="en-US" dirty="0" smtClean="0"/>
              <a:t>List of 73 different </a:t>
            </a:r>
            <a:r>
              <a:rPr lang="en-US" dirty="0" err="1" smtClean="0"/>
              <a:t>queueing</a:t>
            </a:r>
            <a:r>
              <a:rPr lang="en-US" dirty="0" smtClean="0"/>
              <a:t> theory software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Model Logic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8941" t="25000" r="16892" b="39524"/>
          <a:stretch>
            <a:fillRect/>
          </a:stretch>
        </p:blipFill>
        <p:spPr bwMode="auto">
          <a:xfrm>
            <a:off x="0" y="1752600"/>
            <a:ext cx="9144000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mulation animation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504825" y="114300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 Summary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Project Goal: To effectively </a:t>
            </a:r>
            <a:r>
              <a:rPr lang="en-US" dirty="0"/>
              <a:t>analyze and simulate street parking around VCU campus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Similar Studies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Simulation Creation</a:t>
            </a:r>
          </a:p>
          <a:p>
            <a:r>
              <a:rPr lang="en-US" dirty="0" smtClean="0"/>
              <a:t>Simulation Results Summary</a:t>
            </a:r>
          </a:p>
          <a:p>
            <a:r>
              <a:rPr lang="en-US" dirty="0" smtClean="0"/>
              <a:t>Final Analysis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in Queue Comparison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1628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Regulated Vs. Un-Regulated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1524000"/>
            <a:ext cx="6934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2999" y="4191000"/>
          <a:ext cx="7696198" cy="2667000"/>
        </p:xfrm>
        <a:graphic>
          <a:graphicData uri="http://schemas.openxmlformats.org/drawingml/2006/table">
            <a:tbl>
              <a:tblPr/>
              <a:tblGrid>
                <a:gridCol w="2880448"/>
                <a:gridCol w="1110174"/>
                <a:gridCol w="825127"/>
                <a:gridCol w="2085327"/>
                <a:gridCol w="795122"/>
              </a:tblGrid>
              <a:tr h="222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 UNREGULATED AREAS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Replications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replication length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2909.5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data collection time: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Average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Half Width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11638 seconds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 wishes to park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9.185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 hours 13 minutes 58 seconds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space available leave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Average System Time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Park Leave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175.355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 minutes 29 seconds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Parking Area Utilization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park prob based on stat sum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 spent in Parking Queue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1274.465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51.065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9.66%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Average time in system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220.2538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19.845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Graph of WIP in queue for park process: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 Reps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For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Park probability maybe larger. During the study illegal and no parking regulated area were accounted for which can skew available spots, and parking probability.</a:t>
            </a:r>
          </a:p>
          <a:p>
            <a:r>
              <a:rPr lang="en-US" dirty="0" smtClean="0"/>
              <a:t>Data Collection:</a:t>
            </a:r>
          </a:p>
          <a:p>
            <a:pPr lvl="1"/>
            <a:r>
              <a:rPr lang="en-US" dirty="0" smtClean="0"/>
              <a:t>Smaller area = more accurate results</a:t>
            </a:r>
            <a:endParaRPr lang="en-US" dirty="0" smtClean="0"/>
          </a:p>
          <a:p>
            <a:pPr lvl="1"/>
            <a:r>
              <a:rPr lang="en-US" dirty="0" smtClean="0"/>
              <a:t>Accounting for a few spots during a time interval</a:t>
            </a:r>
          </a:p>
          <a:p>
            <a:pPr lvl="1"/>
            <a:r>
              <a:rPr lang="en-US" dirty="0" smtClean="0"/>
              <a:t>Account for each spot rather than all of the spots and creating an average for the area.</a:t>
            </a:r>
          </a:p>
          <a:p>
            <a:pPr lvl="1"/>
            <a:r>
              <a:rPr lang="en-US" dirty="0" smtClean="0"/>
              <a:t>Collect during different times of day over several weeks</a:t>
            </a:r>
          </a:p>
          <a:p>
            <a:r>
              <a:rPr lang="en-US" dirty="0" smtClean="0"/>
              <a:t>Simulate based on parking spot rather than parking area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Conclusive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Project creates a basis for a more in-depth parking study, and describes averages in different areas around VCU.</a:t>
            </a:r>
          </a:p>
          <a:p>
            <a:r>
              <a:rPr lang="en-US" dirty="0" smtClean="0"/>
              <a:t>C</a:t>
            </a:r>
            <a:r>
              <a:rPr lang="en-US" dirty="0" smtClean="0"/>
              <a:t>ars are parking approx every 4 minutes, and they are arriving approx every 49 seconds.</a:t>
            </a:r>
          </a:p>
          <a:p>
            <a:r>
              <a:rPr lang="en-US" dirty="0" smtClean="0"/>
              <a:t>Street Parking in the selected areas may not be that terrible since parking happens fairly quickly.</a:t>
            </a:r>
            <a:endParaRPr lang="en-US" dirty="0" smtClean="0"/>
          </a:p>
          <a:p>
            <a:r>
              <a:rPr lang="en-US" dirty="0" smtClean="0"/>
              <a:t>An increase in free parking lots will reduce the amount of cruising.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11 Studies</a:t>
            </a:r>
          </a:p>
          <a:p>
            <a:r>
              <a:rPr lang="en-US" dirty="0" smtClean="0"/>
              <a:t>What Parking Analysis Studies attempt to achieve:</a:t>
            </a:r>
          </a:p>
          <a:p>
            <a:pPr lvl="1"/>
            <a:r>
              <a:rPr lang="en-US" dirty="0" smtClean="0"/>
              <a:t>Good size for Parking areas based on constraints</a:t>
            </a:r>
          </a:p>
          <a:p>
            <a:pPr lvl="1"/>
            <a:r>
              <a:rPr lang="en-US" dirty="0" smtClean="0"/>
              <a:t>Proper Street Parking Regulations</a:t>
            </a:r>
          </a:p>
          <a:p>
            <a:pPr lvl="1"/>
            <a:r>
              <a:rPr lang="en-US" dirty="0" smtClean="0"/>
              <a:t>Minimizing Costs of Parking Areas using meters</a:t>
            </a:r>
          </a:p>
          <a:p>
            <a:pPr lvl="1"/>
            <a:r>
              <a:rPr lang="en-US" dirty="0" smtClean="0"/>
              <a:t>Proper Design to reduce traffic flow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Donald </a:t>
            </a:r>
            <a:r>
              <a:rPr lang="en-US" dirty="0" err="1" smtClean="0"/>
              <a:t>Shoup</a:t>
            </a:r>
            <a:r>
              <a:rPr lang="en-US" dirty="0" smtClean="0"/>
              <a:t> and No Vacancy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Donald </a:t>
            </a:r>
            <a:r>
              <a:rPr lang="en-US" dirty="0" err="1" smtClean="0"/>
              <a:t>Shoup</a:t>
            </a:r>
            <a:r>
              <a:rPr lang="en-US" dirty="0"/>
              <a:t> </a:t>
            </a:r>
            <a:r>
              <a:rPr lang="en-US" dirty="0" smtClean="0"/>
              <a:t>– Professor in Urban Planning</a:t>
            </a:r>
          </a:p>
          <a:p>
            <a:pPr lvl="1"/>
            <a:r>
              <a:rPr lang="en-US" dirty="0" smtClean="0"/>
              <a:t>Cruising for Parking</a:t>
            </a:r>
          </a:p>
          <a:p>
            <a:pPr lvl="1"/>
            <a:r>
              <a:rPr lang="en-US" dirty="0" smtClean="0"/>
              <a:t>Study explains reasons why parking is important</a:t>
            </a:r>
          </a:p>
          <a:p>
            <a:r>
              <a:rPr lang="en-US" dirty="0" smtClean="0"/>
              <a:t>No Vacancy</a:t>
            </a:r>
          </a:p>
          <a:p>
            <a:pPr lvl="1"/>
            <a:r>
              <a:rPr lang="en-US" dirty="0" smtClean="0"/>
              <a:t>45</a:t>
            </a:r>
            <a:r>
              <a:rPr lang="en-US" dirty="0"/>
              <a:t>% of total traffic was cruising for parking in their </a:t>
            </a:r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94% average curb saturation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The Areas</a:t>
            </a:r>
          </a:p>
          <a:p>
            <a:r>
              <a:rPr lang="en-US" dirty="0" smtClean="0"/>
              <a:t>Data Collection Evolution</a:t>
            </a:r>
          </a:p>
          <a:p>
            <a:r>
              <a:rPr lang="en-US" dirty="0" smtClean="0"/>
              <a:t>Calculating Inter-Arrival Rates</a:t>
            </a:r>
          </a:p>
          <a:p>
            <a:r>
              <a:rPr lang="en-US" dirty="0" smtClean="0"/>
              <a:t>Summary </a:t>
            </a:r>
            <a:r>
              <a:rPr lang="en-US" dirty="0" smtClean="0"/>
              <a:t>Statistics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Parking Restrictions?</a:t>
            </a:r>
          </a:p>
          <a:p>
            <a:pPr lvl="1"/>
            <a:r>
              <a:rPr lang="en-US" dirty="0" smtClean="0"/>
              <a:t>Meter</a:t>
            </a:r>
          </a:p>
          <a:p>
            <a:pPr lvl="1"/>
            <a:r>
              <a:rPr lang="en-US" dirty="0" smtClean="0"/>
              <a:t>Time Signs</a:t>
            </a:r>
          </a:p>
          <a:p>
            <a:pPr lvl="2"/>
            <a:r>
              <a:rPr lang="en-US" dirty="0" smtClean="0"/>
              <a:t>Hourly</a:t>
            </a:r>
          </a:p>
          <a:p>
            <a:pPr lvl="2"/>
            <a:r>
              <a:rPr lang="en-US" dirty="0" smtClean="0"/>
              <a:t>No Park</a:t>
            </a:r>
          </a:p>
          <a:p>
            <a:pPr lvl="1"/>
            <a:r>
              <a:rPr lang="en-US" dirty="0" smtClean="0"/>
              <a:t>No Restriction</a:t>
            </a:r>
          </a:p>
          <a:p>
            <a:r>
              <a:rPr lang="en-US" dirty="0" smtClean="0"/>
              <a:t>Good visibility</a:t>
            </a:r>
          </a:p>
          <a:p>
            <a:r>
              <a:rPr lang="en-US" dirty="0" smtClean="0"/>
              <a:t>Commuter Student Spots</a:t>
            </a:r>
          </a:p>
          <a:p>
            <a:r>
              <a:rPr lang="en-US" dirty="0" smtClean="0"/>
              <a:t>Decision: 4 Unrestricted, 2 Restricted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Areas</a:t>
            </a:r>
            <a:endParaRPr lang="en-US" dirty="0"/>
          </a:p>
        </p:txBody>
      </p:sp>
      <p:pic>
        <p:nvPicPr>
          <p:cNvPr id="4" name="Picture 3" descr="area 1 and 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5867400" cy="2590800"/>
          </a:xfrm>
          <a:prstGeom prst="rect">
            <a:avLst/>
          </a:prstGeom>
        </p:spPr>
      </p:pic>
      <p:pic>
        <p:nvPicPr>
          <p:cNvPr id="5" name="Picture 4" descr="area 6.png"/>
          <p:cNvPicPr/>
          <p:nvPr/>
        </p:nvPicPr>
        <p:blipFill>
          <a:blip r:embed="rId3" cstate="print"/>
          <a:stretch>
            <a:fillRect/>
          </a:stretch>
        </p:blipFill>
        <p:spPr>
          <a:xfrm rot="5400000">
            <a:off x="5105400" y="2209800"/>
            <a:ext cx="4876800" cy="3200400"/>
          </a:xfrm>
          <a:prstGeom prst="rect">
            <a:avLst/>
          </a:prstGeom>
        </p:spPr>
      </p:pic>
      <p:pic>
        <p:nvPicPr>
          <p:cNvPr id="6" name="Picture 5" descr="Area 3 4 and 5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3124200"/>
            <a:ext cx="61722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Continuous Stop Watch vs. Non-continuous</a:t>
            </a:r>
          </a:p>
          <a:p>
            <a:r>
              <a:rPr lang="en-US" dirty="0" smtClean="0"/>
              <a:t>Information needed for simulation</a:t>
            </a:r>
          </a:p>
          <a:p>
            <a:pPr lvl="1"/>
            <a:r>
              <a:rPr lang="en-US" dirty="0" smtClean="0"/>
              <a:t>Total number of spots</a:t>
            </a:r>
          </a:p>
          <a:p>
            <a:pPr lvl="1"/>
            <a:r>
              <a:rPr lang="en-US" dirty="0" smtClean="0"/>
              <a:t>Number of spots at time 0</a:t>
            </a:r>
          </a:p>
          <a:p>
            <a:pPr lvl="1"/>
            <a:r>
              <a:rPr lang="en-US" dirty="0" smtClean="0"/>
              <a:t>Times: car arrives, car parks, parked car leaves, car leaves</a:t>
            </a:r>
          </a:p>
          <a:p>
            <a:r>
              <a:rPr lang="en-US" dirty="0" smtClean="0"/>
              <a:t>Data Collection Evolution</a:t>
            </a:r>
          </a:p>
          <a:p>
            <a:pPr lvl="1"/>
            <a:r>
              <a:rPr lang="en-US" dirty="0" smtClean="0"/>
              <a:t>Why it Happened</a:t>
            </a:r>
          </a:p>
          <a:p>
            <a:pPr lvl="2"/>
            <a:r>
              <a:rPr lang="en-US" dirty="0" smtClean="0"/>
              <a:t>Effective recording of the speed of incoming cars.</a:t>
            </a:r>
          </a:p>
          <a:p>
            <a:pPr lvl="1"/>
            <a:r>
              <a:rPr lang="en-US" dirty="0" smtClean="0"/>
              <a:t>Human Ability</a:t>
            </a:r>
          </a:p>
          <a:p>
            <a:pPr lvl="2"/>
            <a:r>
              <a:rPr lang="en-US" dirty="0" smtClean="0"/>
              <a:t>4-6 Entries every 10 seconds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Evolution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5867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81400"/>
            <a:ext cx="7620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257800"/>
            <a:ext cx="7620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6019800" y="1981200"/>
            <a:ext cx="1295400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Evolution 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848600" y="3886200"/>
            <a:ext cx="1295400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Evolution 2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7848600" y="5715000"/>
            <a:ext cx="1295400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Evolution 3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599</Words>
  <Application>Microsoft Office PowerPoint</Application>
  <PresentationFormat>On-screen Show (4:3)</PresentationFormat>
  <Paragraphs>139</Paragraphs>
  <Slides>24</Slides>
  <Notes>0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MathType 6.0 Equation</vt:lpstr>
      <vt:lpstr>Slide 1</vt:lpstr>
      <vt:lpstr>Discussion Summary</vt:lpstr>
      <vt:lpstr>Similar Studies</vt:lpstr>
      <vt:lpstr>Donald Shoup and No Vacancy</vt:lpstr>
      <vt:lpstr>Methods</vt:lpstr>
      <vt:lpstr>Choosing The Areas</vt:lpstr>
      <vt:lpstr>The Areas</vt:lpstr>
      <vt:lpstr>Data Collection</vt:lpstr>
      <vt:lpstr>Data Collection Evolution</vt:lpstr>
      <vt:lpstr>Inter-Arrival Rate Calculation</vt:lpstr>
      <vt:lpstr>Written Notation</vt:lpstr>
      <vt:lpstr>Inter-Arrival Rate Calc Cont.</vt:lpstr>
      <vt:lpstr>The Power of @Risk</vt:lpstr>
      <vt:lpstr>Summary Statistics</vt:lpstr>
      <vt:lpstr>Simulation Creation</vt:lpstr>
      <vt:lpstr>Simulation Model Logic</vt:lpstr>
      <vt:lpstr>Slide 17</vt:lpstr>
      <vt:lpstr>Simulation Results Summary</vt:lpstr>
      <vt:lpstr>Final Analysis</vt:lpstr>
      <vt:lpstr>Number in Queue Comparison</vt:lpstr>
      <vt:lpstr>Regulated Vs. Un-Regulated</vt:lpstr>
      <vt:lpstr>Room For Improvements</vt:lpstr>
      <vt:lpstr>Conclusive Thoughts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Jacob</dc:creator>
  <cp:lastModifiedBy>Jacob</cp:lastModifiedBy>
  <cp:revision>33</cp:revision>
  <dcterms:created xsi:type="dcterms:W3CDTF">2015-05-03T20:08:11Z</dcterms:created>
  <dcterms:modified xsi:type="dcterms:W3CDTF">2015-05-05T05:40:43Z</dcterms:modified>
</cp:coreProperties>
</file>