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4" r:id="rId5"/>
    <p:sldId id="345" r:id="rId6"/>
    <p:sldId id="346" r:id="rId7"/>
    <p:sldId id="347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9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2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6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9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8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0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7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0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1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318" y="391887"/>
            <a:ext cx="5517541" cy="303711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3000"/>
              </a:spcAft>
            </a:pPr>
            <a:r>
              <a:rPr lang="hr-HR" dirty="0">
                <a:solidFill>
                  <a:schemeClr val="tx1"/>
                </a:solidFill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Seminar 2</a:t>
            </a:r>
            <a:br>
              <a:rPr lang="hr-HR" dirty="0">
                <a:solidFill>
                  <a:schemeClr val="tx1"/>
                </a:solidFill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</a:br>
            <a:br>
              <a:rPr lang="hr-HR" dirty="0">
                <a:solidFill>
                  <a:schemeClr val="tx1"/>
                </a:solidFill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</a:br>
            <a:r>
              <a:rPr lang="hr-HR" sz="3200" dirty="0">
                <a:solidFill>
                  <a:schemeClr val="tx1"/>
                </a:solidFill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Računalna analiza državnog deficita temeljena na uvidima moderne monetarne teorije</a:t>
            </a:r>
            <a:endParaRPr lang="en-US" dirty="0">
              <a:solidFill>
                <a:schemeClr val="tx1"/>
              </a:solidFill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FB265D2-01B6-D2A6-D9C0-8582E4D3DA77}"/>
              </a:ext>
            </a:extLst>
          </p:cNvPr>
          <p:cNvSpPr txBox="1">
            <a:spLocks/>
          </p:cNvSpPr>
          <p:nvPr/>
        </p:nvSpPr>
        <p:spPr>
          <a:xfrm>
            <a:off x="5990995" y="2895602"/>
            <a:ext cx="5517541" cy="3037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spcAft>
                <a:spcPts val="3000"/>
              </a:spcAft>
            </a:pPr>
            <a:r>
              <a:rPr lang="hr-HR" sz="32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Jakov Krčadinac</a:t>
            </a:r>
            <a:endParaRPr lang="en-US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30880-A21C-901A-9DFA-C18F83C75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789" y="5128047"/>
            <a:ext cx="1010981" cy="12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7" y="990669"/>
            <a:ext cx="4533547" cy="1387332"/>
          </a:xfrm>
        </p:spPr>
        <p:txBody>
          <a:bodyPr>
            <a:normAutofit/>
          </a:bodyPr>
          <a:lstStyle/>
          <a:p>
            <a:r>
              <a:rPr lang="en-US" sz="4400" dirty="0" err="1"/>
              <a:t>Bankarski</a:t>
            </a:r>
            <a:r>
              <a:rPr lang="en-US" sz="4400" dirty="0"/>
              <a:t> </a:t>
            </a:r>
            <a:r>
              <a:rPr lang="en-US" sz="4400" dirty="0" err="1"/>
              <a:t>sektor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785CE-8915-7C51-54D4-71684FDED999}"/>
              </a:ext>
            </a:extLst>
          </p:cNvPr>
          <p:cNvSpPr txBox="1"/>
          <p:nvPr/>
        </p:nvSpPr>
        <p:spPr>
          <a:xfrm>
            <a:off x="652093" y="2274448"/>
            <a:ext cx="53317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Kupuje obveznice </a:t>
            </a:r>
            <a:r>
              <a:rPr lang="hr-HR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Treasuryja</a:t>
            </a: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putem relacije Open market </a:t>
            </a:r>
            <a:r>
              <a:rPr lang="hr-HR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operations</a:t>
            </a:r>
            <a:endParaRPr lang="hr-HR" sz="28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Plaća porez </a:t>
            </a:r>
            <a:r>
              <a:rPr lang="hr-HR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Treasuryju</a:t>
            </a:r>
            <a:endParaRPr lang="hr-HR" sz="28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Izdaje kredite sektoru poduzeća i kućanstvima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2050" name="Picture 2" descr="Dressed to kill: American Psycho's style legacy 30 years on">
            <a:extLst>
              <a:ext uri="{FF2B5EF4-FFF2-40B4-BE49-F238E27FC236}">
                <a16:creationId xmlns:a16="http://schemas.microsoft.com/office/drawing/2014/main" id="{4EBE05EC-FD3B-66FF-11E7-169B04753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" r="4565"/>
          <a:stretch/>
        </p:blipFill>
        <p:spPr bwMode="auto">
          <a:xfrm>
            <a:off x="6555686" y="2274448"/>
            <a:ext cx="4806819" cy="35363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6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8" y="990669"/>
            <a:ext cx="4489302" cy="1387332"/>
          </a:xfrm>
        </p:spPr>
        <p:txBody>
          <a:bodyPr>
            <a:normAutofit/>
          </a:bodyPr>
          <a:lstStyle/>
          <a:p>
            <a:r>
              <a:rPr lang="hr-HR" sz="4400" b="1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Sektor poduzeća</a:t>
            </a:r>
            <a:endParaRPr lang="en-US" sz="4400" b="1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785CE-8915-7C51-54D4-71684FDED999}"/>
              </a:ext>
            </a:extLst>
          </p:cNvPr>
          <p:cNvSpPr txBox="1"/>
          <p:nvPr/>
        </p:nvSpPr>
        <p:spPr>
          <a:xfrm>
            <a:off x="652093" y="2274448"/>
            <a:ext cx="55561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Plaća rate kredita s kamatom bankarskom sektoru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Treasuryju</a:t>
            </a: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plaća porez, plaća kućanstva za rad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12C39-347A-A634-EC39-337778B889A0}"/>
              </a:ext>
            </a:extLst>
          </p:cNvPr>
          <p:cNvSpPr txBox="1"/>
          <p:nvPr/>
        </p:nvSpPr>
        <p:spPr>
          <a:xfrm>
            <a:off x="6320390" y="2168913"/>
            <a:ext cx="50743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Treasuryju</a:t>
            </a: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plaćaju porez te kupuju izdane obveznice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Bankarskom sektoru plaćaju rate kredita uz kamatu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Plaćaju sektor poduzeća konzumacijom dobara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8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DEA8038-B264-1CED-98BE-C59628EC5AB5}"/>
              </a:ext>
            </a:extLst>
          </p:cNvPr>
          <p:cNvSpPr txBox="1">
            <a:spLocks/>
          </p:cNvSpPr>
          <p:nvPr/>
        </p:nvSpPr>
        <p:spPr>
          <a:xfrm>
            <a:off x="6208195" y="950491"/>
            <a:ext cx="4489302" cy="1387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400" b="1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Kućanstva</a:t>
            </a:r>
            <a:endParaRPr lang="en-US" sz="4400" b="1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750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B39082-3855-A2EC-DFC9-741FAEFF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2" y="444684"/>
            <a:ext cx="11199758" cy="945401"/>
          </a:xfrm>
        </p:spPr>
        <p:txBody>
          <a:bodyPr>
            <a:normAutofit/>
          </a:bodyPr>
          <a:lstStyle/>
          <a:p>
            <a:r>
              <a:rPr lang="hr-HR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Implementacija SFC modela</a:t>
            </a:r>
            <a:endParaRPr lang="en-US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3FA51-EC24-024A-AA52-5C4248773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1" y="1390085"/>
            <a:ext cx="6324139" cy="3080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A computer screen with text&#10;&#10;Description automatically generated">
            <a:extLst>
              <a:ext uri="{FF2B5EF4-FFF2-40B4-BE49-F238E27FC236}">
                <a16:creationId xmlns:a16="http://schemas.microsoft.com/office/drawing/2014/main" id="{E68D0B9F-0C8C-A494-DEA4-6DBFAF3FD2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"/>
          <a:stretch/>
        </p:blipFill>
        <p:spPr bwMode="auto">
          <a:xfrm>
            <a:off x="3544807" y="4688866"/>
            <a:ext cx="4895085" cy="1821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15139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B39082-3855-A2EC-DFC9-741FAEFF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2" y="444684"/>
            <a:ext cx="11199758" cy="945401"/>
          </a:xfrm>
        </p:spPr>
        <p:txBody>
          <a:bodyPr>
            <a:normAutofit/>
          </a:bodyPr>
          <a:lstStyle/>
          <a:p>
            <a:r>
              <a:rPr lang="hr-HR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Implementacija SFC modela</a:t>
            </a:r>
            <a:endParaRPr lang="en-US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FEA0512F-B7E4-D24C-777C-14F5D9AC1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2" y="2015591"/>
            <a:ext cx="7820925" cy="3515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92070CF-2F5A-457A-5726-44CEDA3D1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04" y="1122178"/>
            <a:ext cx="3396324" cy="5291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1680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B39082-3855-A2EC-DFC9-741FAEFF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11" y="691671"/>
            <a:ext cx="11199758" cy="945401"/>
          </a:xfrm>
        </p:spPr>
        <p:txBody>
          <a:bodyPr>
            <a:normAutofit fontScale="90000"/>
          </a:bodyPr>
          <a:lstStyle/>
          <a:p>
            <a:r>
              <a:rPr lang="hr-HR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Rezultati i usporedba sa stvarnim podacima</a:t>
            </a:r>
            <a:endParaRPr lang="en-US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4558AF1-5569-F02C-8727-87FB56CE6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1" y="2301496"/>
            <a:ext cx="11169338" cy="2919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7294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/>
          <a:p>
            <a:r>
              <a:rPr lang="hr-HR" sz="5400" dirty="0"/>
              <a:t>Uvod</a:t>
            </a:r>
            <a:endParaRPr lang="en-US" sz="5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637071"/>
            <a:ext cx="5178425" cy="43065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Makroekonomija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Državni deficit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Mitovi o deficitu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Makroekonomski modeli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Stock flow consistent </a:t>
            </a: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(SFC)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4" y="342221"/>
            <a:ext cx="4798858" cy="1237361"/>
          </a:xfrm>
        </p:spPr>
        <p:txBody>
          <a:bodyPr/>
          <a:lstStyle/>
          <a:p>
            <a:r>
              <a:rPr lang="hr-HR" dirty="0"/>
              <a:t>Teorijska podloga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639D3-6F3C-4C2A-FB69-D607B0B97E95}"/>
              </a:ext>
            </a:extLst>
          </p:cNvPr>
          <p:cNvSpPr txBox="1"/>
          <p:nvPr/>
        </p:nvSpPr>
        <p:spPr>
          <a:xfrm>
            <a:off x="392474" y="1716833"/>
            <a:ext cx="64468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Moderna monetarna teorija (MMT)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The Deficit Myth: Modern Monetary Theory and the Birth of the People's Economy </a:t>
            </a:r>
            <a:r>
              <a:rPr lang="en-US" sz="24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autorice</a:t>
            </a:r>
            <a:r>
              <a:rPr lang="en-US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Stephanie Kelton</a:t>
            </a: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Wynne Godley </a:t>
            </a: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FD27A-CC87-FF23-8244-220E2634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85" y="3596070"/>
            <a:ext cx="3305907" cy="27048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- Stephanie Kelton">
            <a:extLst>
              <a:ext uri="{FF2B5EF4-FFF2-40B4-BE49-F238E27FC236}">
                <a16:creationId xmlns:a16="http://schemas.microsoft.com/office/drawing/2014/main" id="{AE3D24A8-1D2D-67CB-DF71-2141C6C2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0" y="265471"/>
            <a:ext cx="3074748" cy="43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B39082-3855-A2EC-DFC9-741FAEFF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74" y="342221"/>
            <a:ext cx="11199758" cy="1237361"/>
          </a:xfrm>
        </p:spPr>
        <p:txBody>
          <a:bodyPr>
            <a:normAutofit fontScale="90000"/>
          </a:bodyPr>
          <a:lstStyle/>
          <a:p>
            <a:r>
              <a:rPr lang="hr-HR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Ključni uvidi moderne monetarne teorije</a:t>
            </a:r>
            <a:endParaRPr lang="en-US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7F305-BD7A-660E-DFD3-405FE69B2218}"/>
              </a:ext>
            </a:extLst>
          </p:cNvPr>
          <p:cNvSpPr txBox="1"/>
          <p:nvPr/>
        </p:nvSpPr>
        <p:spPr>
          <a:xfrm>
            <a:off x="392474" y="1716833"/>
            <a:ext cx="83238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Povezanost državnog deficita i inflacije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Najjednostavniji ekonomski model (jednadžba):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D7378-792D-172D-BB1E-4685AFA47294}"/>
              </a:ext>
            </a:extLst>
          </p:cNvPr>
          <p:cNvSpPr txBox="1"/>
          <p:nvPr/>
        </p:nvSpPr>
        <p:spPr>
          <a:xfrm>
            <a:off x="1934088" y="3301882"/>
            <a:ext cx="8323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hr-H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financijska bilanca vlade + bilanca ostalih sektora = 0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hr-H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državni deficit = višak ostalih sektora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D69B9-D2B8-0BF3-29C4-A8B0D9F7D0EF}"/>
              </a:ext>
            </a:extLst>
          </p:cNvPr>
          <p:cNvSpPr/>
          <p:nvPr/>
        </p:nvSpPr>
        <p:spPr>
          <a:xfrm>
            <a:off x="5791744" y="3934570"/>
            <a:ext cx="401217" cy="5505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B7F305-BD7A-660E-DFD3-405FE69B2218}"/>
              </a:ext>
            </a:extLst>
          </p:cNvPr>
          <p:cNvSpPr txBox="1"/>
          <p:nvPr/>
        </p:nvSpPr>
        <p:spPr>
          <a:xfrm>
            <a:off x="598952" y="610704"/>
            <a:ext cx="9474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r-HR" sz="2400" b="1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1. Primjer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Monetarno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</a:t>
            </a: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suverena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</a:t>
            </a: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država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</a:t>
            </a: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koja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</a:t>
            </a: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provodi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deficit</a:t>
            </a:r>
            <a:endParaRPr lang="hr-HR" sz="28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2" name="Picture 1" descr="A diagram of a few buckets&#10;&#10;Description automatically generated">
            <a:extLst>
              <a:ext uri="{FF2B5EF4-FFF2-40B4-BE49-F238E27FC236}">
                <a16:creationId xmlns:a16="http://schemas.microsoft.com/office/drawing/2014/main" id="{058D8E70-11C2-3463-36B6-728FDEA4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45" y="1914086"/>
            <a:ext cx="7890510" cy="39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B7F305-BD7A-660E-DFD3-405FE69B2218}"/>
              </a:ext>
            </a:extLst>
          </p:cNvPr>
          <p:cNvSpPr txBox="1"/>
          <p:nvPr/>
        </p:nvSpPr>
        <p:spPr>
          <a:xfrm>
            <a:off x="598952" y="610704"/>
            <a:ext cx="94741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r-HR" sz="2400" b="1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2. Primjer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Monetarno suverena država s balansiranim budžetom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3" name="Picture 2" descr="A diagram of a balanced budget&#10;&#10;Description automatically generated">
            <a:extLst>
              <a:ext uri="{FF2B5EF4-FFF2-40B4-BE49-F238E27FC236}">
                <a16:creationId xmlns:a16="http://schemas.microsoft.com/office/drawing/2014/main" id="{546D109A-E0D9-CB0A-5E51-CDA40AAA4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0"/>
          <a:stretch/>
        </p:blipFill>
        <p:spPr bwMode="auto">
          <a:xfrm>
            <a:off x="1939684" y="2277208"/>
            <a:ext cx="8312631" cy="3396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08116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B7F305-BD7A-660E-DFD3-405FE69B2218}"/>
              </a:ext>
            </a:extLst>
          </p:cNvPr>
          <p:cNvSpPr txBox="1"/>
          <p:nvPr/>
        </p:nvSpPr>
        <p:spPr>
          <a:xfrm>
            <a:off x="598952" y="610704"/>
            <a:ext cx="9474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r-HR" sz="2400" b="1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3. Primjer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Monetarno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</a:t>
            </a: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suverena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</a:t>
            </a: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država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 </a:t>
            </a: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koja 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je u „</a:t>
            </a:r>
            <a:r>
              <a:rPr lang="it-IT" sz="28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plusu</a:t>
            </a:r>
            <a:r>
              <a:rPr lang="it-IT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“</a:t>
            </a:r>
            <a:endParaRPr lang="hr-HR" sz="28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3" name="Picture 2" descr="A diagram of a person's face&#10;&#10;Description automatically generated">
            <a:extLst>
              <a:ext uri="{FF2B5EF4-FFF2-40B4-BE49-F238E27FC236}">
                <a16:creationId xmlns:a16="http://schemas.microsoft.com/office/drawing/2014/main" id="{8E5C2B02-F488-E8C5-D2B9-32675E76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36" y="2157412"/>
            <a:ext cx="7246327" cy="36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086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8" y="548218"/>
            <a:ext cx="3967316" cy="1387332"/>
          </a:xfrm>
        </p:spPr>
        <p:txBody>
          <a:bodyPr>
            <a:normAutofit/>
          </a:bodyPr>
          <a:lstStyle/>
          <a:p>
            <a:r>
              <a:rPr lang="hr-HR" sz="4400" dirty="0"/>
              <a:t>SFC model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785CE-8915-7C51-54D4-71684FDED999}"/>
              </a:ext>
            </a:extLst>
          </p:cNvPr>
          <p:cNvSpPr txBox="1"/>
          <p:nvPr/>
        </p:nvSpPr>
        <p:spPr>
          <a:xfrm>
            <a:off x="539898" y="2097468"/>
            <a:ext cx="34610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5 ekonomskih entiteta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Novčani tokovi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A97C284E-078E-7C42-13F4-35529F8D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11" y="150326"/>
            <a:ext cx="7743337" cy="65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86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8" y="990669"/>
            <a:ext cx="3967316" cy="1387332"/>
          </a:xfrm>
        </p:spPr>
        <p:txBody>
          <a:bodyPr>
            <a:normAutofit/>
          </a:bodyPr>
          <a:lstStyle/>
          <a:p>
            <a:r>
              <a:rPr lang="hr-HR" sz="4400" dirty="0"/>
              <a:t>US </a:t>
            </a:r>
            <a:r>
              <a:rPr lang="hr-HR" sz="4400" dirty="0" err="1"/>
              <a:t>Treasury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785CE-8915-7C51-54D4-71684FDED999}"/>
              </a:ext>
            </a:extLst>
          </p:cNvPr>
          <p:cNvSpPr txBox="1"/>
          <p:nvPr/>
        </p:nvSpPr>
        <p:spPr>
          <a:xfrm>
            <a:off x="652093" y="2274448"/>
            <a:ext cx="555610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Plaća sektor poduzeća u obliku vladine potrošnje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Plaća kućanstva u obliku socijalne pomoći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8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Plaća FED-u, bankama i kućanstvima kamate na kupljene obveznice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FA27BF0-6DF8-6F05-D04E-33DCED2AB1E9}"/>
              </a:ext>
            </a:extLst>
          </p:cNvPr>
          <p:cNvSpPr txBox="1">
            <a:spLocks/>
          </p:cNvSpPr>
          <p:nvPr/>
        </p:nvSpPr>
        <p:spPr>
          <a:xfrm>
            <a:off x="6208195" y="1037441"/>
            <a:ext cx="5792076" cy="1387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Federal Reserve</a:t>
            </a:r>
            <a:r>
              <a:rPr lang="hr-HR" sz="4400" dirty="0"/>
              <a:t> </a:t>
            </a:r>
            <a:r>
              <a:rPr lang="en-US" sz="4400" dirty="0"/>
              <a:t>(FED)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12C39-347A-A634-EC39-337778B889A0}"/>
              </a:ext>
            </a:extLst>
          </p:cNvPr>
          <p:cNvSpPr txBox="1"/>
          <p:nvPr/>
        </p:nvSpPr>
        <p:spPr>
          <a:xfrm>
            <a:off x="6320390" y="2274448"/>
            <a:ext cx="50743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2400" dirty="0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Nakon pokrića svojih troškova ostatak profita vraća u </a:t>
            </a:r>
            <a:r>
              <a:rPr lang="hr-HR" sz="2400" dirty="0" err="1">
                <a:latin typeface="Baskerville Display PT Web" panose="02030602080406020203" pitchFamily="18" charset="0"/>
                <a:ea typeface="Baskerville Display PT Web" panose="02030602080406020203" pitchFamily="18" charset="0"/>
              </a:rPr>
              <a:t>Treasury</a:t>
            </a: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r-HR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askerville Display PT Web" panose="02030602080406020203" pitchFamily="18" charset="0"/>
              <a:ea typeface="Baskerville Display PT Web" panose="02030602080406020203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D7BB75-654A-1C93-A4C0-6EB5F3ED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52" y="3749163"/>
            <a:ext cx="2071396" cy="20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315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75</TotalTime>
  <Words>248</Words>
  <Application>Microsoft Office PowerPoint</Application>
  <PresentationFormat>Widescreen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Display PT Web</vt:lpstr>
      <vt:lpstr>Bodoni MT</vt:lpstr>
      <vt:lpstr>Calibri</vt:lpstr>
      <vt:lpstr>Source Sans Pro Light</vt:lpstr>
      <vt:lpstr>Times New Roman</vt:lpstr>
      <vt:lpstr>Custom</vt:lpstr>
      <vt:lpstr>Seminar 2  Računalna analiza državnog deficita temeljena na uvidima moderne monetarne teorije</vt:lpstr>
      <vt:lpstr>Uvod</vt:lpstr>
      <vt:lpstr>Teorijska podloga</vt:lpstr>
      <vt:lpstr>Ključni uvidi moderne monetarne teorije</vt:lpstr>
      <vt:lpstr>PowerPoint Presentation</vt:lpstr>
      <vt:lpstr>PowerPoint Presentation</vt:lpstr>
      <vt:lpstr>PowerPoint Presentation</vt:lpstr>
      <vt:lpstr>SFC model</vt:lpstr>
      <vt:lpstr>US Treasury</vt:lpstr>
      <vt:lpstr>Bankarski sektor</vt:lpstr>
      <vt:lpstr>Sektor poduzeća</vt:lpstr>
      <vt:lpstr>Implementacija SFC modela</vt:lpstr>
      <vt:lpstr>Implementacija SFC modela</vt:lpstr>
      <vt:lpstr>Rezultati i usporedba sa stvarnim podacima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2  Računalna analiza državnog deficita temeljena na uvidima moderne monetarne teorije</dc:title>
  <dc:creator>Jakov Krčadinac</dc:creator>
  <cp:lastModifiedBy>Jakov Krčadinac</cp:lastModifiedBy>
  <cp:revision>10</cp:revision>
  <dcterms:created xsi:type="dcterms:W3CDTF">2024-05-16T18:36:43Z</dcterms:created>
  <dcterms:modified xsi:type="dcterms:W3CDTF">2024-05-16T19:52:09Z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