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509" r:id="rId3"/>
    <p:sldId id="510" r:id="rId4"/>
    <p:sldId id="538" r:id="rId5"/>
    <p:sldId id="576" r:id="rId6"/>
    <p:sldId id="598" r:id="rId7"/>
    <p:sldId id="560" r:id="rId8"/>
    <p:sldId id="597" r:id="rId9"/>
    <p:sldId id="608" r:id="rId10"/>
    <p:sldId id="609" r:id="rId11"/>
    <p:sldId id="607" r:id="rId12"/>
    <p:sldId id="610" r:id="rId13"/>
    <p:sldId id="612" r:id="rId14"/>
    <p:sldId id="611" r:id="rId15"/>
    <p:sldId id="430" r:id="rId16"/>
    <p:sldId id="591" r:id="rId17"/>
    <p:sldId id="605" r:id="rId18"/>
    <p:sldId id="606" r:id="rId19"/>
    <p:sldId id="563" r:id="rId20"/>
    <p:sldId id="587" r:id="rId21"/>
    <p:sldId id="256" r:id="rId22"/>
    <p:sldId id="601" r:id="rId23"/>
    <p:sldId id="602" r:id="rId24"/>
    <p:sldId id="603" r:id="rId25"/>
    <p:sldId id="257" r:id="rId26"/>
    <p:sldId id="586" r:id="rId27"/>
    <p:sldId id="592" r:id="rId28"/>
    <p:sldId id="258" r:id="rId29"/>
    <p:sldId id="594" r:id="rId30"/>
    <p:sldId id="595" r:id="rId31"/>
    <p:sldId id="604" r:id="rId32"/>
    <p:sldId id="593" r:id="rId33"/>
    <p:sldId id="596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F221AD-D513-A956-EF86-F53BAE8BBE74}" name="jkbprange@gmail.com" initials="j" userId="2503eb9a969427b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F4"/>
    <a:srgbClr val="9751CB"/>
    <a:srgbClr val="FFD96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8-4919-95BC-DF9485B3111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C8-4919-95BC-DF9485B3111B}"/>
              </c:ext>
            </c:extLst>
          </c:dPt>
          <c:dPt>
            <c:idx val="2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8-4919-95BC-DF9485B3111B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accent4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C8-4919-95BC-DF9485B3111B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FF0000"/>
                </a:fgClr>
                <a:bgClr>
                  <a:schemeClr val="accent6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C8-4919-95BC-DF9485B3111B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C000"/>
                </a:fgClr>
                <a:bgClr>
                  <a:schemeClr val="accent6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C8-4919-95BC-DF9485B3111B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BC8-4919-95BC-DF9485B3111B}"/>
              </c:ext>
            </c:extLst>
          </c:dPt>
          <c:cat>
            <c:strRef>
              <c:f>Sheet1!$A$2:$A$8</c:f>
              <c:strCache>
                <c:ptCount val="7"/>
                <c:pt idx="0">
                  <c:v>GPT-2</c:v>
                </c:pt>
                <c:pt idx="1">
                  <c:v>+ Domain</c:v>
                </c:pt>
                <c:pt idx="2">
                  <c:v>UD (Syn-Dep)</c:v>
                </c:pt>
                <c:pt idx="3">
                  <c:v>Sem-Dep</c:v>
                </c:pt>
                <c:pt idx="4">
                  <c:v>PTB (Syn-Const)</c:v>
                </c:pt>
                <c:pt idx="5">
                  <c:v>Sem-Const</c:v>
                </c:pt>
                <c:pt idx="6">
                  <c:v>Average SLR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59.3</c:v>
                </c:pt>
                <c:pt idx="1">
                  <c:v>45.9</c:v>
                </c:pt>
                <c:pt idx="2">
                  <c:v>32.700000000000003</c:v>
                </c:pt>
                <c:pt idx="3">
                  <c:v>31</c:v>
                </c:pt>
                <c:pt idx="4">
                  <c:v>29.4</c:v>
                </c:pt>
                <c:pt idx="5">
                  <c:v>25.7</c:v>
                </c:pt>
                <c:pt idx="6">
                  <c:v>29.3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8-4919-95BC-DF9485B31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8883312"/>
        <c:axId val="838883728"/>
      </c:barChart>
      <c:catAx>
        <c:axId val="838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883728"/>
        <c:crosses val="autoZero"/>
        <c:auto val="1"/>
        <c:lblAlgn val="ctr"/>
        <c:lblOffset val="100"/>
        <c:noMultiLvlLbl val="0"/>
      </c:catAx>
      <c:valAx>
        <c:axId val="83888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88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EA-4E2C-B9A2-2E2F46B5D0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EA-4E2C-B9A2-2E2F46B5D0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EA-4E2C-B9A2-2E2F46B5D010}"/>
              </c:ext>
            </c:extLst>
          </c:dPt>
          <c:cat>
            <c:strRef>
              <c:f>Sheet1!$A$2:$A$5</c:f>
              <c:strCache>
                <c:ptCount val="4"/>
                <c:pt idx="0">
                  <c:v>Dep</c:v>
                </c:pt>
                <c:pt idx="1">
                  <c:v>Syn</c:v>
                </c:pt>
                <c:pt idx="2">
                  <c:v>Sem</c:v>
                </c:pt>
                <c:pt idx="3">
                  <c:v>Const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</c:v>
                </c:pt>
                <c:pt idx="1">
                  <c:v>30.5</c:v>
                </c:pt>
                <c:pt idx="2">
                  <c:v>28.4</c:v>
                </c:pt>
                <c:pt idx="3">
                  <c:v>27.6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A-4E2C-B9A2-2E2F46B5D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6191616"/>
        <c:axId val="1016205760"/>
      </c:barChart>
      <c:catAx>
        <c:axId val="101619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205760"/>
        <c:crosses val="autoZero"/>
        <c:auto val="1"/>
        <c:lblAlgn val="ctr"/>
        <c:lblOffset val="100"/>
        <c:noMultiLvlLbl val="0"/>
      </c:catAx>
      <c:valAx>
        <c:axId val="1016205760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DF5A-93DC-4EAB-84E7-668A3209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C3243-EE80-4316-BBE1-880788B3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E15D-BCA0-4E1F-8D9D-2196142D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F7A4-D201-4AEA-BE67-2CFE69CC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5B22-67EE-47A5-BB27-EF7548D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33A9-8E0D-4A6E-85E5-26F470B8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26413-DB4A-4E25-AAB2-4EB9EFC5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C14D-7CB5-4D7A-81D2-971F6E97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EA60-E7B7-4FDB-9D1E-09DBD5E7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FAFB-B8B9-4AC4-86E6-EAB83E4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8872D-B80B-4E5A-8BA1-A4D11A92C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4F249-D1BF-4A46-A519-2F129D40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660C-803D-4878-A3FC-CC21E9EB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AA02-DFD5-4F92-AE72-D544CA4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FFD0-3E1E-453D-BABF-8D02019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9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799E-2767-4AAE-93F0-51FC343F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E7B1-E994-4A13-8F1F-E809E46F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FD6D-A605-4EFB-BFC6-59F4B9CE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95EC-0E73-4EBF-9D0A-CC040455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9EFB-3B04-4DFD-A8C3-963F91B0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BCD4-EC71-4B51-A90E-4C8B1CF0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EA67-BDE7-4B2C-831E-B5518BC7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0731-7A12-4DB0-BABF-E17753CC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A24F-9DAE-470C-B943-3662F99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9803-E721-4429-8FC2-B40AAF4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8691-F196-4980-AB82-A0B4F1B7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6A3E-E983-48DF-9812-57C516EEC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2474-85B9-4995-85A9-C47B84E9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5FA4-E7BB-4B5E-9425-A5402BE6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957A-E26E-4572-AEF4-6DB08CF3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1D5C-BAFE-4F13-BE08-E20E2F21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E9F2-8545-4A72-80F7-E69448E5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0532-733B-4D9F-B52D-13D3FD47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885B-30CC-4F45-9FDD-F173DBA72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70BD3-184C-46FC-9AC2-F9CFF39CB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D476F-AA5B-449B-90E2-7F0B3970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D4D33-E62F-4DC0-BED6-61A6296F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ED1BE-5C39-4457-A751-78E2BF91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BD191-26E2-4AFD-9B4F-C636FB64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F8A5-5414-4B88-857E-FE59D7E9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374C4-75E4-48FD-9AD0-EF1199C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8FD8-01DA-47B6-B281-ED448257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3754-4B04-4FD1-8CCA-5142DD6A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30AC0-FCCD-407C-970E-67D810AB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1C840-0562-4FCD-A774-E4F467A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DB04-AB31-4594-AC8E-17FD95A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B7E-B185-40CE-B9D0-7B64EF11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78E5-61B9-48D4-ACC3-E474D6F5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D3BD-DCDA-4C77-AFF6-8672DEF8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794D-A47C-4DD5-9DB1-E1E2C88E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2F61-2E20-4997-912D-8311DEE6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95A4-03D4-4B8B-BE1B-C9D4D06A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57BC-D2FC-4A0C-BDBE-9EBFA7ED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107AB-8EDA-4D58-8109-B32E74B7A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6BB0-7781-4CF6-9B9C-ECD52955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AA1D-5C18-4D11-9024-6A52C45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65A2-4A3F-47E7-B7DE-F5821F5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F541-9AEB-4D29-B222-B0BCC4F5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09ADC-0D7D-447D-A510-8018BDA1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4B2E7-ACDC-4D26-8F69-C4CABDD5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4B65-81B2-4DB7-A460-3C0DEE68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7FA6-00B7-4D8C-A85F-2EDA1592E1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2C95-8C29-43F9-9851-4563CF01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8C2-5620-4041-AB8F-D2945382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D797-CA1C-4874-9C5D-E1E340B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6F315-BF68-460D-8586-7A3070FE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512550" cy="3698004"/>
          </a:xfrm>
        </p:spPr>
        <p:txBody>
          <a:bodyPr>
            <a:normAutofit/>
          </a:bodyPr>
          <a:lstStyle/>
          <a:p>
            <a:r>
              <a:rPr lang="en-US" sz="5400" dirty="0"/>
              <a:t>Linguistic Frameworks Go Toe-to-Toe at Neuro-symbolic Language Modeling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DC4F6-5CE1-479D-8E61-0FB04EFB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683885"/>
            <a:ext cx="10515600" cy="1119926"/>
          </a:xfrm>
        </p:spPr>
        <p:txBody>
          <a:bodyPr>
            <a:normAutofit/>
          </a:bodyPr>
          <a:lstStyle/>
          <a:p>
            <a:pPr algn="r"/>
            <a:r>
              <a:rPr lang="de-DE" sz="2800" dirty="0"/>
              <a:t>NAACL-HLT</a:t>
            </a:r>
            <a:br>
              <a:rPr lang="de-DE" sz="2800" dirty="0"/>
            </a:br>
            <a:r>
              <a:rPr lang="de-DE" sz="2800" dirty="0"/>
              <a:t>11th July 2022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8A36-5BA6-4A1A-A2D1-AA884EB4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337A7305-1BDD-44B3-AA6D-BACAD582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52" y="4812932"/>
            <a:ext cx="113157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B576C-F808-4C90-86CA-0550853A05DE}"/>
              </a:ext>
            </a:extLst>
          </p:cNvPr>
          <p:cNvSpPr txBox="1"/>
          <p:nvPr/>
        </p:nvSpPr>
        <p:spPr>
          <a:xfrm>
            <a:off x="2958047" y="6336932"/>
            <a:ext cx="31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Nathan Schneider, Georgetown</a:t>
            </a:r>
          </a:p>
        </p:txBody>
      </p:sp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96BF538-E51A-4174-870C-96EAA1E5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32" y="4697429"/>
            <a:ext cx="1311602" cy="1639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FE6A1-C1D8-46BB-996E-AF11077C4CEC}"/>
              </a:ext>
            </a:extLst>
          </p:cNvPr>
          <p:cNvSpPr txBox="1"/>
          <p:nvPr/>
        </p:nvSpPr>
        <p:spPr>
          <a:xfrm>
            <a:off x="6908113" y="6336932"/>
            <a:ext cx="392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Lingpeng</a:t>
            </a:r>
            <a:r>
              <a:rPr lang="en-US" dirty="0"/>
              <a:t> Kong, University of Hong Kong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50B6D-73D7-44B1-BF4B-2713C3442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"/>
          <a:stretch/>
        </p:blipFill>
        <p:spPr>
          <a:xfrm>
            <a:off x="3696962" y="255837"/>
            <a:ext cx="4798077" cy="2826233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5282CEE3-22E5-4EA0-B098-B871310770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2" r="23455" b="35921"/>
          <a:stretch/>
        </p:blipFill>
        <p:spPr>
          <a:xfrm>
            <a:off x="8808234" y="5377107"/>
            <a:ext cx="919259" cy="864066"/>
          </a:xfrm>
          <a:prstGeom prst="rect">
            <a:avLst/>
          </a:prstGeom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07979D1A-65AA-4246-91E3-CBD0BCE422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/>
          <a:stretch/>
        </p:blipFill>
        <p:spPr>
          <a:xfrm>
            <a:off x="1514883" y="4812932"/>
            <a:ext cx="1156440" cy="152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3D7D2F-9288-4383-AE26-EF2884B6D04D}"/>
              </a:ext>
            </a:extLst>
          </p:cNvPr>
          <p:cNvSpPr txBox="1"/>
          <p:nvPr/>
        </p:nvSpPr>
        <p:spPr>
          <a:xfrm>
            <a:off x="1387621" y="633693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Jakob </a:t>
            </a:r>
            <a:r>
              <a:rPr lang="en-US" dirty="0" err="1"/>
              <a:t>Prange</a:t>
            </a:r>
            <a:endParaRPr lang="en-US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A0F55F4-B48C-4DA6-8944-1FC57D3541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5"/>
          <a:stretch/>
        </p:blipFill>
        <p:spPr>
          <a:xfrm>
            <a:off x="4851143" y="4480913"/>
            <a:ext cx="1028955" cy="864067"/>
          </a:xfrm>
          <a:prstGeom prst="rect">
            <a:avLst/>
          </a:prstGeom>
        </p:spPr>
      </p:pic>
      <p:pic>
        <p:nvPicPr>
          <p:cNvPr id="17" name="Picture 16" descr="A close-up of a coin&#10;&#10;Description automatically generated with medium confidence">
            <a:extLst>
              <a:ext uri="{FF2B5EF4-FFF2-40B4-BE49-F238E27FC236}">
                <a16:creationId xmlns:a16="http://schemas.microsoft.com/office/drawing/2014/main" id="{68D9B8DB-2C50-42DE-98BA-5ABAE225CD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1" b="15122"/>
          <a:stretch/>
        </p:blipFill>
        <p:spPr>
          <a:xfrm>
            <a:off x="4532519" y="5389218"/>
            <a:ext cx="1666205" cy="9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6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1173E-43F4-4A9F-94B9-B609228A9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791D3DF4-E45A-5023-E06D-B7597CC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en-US" sz="4000" dirty="0"/>
              <a:t>Mechanism: Factoring -&gt; Encoding -&gt; </a:t>
            </a:r>
            <a:r>
              <a:rPr lang="en-US" sz="4000" dirty="0" err="1"/>
              <a:t>Ensembling</a:t>
            </a:r>
            <a:endParaRPr lang="en-US" sz="4000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C9226313-FC84-F62C-943B-A49A8E9DDC3E}"/>
              </a:ext>
            </a:extLst>
          </p:cNvPr>
          <p:cNvSpPr/>
          <p:nvPr/>
        </p:nvSpPr>
        <p:spPr>
          <a:xfrm>
            <a:off x="6872303" y="1357102"/>
            <a:ext cx="2060812" cy="8356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Ensembling</a:t>
            </a:r>
            <a:endParaRPr lang="en-US" sz="24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4EE63C3-2987-C7C4-00FF-90997580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316"/>
          <a:stretch/>
        </p:blipFill>
        <p:spPr>
          <a:xfrm>
            <a:off x="192377" y="2805741"/>
            <a:ext cx="4390381" cy="136288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890CA2D-77D6-A5A1-228B-7ED727A3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60" t="43451" r="8141" b="49869"/>
          <a:stretch/>
        </p:blipFill>
        <p:spPr>
          <a:xfrm>
            <a:off x="2947957" y="3970874"/>
            <a:ext cx="689103" cy="193627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916F5F1A-254D-F1D2-A9D2-25491F64BA78}"/>
              </a:ext>
            </a:extLst>
          </p:cNvPr>
          <p:cNvSpPr/>
          <p:nvPr/>
        </p:nvSpPr>
        <p:spPr>
          <a:xfrm rot="1529511">
            <a:off x="3837085" y="3153300"/>
            <a:ext cx="851544" cy="72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8842E42-57A5-1893-470C-0ED56200C368}"/>
              </a:ext>
            </a:extLst>
          </p:cNvPr>
          <p:cNvSpPr/>
          <p:nvPr/>
        </p:nvSpPr>
        <p:spPr>
          <a:xfrm>
            <a:off x="3686184" y="3277411"/>
            <a:ext cx="1030333" cy="68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4C91298-2146-8758-3B59-37AD321C04E0}"/>
              </a:ext>
            </a:extLst>
          </p:cNvPr>
          <p:cNvSpPr/>
          <p:nvPr/>
        </p:nvSpPr>
        <p:spPr>
          <a:xfrm>
            <a:off x="456282" y="2711151"/>
            <a:ext cx="3406680" cy="1583695"/>
          </a:xfrm>
          <a:custGeom>
            <a:avLst/>
            <a:gdLst>
              <a:gd name="connsiteX0" fmla="*/ 3610571 w 3611260"/>
              <a:gd name="connsiteY0" fmla="*/ 495837 h 1680693"/>
              <a:gd name="connsiteX1" fmla="*/ 3604131 w 3611260"/>
              <a:gd name="connsiteY1" fmla="*/ 656823 h 1680693"/>
              <a:gd name="connsiteX2" fmla="*/ 3578374 w 3611260"/>
              <a:gd name="connsiteY2" fmla="*/ 701899 h 1680693"/>
              <a:gd name="connsiteX3" fmla="*/ 3559055 w 3611260"/>
              <a:gd name="connsiteY3" fmla="*/ 734096 h 1680693"/>
              <a:gd name="connsiteX4" fmla="*/ 3552616 w 3611260"/>
              <a:gd name="connsiteY4" fmla="*/ 753415 h 1680693"/>
              <a:gd name="connsiteX5" fmla="*/ 3468903 w 3611260"/>
              <a:gd name="connsiteY5" fmla="*/ 817809 h 1680693"/>
              <a:gd name="connsiteX6" fmla="*/ 3443146 w 3611260"/>
              <a:gd name="connsiteY6" fmla="*/ 843567 h 1680693"/>
              <a:gd name="connsiteX7" fmla="*/ 3378751 w 3611260"/>
              <a:gd name="connsiteY7" fmla="*/ 869324 h 1680693"/>
              <a:gd name="connsiteX8" fmla="*/ 3275720 w 3611260"/>
              <a:gd name="connsiteY8" fmla="*/ 914400 h 1680693"/>
              <a:gd name="connsiteX9" fmla="*/ 3146931 w 3611260"/>
              <a:gd name="connsiteY9" fmla="*/ 959477 h 1680693"/>
              <a:gd name="connsiteX10" fmla="*/ 3101855 w 3611260"/>
              <a:gd name="connsiteY10" fmla="*/ 965916 h 1680693"/>
              <a:gd name="connsiteX11" fmla="*/ 3043900 w 3611260"/>
              <a:gd name="connsiteY11" fmla="*/ 985234 h 1680693"/>
              <a:gd name="connsiteX12" fmla="*/ 2966627 w 3611260"/>
              <a:gd name="connsiteY12" fmla="*/ 1004553 h 1680693"/>
              <a:gd name="connsiteX13" fmla="*/ 2831399 w 3611260"/>
              <a:gd name="connsiteY13" fmla="*/ 1043189 h 1680693"/>
              <a:gd name="connsiteX14" fmla="*/ 2702610 w 3611260"/>
              <a:gd name="connsiteY14" fmla="*/ 1101144 h 1680693"/>
              <a:gd name="connsiteX15" fmla="*/ 2612458 w 3611260"/>
              <a:gd name="connsiteY15" fmla="*/ 1165538 h 1680693"/>
              <a:gd name="connsiteX16" fmla="*/ 2535185 w 3611260"/>
              <a:gd name="connsiteY16" fmla="*/ 1249251 h 1680693"/>
              <a:gd name="connsiteX17" fmla="*/ 2496548 w 3611260"/>
              <a:gd name="connsiteY17" fmla="*/ 1332964 h 1680693"/>
              <a:gd name="connsiteX18" fmla="*/ 2470791 w 3611260"/>
              <a:gd name="connsiteY18" fmla="*/ 1403798 h 1680693"/>
              <a:gd name="connsiteX19" fmla="*/ 2464351 w 3611260"/>
              <a:gd name="connsiteY19" fmla="*/ 1442434 h 1680693"/>
              <a:gd name="connsiteX20" fmla="*/ 2445033 w 3611260"/>
              <a:gd name="connsiteY20" fmla="*/ 1506829 h 1680693"/>
              <a:gd name="connsiteX21" fmla="*/ 2438593 w 3611260"/>
              <a:gd name="connsiteY21" fmla="*/ 1532586 h 1680693"/>
              <a:gd name="connsiteX22" fmla="*/ 2419275 w 3611260"/>
              <a:gd name="connsiteY22" fmla="*/ 1551905 h 1680693"/>
              <a:gd name="connsiteX23" fmla="*/ 2399957 w 3611260"/>
              <a:gd name="connsiteY23" fmla="*/ 1584102 h 1680693"/>
              <a:gd name="connsiteX24" fmla="*/ 2342002 w 3611260"/>
              <a:gd name="connsiteY24" fmla="*/ 1648496 h 1680693"/>
              <a:gd name="connsiteX25" fmla="*/ 2232531 w 3611260"/>
              <a:gd name="connsiteY25" fmla="*/ 1674254 h 1680693"/>
              <a:gd name="connsiteX26" fmla="*/ 1388965 w 3611260"/>
              <a:gd name="connsiteY26" fmla="*/ 1680693 h 1680693"/>
              <a:gd name="connsiteX27" fmla="*/ 616233 w 3611260"/>
              <a:gd name="connsiteY27" fmla="*/ 1674254 h 1680693"/>
              <a:gd name="connsiteX28" fmla="*/ 287822 w 3611260"/>
              <a:gd name="connsiteY28" fmla="*/ 1622738 h 1680693"/>
              <a:gd name="connsiteX29" fmla="*/ 236306 w 3611260"/>
              <a:gd name="connsiteY29" fmla="*/ 1609860 h 1680693"/>
              <a:gd name="connsiteX30" fmla="*/ 152593 w 3611260"/>
              <a:gd name="connsiteY30" fmla="*/ 1564784 h 1680693"/>
              <a:gd name="connsiteX31" fmla="*/ 113957 w 3611260"/>
              <a:gd name="connsiteY31" fmla="*/ 1545465 h 1680693"/>
              <a:gd name="connsiteX32" fmla="*/ 56002 w 3611260"/>
              <a:gd name="connsiteY32" fmla="*/ 1481071 h 1680693"/>
              <a:gd name="connsiteX33" fmla="*/ 17365 w 3611260"/>
              <a:gd name="connsiteY33" fmla="*/ 1429555 h 1680693"/>
              <a:gd name="connsiteX34" fmla="*/ 17365 w 3611260"/>
              <a:gd name="connsiteY34" fmla="*/ 1133341 h 1680693"/>
              <a:gd name="connsiteX35" fmla="*/ 62441 w 3611260"/>
              <a:gd name="connsiteY35" fmla="*/ 1049629 h 1680693"/>
              <a:gd name="connsiteX36" fmla="*/ 113957 w 3611260"/>
              <a:gd name="connsiteY36" fmla="*/ 959477 h 1680693"/>
              <a:gd name="connsiteX37" fmla="*/ 197669 w 3611260"/>
              <a:gd name="connsiteY37" fmla="*/ 862885 h 1680693"/>
              <a:gd name="connsiteX38" fmla="*/ 249185 w 3611260"/>
              <a:gd name="connsiteY38" fmla="*/ 798491 h 1680693"/>
              <a:gd name="connsiteX39" fmla="*/ 300700 w 3611260"/>
              <a:gd name="connsiteY39" fmla="*/ 734096 h 1680693"/>
              <a:gd name="connsiteX40" fmla="*/ 416610 w 3611260"/>
              <a:gd name="connsiteY40" fmla="*/ 637505 h 1680693"/>
              <a:gd name="connsiteX41" fmla="*/ 564717 w 3611260"/>
              <a:gd name="connsiteY41" fmla="*/ 547353 h 1680693"/>
              <a:gd name="connsiteX42" fmla="*/ 641991 w 3611260"/>
              <a:gd name="connsiteY42" fmla="*/ 495837 h 1680693"/>
              <a:gd name="connsiteX43" fmla="*/ 815855 w 3611260"/>
              <a:gd name="connsiteY43" fmla="*/ 405685 h 1680693"/>
              <a:gd name="connsiteX44" fmla="*/ 899568 w 3611260"/>
              <a:gd name="connsiteY44" fmla="*/ 367048 h 1680693"/>
              <a:gd name="connsiteX45" fmla="*/ 944644 w 3611260"/>
              <a:gd name="connsiteY45" fmla="*/ 334851 h 1680693"/>
              <a:gd name="connsiteX46" fmla="*/ 1073433 w 3611260"/>
              <a:gd name="connsiteY46" fmla="*/ 296215 h 1680693"/>
              <a:gd name="connsiteX47" fmla="*/ 1131388 w 3611260"/>
              <a:gd name="connsiteY47" fmla="*/ 276896 h 1680693"/>
              <a:gd name="connsiteX48" fmla="*/ 1182903 w 3611260"/>
              <a:gd name="connsiteY48" fmla="*/ 264017 h 1680693"/>
              <a:gd name="connsiteX49" fmla="*/ 1221540 w 3611260"/>
              <a:gd name="connsiteY49" fmla="*/ 251138 h 1680693"/>
              <a:gd name="connsiteX50" fmla="*/ 1266616 w 3611260"/>
              <a:gd name="connsiteY50" fmla="*/ 244699 h 1680693"/>
              <a:gd name="connsiteX51" fmla="*/ 1369647 w 3611260"/>
              <a:gd name="connsiteY51" fmla="*/ 212502 h 1680693"/>
              <a:gd name="connsiteX52" fmla="*/ 1498436 w 3611260"/>
              <a:gd name="connsiteY52" fmla="*/ 199623 h 1680693"/>
              <a:gd name="connsiteX53" fmla="*/ 1607906 w 3611260"/>
              <a:gd name="connsiteY53" fmla="*/ 167426 h 1680693"/>
              <a:gd name="connsiteX54" fmla="*/ 1672300 w 3611260"/>
              <a:gd name="connsiteY54" fmla="*/ 148107 h 1680693"/>
              <a:gd name="connsiteX55" fmla="*/ 1723816 w 3611260"/>
              <a:gd name="connsiteY55" fmla="*/ 128789 h 1680693"/>
              <a:gd name="connsiteX56" fmla="*/ 1775331 w 3611260"/>
              <a:gd name="connsiteY56" fmla="*/ 122350 h 1680693"/>
              <a:gd name="connsiteX57" fmla="*/ 1820408 w 3611260"/>
              <a:gd name="connsiteY57" fmla="*/ 103031 h 1680693"/>
              <a:gd name="connsiteX58" fmla="*/ 1884802 w 3611260"/>
              <a:gd name="connsiteY58" fmla="*/ 90153 h 1680693"/>
              <a:gd name="connsiteX59" fmla="*/ 1929878 w 3611260"/>
              <a:gd name="connsiteY59" fmla="*/ 77274 h 1680693"/>
              <a:gd name="connsiteX60" fmla="*/ 1968515 w 3611260"/>
              <a:gd name="connsiteY60" fmla="*/ 64395 h 1680693"/>
              <a:gd name="connsiteX61" fmla="*/ 2058667 w 3611260"/>
              <a:gd name="connsiteY61" fmla="*/ 45077 h 1680693"/>
              <a:gd name="connsiteX62" fmla="*/ 2084424 w 3611260"/>
              <a:gd name="connsiteY62" fmla="*/ 38637 h 1680693"/>
              <a:gd name="connsiteX63" fmla="*/ 2116622 w 3611260"/>
              <a:gd name="connsiteY63" fmla="*/ 32198 h 1680693"/>
              <a:gd name="connsiteX64" fmla="*/ 2168137 w 3611260"/>
              <a:gd name="connsiteY64" fmla="*/ 19319 h 1680693"/>
              <a:gd name="connsiteX65" fmla="*/ 2374199 w 3611260"/>
              <a:gd name="connsiteY65" fmla="*/ 0 h 1680693"/>
              <a:gd name="connsiteX66" fmla="*/ 2618898 w 3611260"/>
              <a:gd name="connsiteY66" fmla="*/ 25758 h 1680693"/>
              <a:gd name="connsiteX67" fmla="*/ 2657534 w 3611260"/>
              <a:gd name="connsiteY67" fmla="*/ 38637 h 1680693"/>
              <a:gd name="connsiteX68" fmla="*/ 2683292 w 3611260"/>
              <a:gd name="connsiteY68" fmla="*/ 45077 h 1680693"/>
              <a:gd name="connsiteX69" fmla="*/ 2709050 w 3611260"/>
              <a:gd name="connsiteY69" fmla="*/ 57955 h 1680693"/>
              <a:gd name="connsiteX70" fmla="*/ 2805641 w 3611260"/>
              <a:gd name="connsiteY70" fmla="*/ 77274 h 1680693"/>
              <a:gd name="connsiteX71" fmla="*/ 2915112 w 3611260"/>
              <a:gd name="connsiteY71" fmla="*/ 128789 h 1680693"/>
              <a:gd name="connsiteX72" fmla="*/ 3024582 w 3611260"/>
              <a:gd name="connsiteY72" fmla="*/ 173865 h 1680693"/>
              <a:gd name="connsiteX73" fmla="*/ 3082537 w 3611260"/>
              <a:gd name="connsiteY73" fmla="*/ 186744 h 1680693"/>
              <a:gd name="connsiteX74" fmla="*/ 3146931 w 3611260"/>
              <a:gd name="connsiteY74" fmla="*/ 199623 h 1680693"/>
              <a:gd name="connsiteX75" fmla="*/ 3211326 w 3611260"/>
              <a:gd name="connsiteY75" fmla="*/ 225381 h 1680693"/>
              <a:gd name="connsiteX76" fmla="*/ 3269281 w 3611260"/>
              <a:gd name="connsiteY76" fmla="*/ 251138 h 1680693"/>
              <a:gd name="connsiteX77" fmla="*/ 3346554 w 3611260"/>
              <a:gd name="connsiteY77" fmla="*/ 264017 h 1680693"/>
              <a:gd name="connsiteX78" fmla="*/ 3365872 w 3611260"/>
              <a:gd name="connsiteY78" fmla="*/ 276896 h 1680693"/>
              <a:gd name="connsiteX79" fmla="*/ 3385191 w 3611260"/>
              <a:gd name="connsiteY79" fmla="*/ 283336 h 1680693"/>
              <a:gd name="connsiteX80" fmla="*/ 3417388 w 3611260"/>
              <a:gd name="connsiteY80" fmla="*/ 309093 h 1680693"/>
              <a:gd name="connsiteX81" fmla="*/ 3443146 w 3611260"/>
              <a:gd name="connsiteY81" fmla="*/ 321972 h 1680693"/>
              <a:gd name="connsiteX82" fmla="*/ 3488222 w 3611260"/>
              <a:gd name="connsiteY82" fmla="*/ 354169 h 1680693"/>
              <a:gd name="connsiteX83" fmla="*/ 3526858 w 3611260"/>
              <a:gd name="connsiteY83" fmla="*/ 379927 h 1680693"/>
              <a:gd name="connsiteX84" fmla="*/ 3552616 w 3611260"/>
              <a:gd name="connsiteY84" fmla="*/ 425003 h 1680693"/>
              <a:gd name="connsiteX85" fmla="*/ 3565495 w 3611260"/>
              <a:gd name="connsiteY85" fmla="*/ 463640 h 1680693"/>
              <a:gd name="connsiteX86" fmla="*/ 3591253 w 3611260"/>
              <a:gd name="connsiteY86" fmla="*/ 489398 h 1680693"/>
              <a:gd name="connsiteX87" fmla="*/ 3610571 w 3611260"/>
              <a:gd name="connsiteY87" fmla="*/ 495837 h 16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611260" h="1680693">
                <a:moveTo>
                  <a:pt x="3610571" y="495837"/>
                </a:moveTo>
                <a:cubicBezTo>
                  <a:pt x="3612717" y="523741"/>
                  <a:pt x="3609657" y="603403"/>
                  <a:pt x="3604131" y="656823"/>
                </a:cubicBezTo>
                <a:cubicBezTo>
                  <a:pt x="3603041" y="667364"/>
                  <a:pt x="3584284" y="692443"/>
                  <a:pt x="3578374" y="701899"/>
                </a:cubicBezTo>
                <a:cubicBezTo>
                  <a:pt x="3571740" y="712513"/>
                  <a:pt x="3564652" y="722901"/>
                  <a:pt x="3559055" y="734096"/>
                </a:cubicBezTo>
                <a:cubicBezTo>
                  <a:pt x="3556019" y="740167"/>
                  <a:pt x="3557126" y="748342"/>
                  <a:pt x="3552616" y="753415"/>
                </a:cubicBezTo>
                <a:cubicBezTo>
                  <a:pt x="3513724" y="797169"/>
                  <a:pt x="3509977" y="784949"/>
                  <a:pt x="3468903" y="817809"/>
                </a:cubicBezTo>
                <a:cubicBezTo>
                  <a:pt x="3459422" y="825394"/>
                  <a:pt x="3452860" y="836282"/>
                  <a:pt x="3443146" y="843567"/>
                </a:cubicBezTo>
                <a:cubicBezTo>
                  <a:pt x="3427985" y="854938"/>
                  <a:pt x="3394337" y="864129"/>
                  <a:pt x="3378751" y="869324"/>
                </a:cubicBezTo>
                <a:cubicBezTo>
                  <a:pt x="3315996" y="911162"/>
                  <a:pt x="3362865" y="885351"/>
                  <a:pt x="3275720" y="914400"/>
                </a:cubicBezTo>
                <a:cubicBezTo>
                  <a:pt x="3217033" y="933962"/>
                  <a:pt x="3214583" y="941674"/>
                  <a:pt x="3146931" y="959477"/>
                </a:cubicBezTo>
                <a:cubicBezTo>
                  <a:pt x="3132253" y="963340"/>
                  <a:pt x="3116880" y="963770"/>
                  <a:pt x="3101855" y="965916"/>
                </a:cubicBezTo>
                <a:cubicBezTo>
                  <a:pt x="3082537" y="972355"/>
                  <a:pt x="3063480" y="979640"/>
                  <a:pt x="3043900" y="985234"/>
                </a:cubicBezTo>
                <a:cubicBezTo>
                  <a:pt x="3018371" y="992528"/>
                  <a:pt x="2992027" y="996823"/>
                  <a:pt x="2966627" y="1004553"/>
                </a:cubicBezTo>
                <a:cubicBezTo>
                  <a:pt x="2823294" y="1048176"/>
                  <a:pt x="2965672" y="1016334"/>
                  <a:pt x="2831399" y="1043189"/>
                </a:cubicBezTo>
                <a:cubicBezTo>
                  <a:pt x="2788469" y="1062507"/>
                  <a:pt x="2741779" y="1075030"/>
                  <a:pt x="2702610" y="1101144"/>
                </a:cubicBezTo>
                <a:cubicBezTo>
                  <a:pt x="2654761" y="1133044"/>
                  <a:pt x="2664365" y="1125610"/>
                  <a:pt x="2612458" y="1165538"/>
                </a:cubicBezTo>
                <a:cubicBezTo>
                  <a:pt x="2582290" y="1188744"/>
                  <a:pt x="2551057" y="1212215"/>
                  <a:pt x="2535185" y="1249251"/>
                </a:cubicBezTo>
                <a:cubicBezTo>
                  <a:pt x="2510195" y="1307562"/>
                  <a:pt x="2523178" y="1279706"/>
                  <a:pt x="2496548" y="1332964"/>
                </a:cubicBezTo>
                <a:cubicBezTo>
                  <a:pt x="2479000" y="1438256"/>
                  <a:pt x="2505503" y="1308341"/>
                  <a:pt x="2470791" y="1403798"/>
                </a:cubicBezTo>
                <a:cubicBezTo>
                  <a:pt x="2466329" y="1416068"/>
                  <a:pt x="2467287" y="1429712"/>
                  <a:pt x="2464351" y="1442434"/>
                </a:cubicBezTo>
                <a:cubicBezTo>
                  <a:pt x="2448640" y="1510511"/>
                  <a:pt x="2456833" y="1465529"/>
                  <a:pt x="2445033" y="1506829"/>
                </a:cubicBezTo>
                <a:cubicBezTo>
                  <a:pt x="2442602" y="1515338"/>
                  <a:pt x="2442984" y="1524902"/>
                  <a:pt x="2438593" y="1532586"/>
                </a:cubicBezTo>
                <a:cubicBezTo>
                  <a:pt x="2434075" y="1540493"/>
                  <a:pt x="2424739" y="1544619"/>
                  <a:pt x="2419275" y="1551905"/>
                </a:cubicBezTo>
                <a:cubicBezTo>
                  <a:pt x="2411766" y="1561918"/>
                  <a:pt x="2407319" y="1573980"/>
                  <a:pt x="2399957" y="1584102"/>
                </a:cubicBezTo>
                <a:cubicBezTo>
                  <a:pt x="2396999" y="1588169"/>
                  <a:pt x="2352806" y="1642678"/>
                  <a:pt x="2342002" y="1648496"/>
                </a:cubicBezTo>
                <a:cubicBezTo>
                  <a:pt x="2314550" y="1663278"/>
                  <a:pt x="2264379" y="1673796"/>
                  <a:pt x="2232531" y="1674254"/>
                </a:cubicBezTo>
                <a:lnTo>
                  <a:pt x="1388965" y="1680693"/>
                </a:lnTo>
                <a:lnTo>
                  <a:pt x="616233" y="1674254"/>
                </a:lnTo>
                <a:cubicBezTo>
                  <a:pt x="455283" y="1671955"/>
                  <a:pt x="472286" y="1665307"/>
                  <a:pt x="287822" y="1622738"/>
                </a:cubicBezTo>
                <a:cubicBezTo>
                  <a:pt x="270575" y="1618758"/>
                  <a:pt x="236306" y="1609860"/>
                  <a:pt x="236306" y="1609860"/>
                </a:cubicBezTo>
                <a:cubicBezTo>
                  <a:pt x="141140" y="1562276"/>
                  <a:pt x="259506" y="1622353"/>
                  <a:pt x="152593" y="1564784"/>
                </a:cubicBezTo>
                <a:cubicBezTo>
                  <a:pt x="139915" y="1557957"/>
                  <a:pt x="125602" y="1553934"/>
                  <a:pt x="113957" y="1545465"/>
                </a:cubicBezTo>
                <a:cubicBezTo>
                  <a:pt x="89516" y="1527689"/>
                  <a:pt x="75418" y="1503260"/>
                  <a:pt x="56002" y="1481071"/>
                </a:cubicBezTo>
                <a:cubicBezTo>
                  <a:pt x="20152" y="1440100"/>
                  <a:pt x="51928" y="1487159"/>
                  <a:pt x="17365" y="1429555"/>
                </a:cubicBezTo>
                <a:cubicBezTo>
                  <a:pt x="-9750" y="1321092"/>
                  <a:pt x="-1460" y="1363943"/>
                  <a:pt x="17365" y="1133341"/>
                </a:cubicBezTo>
                <a:cubicBezTo>
                  <a:pt x="19606" y="1105887"/>
                  <a:pt x="49559" y="1071712"/>
                  <a:pt x="62441" y="1049629"/>
                </a:cubicBezTo>
                <a:cubicBezTo>
                  <a:pt x="88480" y="1004990"/>
                  <a:pt x="77413" y="1006172"/>
                  <a:pt x="113957" y="959477"/>
                </a:cubicBezTo>
                <a:cubicBezTo>
                  <a:pt x="140216" y="925924"/>
                  <a:pt x="170265" y="895509"/>
                  <a:pt x="197669" y="862885"/>
                </a:cubicBezTo>
                <a:cubicBezTo>
                  <a:pt x="215349" y="841837"/>
                  <a:pt x="232013" y="819956"/>
                  <a:pt x="249185" y="798491"/>
                </a:cubicBezTo>
                <a:cubicBezTo>
                  <a:pt x="266357" y="777026"/>
                  <a:pt x="279583" y="751694"/>
                  <a:pt x="300700" y="734096"/>
                </a:cubicBezTo>
                <a:cubicBezTo>
                  <a:pt x="339337" y="701899"/>
                  <a:pt x="374763" y="665403"/>
                  <a:pt x="416610" y="637505"/>
                </a:cubicBezTo>
                <a:cubicBezTo>
                  <a:pt x="566784" y="537388"/>
                  <a:pt x="359864" y="673416"/>
                  <a:pt x="564717" y="547353"/>
                </a:cubicBezTo>
                <a:cubicBezTo>
                  <a:pt x="591082" y="531128"/>
                  <a:pt x="615219" y="511382"/>
                  <a:pt x="641991" y="495837"/>
                </a:cubicBezTo>
                <a:cubicBezTo>
                  <a:pt x="658095" y="486486"/>
                  <a:pt x="774455" y="425399"/>
                  <a:pt x="815855" y="405685"/>
                </a:cubicBezTo>
                <a:cubicBezTo>
                  <a:pt x="843603" y="392472"/>
                  <a:pt x="874559" y="384911"/>
                  <a:pt x="899568" y="367048"/>
                </a:cubicBezTo>
                <a:cubicBezTo>
                  <a:pt x="914593" y="356316"/>
                  <a:pt x="928129" y="343109"/>
                  <a:pt x="944644" y="334851"/>
                </a:cubicBezTo>
                <a:cubicBezTo>
                  <a:pt x="968439" y="322954"/>
                  <a:pt x="1051913" y="302671"/>
                  <a:pt x="1073433" y="296215"/>
                </a:cubicBezTo>
                <a:cubicBezTo>
                  <a:pt x="1092938" y="290364"/>
                  <a:pt x="1111852" y="282642"/>
                  <a:pt x="1131388" y="276896"/>
                </a:cubicBezTo>
                <a:cubicBezTo>
                  <a:pt x="1148369" y="271901"/>
                  <a:pt x="1165884" y="268880"/>
                  <a:pt x="1182903" y="264017"/>
                </a:cubicBezTo>
                <a:cubicBezTo>
                  <a:pt x="1195956" y="260287"/>
                  <a:pt x="1208312" y="254191"/>
                  <a:pt x="1221540" y="251138"/>
                </a:cubicBezTo>
                <a:cubicBezTo>
                  <a:pt x="1236329" y="247725"/>
                  <a:pt x="1251733" y="247676"/>
                  <a:pt x="1266616" y="244699"/>
                </a:cubicBezTo>
                <a:cubicBezTo>
                  <a:pt x="1497812" y="198460"/>
                  <a:pt x="1133820" y="267991"/>
                  <a:pt x="1369647" y="212502"/>
                </a:cubicBezTo>
                <a:cubicBezTo>
                  <a:pt x="1381061" y="209816"/>
                  <a:pt x="1493755" y="200049"/>
                  <a:pt x="1498436" y="199623"/>
                </a:cubicBezTo>
                <a:cubicBezTo>
                  <a:pt x="1594216" y="163706"/>
                  <a:pt x="1504277" y="194697"/>
                  <a:pt x="1607906" y="167426"/>
                </a:cubicBezTo>
                <a:cubicBezTo>
                  <a:pt x="1629578" y="161723"/>
                  <a:pt x="1651040" y="155194"/>
                  <a:pt x="1672300" y="148107"/>
                </a:cubicBezTo>
                <a:cubicBezTo>
                  <a:pt x="1689699" y="142307"/>
                  <a:pt x="1706024" y="133237"/>
                  <a:pt x="1723816" y="128789"/>
                </a:cubicBezTo>
                <a:cubicBezTo>
                  <a:pt x="1740605" y="124592"/>
                  <a:pt x="1758159" y="124496"/>
                  <a:pt x="1775331" y="122350"/>
                </a:cubicBezTo>
                <a:cubicBezTo>
                  <a:pt x="1790357" y="115910"/>
                  <a:pt x="1804725" y="107644"/>
                  <a:pt x="1820408" y="103031"/>
                </a:cubicBezTo>
                <a:cubicBezTo>
                  <a:pt x="1841408" y="96855"/>
                  <a:pt x="1863494" y="95166"/>
                  <a:pt x="1884802" y="90153"/>
                </a:cubicBezTo>
                <a:cubicBezTo>
                  <a:pt x="1900013" y="86574"/>
                  <a:pt x="1914942" y="81870"/>
                  <a:pt x="1929878" y="77274"/>
                </a:cubicBezTo>
                <a:cubicBezTo>
                  <a:pt x="1942853" y="73282"/>
                  <a:pt x="1955512" y="68296"/>
                  <a:pt x="1968515" y="64395"/>
                </a:cubicBezTo>
                <a:cubicBezTo>
                  <a:pt x="1993037" y="57038"/>
                  <a:pt x="2041176" y="48825"/>
                  <a:pt x="2058667" y="45077"/>
                </a:cubicBezTo>
                <a:cubicBezTo>
                  <a:pt x="2067321" y="43223"/>
                  <a:pt x="2075785" y="40557"/>
                  <a:pt x="2084424" y="38637"/>
                </a:cubicBezTo>
                <a:cubicBezTo>
                  <a:pt x="2095109" y="36263"/>
                  <a:pt x="2105957" y="34659"/>
                  <a:pt x="2116622" y="32198"/>
                </a:cubicBezTo>
                <a:cubicBezTo>
                  <a:pt x="2133869" y="28218"/>
                  <a:pt x="2150628" y="21913"/>
                  <a:pt x="2168137" y="19319"/>
                </a:cubicBezTo>
                <a:cubicBezTo>
                  <a:pt x="2227886" y="10467"/>
                  <a:pt x="2311316" y="4838"/>
                  <a:pt x="2374199" y="0"/>
                </a:cubicBezTo>
                <a:cubicBezTo>
                  <a:pt x="2588929" y="20781"/>
                  <a:pt x="2507642" y="9865"/>
                  <a:pt x="2618898" y="25758"/>
                </a:cubicBezTo>
                <a:cubicBezTo>
                  <a:pt x="2631777" y="30051"/>
                  <a:pt x="2644531" y="34736"/>
                  <a:pt x="2657534" y="38637"/>
                </a:cubicBezTo>
                <a:cubicBezTo>
                  <a:pt x="2666011" y="41180"/>
                  <a:pt x="2675005" y="41970"/>
                  <a:pt x="2683292" y="45077"/>
                </a:cubicBezTo>
                <a:cubicBezTo>
                  <a:pt x="2692280" y="48447"/>
                  <a:pt x="2699943" y="54920"/>
                  <a:pt x="2709050" y="57955"/>
                </a:cubicBezTo>
                <a:cubicBezTo>
                  <a:pt x="2746311" y="70375"/>
                  <a:pt x="2767892" y="71881"/>
                  <a:pt x="2805641" y="77274"/>
                </a:cubicBezTo>
                <a:cubicBezTo>
                  <a:pt x="2902250" y="115917"/>
                  <a:pt x="2733646" y="47443"/>
                  <a:pt x="2915112" y="128789"/>
                </a:cubicBezTo>
                <a:cubicBezTo>
                  <a:pt x="2951122" y="144931"/>
                  <a:pt x="2986059" y="165304"/>
                  <a:pt x="3024582" y="173865"/>
                </a:cubicBezTo>
                <a:cubicBezTo>
                  <a:pt x="3043900" y="178158"/>
                  <a:pt x="3063132" y="182863"/>
                  <a:pt x="3082537" y="186744"/>
                </a:cubicBezTo>
                <a:cubicBezTo>
                  <a:pt x="3101293" y="190495"/>
                  <a:pt x="3127899" y="192826"/>
                  <a:pt x="3146931" y="199623"/>
                </a:cubicBezTo>
                <a:cubicBezTo>
                  <a:pt x="3168703" y="207399"/>
                  <a:pt x="3190019" y="216410"/>
                  <a:pt x="3211326" y="225381"/>
                </a:cubicBezTo>
                <a:cubicBezTo>
                  <a:pt x="3230810" y="233585"/>
                  <a:pt x="3248954" y="245330"/>
                  <a:pt x="3269281" y="251138"/>
                </a:cubicBezTo>
                <a:cubicBezTo>
                  <a:pt x="3294389" y="258312"/>
                  <a:pt x="3320796" y="259724"/>
                  <a:pt x="3346554" y="264017"/>
                </a:cubicBezTo>
                <a:cubicBezTo>
                  <a:pt x="3352993" y="268310"/>
                  <a:pt x="3358950" y="273435"/>
                  <a:pt x="3365872" y="276896"/>
                </a:cubicBezTo>
                <a:cubicBezTo>
                  <a:pt x="3371943" y="279932"/>
                  <a:pt x="3379435" y="279738"/>
                  <a:pt x="3385191" y="283336"/>
                </a:cubicBezTo>
                <a:cubicBezTo>
                  <a:pt x="3396846" y="290620"/>
                  <a:pt x="3405952" y="301469"/>
                  <a:pt x="3417388" y="309093"/>
                </a:cubicBezTo>
                <a:cubicBezTo>
                  <a:pt x="3425375" y="314418"/>
                  <a:pt x="3435047" y="316818"/>
                  <a:pt x="3443146" y="321972"/>
                </a:cubicBezTo>
                <a:cubicBezTo>
                  <a:pt x="3458724" y="331885"/>
                  <a:pt x="3473804" y="342634"/>
                  <a:pt x="3488222" y="354169"/>
                </a:cubicBezTo>
                <a:cubicBezTo>
                  <a:pt x="3522677" y="381733"/>
                  <a:pt x="3491196" y="368040"/>
                  <a:pt x="3526858" y="379927"/>
                </a:cubicBezTo>
                <a:cubicBezTo>
                  <a:pt x="3546557" y="439020"/>
                  <a:pt x="3513628" y="347028"/>
                  <a:pt x="3552616" y="425003"/>
                </a:cubicBezTo>
                <a:cubicBezTo>
                  <a:pt x="3558687" y="437145"/>
                  <a:pt x="3555896" y="454041"/>
                  <a:pt x="3565495" y="463640"/>
                </a:cubicBezTo>
                <a:cubicBezTo>
                  <a:pt x="3574081" y="472226"/>
                  <a:pt x="3583351" y="480179"/>
                  <a:pt x="3591253" y="489398"/>
                </a:cubicBezTo>
                <a:cubicBezTo>
                  <a:pt x="3596289" y="495274"/>
                  <a:pt x="3608425" y="467933"/>
                  <a:pt x="3610571" y="495837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B79BD6-2DD1-820B-A899-917BFB6578C0}"/>
              </a:ext>
            </a:extLst>
          </p:cNvPr>
          <p:cNvGrpSpPr/>
          <p:nvPr/>
        </p:nvGrpSpPr>
        <p:grpSpPr>
          <a:xfrm>
            <a:off x="4516423" y="4836346"/>
            <a:ext cx="2268488" cy="1755499"/>
            <a:chOff x="8139256" y="4635913"/>
            <a:chExt cx="2268488" cy="1755499"/>
          </a:xfrm>
        </p:grpSpPr>
        <p:graphicFrame>
          <p:nvGraphicFramePr>
            <p:cNvPr id="47" name="Google Shape;1217;p52">
              <a:extLst>
                <a:ext uri="{FF2B5EF4-FFF2-40B4-BE49-F238E27FC236}">
                  <a16:creationId xmlns:a16="http://schemas.microsoft.com/office/drawing/2014/main" id="{53148742-62C0-23F1-EB98-2541A12CEA59}"/>
                </a:ext>
              </a:extLst>
            </p:cNvPr>
            <p:cNvGraphicFramePr/>
            <p:nvPr/>
          </p:nvGraphicFramePr>
          <p:xfrm>
            <a:off x="8686038" y="4639591"/>
            <a:ext cx="1713000" cy="154426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7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08000">
                  <a:tc rowSpan="3" gridSpan="3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 dirty="0"/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FFFFF"/>
                      </a:solidFill>
                    </a:tcPr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8000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267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48" name="Google Shape;1221;p52">
              <a:extLst>
                <a:ext uri="{FF2B5EF4-FFF2-40B4-BE49-F238E27FC236}">
                  <a16:creationId xmlns:a16="http://schemas.microsoft.com/office/drawing/2014/main" id="{C5A04AB0-A1C5-3366-FD9A-A1B2EB6253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232078"/>
                </p:ext>
              </p:extLst>
            </p:nvPr>
          </p:nvGraphicFramePr>
          <p:xfrm>
            <a:off x="8165086" y="4798462"/>
            <a:ext cx="1703463" cy="15852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678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sz="18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49" name="Google Shape;1223;p52">
              <a:extLst>
                <a:ext uri="{FF2B5EF4-FFF2-40B4-BE49-F238E27FC236}">
                  <a16:creationId xmlns:a16="http://schemas.microsoft.com/office/drawing/2014/main" id="{1EE8D07D-C880-BE0D-23C3-D81E9757D0CC}"/>
                </a:ext>
              </a:extLst>
            </p:cNvPr>
            <p:cNvCxnSpPr/>
            <p:nvPr/>
          </p:nvCxnSpPr>
          <p:spPr>
            <a:xfrm rot="10800000" flipH="1">
              <a:off x="8139256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224;p52">
              <a:extLst>
                <a:ext uri="{FF2B5EF4-FFF2-40B4-BE49-F238E27FC236}">
                  <a16:creationId xmlns:a16="http://schemas.microsoft.com/office/drawing/2014/main" id="{1DC1E1EA-E9E4-9456-757C-41D394DE6FEC}"/>
                </a:ext>
              </a:extLst>
            </p:cNvPr>
            <p:cNvCxnSpPr/>
            <p:nvPr/>
          </p:nvCxnSpPr>
          <p:spPr>
            <a:xfrm rot="10800000" flipH="1">
              <a:off x="9879344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225;p52">
              <a:extLst>
                <a:ext uri="{FF2B5EF4-FFF2-40B4-BE49-F238E27FC236}">
                  <a16:creationId xmlns:a16="http://schemas.microsoft.com/office/drawing/2014/main" id="{B4648690-D593-673D-8743-10517B39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343" y="6183858"/>
              <a:ext cx="519695" cy="20755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226;p52">
              <a:extLst>
                <a:ext uri="{FF2B5EF4-FFF2-40B4-BE49-F238E27FC236}">
                  <a16:creationId xmlns:a16="http://schemas.microsoft.com/office/drawing/2014/main" id="{48FD9C17-970B-0D24-7BFE-4E366B7E6AF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71635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227;p52">
              <a:extLst>
                <a:ext uri="{FF2B5EF4-FFF2-40B4-BE49-F238E27FC236}">
                  <a16:creationId xmlns:a16="http://schemas.microsoft.com/office/drawing/2014/main" id="{5B6CA7CA-30F7-DAAF-7F8F-0FAD88ABBC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17119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228;p52">
              <a:extLst>
                <a:ext uri="{FF2B5EF4-FFF2-40B4-BE49-F238E27FC236}">
                  <a16:creationId xmlns:a16="http://schemas.microsoft.com/office/drawing/2014/main" id="{37DDA9C1-9387-A99F-017A-2F7D6FB01A4E}"/>
                </a:ext>
              </a:extLst>
            </p:cNvPr>
            <p:cNvCxnSpPr/>
            <p:nvPr/>
          </p:nvCxnSpPr>
          <p:spPr>
            <a:xfrm rot="10800000" flipH="1">
              <a:off x="9321296" y="4637417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229;p52">
              <a:extLst>
                <a:ext uri="{FF2B5EF4-FFF2-40B4-BE49-F238E27FC236}">
                  <a16:creationId xmlns:a16="http://schemas.microsoft.com/office/drawing/2014/main" id="{D53002ED-27E0-414C-2A10-F5FEB8C189F3}"/>
                </a:ext>
              </a:extLst>
            </p:cNvPr>
            <p:cNvCxnSpPr/>
            <p:nvPr/>
          </p:nvCxnSpPr>
          <p:spPr>
            <a:xfrm rot="10800000" flipH="1">
              <a:off x="8735968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230;p52">
              <a:extLst>
                <a:ext uri="{FF2B5EF4-FFF2-40B4-BE49-F238E27FC236}">
                  <a16:creationId xmlns:a16="http://schemas.microsoft.com/office/drawing/2014/main" id="{43F336E5-372B-2DA1-11F1-044C42E506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575" y="4687584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231;p52">
              <a:extLst>
                <a:ext uri="{FF2B5EF4-FFF2-40B4-BE49-F238E27FC236}">
                  <a16:creationId xmlns:a16="http://schemas.microsoft.com/office/drawing/2014/main" id="{26219317-6F7A-B0B9-3FF9-872CCC701ACD}"/>
                </a:ext>
              </a:extLst>
            </p:cNvPr>
            <p:cNvCxnSpPr/>
            <p:nvPr/>
          </p:nvCxnSpPr>
          <p:spPr>
            <a:xfrm>
              <a:off x="8501627" y="4674713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232;p52">
              <a:extLst>
                <a:ext uri="{FF2B5EF4-FFF2-40B4-BE49-F238E27FC236}">
                  <a16:creationId xmlns:a16="http://schemas.microsoft.com/office/drawing/2014/main" id="{B08AD2C5-B536-893B-14DB-20577C0CF3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535" y="4726248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233;p52">
              <a:extLst>
                <a:ext uri="{FF2B5EF4-FFF2-40B4-BE49-F238E27FC236}">
                  <a16:creationId xmlns:a16="http://schemas.microsoft.com/office/drawing/2014/main" id="{A05784BC-1AF5-2515-E9DF-15F12B257444}"/>
                </a:ext>
              </a:extLst>
            </p:cNvPr>
            <p:cNvCxnSpPr/>
            <p:nvPr/>
          </p:nvCxnSpPr>
          <p:spPr>
            <a:xfrm>
              <a:off x="8348475" y="4726265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859B56-C1B8-4471-3565-502B1CB964E8}"/>
              </a:ext>
            </a:extLst>
          </p:cNvPr>
          <p:cNvGrpSpPr/>
          <p:nvPr/>
        </p:nvGrpSpPr>
        <p:grpSpPr>
          <a:xfrm>
            <a:off x="6254499" y="4881287"/>
            <a:ext cx="2268488" cy="1755499"/>
            <a:chOff x="9309670" y="4189083"/>
            <a:chExt cx="2268488" cy="17554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072D1A-9395-1269-B496-290E5255016D}"/>
                </a:ext>
              </a:extLst>
            </p:cNvPr>
            <p:cNvSpPr/>
            <p:nvPr/>
          </p:nvSpPr>
          <p:spPr>
            <a:xfrm rot="20361203">
              <a:off x="10920235" y="5542221"/>
              <a:ext cx="64060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A9660FB-D5D5-7CD6-7905-1DCC05FA898A}"/>
                </a:ext>
              </a:extLst>
            </p:cNvPr>
            <p:cNvGrpSpPr/>
            <p:nvPr/>
          </p:nvGrpSpPr>
          <p:grpSpPr>
            <a:xfrm>
              <a:off x="9309670" y="4189083"/>
              <a:ext cx="2268488" cy="1755499"/>
              <a:chOff x="8139256" y="4635913"/>
              <a:chExt cx="2268488" cy="1755499"/>
            </a:xfrm>
          </p:grpSpPr>
          <p:graphicFrame>
            <p:nvGraphicFramePr>
              <p:cNvPr id="63" name="Google Shape;1217;p52">
                <a:extLst>
                  <a:ext uri="{FF2B5EF4-FFF2-40B4-BE49-F238E27FC236}">
                    <a16:creationId xmlns:a16="http://schemas.microsoft.com/office/drawing/2014/main" id="{7C6E8E71-C25F-A4B6-9399-53176EAD01B0}"/>
                  </a:ext>
                </a:extLst>
              </p:cNvPr>
              <p:cNvGraphicFramePr/>
              <p:nvPr/>
            </p:nvGraphicFramePr>
            <p:xfrm>
              <a:off x="8686038" y="4639591"/>
              <a:ext cx="1713000" cy="1544267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7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8000">
                    <a:tc rowSpan="3" gridSpan="3"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400" dirty="0"/>
                        </a:p>
                      </a:txBody>
                      <a:tcPr marL="121900" marR="121900" marT="121900" marB="121900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00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267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64" name="Google Shape;1221;p52">
                <a:extLst>
                  <a:ext uri="{FF2B5EF4-FFF2-40B4-BE49-F238E27FC236}">
                    <a16:creationId xmlns:a16="http://schemas.microsoft.com/office/drawing/2014/main" id="{A0812D01-EA6A-5DC9-64AE-B6C71128D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44365356"/>
                  </p:ext>
                </p:extLst>
              </p:nvPr>
            </p:nvGraphicFramePr>
            <p:xfrm>
              <a:off x="8165086" y="4798462"/>
              <a:ext cx="1703463" cy="15852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678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cxnSp>
            <p:nvCxnSpPr>
              <p:cNvPr id="65" name="Google Shape;1223;p52">
                <a:extLst>
                  <a:ext uri="{FF2B5EF4-FFF2-40B4-BE49-F238E27FC236}">
                    <a16:creationId xmlns:a16="http://schemas.microsoft.com/office/drawing/2014/main" id="{831F6B02-E362-5A63-45AB-912FA5C634FD}"/>
                  </a:ext>
                </a:extLst>
              </p:cNvPr>
              <p:cNvCxnSpPr/>
              <p:nvPr/>
            </p:nvCxnSpPr>
            <p:spPr>
              <a:xfrm rot="10800000" flipH="1">
                <a:off x="8139256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1224;p52">
                <a:extLst>
                  <a:ext uri="{FF2B5EF4-FFF2-40B4-BE49-F238E27FC236}">
                    <a16:creationId xmlns:a16="http://schemas.microsoft.com/office/drawing/2014/main" id="{042C30D4-1591-6D6F-7C99-CAF6C3A0E2F6}"/>
                  </a:ext>
                </a:extLst>
              </p:cNvPr>
              <p:cNvCxnSpPr/>
              <p:nvPr/>
            </p:nvCxnSpPr>
            <p:spPr>
              <a:xfrm rot="10800000" flipH="1">
                <a:off x="9879344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1225;p52">
                <a:extLst>
                  <a:ext uri="{FF2B5EF4-FFF2-40B4-BE49-F238E27FC236}">
                    <a16:creationId xmlns:a16="http://schemas.microsoft.com/office/drawing/2014/main" id="{18DDD706-F605-BB03-7AE5-B9CFB25DA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343" y="6183858"/>
                <a:ext cx="519695" cy="2075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1226;p52">
                <a:extLst>
                  <a:ext uri="{FF2B5EF4-FFF2-40B4-BE49-F238E27FC236}">
                    <a16:creationId xmlns:a16="http://schemas.microsoft.com/office/drawing/2014/main" id="{E7398D5E-8286-DB3E-4FBA-F724EB7CC1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71635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227;p52">
                <a:extLst>
                  <a:ext uri="{FF2B5EF4-FFF2-40B4-BE49-F238E27FC236}">
                    <a16:creationId xmlns:a16="http://schemas.microsoft.com/office/drawing/2014/main" id="{4CCA2937-F20D-CD40-9E5A-DEDA4914BA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17119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1228;p52">
                <a:extLst>
                  <a:ext uri="{FF2B5EF4-FFF2-40B4-BE49-F238E27FC236}">
                    <a16:creationId xmlns:a16="http://schemas.microsoft.com/office/drawing/2014/main" id="{AFC9E299-0E97-C0F2-80F5-1593F0250549}"/>
                  </a:ext>
                </a:extLst>
              </p:cNvPr>
              <p:cNvCxnSpPr/>
              <p:nvPr/>
            </p:nvCxnSpPr>
            <p:spPr>
              <a:xfrm rot="10800000" flipH="1">
                <a:off x="9321296" y="4637417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229;p52">
                <a:extLst>
                  <a:ext uri="{FF2B5EF4-FFF2-40B4-BE49-F238E27FC236}">
                    <a16:creationId xmlns:a16="http://schemas.microsoft.com/office/drawing/2014/main" id="{734CBA68-061C-2936-6462-01DFEDCBC863}"/>
                  </a:ext>
                </a:extLst>
              </p:cNvPr>
              <p:cNvCxnSpPr/>
              <p:nvPr/>
            </p:nvCxnSpPr>
            <p:spPr>
              <a:xfrm rot="10800000" flipH="1">
                <a:off x="8735968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1230;p52">
                <a:extLst>
                  <a:ext uri="{FF2B5EF4-FFF2-40B4-BE49-F238E27FC236}">
                    <a16:creationId xmlns:a16="http://schemas.microsoft.com/office/drawing/2014/main" id="{29964948-2DE6-D0B7-05C4-35F6502DD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5575" y="4687584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1231;p52">
                <a:extLst>
                  <a:ext uri="{FF2B5EF4-FFF2-40B4-BE49-F238E27FC236}">
                    <a16:creationId xmlns:a16="http://schemas.microsoft.com/office/drawing/2014/main" id="{2267FD9E-27A2-B82F-302F-7DF8EEECE693}"/>
                  </a:ext>
                </a:extLst>
              </p:cNvPr>
              <p:cNvCxnSpPr/>
              <p:nvPr/>
            </p:nvCxnSpPr>
            <p:spPr>
              <a:xfrm>
                <a:off x="8501627" y="4674713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232;p52">
                <a:extLst>
                  <a:ext uri="{FF2B5EF4-FFF2-40B4-BE49-F238E27FC236}">
                    <a16:creationId xmlns:a16="http://schemas.microsoft.com/office/drawing/2014/main" id="{394752BE-128A-DB49-E4C7-3DD36B707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535" y="4726248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1233;p52">
                <a:extLst>
                  <a:ext uri="{FF2B5EF4-FFF2-40B4-BE49-F238E27FC236}">
                    <a16:creationId xmlns:a16="http://schemas.microsoft.com/office/drawing/2014/main" id="{BC22F5BD-9249-8910-B548-CD7EA2901A77}"/>
                  </a:ext>
                </a:extLst>
              </p:cNvPr>
              <p:cNvCxnSpPr/>
              <p:nvPr/>
            </p:nvCxnSpPr>
            <p:spPr>
              <a:xfrm>
                <a:off x="8348475" y="4726265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A41565F-743B-8A19-D8A7-2EC1995538AC}"/>
              </a:ext>
            </a:extLst>
          </p:cNvPr>
          <p:cNvSpPr txBox="1"/>
          <p:nvPr/>
        </p:nvSpPr>
        <p:spPr>
          <a:xfrm>
            <a:off x="3553100" y="5079694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25C54A-5CAF-F5E9-A5F5-D433EE4BAECA}"/>
              </a:ext>
            </a:extLst>
          </p:cNvPr>
          <p:cNvSpPr txBox="1"/>
          <p:nvPr/>
        </p:nvSpPr>
        <p:spPr>
          <a:xfrm>
            <a:off x="3565648" y="559785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</a:t>
            </a:r>
          </a:p>
        </p:txBody>
      </p:sp>
      <p:graphicFrame>
        <p:nvGraphicFramePr>
          <p:cNvPr id="79" name="Table 11">
            <a:extLst>
              <a:ext uri="{FF2B5EF4-FFF2-40B4-BE49-F238E27FC236}">
                <a16:creationId xmlns:a16="http://schemas.microsoft.com/office/drawing/2014/main" id="{CA1798D9-0E57-68C1-524D-70164D4D4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4682"/>
              </p:ext>
            </p:extLst>
          </p:nvPr>
        </p:nvGraphicFramePr>
        <p:xfrm>
          <a:off x="9222527" y="3839150"/>
          <a:ext cx="88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54">
                  <a:extLst>
                    <a:ext uri="{9D8B030D-6E8A-4147-A177-3AD203B41FA5}">
                      <a16:colId xmlns:a16="http://schemas.microsoft.com/office/drawing/2014/main" val="2578237405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147555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7478"/>
                  </a:ext>
                </a:extLst>
              </a:tr>
            </a:tbl>
          </a:graphicData>
        </a:graphic>
      </p:graphicFrame>
      <p:sp>
        <p:nvSpPr>
          <p:cNvPr id="80" name="Arrow: Bent 79">
            <a:extLst>
              <a:ext uri="{FF2B5EF4-FFF2-40B4-BE49-F238E27FC236}">
                <a16:creationId xmlns:a16="http://schemas.microsoft.com/office/drawing/2014/main" id="{3DD6D05C-001F-189A-06EB-A4FF944049A9}"/>
              </a:ext>
            </a:extLst>
          </p:cNvPr>
          <p:cNvSpPr/>
          <p:nvPr/>
        </p:nvSpPr>
        <p:spPr>
          <a:xfrm rot="5400000" flipH="1">
            <a:off x="8827432" y="4602759"/>
            <a:ext cx="1189972" cy="86547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C7D555-70A7-90E0-7DBF-7D8A04ACE5EC}"/>
              </a:ext>
            </a:extLst>
          </p:cNvPr>
          <p:cNvSpPr txBox="1"/>
          <p:nvPr/>
        </p:nvSpPr>
        <p:spPr>
          <a:xfrm>
            <a:off x="9799828" y="4836346"/>
            <a:ext cx="187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Feed-forward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0FAF13-64B1-D11D-3701-38634AD065DA}"/>
              </a:ext>
            </a:extLst>
          </p:cNvPr>
          <p:cNvSpPr txBox="1"/>
          <p:nvPr/>
        </p:nvSpPr>
        <p:spPr>
          <a:xfrm>
            <a:off x="4523083" y="433920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NP-SUBJ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061C98-9C10-4573-CD83-4D0E1F1EA660}"/>
              </a:ext>
            </a:extLst>
          </p:cNvPr>
          <p:cNvSpPr txBox="1"/>
          <p:nvPr/>
        </p:nvSpPr>
        <p:spPr>
          <a:xfrm>
            <a:off x="5491271" y="43499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85" name="Arrow: Bent 84">
            <a:extLst>
              <a:ext uri="{FF2B5EF4-FFF2-40B4-BE49-F238E27FC236}">
                <a16:creationId xmlns:a16="http://schemas.microsoft.com/office/drawing/2014/main" id="{B8AF6279-AEEC-E6AA-8A95-A613EE439D1A}"/>
              </a:ext>
            </a:extLst>
          </p:cNvPr>
          <p:cNvSpPr/>
          <p:nvPr/>
        </p:nvSpPr>
        <p:spPr>
          <a:xfrm rot="10800000" flipH="1">
            <a:off x="2171509" y="4991147"/>
            <a:ext cx="1189972" cy="86547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65EE61-0CB1-3A30-D177-2BD6E9534C0B}"/>
              </a:ext>
            </a:extLst>
          </p:cNvPr>
          <p:cNvSpPr txBox="1"/>
          <p:nvPr/>
        </p:nvSpPr>
        <p:spPr>
          <a:xfrm>
            <a:off x="1653689" y="5697846"/>
            <a:ext cx="121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E9D7A-5990-3EE3-17E7-FEE0F23029E7}"/>
              </a:ext>
            </a:extLst>
          </p:cNvPr>
          <p:cNvSpPr/>
          <p:nvPr/>
        </p:nvSpPr>
        <p:spPr>
          <a:xfrm>
            <a:off x="192377" y="4447621"/>
            <a:ext cx="11480721" cy="22948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5" name="Table 11">
            <a:extLst>
              <a:ext uri="{FF2B5EF4-FFF2-40B4-BE49-F238E27FC236}">
                <a16:creationId xmlns:a16="http://schemas.microsoft.com/office/drawing/2014/main" id="{E65E2F8C-AC68-B0A6-8DDE-248FA7EF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6509"/>
              </p:ext>
            </p:extLst>
          </p:nvPr>
        </p:nvGraphicFramePr>
        <p:xfrm>
          <a:off x="10409703" y="1913449"/>
          <a:ext cx="88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54">
                  <a:extLst>
                    <a:ext uri="{9D8B030D-6E8A-4147-A177-3AD203B41FA5}">
                      <a16:colId xmlns:a16="http://schemas.microsoft.com/office/drawing/2014/main" val="2578237405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147555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7478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1967B2C7-93E7-D664-344C-9A34257C1861}"/>
              </a:ext>
            </a:extLst>
          </p:cNvPr>
          <p:cNvSpPr txBox="1"/>
          <p:nvPr/>
        </p:nvSpPr>
        <p:spPr>
          <a:xfrm>
            <a:off x="10130951" y="375890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logits</a:t>
            </a:r>
            <a:r>
              <a:rPr lang="en-US" sz="2800" baseline="-25000" dirty="0" err="1"/>
              <a:t>SLR</a:t>
            </a:r>
            <a:endParaRPr lang="en-US" sz="2800" baseline="-250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4F8092-4A1F-26B1-4DF6-BB2D9C4A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14521"/>
              </p:ext>
            </p:extLst>
          </p:nvPr>
        </p:nvGraphicFramePr>
        <p:xfrm>
          <a:off x="7834789" y="2867598"/>
          <a:ext cx="88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54">
                  <a:extLst>
                    <a:ext uri="{9D8B030D-6E8A-4147-A177-3AD203B41FA5}">
                      <a16:colId xmlns:a16="http://schemas.microsoft.com/office/drawing/2014/main" val="2578237405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147555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747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1B1FA-881D-5420-8826-DFDB52CE342C}"/>
              </a:ext>
            </a:extLst>
          </p:cNvPr>
          <p:cNvSpPr/>
          <p:nvPr/>
        </p:nvSpPr>
        <p:spPr>
          <a:xfrm>
            <a:off x="5205488" y="2571078"/>
            <a:ext cx="1899539" cy="9599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GPT-2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1080D0-D374-E6A0-0443-8AB56017368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05027" y="3051060"/>
            <a:ext cx="729762" cy="19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AEA5CE-3F7F-E4F7-A980-5C308FE2642E}"/>
              </a:ext>
            </a:extLst>
          </p:cNvPr>
          <p:cNvSpPr txBox="1"/>
          <p:nvPr/>
        </p:nvSpPr>
        <p:spPr>
          <a:xfrm>
            <a:off x="7643852" y="2297202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logits</a:t>
            </a:r>
            <a:r>
              <a:rPr lang="en-US" sz="2800" baseline="-25000" dirty="0" err="1"/>
              <a:t>LM</a:t>
            </a:r>
            <a:endParaRPr lang="en-US" sz="2800" baseline="-25000" dirty="0"/>
          </a:p>
        </p:txBody>
      </p:sp>
      <p:sp>
        <p:nvSpPr>
          <p:cNvPr id="12" name="Flowchart: Or 11">
            <a:extLst>
              <a:ext uri="{FF2B5EF4-FFF2-40B4-BE49-F238E27FC236}">
                <a16:creationId xmlns:a16="http://schemas.microsoft.com/office/drawing/2014/main" id="{CFA8B005-7812-7F48-C8E2-20B6CA827A8A}"/>
              </a:ext>
            </a:extLst>
          </p:cNvPr>
          <p:cNvSpPr/>
          <p:nvPr/>
        </p:nvSpPr>
        <p:spPr>
          <a:xfrm>
            <a:off x="9474987" y="2742037"/>
            <a:ext cx="655964" cy="6180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96EA112-2DE5-1F0D-7A08-33CB1902CDB2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8721697" y="3051060"/>
            <a:ext cx="753290" cy="19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209ED0-4612-D899-C8FF-82AC7CB942AF}"/>
              </a:ext>
            </a:extLst>
          </p:cNvPr>
          <p:cNvCxnSpPr>
            <a:cxnSpLocks/>
            <a:stCxn id="79" idx="0"/>
            <a:endCxn id="12" idx="4"/>
          </p:cNvCxnSpPr>
          <p:nvPr/>
        </p:nvCxnSpPr>
        <p:spPr>
          <a:xfrm flipV="1">
            <a:off x="9665981" y="3360083"/>
            <a:ext cx="136988" cy="4790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03BA4-C2F2-8089-6737-823291AB51A0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0034887" y="2382027"/>
            <a:ext cx="432304" cy="45052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979FC5-297B-24F9-6525-EE788E75EA29}"/>
              </a:ext>
            </a:extLst>
          </p:cNvPr>
          <p:cNvSpPr/>
          <p:nvPr/>
        </p:nvSpPr>
        <p:spPr>
          <a:xfrm>
            <a:off x="318655" y="2502172"/>
            <a:ext cx="3629402" cy="13494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628FDE21-8AF2-64CF-C69B-E9C5FE091CD7}"/>
              </a:ext>
            </a:extLst>
          </p:cNvPr>
          <p:cNvSpPr/>
          <p:nvPr/>
        </p:nvSpPr>
        <p:spPr>
          <a:xfrm>
            <a:off x="3183849" y="4251093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C243F2-1554-49F0-EC4E-ED56DAA688DD}"/>
              </a:ext>
            </a:extLst>
          </p:cNvPr>
          <p:cNvSpPr/>
          <p:nvPr/>
        </p:nvSpPr>
        <p:spPr>
          <a:xfrm>
            <a:off x="415600" y="3851602"/>
            <a:ext cx="2398598" cy="4254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1DC664-7C67-B84D-CACF-45BC36FFCFAD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2814198" y="3051060"/>
            <a:ext cx="2391290" cy="101326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8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  <p:bldP spid="12" grpId="0" animBg="1"/>
      <p:bldP spid="131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D5EA49-E3C0-88EB-4C36-7E012183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Perplexity (lower is better)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9C02C2-2F02-4CEB-521F-6EECBC456E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7090834"/>
              </p:ext>
            </p:extLst>
          </p:nvPr>
        </p:nvGraphicFramePr>
        <p:xfrm>
          <a:off x="838199" y="1825625"/>
          <a:ext cx="601442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ontent Placeholder 33">
            <a:extLst>
              <a:ext uri="{FF2B5EF4-FFF2-40B4-BE49-F238E27FC236}">
                <a16:creationId xmlns:a16="http://schemas.microsoft.com/office/drawing/2014/main" id="{E7160657-37F6-9CCE-581E-799AD6B857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760964"/>
              </p:ext>
            </p:extLst>
          </p:nvPr>
        </p:nvGraphicFramePr>
        <p:xfrm>
          <a:off x="7250654" y="1825624"/>
          <a:ext cx="4103146" cy="351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8CD32-416C-E7D7-2B27-F81D9D2ACC59}"/>
              </a:ext>
            </a:extLst>
          </p:cNvPr>
          <p:cNvGrpSpPr/>
          <p:nvPr/>
        </p:nvGrpSpPr>
        <p:grpSpPr>
          <a:xfrm>
            <a:off x="3856596" y="6257556"/>
            <a:ext cx="4285172" cy="250031"/>
            <a:chOff x="3014670" y="6176077"/>
            <a:chExt cx="4285172" cy="2500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018237-0194-7385-D797-D74D0154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4670" y="6176077"/>
              <a:ext cx="2286000" cy="25003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2AB000-1FE1-C218-6363-EB46FA8C2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6731"/>
            <a:stretch/>
          </p:blipFill>
          <p:spPr>
            <a:xfrm>
              <a:off x="5265422" y="6199718"/>
              <a:ext cx="2034420" cy="18573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3447E61-2D8F-148E-A6E5-E2F26E7B0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13"/>
          <a:stretch/>
        </p:blipFill>
        <p:spPr>
          <a:xfrm>
            <a:off x="3947982" y="6533993"/>
            <a:ext cx="4102401" cy="1857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6D3E1-709D-0C31-7745-28AC93F7AED7}"/>
              </a:ext>
            </a:extLst>
          </p:cNvPr>
          <p:cNvGrpSpPr/>
          <p:nvPr/>
        </p:nvGrpSpPr>
        <p:grpSpPr>
          <a:xfrm>
            <a:off x="3292241" y="3020080"/>
            <a:ext cx="536894" cy="408920"/>
            <a:chOff x="2944538" y="3180517"/>
            <a:chExt cx="536894" cy="408920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88C0F60-1E5F-8598-A1E8-9C6F563B4822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A72BD9-ED10-AF41-6DEE-18CD42FA4AA5}"/>
                </a:ext>
              </a:extLst>
            </p:cNvPr>
            <p:cNvSpPr txBox="1"/>
            <p:nvPr/>
          </p:nvSpPr>
          <p:spPr>
            <a:xfrm>
              <a:off x="2950517" y="31805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FAD597-03FE-E837-181E-7B237DB07512}"/>
              </a:ext>
            </a:extLst>
          </p:cNvPr>
          <p:cNvGrpSpPr/>
          <p:nvPr/>
        </p:nvGrpSpPr>
        <p:grpSpPr>
          <a:xfrm>
            <a:off x="4070380" y="3106893"/>
            <a:ext cx="536894" cy="408920"/>
            <a:chOff x="2944538" y="3180517"/>
            <a:chExt cx="536894" cy="408920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B3341F15-E865-F392-6928-AAE19B127101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AA681C-5F55-4A03-351A-080BC36C7227}"/>
                </a:ext>
              </a:extLst>
            </p:cNvPr>
            <p:cNvSpPr txBox="1"/>
            <p:nvPr/>
          </p:nvSpPr>
          <p:spPr>
            <a:xfrm>
              <a:off x="2950517" y="31805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F6828D-D737-97CA-2CBD-25C8AAE33F81}"/>
              </a:ext>
            </a:extLst>
          </p:cNvPr>
          <p:cNvGrpSpPr/>
          <p:nvPr/>
        </p:nvGrpSpPr>
        <p:grpSpPr>
          <a:xfrm>
            <a:off x="4898579" y="3146481"/>
            <a:ext cx="536894" cy="408920"/>
            <a:chOff x="2944538" y="3180517"/>
            <a:chExt cx="536894" cy="408920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AB9265A8-E377-6E52-D18C-240D6A69D8CA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09C0A9-6FD7-6121-65E6-05FD613A1C8C}"/>
                </a:ext>
              </a:extLst>
            </p:cNvPr>
            <p:cNvSpPr txBox="1"/>
            <p:nvPr/>
          </p:nvSpPr>
          <p:spPr>
            <a:xfrm>
              <a:off x="2950517" y="31805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F41ACA-6F15-EC23-9658-E5989735820E}"/>
              </a:ext>
            </a:extLst>
          </p:cNvPr>
          <p:cNvGrpSpPr/>
          <p:nvPr/>
        </p:nvGrpSpPr>
        <p:grpSpPr>
          <a:xfrm>
            <a:off x="2482312" y="2450788"/>
            <a:ext cx="536894" cy="408920"/>
            <a:chOff x="2944538" y="3180517"/>
            <a:chExt cx="536894" cy="408920"/>
          </a:xfrm>
        </p:grpSpPr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337218A6-D358-4D61-967D-DDCCBBD1C4E6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802293-A468-B7A6-01AC-F64515D0F82C}"/>
                </a:ext>
              </a:extLst>
            </p:cNvPr>
            <p:cNvSpPr txBox="1"/>
            <p:nvPr/>
          </p:nvSpPr>
          <p:spPr>
            <a:xfrm>
              <a:off x="2950517" y="31805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DD8D97-9336-A077-6F10-BEECCFE5555E}"/>
              </a:ext>
            </a:extLst>
          </p:cNvPr>
          <p:cNvGrpSpPr/>
          <p:nvPr/>
        </p:nvGrpSpPr>
        <p:grpSpPr>
          <a:xfrm>
            <a:off x="1698439" y="1912905"/>
            <a:ext cx="536894" cy="408920"/>
            <a:chOff x="2944538" y="3180517"/>
            <a:chExt cx="536894" cy="408920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7E515805-25F7-B9AD-29F7-C5161C974235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B10F91-472F-EF7F-DF25-5BED2F8379BD}"/>
                </a:ext>
              </a:extLst>
            </p:cNvPr>
            <p:cNvSpPr txBox="1"/>
            <p:nvPr/>
          </p:nvSpPr>
          <p:spPr>
            <a:xfrm>
              <a:off x="2950517" y="31805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47A90E-461B-7960-445C-74B231DDAA12}"/>
              </a:ext>
            </a:extLst>
          </p:cNvPr>
          <p:cNvGrpSpPr/>
          <p:nvPr/>
        </p:nvGrpSpPr>
        <p:grpSpPr>
          <a:xfrm>
            <a:off x="8074404" y="2635454"/>
            <a:ext cx="2683247" cy="608817"/>
            <a:chOff x="2944539" y="3180517"/>
            <a:chExt cx="536894" cy="608817"/>
          </a:xfrm>
        </p:grpSpPr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3FB88218-F768-16E8-7FCC-7F91D916A428}"/>
                </a:ext>
              </a:extLst>
            </p:cNvPr>
            <p:cNvSpPr/>
            <p:nvPr/>
          </p:nvSpPr>
          <p:spPr>
            <a:xfrm rot="16200000">
              <a:off x="3041207" y="3349109"/>
              <a:ext cx="343557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47B7D3-8BFB-E714-91D7-E3D42F112571}"/>
                </a:ext>
              </a:extLst>
            </p:cNvPr>
            <p:cNvSpPr txBox="1"/>
            <p:nvPr/>
          </p:nvSpPr>
          <p:spPr>
            <a:xfrm>
              <a:off x="3174406" y="3180517"/>
              <a:ext cx="83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**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1E07C4-2C3A-9EF9-7CDC-33CC60B54A6F}"/>
              </a:ext>
            </a:extLst>
          </p:cNvPr>
          <p:cNvGrpSpPr/>
          <p:nvPr/>
        </p:nvGrpSpPr>
        <p:grpSpPr>
          <a:xfrm>
            <a:off x="9162516" y="3100673"/>
            <a:ext cx="536894" cy="447969"/>
            <a:chOff x="2944538" y="3141468"/>
            <a:chExt cx="536894" cy="447969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2FA5270D-8DD2-9937-03AF-CA02E0439622}"/>
                </a:ext>
              </a:extLst>
            </p:cNvPr>
            <p:cNvSpPr/>
            <p:nvPr/>
          </p:nvSpPr>
          <p:spPr>
            <a:xfrm rot="16200000">
              <a:off x="3141155" y="3249160"/>
              <a:ext cx="143660" cy="536894"/>
            </a:xfrm>
            <a:prstGeom prst="rightBrace">
              <a:avLst>
                <a:gd name="adj1" fmla="val 3114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834431-45EF-593C-2175-E57C86ECECF9}"/>
                </a:ext>
              </a:extLst>
            </p:cNvPr>
            <p:cNvSpPr txBox="1"/>
            <p:nvPr/>
          </p:nvSpPr>
          <p:spPr>
            <a:xfrm>
              <a:off x="3056603" y="31414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--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2AEA17D-77AF-85C3-CBE9-9EDF120120DD}"/>
              </a:ext>
            </a:extLst>
          </p:cNvPr>
          <p:cNvSpPr/>
          <p:nvPr/>
        </p:nvSpPr>
        <p:spPr>
          <a:xfrm>
            <a:off x="3059081" y="1923663"/>
            <a:ext cx="530915" cy="293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C3E05-67E3-1B55-B5E6-94FC90A078D3}"/>
              </a:ext>
            </a:extLst>
          </p:cNvPr>
          <p:cNvSpPr/>
          <p:nvPr/>
        </p:nvSpPr>
        <p:spPr>
          <a:xfrm>
            <a:off x="4524717" y="1923663"/>
            <a:ext cx="530915" cy="293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61D2D5-EFC1-915E-2CE9-A56170F5B609}"/>
              </a:ext>
            </a:extLst>
          </p:cNvPr>
          <p:cNvSpPr/>
          <p:nvPr/>
        </p:nvSpPr>
        <p:spPr>
          <a:xfrm>
            <a:off x="3824667" y="1925453"/>
            <a:ext cx="530915" cy="293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E2E4A-0D0E-779D-4CCB-1B22D4DFCB76}"/>
              </a:ext>
            </a:extLst>
          </p:cNvPr>
          <p:cNvSpPr/>
          <p:nvPr/>
        </p:nvSpPr>
        <p:spPr>
          <a:xfrm>
            <a:off x="5290303" y="1925453"/>
            <a:ext cx="530915" cy="293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CA8DF-C5D6-42E2-C219-699A14B244F7}"/>
              </a:ext>
            </a:extLst>
          </p:cNvPr>
          <p:cNvSpPr/>
          <p:nvPr/>
        </p:nvSpPr>
        <p:spPr>
          <a:xfrm>
            <a:off x="6077406" y="1927245"/>
            <a:ext cx="530915" cy="293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1066-DD11-4471-DEE7-4D2E408D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6883-E4FB-7ADC-4B48-E71427D2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Marked differences between SLR frameworks of different types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Massive improvement over baseline (purely neural) transformer LM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Thus far: Many simplifying oracle assumptions.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Ongoing work: Couple with incremental parser and marginalize at test time!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AB813-8E32-6A84-7474-F1BF3E376E56}"/>
              </a:ext>
            </a:extLst>
          </p:cNvPr>
          <p:cNvSpPr txBox="1"/>
          <p:nvPr/>
        </p:nvSpPr>
        <p:spPr>
          <a:xfrm>
            <a:off x="1691101" y="3593009"/>
            <a:ext cx="102896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  <a:t> Huge datasets and attention go a long way, </a:t>
            </a:r>
            <a:b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  <a:t>     but maybe not ALL the way?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98D6F-5188-D6E7-FACB-55521E20FCDE}"/>
              </a:ext>
            </a:extLst>
          </p:cNvPr>
          <p:cNvSpPr txBox="1"/>
          <p:nvPr/>
        </p:nvSpPr>
        <p:spPr>
          <a:xfrm>
            <a:off x="1717546" y="2226221"/>
            <a:ext cx="10099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  <a:t> Subtle differences in linguistic representation really do matter!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2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DA127-3D7C-496E-8163-AA7BB19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Ablations (</a:t>
            </a:r>
            <a:r>
              <a:rPr lang="en-US" dirty="0">
                <a:hlinkClick r:id="rId2" action="ppaction://hlinksldjump"/>
              </a:rPr>
              <a:t>skip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179AB-32CA-4DA9-8584-E9AF283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78" y="1690688"/>
            <a:ext cx="8807043" cy="5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DEDE-7D09-49D7-9EB4-38E70BF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 by Part-of-speech (</a:t>
            </a:r>
            <a:r>
              <a:rPr lang="en-US" dirty="0">
                <a:hlinkClick r:id="rId2" action="ppaction://hlinksldjump"/>
              </a:rPr>
              <a:t>skip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462E-4F2A-496D-81F6-38A4C0E4A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0ED3-99CF-4FAB-9C64-7F635D9F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532" y="1548428"/>
            <a:ext cx="5142935" cy="4716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5D46B4-26EC-4C5D-B537-93B21345E0B7}"/>
              </a:ext>
            </a:extLst>
          </p:cNvPr>
          <p:cNvSpPr/>
          <p:nvPr/>
        </p:nvSpPr>
        <p:spPr>
          <a:xfrm>
            <a:off x="4952246" y="3250194"/>
            <a:ext cx="289710" cy="36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2FF82-CA08-4C1D-B2E6-65C9889C10CF}"/>
              </a:ext>
            </a:extLst>
          </p:cNvPr>
          <p:cNvSpPr/>
          <p:nvPr/>
        </p:nvSpPr>
        <p:spPr>
          <a:xfrm>
            <a:off x="5285338" y="3747053"/>
            <a:ext cx="670522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FF805-1236-454B-A52D-094A3215EDA0}"/>
              </a:ext>
            </a:extLst>
          </p:cNvPr>
          <p:cNvSpPr/>
          <p:nvPr/>
        </p:nvSpPr>
        <p:spPr>
          <a:xfrm>
            <a:off x="4992232" y="2874018"/>
            <a:ext cx="159190" cy="1935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0683E-9270-4134-9550-7884F2819920}"/>
              </a:ext>
            </a:extLst>
          </p:cNvPr>
          <p:cNvSpPr/>
          <p:nvPr/>
        </p:nvSpPr>
        <p:spPr>
          <a:xfrm>
            <a:off x="4980566" y="3074274"/>
            <a:ext cx="233070" cy="17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0C5E2-1620-4ABF-AC89-C58266A60A6F}"/>
              </a:ext>
            </a:extLst>
          </p:cNvPr>
          <p:cNvSpPr/>
          <p:nvPr/>
        </p:nvSpPr>
        <p:spPr>
          <a:xfrm>
            <a:off x="6604409" y="3747052"/>
            <a:ext cx="670522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8889A-7003-47EE-9984-AAB9048EBD13}"/>
              </a:ext>
            </a:extLst>
          </p:cNvPr>
          <p:cNvSpPr/>
          <p:nvPr/>
        </p:nvSpPr>
        <p:spPr>
          <a:xfrm>
            <a:off x="7918980" y="2498757"/>
            <a:ext cx="613020" cy="362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A71B8-E673-493A-9039-B71D85DBC87E}"/>
              </a:ext>
            </a:extLst>
          </p:cNvPr>
          <p:cNvSpPr/>
          <p:nvPr/>
        </p:nvSpPr>
        <p:spPr>
          <a:xfrm>
            <a:off x="7552962" y="2498757"/>
            <a:ext cx="366018" cy="362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686EB6-E8B3-4ED1-A62E-CB7B3A536C9A}"/>
              </a:ext>
            </a:extLst>
          </p:cNvPr>
          <p:cNvSpPr/>
          <p:nvPr/>
        </p:nvSpPr>
        <p:spPr>
          <a:xfrm>
            <a:off x="6236141" y="3746768"/>
            <a:ext cx="366018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FD572-6307-45E5-B73D-56B06B4BD621}"/>
              </a:ext>
            </a:extLst>
          </p:cNvPr>
          <p:cNvSpPr/>
          <p:nvPr/>
        </p:nvSpPr>
        <p:spPr>
          <a:xfrm>
            <a:off x="4952245" y="3747053"/>
            <a:ext cx="337591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64F552-01CB-4611-97E4-27C1B846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199" y="1258432"/>
            <a:ext cx="1856271" cy="3809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28366A-BD7D-4DAD-B9B2-B3BB6642B879}"/>
              </a:ext>
            </a:extLst>
          </p:cNvPr>
          <p:cNvSpPr txBox="1"/>
          <p:nvPr/>
        </p:nvSpPr>
        <p:spPr>
          <a:xfrm>
            <a:off x="10410675" y="1955454"/>
            <a:ext cx="1146789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 dep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dep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dep</a:t>
            </a:r>
          </a:p>
          <a:p>
            <a:pPr>
              <a:lnSpc>
                <a:spcPct val="150000"/>
              </a:lnSpc>
            </a:pPr>
            <a:r>
              <a:rPr lang="en-US" dirty="0"/>
              <a:t>syn const</a:t>
            </a:r>
          </a:p>
          <a:p>
            <a:pPr>
              <a:lnSpc>
                <a:spcPct val="150000"/>
              </a:lnSpc>
            </a:pPr>
            <a:r>
              <a:rPr lang="en-US" dirty="0"/>
              <a:t>syn const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const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const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6B3B-D605-42F1-BEAD-5EFFE97D5EF4}"/>
              </a:ext>
            </a:extLst>
          </p:cNvPr>
          <p:cNvSpPr txBox="1"/>
          <p:nvPr/>
        </p:nvSpPr>
        <p:spPr>
          <a:xfrm>
            <a:off x="186905" y="1720306"/>
            <a:ext cx="3548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words are much more unpredictable than function words (cf. PPL ≤ 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Modifiers (adjectives &amp; adverbs) are more surprising than nouns and verbs.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SLRs… </a:t>
            </a:r>
            <a:r>
              <a:rPr lang="en-US" sz="2000" b="1" dirty="0">
                <a:solidFill>
                  <a:schemeClr val="accent6"/>
                </a:solidFill>
              </a:rPr>
              <a:t>reduce</a:t>
            </a:r>
            <a:r>
              <a:rPr lang="en-US" sz="2000" dirty="0"/>
              <a:t> PPL </a:t>
            </a:r>
            <a:br>
              <a:rPr lang="en-US" sz="2000" dirty="0"/>
            </a:br>
            <a:r>
              <a:rPr lang="en-US" sz="2000" dirty="0"/>
              <a:t>(to varying extents)!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Maybe, at best, SLRs encode which (syntactic) class of word comes next?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EE38-B3A7-4E54-A346-7F6A782E86F4}"/>
              </a:ext>
            </a:extLst>
          </p:cNvPr>
          <p:cNvSpPr txBox="1"/>
          <p:nvPr/>
        </p:nvSpPr>
        <p:spPr>
          <a:xfrm>
            <a:off x="9402417" y="1268371"/>
            <a:ext cx="1639957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/>
              <a:t>GPT-2</a:t>
            </a:r>
          </a:p>
          <a:p>
            <a:endParaRPr lang="en-US" sz="800" dirty="0"/>
          </a:p>
          <a:p>
            <a:r>
              <a:rPr lang="en-US" sz="1900" dirty="0">
                <a:solidFill>
                  <a:srgbClr val="F90FD8"/>
                </a:solidFill>
              </a:rPr>
              <a:t>GPT-2 + POS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1F75A-A52A-4B96-83F7-B7312F3B8609}"/>
              </a:ext>
            </a:extLst>
          </p:cNvPr>
          <p:cNvSpPr/>
          <p:nvPr/>
        </p:nvSpPr>
        <p:spPr>
          <a:xfrm>
            <a:off x="9084365" y="1659835"/>
            <a:ext cx="1958009" cy="362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1300B-F5C7-4EE0-B9C1-75EEE5B9D74B}"/>
              </a:ext>
            </a:extLst>
          </p:cNvPr>
          <p:cNvSpPr/>
          <p:nvPr/>
        </p:nvSpPr>
        <p:spPr>
          <a:xfrm>
            <a:off x="9013979" y="2109603"/>
            <a:ext cx="2543485" cy="275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29D7C-7EC3-4C66-8CFB-BB7DE8EA7FA4}"/>
              </a:ext>
            </a:extLst>
          </p:cNvPr>
          <p:cNvSpPr txBox="1"/>
          <p:nvPr/>
        </p:nvSpPr>
        <p:spPr>
          <a:xfrm>
            <a:off x="8532000" y="5275137"/>
            <a:ext cx="361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90FD8"/>
                </a:solidFill>
              </a:rPr>
              <a:t>Comparison by combination: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SLR structure is complementary</a:t>
            </a:r>
            <a:br>
              <a:rPr lang="en-US" sz="2000" b="1" dirty="0">
                <a:solidFill>
                  <a:schemeClr val="accent6"/>
                </a:solidFill>
              </a:rPr>
            </a:br>
            <a:r>
              <a:rPr lang="en-US" sz="2000" b="1" dirty="0">
                <a:solidFill>
                  <a:schemeClr val="accent6"/>
                </a:solidFill>
              </a:rPr>
              <a:t>(to varying extents)!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6F4BB-7136-4D9E-AC68-BE2D3F8C23F5}"/>
              </a:ext>
            </a:extLst>
          </p:cNvPr>
          <p:cNvSpPr/>
          <p:nvPr/>
        </p:nvSpPr>
        <p:spPr>
          <a:xfrm>
            <a:off x="1232451" y="4232982"/>
            <a:ext cx="2156613" cy="2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F2FB1-B42E-43E4-8097-53B557804B18}"/>
              </a:ext>
            </a:extLst>
          </p:cNvPr>
          <p:cNvSpPr/>
          <p:nvPr/>
        </p:nvSpPr>
        <p:spPr>
          <a:xfrm>
            <a:off x="481106" y="4534540"/>
            <a:ext cx="2156613" cy="2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B03549-E44E-4189-BCD5-61A981E76665}"/>
              </a:ext>
            </a:extLst>
          </p:cNvPr>
          <p:cNvSpPr/>
          <p:nvPr/>
        </p:nvSpPr>
        <p:spPr>
          <a:xfrm>
            <a:off x="5289836" y="2305566"/>
            <a:ext cx="485494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4DA8C-949A-4ABD-BAF0-565672E96326}"/>
              </a:ext>
            </a:extLst>
          </p:cNvPr>
          <p:cNvSpPr/>
          <p:nvPr/>
        </p:nvSpPr>
        <p:spPr>
          <a:xfrm>
            <a:off x="6629049" y="2305565"/>
            <a:ext cx="485494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7DF63A-59D7-4B85-9C7A-4A63BD771641}"/>
              </a:ext>
            </a:extLst>
          </p:cNvPr>
          <p:cNvSpPr/>
          <p:nvPr/>
        </p:nvSpPr>
        <p:spPr>
          <a:xfrm>
            <a:off x="7918980" y="2318860"/>
            <a:ext cx="472193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B394-00DA-4DD1-B57B-A805FC87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1E06786-6531-4D7B-8E66-6835F33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095"/>
            <a:ext cx="10515600" cy="2944906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38E66-F418-2BEC-8F37-A8C22575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5" y="2571075"/>
            <a:ext cx="2823596" cy="2751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85B6B-39CA-2016-CC03-53230C1D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22" y="2980241"/>
            <a:ext cx="6067257" cy="1671893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72714F48-EDA1-44BA-DC8F-8574F2AD0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05" y="5369194"/>
            <a:ext cx="910386" cy="1226109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E702077-AC6D-A9CA-3054-106FEFCFE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01" y="5322732"/>
            <a:ext cx="1055228" cy="1319035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E61E9CC7-1D96-FE6D-34B4-43767A9A6E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2" r="23455" b="35921"/>
          <a:stretch/>
        </p:blipFill>
        <p:spPr>
          <a:xfrm>
            <a:off x="9270813" y="5817450"/>
            <a:ext cx="739575" cy="695170"/>
          </a:xfrm>
          <a:prstGeom prst="rect">
            <a:avLst/>
          </a:prstGeom>
        </p:spPr>
      </p:pic>
      <p:pic>
        <p:nvPicPr>
          <p:cNvPr id="16" name="Picture 15" descr="A close-up of a coin&#10;&#10;Description automatically generated with medium confidence">
            <a:extLst>
              <a:ext uri="{FF2B5EF4-FFF2-40B4-BE49-F238E27FC236}">
                <a16:creationId xmlns:a16="http://schemas.microsoft.com/office/drawing/2014/main" id="{CEFEB6EC-611F-C5C8-6D75-760238FFE3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1" b="15122"/>
          <a:stretch/>
        </p:blipFill>
        <p:spPr>
          <a:xfrm>
            <a:off x="6369147" y="5742140"/>
            <a:ext cx="1340517" cy="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73B5-C2A7-458F-9350-04000E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6F6C-F487-4945-B6B1-2FA652D69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B656-D5A0-4E73-9282-EC2C04E6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C79A36-38FD-4159-B1A4-42DA906D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(LM)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2D99D-5296-44BC-8B0B-E268CD3C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83824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n-grams, Markov chains, RNNs, Transformers</a:t>
            </a:r>
          </a:p>
          <a:p>
            <a:endParaRPr lang="en-US" dirty="0"/>
          </a:p>
          <a:p>
            <a:r>
              <a:rPr lang="de-DE" dirty="0"/>
              <a:t>Syntactic language modeling </a:t>
            </a:r>
            <a:br>
              <a:rPr lang="de-DE" dirty="0"/>
            </a:b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Pauls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Klein 2012;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Gubbins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Vlachos 2013;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Mirowski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Vlachos 2015;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 alia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lvl="1"/>
            <a:r>
              <a:rPr lang="de-DE" dirty="0"/>
              <a:t>Recurrent Neural Network Grammars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[Dyer+ 2016]</a:t>
            </a:r>
            <a:endParaRPr lang="de-DE" dirty="0"/>
          </a:p>
          <a:p>
            <a:pPr lvl="1"/>
            <a:r>
              <a:rPr lang="de-DE" dirty="0"/>
              <a:t>Parsing as language modeling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[Peng+ 2019]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Injecting shallow semantics into LMs </a:t>
            </a:r>
            <a:r>
              <a:rPr lang="de-DE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[Wu+ 2021]</a:t>
            </a:r>
          </a:p>
          <a:p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/>
              <a:t>→ Extend to arbitrary linguistic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D9B9D-AACC-4FD4-9956-6105876A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8C10F-3777-4D33-8B72-D7AC60D4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1"/>
          <a:stretch/>
        </p:blipFill>
        <p:spPr>
          <a:xfrm>
            <a:off x="1134319" y="1629030"/>
            <a:ext cx="9923362" cy="7225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577A37-7A6B-42F0-9DD4-ED91F6C193D2}"/>
              </a:ext>
            </a:extLst>
          </p:cNvPr>
          <p:cNvSpPr/>
          <p:nvPr/>
        </p:nvSpPr>
        <p:spPr>
          <a:xfrm>
            <a:off x="1042416" y="3319272"/>
            <a:ext cx="1551432" cy="530352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8F6E1F-36BB-4655-86A8-67CC565A4278}"/>
              </a:ext>
            </a:extLst>
          </p:cNvPr>
          <p:cNvSpPr/>
          <p:nvPr/>
        </p:nvSpPr>
        <p:spPr>
          <a:xfrm>
            <a:off x="2392680" y="4813545"/>
            <a:ext cx="2810256" cy="722589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9976B-A87E-4348-8AF4-7E55B65F5E02}"/>
              </a:ext>
            </a:extLst>
          </p:cNvPr>
          <p:cNvSpPr/>
          <p:nvPr/>
        </p:nvSpPr>
        <p:spPr>
          <a:xfrm>
            <a:off x="4087368" y="1690688"/>
            <a:ext cx="6894576" cy="531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C2AD7E-4A86-4329-9B17-D299D924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51"/>
          <a:stretch/>
        </p:blipFill>
        <p:spPr>
          <a:xfrm>
            <a:off x="4284005" y="1876992"/>
            <a:ext cx="3504545" cy="8671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EB928-37B4-4F16-88E1-B6402866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95850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Encode entire graph?</a:t>
            </a:r>
          </a:p>
          <a:p>
            <a:pPr lvl="1"/>
            <a:r>
              <a:rPr lang="en-US" sz="1800" dirty="0"/>
              <a:t>Generate entire utterance?</a:t>
            </a:r>
          </a:p>
          <a:p>
            <a:pPr lvl="1"/>
            <a:endParaRPr lang="en-US" sz="2000" dirty="0"/>
          </a:p>
          <a:p>
            <a:r>
              <a:rPr lang="en-US" sz="2400" dirty="0"/>
              <a:t>Awkward modeling assumptions:</a:t>
            </a:r>
          </a:p>
          <a:p>
            <a:pPr lvl="1"/>
            <a:r>
              <a:rPr lang="en-US" sz="1800" dirty="0"/>
              <a:t>Removes any local structural ambiguity by "knowing the future"</a:t>
            </a:r>
          </a:p>
          <a:p>
            <a:pPr lvl="1"/>
            <a:r>
              <a:rPr lang="en-US" sz="1800" dirty="0"/>
              <a:t>Depending on how much autoregression is used, may favor flat "dictionary lookups" over abstract structure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EE96C-1FB7-4B96-BA05-BFC09A6B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365125"/>
            <a:ext cx="10786872" cy="1325563"/>
          </a:xfrm>
        </p:spPr>
        <p:txBody>
          <a:bodyPr>
            <a:normAutofit/>
          </a:bodyPr>
          <a:lstStyle/>
          <a:p>
            <a:r>
              <a:rPr lang="de-DE" sz="4000" dirty="0"/>
              <a:t>Linguistic-Structure-conditional Language Models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78AE-8A04-4593-B46B-C240CBFA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3F1D8D-8BD3-4E60-A23B-11484DD1F1F6}"/>
              </a:ext>
            </a:extLst>
          </p:cNvPr>
          <p:cNvGrpSpPr/>
          <p:nvPr/>
        </p:nvGrpSpPr>
        <p:grpSpPr>
          <a:xfrm>
            <a:off x="7545133" y="1723768"/>
            <a:ext cx="3270596" cy="1589324"/>
            <a:chOff x="6735573" y="2834788"/>
            <a:chExt cx="3270596" cy="15893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69E6C-B600-49A2-962D-9DA15F22D24B}"/>
                </a:ext>
              </a:extLst>
            </p:cNvPr>
            <p:cNvSpPr txBox="1"/>
            <p:nvPr/>
          </p:nvSpPr>
          <p:spPr>
            <a:xfrm>
              <a:off x="6943900" y="3839337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42AF4"/>
                  </a:solidFill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F47BE-82B4-4A6C-9099-F8EA9DF698E3}"/>
                </a:ext>
              </a:extLst>
            </p:cNvPr>
            <p:cNvSpPr txBox="1"/>
            <p:nvPr/>
          </p:nvSpPr>
          <p:spPr>
            <a:xfrm>
              <a:off x="7816915" y="3467062"/>
              <a:ext cx="21892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</a:rPr>
                <a:t>PTG, EDS, 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1E7CA6-68E0-443B-A588-78BD7D77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573" y="3712194"/>
              <a:ext cx="208327" cy="21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12ABD3-CA18-4281-A726-233860845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6630" y="3610737"/>
              <a:ext cx="840286" cy="101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0949BF-B9A0-4AB9-BCDF-74842B50E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59" y="3317618"/>
              <a:ext cx="538675" cy="64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70852A-1B18-46A4-8309-6FCCC2421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6773" y="3010952"/>
              <a:ext cx="429140" cy="20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8508ED-38C6-4643-B0B8-559D9F851AF9}"/>
                </a:ext>
              </a:extLst>
            </p:cNvPr>
            <p:cNvSpPr txBox="1"/>
            <p:nvPr/>
          </p:nvSpPr>
          <p:spPr>
            <a:xfrm>
              <a:off x="7726618" y="2834788"/>
              <a:ext cx="2020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UD, PTB, 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C135A-DA1C-47B9-A3E4-3FAEA6D5D202}"/>
              </a:ext>
            </a:extLst>
          </p:cNvPr>
          <p:cNvGrpSpPr/>
          <p:nvPr/>
        </p:nvGrpSpPr>
        <p:grpSpPr>
          <a:xfrm>
            <a:off x="6905141" y="3655597"/>
            <a:ext cx="4654035" cy="1421187"/>
            <a:chOff x="6905141" y="3655597"/>
            <a:chExt cx="4654035" cy="14211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E192333-7240-465D-A395-9669D01F5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4" t="2158" r="3108" b="48813"/>
            <a:stretch/>
          </p:blipFill>
          <p:spPr>
            <a:xfrm>
              <a:off x="6905141" y="3655597"/>
              <a:ext cx="4654035" cy="142118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CB6FF4-3726-4D48-A1C9-5F27A826F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760" t="43451" r="8141" b="49869"/>
            <a:stretch/>
          </p:blipFill>
          <p:spPr>
            <a:xfrm>
              <a:off x="9768300" y="4883157"/>
              <a:ext cx="689103" cy="1936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F79410-4651-427D-B02B-D2102CC84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760" t="43451" r="8141" b="49869"/>
            <a:stretch/>
          </p:blipFill>
          <p:spPr>
            <a:xfrm>
              <a:off x="8817356" y="4883157"/>
              <a:ext cx="689103" cy="1936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7C56A6-EE9A-41B5-BDB2-3D37F0E3F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760" t="43451" r="8141" b="49869"/>
            <a:stretch/>
          </p:blipFill>
          <p:spPr>
            <a:xfrm>
              <a:off x="7902575" y="4883157"/>
              <a:ext cx="689103" cy="1936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30E177-4694-4857-9D9F-860CB4047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760" t="43451" r="8141" b="49869"/>
            <a:stretch/>
          </p:blipFill>
          <p:spPr>
            <a:xfrm>
              <a:off x="7005669" y="4883156"/>
              <a:ext cx="689103" cy="19362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F0047E-7165-4BEE-951F-B14BF6CAE736}"/>
              </a:ext>
            </a:extLst>
          </p:cNvPr>
          <p:cNvSpPr txBox="1"/>
          <p:nvPr/>
        </p:nvSpPr>
        <p:spPr>
          <a:xfrm rot="1234880">
            <a:off x="9795430" y="3919985"/>
            <a:ext cx="109100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report.01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C0DEC7-2E84-4BFB-8E2C-6A2F876180FF}"/>
              </a:ext>
            </a:extLst>
          </p:cNvPr>
          <p:cNvSpPr txBox="1"/>
          <p:nvPr/>
        </p:nvSpPr>
        <p:spPr>
          <a:xfrm rot="20572316">
            <a:off x="8483982" y="3836021"/>
            <a:ext cx="845677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injury.01</a:t>
            </a:r>
          </a:p>
        </p:txBody>
      </p:sp>
    </p:spTree>
    <p:extLst>
      <p:ext uri="{BB962C8B-B14F-4D97-AF65-F5344CB8AC3E}">
        <p14:creationId xmlns:p14="http://schemas.microsoft.com/office/powerpoint/2010/main" val="14339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89E9-DCCE-4585-A4C6-EC2C621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B631-8B53-4B40-989C-8075BAB6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244"/>
          </a:xfrm>
        </p:spPr>
        <p:txBody>
          <a:bodyPr>
            <a:normAutofit/>
          </a:bodyPr>
          <a:lstStyle/>
          <a:p>
            <a:r>
              <a:rPr lang="en-US" sz="2400" dirty="0"/>
              <a:t>Application and evaluation on different </a:t>
            </a:r>
            <a:r>
              <a:rPr lang="en-US" sz="2400" b="1" dirty="0"/>
              <a:t>languages </a:t>
            </a:r>
            <a:r>
              <a:rPr lang="en-US" sz="2400" dirty="0"/>
              <a:t>and </a:t>
            </a:r>
            <a:r>
              <a:rPr lang="en-US" sz="2400" b="1" dirty="0"/>
              <a:t>domains </a:t>
            </a:r>
            <a:br>
              <a:rPr lang="en-US" sz="2400" b="1" dirty="0"/>
            </a:br>
            <a:r>
              <a:rPr lang="en-US" sz="2400" dirty="0"/>
              <a:t>(topics, genres, registers, …)</a:t>
            </a:r>
          </a:p>
          <a:p>
            <a:endParaRPr lang="en-US" sz="2400" dirty="0"/>
          </a:p>
          <a:p>
            <a:r>
              <a:rPr lang="en-US" sz="2400" dirty="0"/>
              <a:t>Application and evaluation </a:t>
            </a:r>
            <a:r>
              <a:rPr lang="en-US" sz="2400" dirty="0" err="1"/>
              <a:t>w.r.t.</a:t>
            </a:r>
            <a:r>
              <a:rPr lang="en-US" sz="2400" dirty="0"/>
              <a:t> </a:t>
            </a:r>
            <a:r>
              <a:rPr lang="en-US" sz="2400" b="1" dirty="0"/>
              <a:t>downstream NLP tasks </a:t>
            </a:r>
            <a:br>
              <a:rPr lang="en-US" sz="2400" b="1" dirty="0"/>
            </a:br>
            <a:r>
              <a:rPr lang="en-US" sz="2400" dirty="0"/>
              <a:t>(inference, question answering, translation, …)</a:t>
            </a:r>
          </a:p>
          <a:p>
            <a:pPr lvl="1"/>
            <a:r>
              <a:rPr lang="en-US" sz="2000" dirty="0"/>
              <a:t>SLR-conditional </a:t>
            </a:r>
            <a:r>
              <a:rPr lang="en-US" sz="2000" dirty="0">
                <a:sym typeface="Wingdings" panose="05000000000000000000" pitchFamily="2" charset="2"/>
              </a:rPr>
              <a:t> Joint parser + LM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More detailed analyses of </a:t>
            </a:r>
            <a:r>
              <a:rPr lang="en-US" sz="2400" b="1" dirty="0"/>
              <a:t>specific</a:t>
            </a:r>
            <a:r>
              <a:rPr lang="en-US" sz="2400" dirty="0"/>
              <a:t> linguistic </a:t>
            </a:r>
            <a:r>
              <a:rPr lang="en-US" sz="2400" b="1" dirty="0"/>
              <a:t>phenomena</a:t>
            </a:r>
            <a:r>
              <a:rPr lang="en-US" sz="2400" dirty="0"/>
              <a:t> (coreference, conditionals, polysemy, …) and </a:t>
            </a:r>
            <a:r>
              <a:rPr lang="en-US" sz="2400" b="1" dirty="0"/>
              <a:t>challenges</a:t>
            </a:r>
            <a:r>
              <a:rPr lang="en-US" sz="2400" dirty="0"/>
              <a:t> (e.g., compositional generalization)</a:t>
            </a:r>
          </a:p>
          <a:p>
            <a:pPr lvl="1"/>
            <a:r>
              <a:rPr lang="en-US" sz="2000" dirty="0"/>
              <a:t>Relation to human processing (surprisal, acceptability, …)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F05C-E738-4DF3-9802-6ECB02B3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DD4A-EE87-45D9-91C1-200E8C8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Linguistic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2D8C0-E27A-4F66-AF3C-B08A6BD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EC68-2F0E-4E44-AE2D-ACE4C75F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39" y="472809"/>
            <a:ext cx="5916904" cy="2435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29BED-20CC-4BB2-95DA-0858B631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91" y="3444251"/>
            <a:ext cx="2743200" cy="3277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6C17F-D7FA-4852-A584-C249BF307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5" r="3644" b="-52"/>
          <a:stretch/>
        </p:blipFill>
        <p:spPr>
          <a:xfrm>
            <a:off x="220898" y="1874878"/>
            <a:ext cx="4627825" cy="3756699"/>
          </a:xfrm>
          <a:prstGeom prst="flowChartManualOperation">
            <a:avLst/>
          </a:prstGeom>
        </p:spPr>
      </p:pic>
      <p:sp>
        <p:nvSpPr>
          <p:cNvPr id="15" name="Google Shape;1247;p52">
            <a:extLst>
              <a:ext uri="{FF2B5EF4-FFF2-40B4-BE49-F238E27FC236}">
                <a16:creationId xmlns:a16="http://schemas.microsoft.com/office/drawing/2014/main" id="{1ED018DF-EDC5-4374-9C50-226D957D40E3}"/>
              </a:ext>
            </a:extLst>
          </p:cNvPr>
          <p:cNvSpPr/>
          <p:nvPr/>
        </p:nvSpPr>
        <p:spPr>
          <a:xfrm rot="17818015">
            <a:off x="7777051" y="-350858"/>
            <a:ext cx="229823" cy="8189006"/>
          </a:xfrm>
          <a:custGeom>
            <a:avLst/>
            <a:gdLst>
              <a:gd name="connsiteX0" fmla="*/ 52666 w 229823"/>
              <a:gd name="connsiteY0" fmla="*/ 0 h 8189006"/>
              <a:gd name="connsiteX1" fmla="*/ 91641 w 229823"/>
              <a:gd name="connsiteY1" fmla="*/ 513534 h 8189006"/>
              <a:gd name="connsiteX2" fmla="*/ 134158 w 229823"/>
              <a:gd name="connsiteY2" fmla="*/ 1073752 h 8189006"/>
              <a:gd name="connsiteX3" fmla="*/ 181991 w 229823"/>
              <a:gd name="connsiteY3" fmla="*/ 1703998 h 8189006"/>
              <a:gd name="connsiteX4" fmla="*/ 229823 w 229823"/>
              <a:gd name="connsiteY4" fmla="*/ 2334244 h 8189006"/>
              <a:gd name="connsiteX5" fmla="*/ 121806 w 229823"/>
              <a:gd name="connsiteY5" fmla="*/ 2747916 h 8189006"/>
              <a:gd name="connsiteX6" fmla="*/ 0 w 229823"/>
              <a:gd name="connsiteY6" fmla="*/ 3214398 h 8189006"/>
              <a:gd name="connsiteX7" fmla="*/ 97676 w 229823"/>
              <a:gd name="connsiteY7" fmla="*/ 3760846 h 8189006"/>
              <a:gd name="connsiteX8" fmla="*/ 191521 w 229823"/>
              <a:gd name="connsiteY8" fmla="*/ 4285864 h 8189006"/>
              <a:gd name="connsiteX9" fmla="*/ 127411 w 229823"/>
              <a:gd name="connsiteY9" fmla="*/ 4850785 h 8189006"/>
              <a:gd name="connsiteX10" fmla="*/ 61433 w 229823"/>
              <a:gd name="connsiteY10" fmla="*/ 5432161 h 8189006"/>
              <a:gd name="connsiteX11" fmla="*/ 4792 w 229823"/>
              <a:gd name="connsiteY11" fmla="*/ 5931266 h 8189006"/>
              <a:gd name="connsiteX12" fmla="*/ 97579 w 229823"/>
              <a:gd name="connsiteY12" fmla="*/ 6516731 h 8189006"/>
              <a:gd name="connsiteX13" fmla="*/ 186728 w 229823"/>
              <a:gd name="connsiteY13" fmla="*/ 7079237 h 8189006"/>
              <a:gd name="connsiteX14" fmla="*/ 106294 w 229823"/>
              <a:gd name="connsiteY14" fmla="*/ 7611926 h 8189006"/>
              <a:gd name="connsiteX15" fmla="*/ 19157 w 229823"/>
              <a:gd name="connsiteY15" fmla="*/ 8189006 h 818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23" h="8189006" extrusionOk="0">
                <a:moveTo>
                  <a:pt x="52666" y="0"/>
                </a:moveTo>
                <a:cubicBezTo>
                  <a:pt x="94226" y="210756"/>
                  <a:pt x="31544" y="366001"/>
                  <a:pt x="91641" y="513534"/>
                </a:cubicBezTo>
                <a:cubicBezTo>
                  <a:pt x="151738" y="661067"/>
                  <a:pt x="100444" y="866096"/>
                  <a:pt x="134158" y="1073752"/>
                </a:cubicBezTo>
                <a:cubicBezTo>
                  <a:pt x="167873" y="1281408"/>
                  <a:pt x="114612" y="1542126"/>
                  <a:pt x="181991" y="1703998"/>
                </a:cubicBezTo>
                <a:cubicBezTo>
                  <a:pt x="249370" y="1865870"/>
                  <a:pt x="177540" y="2115600"/>
                  <a:pt x="229823" y="2334244"/>
                </a:cubicBezTo>
                <a:cubicBezTo>
                  <a:pt x="236760" y="2442939"/>
                  <a:pt x="102206" y="2627057"/>
                  <a:pt x="121806" y="2747916"/>
                </a:cubicBezTo>
                <a:cubicBezTo>
                  <a:pt x="141406" y="2868775"/>
                  <a:pt x="18941" y="2979683"/>
                  <a:pt x="0" y="3214398"/>
                </a:cubicBezTo>
                <a:cubicBezTo>
                  <a:pt x="104927" y="3454517"/>
                  <a:pt x="6455" y="3613504"/>
                  <a:pt x="97676" y="3760846"/>
                </a:cubicBezTo>
                <a:cubicBezTo>
                  <a:pt x="188897" y="3908188"/>
                  <a:pt x="120944" y="4169635"/>
                  <a:pt x="191521" y="4285864"/>
                </a:cubicBezTo>
                <a:cubicBezTo>
                  <a:pt x="180706" y="4440980"/>
                  <a:pt x="127661" y="4722902"/>
                  <a:pt x="127411" y="4850785"/>
                </a:cubicBezTo>
                <a:cubicBezTo>
                  <a:pt x="127161" y="4978668"/>
                  <a:pt x="44599" y="5164711"/>
                  <a:pt x="61433" y="5432161"/>
                </a:cubicBezTo>
                <a:cubicBezTo>
                  <a:pt x="78267" y="5699611"/>
                  <a:pt x="9298" y="5681645"/>
                  <a:pt x="4792" y="5931266"/>
                </a:cubicBezTo>
                <a:cubicBezTo>
                  <a:pt x="47780" y="6097293"/>
                  <a:pt x="30437" y="6267417"/>
                  <a:pt x="97579" y="6516731"/>
                </a:cubicBezTo>
                <a:cubicBezTo>
                  <a:pt x="164722" y="6766045"/>
                  <a:pt x="138226" y="6925627"/>
                  <a:pt x="186728" y="7079237"/>
                </a:cubicBezTo>
                <a:cubicBezTo>
                  <a:pt x="189321" y="7319970"/>
                  <a:pt x="76578" y="7396199"/>
                  <a:pt x="106294" y="7611926"/>
                </a:cubicBezTo>
                <a:cubicBezTo>
                  <a:pt x="136010" y="7827653"/>
                  <a:pt x="21212" y="8061984"/>
                  <a:pt x="19157" y="818900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45050093"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59" h="82741" extrusionOk="0">
                        <a:moveTo>
                          <a:pt x="4253" y="0"/>
                        </a:moveTo>
                        <a:lnTo>
                          <a:pt x="18559" y="23585"/>
                        </a:lnTo>
                        <a:lnTo>
                          <a:pt x="0" y="32478"/>
                        </a:lnTo>
                        <a:lnTo>
                          <a:pt x="15466" y="43304"/>
                        </a:lnTo>
                        <a:lnTo>
                          <a:pt x="387" y="59929"/>
                        </a:lnTo>
                        <a:lnTo>
                          <a:pt x="15079" y="71528"/>
                        </a:lnTo>
                        <a:lnTo>
                          <a:pt x="1547" y="82741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40914-A3FA-47F5-8B9B-3F5D1C179E03}"/>
              </a:ext>
            </a:extLst>
          </p:cNvPr>
          <p:cNvSpPr txBox="1"/>
          <p:nvPr/>
        </p:nvSpPr>
        <p:spPr>
          <a:xfrm>
            <a:off x="8423176" y="2615060"/>
            <a:ext cx="3431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Syntax/"Grammar"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verb, noun, subject,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grammatical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D18C-C3DB-4642-8FE5-7C4A5A8453AE}"/>
              </a:ext>
            </a:extLst>
          </p:cNvPr>
          <p:cNvSpPr txBox="1"/>
          <p:nvPr/>
        </p:nvSpPr>
        <p:spPr>
          <a:xfrm>
            <a:off x="6281691" y="4985246"/>
            <a:ext cx="40559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Semantics/Meaning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predicate, event, entity,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what relations are expressed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35B90-8198-4E34-9765-67377D873D79}"/>
              </a:ext>
            </a:extLst>
          </p:cNvPr>
          <p:cNvSpPr txBox="1"/>
          <p:nvPr/>
        </p:nvSpPr>
        <p:spPr>
          <a:xfrm>
            <a:off x="742033" y="4713531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A3A29-2E1E-4813-AAD6-62920A8D9DF2}"/>
              </a:ext>
            </a:extLst>
          </p:cNvPr>
          <p:cNvSpPr txBox="1"/>
          <p:nvPr/>
        </p:nvSpPr>
        <p:spPr>
          <a:xfrm>
            <a:off x="2748400" y="6218940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UCCA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2DAAC-D6EC-44D3-A1AA-8F2523E250D1}"/>
              </a:ext>
            </a:extLst>
          </p:cNvPr>
          <p:cNvSpPr txBox="1"/>
          <p:nvPr/>
        </p:nvSpPr>
        <p:spPr>
          <a:xfrm>
            <a:off x="6842228" y="323650"/>
            <a:ext cx="539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PTB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164AC-2095-4D74-BB87-C3859FE962A4}"/>
              </a:ext>
            </a:extLst>
          </p:cNvPr>
          <p:cNvSpPr txBox="1"/>
          <p:nvPr/>
        </p:nvSpPr>
        <p:spPr>
          <a:xfrm>
            <a:off x="10564465" y="418585"/>
            <a:ext cx="474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UD</a:t>
            </a:r>
          </a:p>
        </p:txBody>
      </p:sp>
    </p:spTree>
    <p:extLst>
      <p:ext uri="{BB962C8B-B14F-4D97-AF65-F5344CB8AC3E}">
        <p14:creationId xmlns:p14="http://schemas.microsoft.com/office/powerpoint/2010/main" val="219986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F26F-C51B-4E15-979E-1DD9238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1D81-9C67-4389-A828-09FF6C69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2B7B4-1383-496E-88A1-26A69FA5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51" y="2260147"/>
            <a:ext cx="5457098" cy="27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2C3A8-1B49-40DB-8079-0D5EFC6B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4" y="1010112"/>
            <a:ext cx="11208311" cy="48377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4EE619-075E-41A2-83CF-7800B5E2CC10}"/>
              </a:ext>
            </a:extLst>
          </p:cNvPr>
          <p:cNvSpPr/>
          <p:nvPr/>
        </p:nvSpPr>
        <p:spPr>
          <a:xfrm>
            <a:off x="7726260" y="1010112"/>
            <a:ext cx="335560" cy="4837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69C9810-3699-4A20-BF86-BCE2E82E675F}"/>
              </a:ext>
            </a:extLst>
          </p:cNvPr>
          <p:cNvSpPr/>
          <p:nvPr/>
        </p:nvSpPr>
        <p:spPr>
          <a:xfrm>
            <a:off x="6306804" y="2708427"/>
            <a:ext cx="1272072" cy="49256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815D-B85F-4DB8-BA24-75EE8EA4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91066"/>
            <a:ext cx="11360800" cy="5700768"/>
          </a:xfrm>
        </p:spPr>
        <p:txBody>
          <a:bodyPr/>
          <a:lstStyle/>
          <a:p>
            <a:r>
              <a:rPr lang="en-US" dirty="0"/>
              <a:t>Marked differences between SLR frameworks of different types!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Massive improvement over baseline (purely neural) transformer LM!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DBF4-F85C-4480-8B6C-484DE1AD6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9F66-FB5D-44FC-9A72-9D2B2B33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54" y="3270020"/>
            <a:ext cx="7790689" cy="2590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8E80A-7C64-44C6-8203-04B28DE313B9}"/>
              </a:ext>
            </a:extLst>
          </p:cNvPr>
          <p:cNvSpPr txBox="1"/>
          <p:nvPr/>
        </p:nvSpPr>
        <p:spPr>
          <a:xfrm>
            <a:off x="4761531" y="5830386"/>
            <a:ext cx="26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Perplexity (lower is better)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30E35B-032C-4BB9-B6FC-94F3BFAFCFB1}"/>
              </a:ext>
            </a:extLst>
          </p:cNvPr>
          <p:cNvGrpSpPr/>
          <p:nvPr/>
        </p:nvGrpSpPr>
        <p:grpSpPr>
          <a:xfrm>
            <a:off x="3953414" y="6257556"/>
            <a:ext cx="4285172" cy="250031"/>
            <a:chOff x="3014670" y="6176077"/>
            <a:chExt cx="4285172" cy="250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B22FBD-5A25-483B-85A1-12082115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70" y="6176077"/>
              <a:ext cx="2286000" cy="2500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C52753-07E3-42C6-9660-4EFB7C3D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6731"/>
            <a:stretch/>
          </p:blipFill>
          <p:spPr>
            <a:xfrm>
              <a:off x="5265422" y="6199718"/>
              <a:ext cx="2034420" cy="18573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96DB7-5464-4908-BD14-B96185A4A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13"/>
          <a:stretch/>
        </p:blipFill>
        <p:spPr>
          <a:xfrm>
            <a:off x="4044800" y="6533993"/>
            <a:ext cx="4102401" cy="1857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EFD44-7898-47B9-A251-BBAA5FB524D9}"/>
              </a:ext>
            </a:extLst>
          </p:cNvPr>
          <p:cNvGrpSpPr/>
          <p:nvPr/>
        </p:nvGrpSpPr>
        <p:grpSpPr>
          <a:xfrm>
            <a:off x="1056236" y="3011451"/>
            <a:ext cx="2067235" cy="727212"/>
            <a:chOff x="268539" y="2517807"/>
            <a:chExt cx="2428875" cy="857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E2CE1C-6AF6-4E92-903A-D1ECCFFD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5889" y="2517807"/>
              <a:ext cx="771525" cy="8572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D1D669-4629-4B92-80AC-FCDF8586D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539" y="2517807"/>
              <a:ext cx="1657350" cy="8501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902C8-80DD-4B70-A99A-9ED81205FB19}"/>
              </a:ext>
            </a:extLst>
          </p:cNvPr>
          <p:cNvSpPr txBox="1"/>
          <p:nvPr/>
        </p:nvSpPr>
        <p:spPr>
          <a:xfrm>
            <a:off x="1204111" y="3956364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EA71-0D33-4326-8E70-53EA42C4D8D5}"/>
              </a:ext>
            </a:extLst>
          </p:cNvPr>
          <p:cNvSpPr txBox="1"/>
          <p:nvPr/>
        </p:nvSpPr>
        <p:spPr>
          <a:xfrm>
            <a:off x="1235401" y="46547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~Meaning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DC131-3D42-447D-8AC0-F47F541839C1}"/>
              </a:ext>
            </a:extLst>
          </p:cNvPr>
          <p:cNvSpPr txBox="1"/>
          <p:nvPr/>
        </p:nvSpPr>
        <p:spPr>
          <a:xfrm>
            <a:off x="3491550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152E7-0752-4A5A-AA92-2A90CF4A0119}"/>
              </a:ext>
            </a:extLst>
          </p:cNvPr>
          <p:cNvSpPr txBox="1"/>
          <p:nvPr/>
        </p:nvSpPr>
        <p:spPr>
          <a:xfrm>
            <a:off x="4127586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929D5-98DA-4878-9769-0AC210D78E58}"/>
              </a:ext>
            </a:extLst>
          </p:cNvPr>
          <p:cNvSpPr txBox="1"/>
          <p:nvPr/>
        </p:nvSpPr>
        <p:spPr>
          <a:xfrm>
            <a:off x="4763622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F657858-4AA9-4013-848F-8A9ADF73E9D9}"/>
              </a:ext>
            </a:extLst>
          </p:cNvPr>
          <p:cNvCxnSpPr>
            <a:stCxn id="19" idx="0"/>
            <a:endCxn id="5" idx="0"/>
          </p:cNvCxnSpPr>
          <p:nvPr/>
        </p:nvCxnSpPr>
        <p:spPr>
          <a:xfrm rot="16200000" flipV="1">
            <a:off x="4023729" y="2827752"/>
            <a:ext cx="12700" cy="636036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B7C99D2-80D5-4EE2-8DF6-8E3DBA50BB06}"/>
              </a:ext>
            </a:extLst>
          </p:cNvPr>
          <p:cNvCxnSpPr>
            <a:stCxn id="5" idx="0"/>
            <a:endCxn id="20" idx="0"/>
          </p:cNvCxnSpPr>
          <p:nvPr/>
        </p:nvCxnSpPr>
        <p:spPr>
          <a:xfrm rot="5400000" flipH="1" flipV="1">
            <a:off x="4341747" y="2509734"/>
            <a:ext cx="12700" cy="1272072"/>
          </a:xfrm>
          <a:prstGeom prst="curvedConnector3">
            <a:avLst>
              <a:gd name="adj1" fmla="val 294059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12474A-FA55-4538-834E-D1654697283C}"/>
              </a:ext>
            </a:extLst>
          </p:cNvPr>
          <p:cNvSpPr txBox="1"/>
          <p:nvPr/>
        </p:nvSpPr>
        <p:spPr>
          <a:xfrm>
            <a:off x="6129421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AAFAA-6F59-45C2-9600-207C6601C73E}"/>
              </a:ext>
            </a:extLst>
          </p:cNvPr>
          <p:cNvSpPr txBox="1"/>
          <p:nvPr/>
        </p:nvSpPr>
        <p:spPr>
          <a:xfrm>
            <a:off x="6765457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F6831-7BAC-451F-88B4-52D9DDF1B3B5}"/>
              </a:ext>
            </a:extLst>
          </p:cNvPr>
          <p:cNvSpPr txBox="1"/>
          <p:nvPr/>
        </p:nvSpPr>
        <p:spPr>
          <a:xfrm>
            <a:off x="7401493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2A29A82-99C7-4DA6-A6EC-35E8CEDFCE6D}"/>
              </a:ext>
            </a:extLst>
          </p:cNvPr>
          <p:cNvSpPr/>
          <p:nvPr/>
        </p:nvSpPr>
        <p:spPr>
          <a:xfrm>
            <a:off x="6363303" y="2970995"/>
            <a:ext cx="562598" cy="22291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CDA626-2B00-41F4-B1E5-95282D7C6F3D}"/>
              </a:ext>
            </a:extLst>
          </p:cNvPr>
          <p:cNvSpPr/>
          <p:nvPr/>
        </p:nvSpPr>
        <p:spPr>
          <a:xfrm>
            <a:off x="3368881" y="3938258"/>
            <a:ext cx="4460934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28B0BB-1D37-45E5-8297-BF5C71EEC6DF}"/>
              </a:ext>
            </a:extLst>
          </p:cNvPr>
          <p:cNvSpPr/>
          <p:nvPr/>
        </p:nvSpPr>
        <p:spPr>
          <a:xfrm>
            <a:off x="7987599" y="3934009"/>
            <a:ext cx="1817304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30B10-DF20-407C-9820-DF7EA73EFA9D}"/>
              </a:ext>
            </a:extLst>
          </p:cNvPr>
          <p:cNvSpPr/>
          <p:nvPr/>
        </p:nvSpPr>
        <p:spPr>
          <a:xfrm>
            <a:off x="3296342" y="5248542"/>
            <a:ext cx="4533474" cy="612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CAC00-4B82-4757-8756-6313760C0F65}"/>
              </a:ext>
            </a:extLst>
          </p:cNvPr>
          <p:cNvSpPr/>
          <p:nvPr/>
        </p:nvSpPr>
        <p:spPr>
          <a:xfrm>
            <a:off x="7927068" y="5273889"/>
            <a:ext cx="1864540" cy="59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ED145-AD59-4388-896A-C37501BE4206}"/>
              </a:ext>
            </a:extLst>
          </p:cNvPr>
          <p:cNvSpPr/>
          <p:nvPr/>
        </p:nvSpPr>
        <p:spPr>
          <a:xfrm>
            <a:off x="3614454" y="6190114"/>
            <a:ext cx="4850536" cy="66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D04D2-1C82-495E-9815-5EB185A829D5}"/>
              </a:ext>
            </a:extLst>
          </p:cNvPr>
          <p:cNvSpPr/>
          <p:nvPr/>
        </p:nvSpPr>
        <p:spPr>
          <a:xfrm>
            <a:off x="5097101" y="3880420"/>
            <a:ext cx="1088936" cy="126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6FDE3E-EE6C-413B-BCFE-9EC4014851B1}"/>
              </a:ext>
            </a:extLst>
          </p:cNvPr>
          <p:cNvSpPr/>
          <p:nvPr/>
        </p:nvSpPr>
        <p:spPr>
          <a:xfrm>
            <a:off x="3329489" y="4325695"/>
            <a:ext cx="4460934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AB9E16-5C0E-4664-A516-39B284581F87}"/>
              </a:ext>
            </a:extLst>
          </p:cNvPr>
          <p:cNvSpPr/>
          <p:nvPr/>
        </p:nvSpPr>
        <p:spPr>
          <a:xfrm>
            <a:off x="3945637" y="5837004"/>
            <a:ext cx="3796756" cy="357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5C15F-654D-4FBC-AB71-BE775824EBD4}"/>
              </a:ext>
            </a:extLst>
          </p:cNvPr>
          <p:cNvSpPr/>
          <p:nvPr/>
        </p:nvSpPr>
        <p:spPr>
          <a:xfrm>
            <a:off x="1133856" y="2688336"/>
            <a:ext cx="9931653" cy="393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C0000"/>
                </a:solidFill>
              </a:rPr>
              <a:t>Hold on…</a:t>
            </a:r>
            <a:r>
              <a:rPr lang="en-US" sz="3200" dirty="0">
                <a:solidFill>
                  <a:srgbClr val="CC0000"/>
                </a:solidFill>
              </a:rPr>
              <a:t> what if these effects are just artifacts of your weird new encoding method?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0000"/>
                </a:solidFill>
              </a:rPr>
              <a:t>Maybe an established graph encoder like </a:t>
            </a:r>
            <a:r>
              <a:rPr lang="en-US" sz="2400" b="1" dirty="0">
                <a:solidFill>
                  <a:srgbClr val="CC0000"/>
                </a:solidFill>
              </a:rPr>
              <a:t>R-GCN</a:t>
            </a:r>
            <a:r>
              <a:rPr lang="en-US" sz="2400" dirty="0">
                <a:solidFill>
                  <a:srgbClr val="CC0000"/>
                </a:solidFill>
              </a:rPr>
              <a:t> is </a:t>
            </a:r>
            <a:r>
              <a:rPr lang="en-US" sz="2400" b="1" dirty="0">
                <a:solidFill>
                  <a:srgbClr val="CC0000"/>
                </a:solidFill>
              </a:rPr>
              <a:t>better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br>
              <a:rPr lang="en-US" sz="2400" dirty="0">
                <a:solidFill>
                  <a:srgbClr val="CC0000"/>
                </a:solidFill>
              </a:rPr>
            </a:br>
            <a:r>
              <a:rPr lang="en-US" sz="2400" dirty="0">
                <a:solidFill>
                  <a:srgbClr val="CC0000"/>
                </a:solidFill>
              </a:rPr>
              <a:t>or yields </a:t>
            </a:r>
            <a:r>
              <a:rPr lang="en-US" sz="2400" b="1" dirty="0">
                <a:solidFill>
                  <a:srgbClr val="CC0000"/>
                </a:solidFill>
              </a:rPr>
              <a:t>different</a:t>
            </a:r>
            <a:r>
              <a:rPr lang="en-US" sz="2400" dirty="0">
                <a:solidFill>
                  <a:srgbClr val="CC0000"/>
                </a:solidFill>
              </a:rPr>
              <a:t> results?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69C9810-3699-4A20-BF86-BCE2E82E675F}"/>
              </a:ext>
            </a:extLst>
          </p:cNvPr>
          <p:cNvSpPr/>
          <p:nvPr/>
        </p:nvSpPr>
        <p:spPr>
          <a:xfrm>
            <a:off x="6306804" y="2708427"/>
            <a:ext cx="1272072" cy="49256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815D-B85F-4DB8-BA24-75EE8EA4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91066"/>
            <a:ext cx="11360800" cy="5700768"/>
          </a:xfrm>
        </p:spPr>
        <p:txBody>
          <a:bodyPr/>
          <a:lstStyle/>
          <a:p>
            <a:r>
              <a:rPr lang="en-US" dirty="0"/>
              <a:t>Marked differences between SLR frameworks of different types!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Massive improvement over baseline (purely neural) transformer LM!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DBF4-F85C-4480-8B6C-484DE1AD6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9F66-FB5D-44FC-9A72-9D2B2B33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54" y="3270020"/>
            <a:ext cx="7790689" cy="2590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8E80A-7C64-44C6-8203-04B28DE313B9}"/>
              </a:ext>
            </a:extLst>
          </p:cNvPr>
          <p:cNvSpPr txBox="1"/>
          <p:nvPr/>
        </p:nvSpPr>
        <p:spPr>
          <a:xfrm>
            <a:off x="4761531" y="5830386"/>
            <a:ext cx="26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Perplexity (lower is better)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30E35B-032C-4BB9-B6FC-94F3BFAFCFB1}"/>
              </a:ext>
            </a:extLst>
          </p:cNvPr>
          <p:cNvGrpSpPr/>
          <p:nvPr/>
        </p:nvGrpSpPr>
        <p:grpSpPr>
          <a:xfrm>
            <a:off x="3953414" y="6257556"/>
            <a:ext cx="4285172" cy="250031"/>
            <a:chOff x="3014670" y="6176077"/>
            <a:chExt cx="4285172" cy="250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B22FBD-5A25-483B-85A1-12082115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70" y="6176077"/>
              <a:ext cx="2286000" cy="2500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C52753-07E3-42C6-9660-4EFB7C3D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6731"/>
            <a:stretch/>
          </p:blipFill>
          <p:spPr>
            <a:xfrm>
              <a:off x="5265422" y="6199718"/>
              <a:ext cx="2034420" cy="18573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96DB7-5464-4908-BD14-B96185A4A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13"/>
          <a:stretch/>
        </p:blipFill>
        <p:spPr>
          <a:xfrm>
            <a:off x="4044800" y="6533993"/>
            <a:ext cx="4102401" cy="1857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EFD44-7898-47B9-A251-BBAA5FB524D9}"/>
              </a:ext>
            </a:extLst>
          </p:cNvPr>
          <p:cNvGrpSpPr/>
          <p:nvPr/>
        </p:nvGrpSpPr>
        <p:grpSpPr>
          <a:xfrm>
            <a:off x="1056236" y="3011451"/>
            <a:ext cx="2067235" cy="727212"/>
            <a:chOff x="268539" y="2517807"/>
            <a:chExt cx="2428875" cy="857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E2CE1C-6AF6-4E92-903A-D1ECCFFD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5889" y="2517807"/>
              <a:ext cx="771525" cy="8572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D1D669-4629-4B92-80AC-FCDF8586D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539" y="2517807"/>
              <a:ext cx="1657350" cy="8501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902C8-80DD-4B70-A99A-9ED81205FB19}"/>
              </a:ext>
            </a:extLst>
          </p:cNvPr>
          <p:cNvSpPr txBox="1"/>
          <p:nvPr/>
        </p:nvSpPr>
        <p:spPr>
          <a:xfrm>
            <a:off x="1204111" y="3956364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EA71-0D33-4326-8E70-53EA42C4D8D5}"/>
              </a:ext>
            </a:extLst>
          </p:cNvPr>
          <p:cNvSpPr txBox="1"/>
          <p:nvPr/>
        </p:nvSpPr>
        <p:spPr>
          <a:xfrm>
            <a:off x="1235401" y="46547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~Meaning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DC131-3D42-447D-8AC0-F47F541839C1}"/>
              </a:ext>
            </a:extLst>
          </p:cNvPr>
          <p:cNvSpPr txBox="1"/>
          <p:nvPr/>
        </p:nvSpPr>
        <p:spPr>
          <a:xfrm>
            <a:off x="3491550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152E7-0752-4A5A-AA92-2A90CF4A0119}"/>
              </a:ext>
            </a:extLst>
          </p:cNvPr>
          <p:cNvSpPr txBox="1"/>
          <p:nvPr/>
        </p:nvSpPr>
        <p:spPr>
          <a:xfrm>
            <a:off x="4127586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929D5-98DA-4878-9769-0AC210D78E58}"/>
              </a:ext>
            </a:extLst>
          </p:cNvPr>
          <p:cNvSpPr txBox="1"/>
          <p:nvPr/>
        </p:nvSpPr>
        <p:spPr>
          <a:xfrm>
            <a:off x="4763622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F657858-4AA9-4013-848F-8A9ADF73E9D9}"/>
              </a:ext>
            </a:extLst>
          </p:cNvPr>
          <p:cNvCxnSpPr>
            <a:stCxn id="19" idx="0"/>
            <a:endCxn id="5" idx="0"/>
          </p:cNvCxnSpPr>
          <p:nvPr/>
        </p:nvCxnSpPr>
        <p:spPr>
          <a:xfrm rot="16200000" flipV="1">
            <a:off x="4023729" y="2827752"/>
            <a:ext cx="12700" cy="636036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B7C99D2-80D5-4EE2-8DF6-8E3DBA50BB06}"/>
              </a:ext>
            </a:extLst>
          </p:cNvPr>
          <p:cNvCxnSpPr>
            <a:stCxn id="5" idx="0"/>
            <a:endCxn id="20" idx="0"/>
          </p:cNvCxnSpPr>
          <p:nvPr/>
        </p:nvCxnSpPr>
        <p:spPr>
          <a:xfrm rot="5400000" flipH="1" flipV="1">
            <a:off x="4341747" y="2509734"/>
            <a:ext cx="12700" cy="1272072"/>
          </a:xfrm>
          <a:prstGeom prst="curvedConnector3">
            <a:avLst>
              <a:gd name="adj1" fmla="val 294059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12474A-FA55-4538-834E-D1654697283C}"/>
              </a:ext>
            </a:extLst>
          </p:cNvPr>
          <p:cNvSpPr txBox="1"/>
          <p:nvPr/>
        </p:nvSpPr>
        <p:spPr>
          <a:xfrm>
            <a:off x="6129421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AAFAA-6F59-45C2-9600-207C6601C73E}"/>
              </a:ext>
            </a:extLst>
          </p:cNvPr>
          <p:cNvSpPr txBox="1"/>
          <p:nvPr/>
        </p:nvSpPr>
        <p:spPr>
          <a:xfrm>
            <a:off x="6765457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F6831-7BAC-451F-88B4-52D9DDF1B3B5}"/>
              </a:ext>
            </a:extLst>
          </p:cNvPr>
          <p:cNvSpPr txBox="1"/>
          <p:nvPr/>
        </p:nvSpPr>
        <p:spPr>
          <a:xfrm>
            <a:off x="7401493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2A29A82-99C7-4DA6-A6EC-35E8CEDFCE6D}"/>
              </a:ext>
            </a:extLst>
          </p:cNvPr>
          <p:cNvSpPr/>
          <p:nvPr/>
        </p:nvSpPr>
        <p:spPr>
          <a:xfrm>
            <a:off x="6363303" y="2970995"/>
            <a:ext cx="562598" cy="22291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D04D2-1C82-495E-9815-5EB185A829D5}"/>
              </a:ext>
            </a:extLst>
          </p:cNvPr>
          <p:cNvSpPr/>
          <p:nvPr/>
        </p:nvSpPr>
        <p:spPr>
          <a:xfrm>
            <a:off x="5097101" y="3880420"/>
            <a:ext cx="1088936" cy="126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6FDE3E-EE6C-413B-BCFE-9EC4014851B1}"/>
              </a:ext>
            </a:extLst>
          </p:cNvPr>
          <p:cNvSpPr/>
          <p:nvPr/>
        </p:nvSpPr>
        <p:spPr>
          <a:xfrm>
            <a:off x="3329489" y="4325695"/>
            <a:ext cx="4460934" cy="3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1F815F-C514-444F-8F81-CC56E514F2FD}"/>
              </a:ext>
            </a:extLst>
          </p:cNvPr>
          <p:cNvSpPr/>
          <p:nvPr/>
        </p:nvSpPr>
        <p:spPr>
          <a:xfrm>
            <a:off x="1130171" y="2686080"/>
            <a:ext cx="9931653" cy="393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C0000"/>
                </a:solidFill>
              </a:rPr>
              <a:t>Hold on…</a:t>
            </a:r>
            <a:r>
              <a:rPr lang="en-US" sz="3200" dirty="0">
                <a:solidFill>
                  <a:srgbClr val="CC0000"/>
                </a:solidFill>
              </a:rPr>
              <a:t> what if these effects are just artifacts of your weird new encoding method?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rgbClr val="F2A36E"/>
                </a:solidFill>
              </a:rPr>
              <a:t>Maybe an established graph encoder like </a:t>
            </a:r>
            <a:r>
              <a:rPr lang="en-US" sz="2400" b="1" strike="sngStrike" dirty="0">
                <a:solidFill>
                  <a:srgbClr val="F2A36E"/>
                </a:solidFill>
              </a:rPr>
              <a:t>R-GCN</a:t>
            </a:r>
            <a:r>
              <a:rPr lang="en-US" sz="2400" strike="sngStrike" dirty="0">
                <a:solidFill>
                  <a:srgbClr val="F2A36E"/>
                </a:solidFill>
              </a:rPr>
              <a:t> is </a:t>
            </a:r>
            <a:r>
              <a:rPr lang="en-US" sz="2400" b="1" strike="sngStrike" dirty="0">
                <a:solidFill>
                  <a:srgbClr val="F2A36E"/>
                </a:solidFill>
              </a:rPr>
              <a:t>better</a:t>
            </a:r>
            <a:r>
              <a:rPr lang="en-US" sz="2400" strike="sngStrike" dirty="0">
                <a:solidFill>
                  <a:srgbClr val="F2A36E"/>
                </a:solidFill>
              </a:rPr>
              <a:t> </a:t>
            </a:r>
            <a:br>
              <a:rPr lang="en-US" sz="2400" strike="sngStrike" dirty="0">
                <a:solidFill>
                  <a:srgbClr val="F2A36E"/>
                </a:solidFill>
              </a:rPr>
            </a:br>
            <a:r>
              <a:rPr lang="en-US" sz="2400" strike="sngStrike" dirty="0">
                <a:solidFill>
                  <a:srgbClr val="F2A36E"/>
                </a:solidFill>
              </a:rPr>
              <a:t>or yields </a:t>
            </a:r>
            <a:r>
              <a:rPr lang="en-US" sz="2400" b="1" strike="sngStrike" dirty="0">
                <a:solidFill>
                  <a:srgbClr val="F2A36E"/>
                </a:solidFill>
              </a:rPr>
              <a:t>different</a:t>
            </a:r>
            <a:r>
              <a:rPr lang="en-US" sz="2400" strike="sngStrike" dirty="0">
                <a:solidFill>
                  <a:srgbClr val="F2A36E"/>
                </a:solidFill>
              </a:rPr>
              <a:t> results?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0000"/>
                </a:solidFill>
              </a:rPr>
              <a:t>Maybe the additional model </a:t>
            </a:r>
            <a:r>
              <a:rPr lang="en-US" sz="2400" b="1" dirty="0">
                <a:solidFill>
                  <a:srgbClr val="CC0000"/>
                </a:solidFill>
              </a:rPr>
              <a:t>capacity</a:t>
            </a:r>
            <a:r>
              <a:rPr lang="en-US" sz="2400" dirty="0">
                <a:solidFill>
                  <a:srgbClr val="CC0000"/>
                </a:solidFill>
              </a:rPr>
              <a:t> (+ 50—60M params) just helps the model memorize </a:t>
            </a:r>
            <a:r>
              <a:rPr lang="en-US" sz="2400" b="1" dirty="0">
                <a:solidFill>
                  <a:srgbClr val="CC0000"/>
                </a:solidFill>
              </a:rPr>
              <a:t>spurious</a:t>
            </a:r>
            <a:r>
              <a:rPr lang="en-US" sz="2400" dirty="0">
                <a:solidFill>
                  <a:srgbClr val="CC0000"/>
                </a:solidFill>
              </a:rPr>
              <a:t> signals?</a:t>
            </a:r>
          </a:p>
        </p:txBody>
      </p:sp>
    </p:spTree>
    <p:extLst>
      <p:ext uri="{BB962C8B-B14F-4D97-AF65-F5344CB8AC3E}">
        <p14:creationId xmlns:p14="http://schemas.microsoft.com/office/powerpoint/2010/main" val="22099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69C9810-3699-4A20-BF86-BCE2E82E675F}"/>
              </a:ext>
            </a:extLst>
          </p:cNvPr>
          <p:cNvSpPr/>
          <p:nvPr/>
        </p:nvSpPr>
        <p:spPr>
          <a:xfrm>
            <a:off x="6306804" y="2708427"/>
            <a:ext cx="1272072" cy="49256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815D-B85F-4DB8-BA24-75EE8EA4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91066"/>
            <a:ext cx="11360800" cy="5700768"/>
          </a:xfrm>
        </p:spPr>
        <p:txBody>
          <a:bodyPr/>
          <a:lstStyle/>
          <a:p>
            <a:r>
              <a:rPr lang="en-US" dirty="0"/>
              <a:t>Marked differences between SLR frameworks of different types!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Massive improvement over baseline (purely neural) transformer LM!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DBF4-F85C-4480-8B6C-484DE1AD6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9F66-FB5D-44FC-9A72-9D2B2B33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54" y="3270020"/>
            <a:ext cx="7790689" cy="2590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8E80A-7C64-44C6-8203-04B28DE313B9}"/>
              </a:ext>
            </a:extLst>
          </p:cNvPr>
          <p:cNvSpPr txBox="1"/>
          <p:nvPr/>
        </p:nvSpPr>
        <p:spPr>
          <a:xfrm>
            <a:off x="4761531" y="5830386"/>
            <a:ext cx="26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Perplexity (lower is better)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30E35B-032C-4BB9-B6FC-94F3BFAFCFB1}"/>
              </a:ext>
            </a:extLst>
          </p:cNvPr>
          <p:cNvGrpSpPr/>
          <p:nvPr/>
        </p:nvGrpSpPr>
        <p:grpSpPr>
          <a:xfrm>
            <a:off x="3953414" y="6257556"/>
            <a:ext cx="4285172" cy="250031"/>
            <a:chOff x="3014670" y="6176077"/>
            <a:chExt cx="4285172" cy="250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B22FBD-5A25-483B-85A1-12082115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670" y="6176077"/>
              <a:ext cx="2286000" cy="2500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C52753-07E3-42C6-9660-4EFB7C3D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6731"/>
            <a:stretch/>
          </p:blipFill>
          <p:spPr>
            <a:xfrm>
              <a:off x="5265422" y="6199718"/>
              <a:ext cx="2034420" cy="18573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96DB7-5464-4908-BD14-B96185A4A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13"/>
          <a:stretch/>
        </p:blipFill>
        <p:spPr>
          <a:xfrm>
            <a:off x="4044800" y="6533993"/>
            <a:ext cx="4102401" cy="1857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EFD44-7898-47B9-A251-BBAA5FB524D9}"/>
              </a:ext>
            </a:extLst>
          </p:cNvPr>
          <p:cNvGrpSpPr/>
          <p:nvPr/>
        </p:nvGrpSpPr>
        <p:grpSpPr>
          <a:xfrm>
            <a:off x="1056236" y="3011451"/>
            <a:ext cx="2067235" cy="727212"/>
            <a:chOff x="268539" y="2517807"/>
            <a:chExt cx="2428875" cy="8572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E2CE1C-6AF6-4E92-903A-D1ECCFFD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5889" y="2517807"/>
              <a:ext cx="771525" cy="8572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D1D669-4629-4B92-80AC-FCDF8586D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539" y="2517807"/>
              <a:ext cx="1657350" cy="85010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3D6A75-0D40-4CB0-A3EA-CB420B8805EF}"/>
              </a:ext>
            </a:extLst>
          </p:cNvPr>
          <p:cNvSpPr txBox="1"/>
          <p:nvPr/>
        </p:nvSpPr>
        <p:spPr>
          <a:xfrm>
            <a:off x="1938528" y="1990124"/>
            <a:ext cx="10289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  <a:t> Huge datasets and attention might not be all you need!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F87F9-5B54-4632-BAA5-16E8AA932C0A}"/>
              </a:ext>
            </a:extLst>
          </p:cNvPr>
          <p:cNvSpPr txBox="1"/>
          <p:nvPr/>
        </p:nvSpPr>
        <p:spPr>
          <a:xfrm>
            <a:off x="1964973" y="795459"/>
            <a:ext cx="10099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0FD8"/>
                </a:solidFill>
                <a:sym typeface="Wingdings" panose="05000000000000000000" pitchFamily="2" charset="2"/>
              </a:rPr>
              <a:t> Subtle differences in linguistic representation really do matter!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02C8-80DD-4B70-A99A-9ED81205FB19}"/>
              </a:ext>
            </a:extLst>
          </p:cNvPr>
          <p:cNvSpPr txBox="1"/>
          <p:nvPr/>
        </p:nvSpPr>
        <p:spPr>
          <a:xfrm>
            <a:off x="1204111" y="3956364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2EA71-0D33-4326-8E70-53EA42C4D8D5}"/>
              </a:ext>
            </a:extLst>
          </p:cNvPr>
          <p:cNvSpPr txBox="1"/>
          <p:nvPr/>
        </p:nvSpPr>
        <p:spPr>
          <a:xfrm>
            <a:off x="1235401" y="46547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~Meaning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DC131-3D42-447D-8AC0-F47F541839C1}"/>
              </a:ext>
            </a:extLst>
          </p:cNvPr>
          <p:cNvSpPr txBox="1"/>
          <p:nvPr/>
        </p:nvSpPr>
        <p:spPr>
          <a:xfrm>
            <a:off x="3491550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152E7-0752-4A5A-AA92-2A90CF4A0119}"/>
              </a:ext>
            </a:extLst>
          </p:cNvPr>
          <p:cNvSpPr txBox="1"/>
          <p:nvPr/>
        </p:nvSpPr>
        <p:spPr>
          <a:xfrm>
            <a:off x="4127586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929D5-98DA-4878-9769-0AC210D78E58}"/>
              </a:ext>
            </a:extLst>
          </p:cNvPr>
          <p:cNvSpPr txBox="1"/>
          <p:nvPr/>
        </p:nvSpPr>
        <p:spPr>
          <a:xfrm>
            <a:off x="4763622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F657858-4AA9-4013-848F-8A9ADF73E9D9}"/>
              </a:ext>
            </a:extLst>
          </p:cNvPr>
          <p:cNvCxnSpPr>
            <a:stCxn id="19" idx="0"/>
            <a:endCxn id="5" idx="0"/>
          </p:cNvCxnSpPr>
          <p:nvPr/>
        </p:nvCxnSpPr>
        <p:spPr>
          <a:xfrm rot="16200000" flipV="1">
            <a:off x="4023729" y="2827752"/>
            <a:ext cx="12700" cy="636036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B7C99D2-80D5-4EE2-8DF6-8E3DBA50BB06}"/>
              </a:ext>
            </a:extLst>
          </p:cNvPr>
          <p:cNvCxnSpPr>
            <a:stCxn id="5" idx="0"/>
            <a:endCxn id="20" idx="0"/>
          </p:cNvCxnSpPr>
          <p:nvPr/>
        </p:nvCxnSpPr>
        <p:spPr>
          <a:xfrm rot="5400000" flipH="1" flipV="1">
            <a:off x="4341747" y="2509734"/>
            <a:ext cx="12700" cy="1272072"/>
          </a:xfrm>
          <a:prstGeom prst="curvedConnector3">
            <a:avLst>
              <a:gd name="adj1" fmla="val 294059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12474A-FA55-4538-834E-D1654697283C}"/>
              </a:ext>
            </a:extLst>
          </p:cNvPr>
          <p:cNvSpPr txBox="1"/>
          <p:nvPr/>
        </p:nvSpPr>
        <p:spPr>
          <a:xfrm>
            <a:off x="6129421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AAFAA-6F59-45C2-9600-207C6601C73E}"/>
              </a:ext>
            </a:extLst>
          </p:cNvPr>
          <p:cNvSpPr txBox="1"/>
          <p:nvPr/>
        </p:nvSpPr>
        <p:spPr>
          <a:xfrm>
            <a:off x="6765457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F6831-7BAC-451F-88B4-52D9DDF1B3B5}"/>
              </a:ext>
            </a:extLst>
          </p:cNvPr>
          <p:cNvSpPr txBox="1"/>
          <p:nvPr/>
        </p:nvSpPr>
        <p:spPr>
          <a:xfrm>
            <a:off x="7401493" y="3145770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2A29A82-99C7-4DA6-A6EC-35E8CEDFCE6D}"/>
              </a:ext>
            </a:extLst>
          </p:cNvPr>
          <p:cNvSpPr/>
          <p:nvPr/>
        </p:nvSpPr>
        <p:spPr>
          <a:xfrm>
            <a:off x="6363303" y="2970995"/>
            <a:ext cx="562598" cy="22291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F6609-A2B8-4682-96E0-9DE2F739B6E3}"/>
              </a:ext>
            </a:extLst>
          </p:cNvPr>
          <p:cNvSpPr/>
          <p:nvPr/>
        </p:nvSpPr>
        <p:spPr>
          <a:xfrm>
            <a:off x="1130171" y="2686080"/>
            <a:ext cx="9931653" cy="393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C0000"/>
                </a:solidFill>
              </a:rPr>
              <a:t>Hold on…</a:t>
            </a:r>
            <a:r>
              <a:rPr lang="en-US" sz="3200" dirty="0">
                <a:solidFill>
                  <a:srgbClr val="CC0000"/>
                </a:solidFill>
              </a:rPr>
              <a:t> what if these effects are just artifacts of your weird new encoding method?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rgbClr val="F2A36E"/>
                </a:solidFill>
              </a:rPr>
              <a:t>Maybe an established graph encoder like </a:t>
            </a:r>
            <a:r>
              <a:rPr lang="en-US" sz="2400" b="1" strike="sngStrike" dirty="0">
                <a:solidFill>
                  <a:srgbClr val="F2A36E"/>
                </a:solidFill>
              </a:rPr>
              <a:t>R-GCN</a:t>
            </a:r>
            <a:r>
              <a:rPr lang="en-US" sz="2400" strike="sngStrike" dirty="0">
                <a:solidFill>
                  <a:srgbClr val="F2A36E"/>
                </a:solidFill>
              </a:rPr>
              <a:t> is </a:t>
            </a:r>
            <a:r>
              <a:rPr lang="en-US" sz="2400" b="1" strike="sngStrike" dirty="0">
                <a:solidFill>
                  <a:srgbClr val="F2A36E"/>
                </a:solidFill>
              </a:rPr>
              <a:t>better</a:t>
            </a:r>
            <a:r>
              <a:rPr lang="en-US" sz="2400" strike="sngStrike" dirty="0">
                <a:solidFill>
                  <a:srgbClr val="F2A36E"/>
                </a:solidFill>
              </a:rPr>
              <a:t> </a:t>
            </a:r>
            <a:br>
              <a:rPr lang="en-US" sz="2400" strike="sngStrike" dirty="0">
                <a:solidFill>
                  <a:srgbClr val="F2A36E"/>
                </a:solidFill>
              </a:rPr>
            </a:br>
            <a:r>
              <a:rPr lang="en-US" sz="2400" strike="sngStrike" dirty="0">
                <a:solidFill>
                  <a:srgbClr val="F2A36E"/>
                </a:solidFill>
              </a:rPr>
              <a:t>or yields </a:t>
            </a:r>
            <a:r>
              <a:rPr lang="en-US" sz="2400" b="1" strike="sngStrike" dirty="0">
                <a:solidFill>
                  <a:srgbClr val="F2A36E"/>
                </a:solidFill>
              </a:rPr>
              <a:t>different</a:t>
            </a:r>
            <a:r>
              <a:rPr lang="en-US" sz="2400" strike="sngStrike" dirty="0">
                <a:solidFill>
                  <a:srgbClr val="F2A36E"/>
                </a:solidFill>
              </a:rPr>
              <a:t> results?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rgbClr val="F2A36E"/>
                </a:solidFill>
              </a:rPr>
              <a:t>Maybe the additional model </a:t>
            </a:r>
            <a:r>
              <a:rPr lang="en-US" sz="2400" b="1" strike="sngStrike" dirty="0">
                <a:solidFill>
                  <a:srgbClr val="F2A36E"/>
                </a:solidFill>
              </a:rPr>
              <a:t>capacity</a:t>
            </a:r>
            <a:r>
              <a:rPr lang="en-US" sz="2400" strike="sngStrike" dirty="0">
                <a:solidFill>
                  <a:srgbClr val="F2A36E"/>
                </a:solidFill>
              </a:rPr>
              <a:t> (+ 50—60M params) just helps the model memorize </a:t>
            </a:r>
            <a:r>
              <a:rPr lang="en-US" sz="2400" b="1" strike="sngStrike" dirty="0">
                <a:solidFill>
                  <a:srgbClr val="F2A36E"/>
                </a:solidFill>
              </a:rPr>
              <a:t>spurious</a:t>
            </a:r>
            <a:r>
              <a:rPr lang="en-US" sz="2400" strike="sngStrike" dirty="0">
                <a:solidFill>
                  <a:srgbClr val="F2A36E"/>
                </a:solidFill>
              </a:rPr>
              <a:t> signals?</a:t>
            </a:r>
          </a:p>
        </p:txBody>
      </p:sp>
    </p:spTree>
    <p:extLst>
      <p:ext uri="{BB962C8B-B14F-4D97-AF65-F5344CB8AC3E}">
        <p14:creationId xmlns:p14="http://schemas.microsoft.com/office/powerpoint/2010/main" val="1015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F523F-8014-46D8-918B-ED837919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5" y="1476097"/>
            <a:ext cx="10086975" cy="3193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7339-AC9C-40D7-967A-91FB5E4E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5006712"/>
            <a:ext cx="4714875" cy="16073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3F3B71-FFD8-46A8-A046-4A12D5B25255}"/>
              </a:ext>
            </a:extLst>
          </p:cNvPr>
          <p:cNvSpPr/>
          <p:nvPr/>
        </p:nvSpPr>
        <p:spPr>
          <a:xfrm>
            <a:off x="6032421" y="243944"/>
            <a:ext cx="5094382" cy="52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1FA4A7-6CD3-44C4-8C96-263B9358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Without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0642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E44F-2B67-4AFE-9A59-B3D25FC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Early Stopping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9D721-1E69-44E5-A987-5B4716DD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A6C91-ABFD-40EE-9508-45D86562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16" y="1689382"/>
            <a:ext cx="8239568" cy="46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7768-B7C3-4DEA-BFED-843B072A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Early Stopping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57ED-CA96-4EA8-A254-31A13613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D292D-45CA-4AC1-9AB1-05EFCB16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827451"/>
            <a:ext cx="6318503" cy="2196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54D74-DACD-42FD-9D35-4624DEF4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73" y="4348919"/>
            <a:ext cx="5953463" cy="2143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DBD63-35C0-43E8-9BB0-0C7FC317CC4C}"/>
              </a:ext>
            </a:extLst>
          </p:cNvPr>
          <p:cNvSpPr txBox="1"/>
          <p:nvPr/>
        </p:nvSpPr>
        <p:spPr>
          <a:xfrm>
            <a:off x="8037576" y="1921770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2F32D-20F5-4A46-B817-0574D1F3F0DC}"/>
              </a:ext>
            </a:extLst>
          </p:cNvPr>
          <p:cNvSpPr txBox="1"/>
          <p:nvPr/>
        </p:nvSpPr>
        <p:spPr>
          <a:xfrm>
            <a:off x="3462030" y="547426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9787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B9D-E074-4DA6-B725-514FD067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Classes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D3D3C-6CC5-44BE-82D5-E4BC4CBB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1" y="1517904"/>
            <a:ext cx="10173339" cy="43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B9D-E074-4DA6-B725-514FD067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Classes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CE3EB-8FDC-445F-839C-3B4FEABA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18" y="1032272"/>
            <a:ext cx="9515475" cy="4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247;p52">
            <a:extLst>
              <a:ext uri="{FF2B5EF4-FFF2-40B4-BE49-F238E27FC236}">
                <a16:creationId xmlns:a16="http://schemas.microsoft.com/office/drawing/2014/main" id="{1ED018DF-EDC5-4374-9C50-226D957D40E3}"/>
              </a:ext>
            </a:extLst>
          </p:cNvPr>
          <p:cNvSpPr/>
          <p:nvPr/>
        </p:nvSpPr>
        <p:spPr>
          <a:xfrm rot="17818015">
            <a:off x="7777051" y="-350858"/>
            <a:ext cx="229823" cy="8189006"/>
          </a:xfrm>
          <a:custGeom>
            <a:avLst/>
            <a:gdLst>
              <a:gd name="connsiteX0" fmla="*/ 52666 w 229823"/>
              <a:gd name="connsiteY0" fmla="*/ 0 h 8189006"/>
              <a:gd name="connsiteX1" fmla="*/ 91641 w 229823"/>
              <a:gd name="connsiteY1" fmla="*/ 513534 h 8189006"/>
              <a:gd name="connsiteX2" fmla="*/ 134158 w 229823"/>
              <a:gd name="connsiteY2" fmla="*/ 1073752 h 8189006"/>
              <a:gd name="connsiteX3" fmla="*/ 181991 w 229823"/>
              <a:gd name="connsiteY3" fmla="*/ 1703998 h 8189006"/>
              <a:gd name="connsiteX4" fmla="*/ 229823 w 229823"/>
              <a:gd name="connsiteY4" fmla="*/ 2334244 h 8189006"/>
              <a:gd name="connsiteX5" fmla="*/ 121806 w 229823"/>
              <a:gd name="connsiteY5" fmla="*/ 2747916 h 8189006"/>
              <a:gd name="connsiteX6" fmla="*/ 0 w 229823"/>
              <a:gd name="connsiteY6" fmla="*/ 3214398 h 8189006"/>
              <a:gd name="connsiteX7" fmla="*/ 97676 w 229823"/>
              <a:gd name="connsiteY7" fmla="*/ 3760846 h 8189006"/>
              <a:gd name="connsiteX8" fmla="*/ 191521 w 229823"/>
              <a:gd name="connsiteY8" fmla="*/ 4285864 h 8189006"/>
              <a:gd name="connsiteX9" fmla="*/ 127411 w 229823"/>
              <a:gd name="connsiteY9" fmla="*/ 4850785 h 8189006"/>
              <a:gd name="connsiteX10" fmla="*/ 61433 w 229823"/>
              <a:gd name="connsiteY10" fmla="*/ 5432161 h 8189006"/>
              <a:gd name="connsiteX11" fmla="*/ 4792 w 229823"/>
              <a:gd name="connsiteY11" fmla="*/ 5931266 h 8189006"/>
              <a:gd name="connsiteX12" fmla="*/ 97579 w 229823"/>
              <a:gd name="connsiteY12" fmla="*/ 6516731 h 8189006"/>
              <a:gd name="connsiteX13" fmla="*/ 186728 w 229823"/>
              <a:gd name="connsiteY13" fmla="*/ 7079237 h 8189006"/>
              <a:gd name="connsiteX14" fmla="*/ 106294 w 229823"/>
              <a:gd name="connsiteY14" fmla="*/ 7611926 h 8189006"/>
              <a:gd name="connsiteX15" fmla="*/ 19157 w 229823"/>
              <a:gd name="connsiteY15" fmla="*/ 8189006 h 818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23" h="8189006" extrusionOk="0">
                <a:moveTo>
                  <a:pt x="52666" y="0"/>
                </a:moveTo>
                <a:cubicBezTo>
                  <a:pt x="94226" y="210756"/>
                  <a:pt x="31544" y="366001"/>
                  <a:pt x="91641" y="513534"/>
                </a:cubicBezTo>
                <a:cubicBezTo>
                  <a:pt x="151738" y="661067"/>
                  <a:pt x="100444" y="866096"/>
                  <a:pt x="134158" y="1073752"/>
                </a:cubicBezTo>
                <a:cubicBezTo>
                  <a:pt x="167873" y="1281408"/>
                  <a:pt x="114612" y="1542126"/>
                  <a:pt x="181991" y="1703998"/>
                </a:cubicBezTo>
                <a:cubicBezTo>
                  <a:pt x="249370" y="1865870"/>
                  <a:pt x="177540" y="2115600"/>
                  <a:pt x="229823" y="2334244"/>
                </a:cubicBezTo>
                <a:cubicBezTo>
                  <a:pt x="236760" y="2442939"/>
                  <a:pt x="102206" y="2627057"/>
                  <a:pt x="121806" y="2747916"/>
                </a:cubicBezTo>
                <a:cubicBezTo>
                  <a:pt x="141406" y="2868775"/>
                  <a:pt x="18941" y="2979683"/>
                  <a:pt x="0" y="3214398"/>
                </a:cubicBezTo>
                <a:cubicBezTo>
                  <a:pt x="104927" y="3454517"/>
                  <a:pt x="6455" y="3613504"/>
                  <a:pt x="97676" y="3760846"/>
                </a:cubicBezTo>
                <a:cubicBezTo>
                  <a:pt x="188897" y="3908188"/>
                  <a:pt x="120944" y="4169635"/>
                  <a:pt x="191521" y="4285864"/>
                </a:cubicBezTo>
                <a:cubicBezTo>
                  <a:pt x="180706" y="4440980"/>
                  <a:pt x="127661" y="4722902"/>
                  <a:pt x="127411" y="4850785"/>
                </a:cubicBezTo>
                <a:cubicBezTo>
                  <a:pt x="127161" y="4978668"/>
                  <a:pt x="44599" y="5164711"/>
                  <a:pt x="61433" y="5432161"/>
                </a:cubicBezTo>
                <a:cubicBezTo>
                  <a:pt x="78267" y="5699611"/>
                  <a:pt x="9298" y="5681645"/>
                  <a:pt x="4792" y="5931266"/>
                </a:cubicBezTo>
                <a:cubicBezTo>
                  <a:pt x="47780" y="6097293"/>
                  <a:pt x="30437" y="6267417"/>
                  <a:pt x="97579" y="6516731"/>
                </a:cubicBezTo>
                <a:cubicBezTo>
                  <a:pt x="164722" y="6766045"/>
                  <a:pt x="138226" y="6925627"/>
                  <a:pt x="186728" y="7079237"/>
                </a:cubicBezTo>
                <a:cubicBezTo>
                  <a:pt x="189321" y="7319970"/>
                  <a:pt x="76578" y="7396199"/>
                  <a:pt x="106294" y="7611926"/>
                </a:cubicBezTo>
                <a:cubicBezTo>
                  <a:pt x="136010" y="7827653"/>
                  <a:pt x="21212" y="8061984"/>
                  <a:pt x="19157" y="818900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45050093"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59" h="82741" extrusionOk="0">
                        <a:moveTo>
                          <a:pt x="4253" y="0"/>
                        </a:moveTo>
                        <a:lnTo>
                          <a:pt x="18559" y="23585"/>
                        </a:lnTo>
                        <a:lnTo>
                          <a:pt x="0" y="32478"/>
                        </a:lnTo>
                        <a:lnTo>
                          <a:pt x="15466" y="43304"/>
                        </a:lnTo>
                        <a:lnTo>
                          <a:pt x="387" y="59929"/>
                        </a:lnTo>
                        <a:lnTo>
                          <a:pt x="15079" y="71528"/>
                        </a:lnTo>
                        <a:lnTo>
                          <a:pt x="1547" y="82741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40914-A3FA-47F5-8B9B-3F5D1C179E03}"/>
              </a:ext>
            </a:extLst>
          </p:cNvPr>
          <p:cNvSpPr txBox="1"/>
          <p:nvPr/>
        </p:nvSpPr>
        <p:spPr>
          <a:xfrm>
            <a:off x="8423176" y="2615060"/>
            <a:ext cx="34315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Syntax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verb, noun, subject,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grammatical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25C67-816E-4E45-89D3-F49109CD910F}"/>
              </a:ext>
            </a:extLst>
          </p:cNvPr>
          <p:cNvSpPr txBox="1"/>
          <p:nvPr/>
        </p:nvSpPr>
        <p:spPr>
          <a:xfrm>
            <a:off x="6281691" y="4985246"/>
            <a:ext cx="40559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Semantics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predicate, event, entity,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what relations are expressed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8DD4A-EE87-45D9-91C1-200E8C8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Linguistic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EC68-2F0E-4E44-AE2D-ACE4C75F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539" y="472809"/>
            <a:ext cx="5916904" cy="2435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29BED-20CC-4BB2-95DA-0858B631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8491" y="3444251"/>
            <a:ext cx="2743200" cy="3277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6C17F-D7FA-4852-A584-C249BF307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" r="3644" b="-52"/>
          <a:stretch/>
        </p:blipFill>
        <p:spPr>
          <a:xfrm>
            <a:off x="220898" y="1874878"/>
            <a:ext cx="4627825" cy="3756699"/>
          </a:xfrm>
          <a:prstGeom prst="flowChartManualOperation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5847E7-4E5A-4868-BC4B-825CF00CA415}"/>
              </a:ext>
            </a:extLst>
          </p:cNvPr>
          <p:cNvSpPr/>
          <p:nvPr/>
        </p:nvSpPr>
        <p:spPr>
          <a:xfrm>
            <a:off x="0" y="-11975"/>
            <a:ext cx="12192000" cy="6869975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2D8C0-E27A-4F66-AF3C-B08A6BD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B9D9B907-375F-4BA0-B867-74F76E44F762}"/>
              </a:ext>
            </a:extLst>
          </p:cNvPr>
          <p:cNvSpPr/>
          <p:nvPr/>
        </p:nvSpPr>
        <p:spPr>
          <a:xfrm rot="1055724">
            <a:off x="4202891" y="966329"/>
            <a:ext cx="5620347" cy="4420159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Hierarchy outline">
            <a:extLst>
              <a:ext uri="{FF2B5EF4-FFF2-40B4-BE49-F238E27FC236}">
                <a16:creationId xmlns:a16="http://schemas.microsoft.com/office/drawing/2014/main" id="{5824EEA2-D014-40D7-B16E-58B0E90E3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5401" y="1933356"/>
            <a:ext cx="1166937" cy="1166937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3FFAF9B8-F6DE-4E2B-95C0-50CD8B31D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120" y="2663933"/>
            <a:ext cx="1166937" cy="116693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F43DC9-7F81-4450-BBEB-291B410819C0}"/>
              </a:ext>
            </a:extLst>
          </p:cNvPr>
          <p:cNvSpPr/>
          <p:nvPr/>
        </p:nvSpPr>
        <p:spPr>
          <a:xfrm rot="19995348">
            <a:off x="6410249" y="2448668"/>
            <a:ext cx="581414" cy="5872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Hierarchy outline">
            <a:extLst>
              <a:ext uri="{FF2B5EF4-FFF2-40B4-BE49-F238E27FC236}">
                <a16:creationId xmlns:a16="http://schemas.microsoft.com/office/drawing/2014/main" id="{75E84BDA-DB75-42B4-89CA-AB0365E6C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4856" y="3064456"/>
            <a:ext cx="1166937" cy="1166937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DB44495-CB69-49B0-B581-ABBEE022BE04}"/>
              </a:ext>
            </a:extLst>
          </p:cNvPr>
          <p:cNvSpPr/>
          <p:nvPr/>
        </p:nvSpPr>
        <p:spPr>
          <a:xfrm rot="757287">
            <a:off x="6442766" y="3210513"/>
            <a:ext cx="581414" cy="5872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some apples&#10;&#10;Description automatically generated with low confidence">
            <a:extLst>
              <a:ext uri="{FF2B5EF4-FFF2-40B4-BE49-F238E27FC236}">
                <a16:creationId xmlns:a16="http://schemas.microsoft.com/office/drawing/2014/main" id="{F5271756-DD72-467A-B8EF-6F158FEE7E0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7" y="1559588"/>
            <a:ext cx="2088784" cy="1719604"/>
          </a:xfrm>
          <a:prstGeom prst="rect">
            <a:avLst/>
          </a:prstGeom>
        </p:spPr>
      </p:pic>
      <p:pic>
        <p:nvPicPr>
          <p:cNvPr id="21" name="Picture 20" descr="A picture containing orange, citrus, oranges, plant&#10;&#10;Description automatically generated">
            <a:extLst>
              <a:ext uri="{FF2B5EF4-FFF2-40B4-BE49-F238E27FC236}">
                <a16:creationId xmlns:a16="http://schemas.microsoft.com/office/drawing/2014/main" id="{D882F84D-94B3-4CAD-8B9A-2ED6C6259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04" y="2790413"/>
            <a:ext cx="2469717" cy="21252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0481545-C09C-4264-AE55-9621F97D80E8}"/>
              </a:ext>
            </a:extLst>
          </p:cNvPr>
          <p:cNvSpPr/>
          <p:nvPr/>
        </p:nvSpPr>
        <p:spPr>
          <a:xfrm>
            <a:off x="867934" y="2394342"/>
            <a:ext cx="2792445" cy="1564135"/>
          </a:xfrm>
          <a:prstGeom prst="ellipse">
            <a:avLst/>
          </a:prstGeom>
          <a:solidFill>
            <a:srgbClr val="9751CB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Comparison-by-</a:t>
            </a:r>
            <a:r>
              <a:rPr lang="en-US" sz="2000" b="1" dirty="0"/>
              <a:t>combination</a:t>
            </a:r>
            <a:r>
              <a:rPr lang="en-US" sz="2000" dirty="0"/>
              <a:t>?</a:t>
            </a:r>
          </a:p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+ 2019]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D8E108-316C-4984-AA79-E663C33E41C5}"/>
              </a:ext>
            </a:extLst>
          </p:cNvPr>
          <p:cNvSpPr/>
          <p:nvPr/>
        </p:nvSpPr>
        <p:spPr>
          <a:xfrm>
            <a:off x="2038323" y="4652169"/>
            <a:ext cx="2792445" cy="156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Comparison-by-</a:t>
            </a:r>
            <a:r>
              <a:rPr lang="en-US" sz="2000" b="1" dirty="0"/>
              <a:t>conversion</a:t>
            </a:r>
            <a:r>
              <a:rPr lang="en-US" sz="2000" dirty="0"/>
              <a:t>?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Hershcovich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+ 2020]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8B9A4D2-E62A-4FD2-9CA4-4D77027AE6E7}"/>
              </a:ext>
            </a:extLst>
          </p:cNvPr>
          <p:cNvSpPr/>
          <p:nvPr/>
        </p:nvSpPr>
        <p:spPr>
          <a:xfrm>
            <a:off x="9481608" y="1512092"/>
            <a:ext cx="1197626" cy="3473154"/>
          </a:xfrm>
          <a:prstGeom prst="rightBrace">
            <a:avLst>
              <a:gd name="adj1" fmla="val 58485"/>
              <a:gd name="adj2" fmla="val 50000"/>
            </a:avLst>
          </a:prstGeom>
          <a:ln w="76200">
            <a:solidFill>
              <a:srgbClr val="9751C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Up 25">
            <a:extLst>
              <a:ext uri="{FF2B5EF4-FFF2-40B4-BE49-F238E27FC236}">
                <a16:creationId xmlns:a16="http://schemas.microsoft.com/office/drawing/2014/main" id="{3884727A-C31C-4DF7-B680-218DFAFEE621}"/>
              </a:ext>
            </a:extLst>
          </p:cNvPr>
          <p:cNvSpPr/>
          <p:nvPr/>
        </p:nvSpPr>
        <p:spPr>
          <a:xfrm rot="18946246">
            <a:off x="8674256" y="2363912"/>
            <a:ext cx="1525218" cy="166753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4" grpId="0" animBg="1"/>
      <p:bldP spid="8" grpId="0" animBg="1"/>
      <p:bldP spid="25" grpId="0" animBg="1"/>
      <p:bldP spid="20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B9D-E074-4DA6-B725-514FD067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Classes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CE3EB-8FDC-445F-839C-3B4FEABA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01"/>
          <a:stretch/>
        </p:blipFill>
        <p:spPr>
          <a:xfrm>
            <a:off x="10707624" y="1032272"/>
            <a:ext cx="1636585" cy="479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EA73E-38B8-42DA-869B-A5975154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1" y="1518047"/>
            <a:ext cx="9560963" cy="39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DEDE-7D09-49D7-9EB4-38E70BF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 by Part-of-speech (</a:t>
            </a:r>
            <a:r>
              <a:rPr lang="en-US" dirty="0">
                <a:hlinkClick r:id="rId2" action="ppaction://hlinksldjump"/>
              </a:rPr>
              <a:t>skip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462E-4F2A-496D-81F6-38A4C0E4A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0ED3-99CF-4FAB-9C64-7F635D9F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532" y="1548428"/>
            <a:ext cx="5142935" cy="47162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5D46B4-26EC-4C5D-B537-93B21345E0B7}"/>
              </a:ext>
            </a:extLst>
          </p:cNvPr>
          <p:cNvSpPr/>
          <p:nvPr/>
        </p:nvSpPr>
        <p:spPr>
          <a:xfrm>
            <a:off x="4952246" y="3250194"/>
            <a:ext cx="289710" cy="36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2FF82-CA08-4C1D-B2E6-65C9889C10CF}"/>
              </a:ext>
            </a:extLst>
          </p:cNvPr>
          <p:cNvSpPr/>
          <p:nvPr/>
        </p:nvSpPr>
        <p:spPr>
          <a:xfrm>
            <a:off x="5285338" y="3747053"/>
            <a:ext cx="670522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FF805-1236-454B-A52D-094A3215EDA0}"/>
              </a:ext>
            </a:extLst>
          </p:cNvPr>
          <p:cNvSpPr/>
          <p:nvPr/>
        </p:nvSpPr>
        <p:spPr>
          <a:xfrm>
            <a:off x="4992232" y="2874018"/>
            <a:ext cx="159190" cy="1935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0683E-9270-4134-9550-7884F2819920}"/>
              </a:ext>
            </a:extLst>
          </p:cNvPr>
          <p:cNvSpPr/>
          <p:nvPr/>
        </p:nvSpPr>
        <p:spPr>
          <a:xfrm>
            <a:off x="4980566" y="3074274"/>
            <a:ext cx="233070" cy="17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0C5E2-1620-4ABF-AC89-C58266A60A6F}"/>
              </a:ext>
            </a:extLst>
          </p:cNvPr>
          <p:cNvSpPr/>
          <p:nvPr/>
        </p:nvSpPr>
        <p:spPr>
          <a:xfrm>
            <a:off x="6604409" y="3747052"/>
            <a:ext cx="670522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8889A-7003-47EE-9984-AAB9048EBD13}"/>
              </a:ext>
            </a:extLst>
          </p:cNvPr>
          <p:cNvSpPr/>
          <p:nvPr/>
        </p:nvSpPr>
        <p:spPr>
          <a:xfrm>
            <a:off x="7918980" y="2498757"/>
            <a:ext cx="613020" cy="362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A71B8-E673-493A-9039-B71D85DBC87E}"/>
              </a:ext>
            </a:extLst>
          </p:cNvPr>
          <p:cNvSpPr/>
          <p:nvPr/>
        </p:nvSpPr>
        <p:spPr>
          <a:xfrm>
            <a:off x="7552962" y="2498757"/>
            <a:ext cx="366018" cy="362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686EB6-E8B3-4ED1-A62E-CB7B3A536C9A}"/>
              </a:ext>
            </a:extLst>
          </p:cNvPr>
          <p:cNvSpPr/>
          <p:nvPr/>
        </p:nvSpPr>
        <p:spPr>
          <a:xfrm>
            <a:off x="6236141" y="3746768"/>
            <a:ext cx="366018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FD572-6307-45E5-B73D-56B06B4BD621}"/>
              </a:ext>
            </a:extLst>
          </p:cNvPr>
          <p:cNvSpPr/>
          <p:nvPr/>
        </p:nvSpPr>
        <p:spPr>
          <a:xfrm>
            <a:off x="4952245" y="3747053"/>
            <a:ext cx="337591" cy="237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64F552-01CB-4611-97E4-27C1B846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199" y="1258432"/>
            <a:ext cx="1856271" cy="3809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28366A-BD7D-4DAD-B9B2-B3BB6642B879}"/>
              </a:ext>
            </a:extLst>
          </p:cNvPr>
          <p:cNvSpPr txBox="1"/>
          <p:nvPr/>
        </p:nvSpPr>
        <p:spPr>
          <a:xfrm>
            <a:off x="10410675" y="1955454"/>
            <a:ext cx="1146789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 dep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dep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dep</a:t>
            </a:r>
          </a:p>
          <a:p>
            <a:pPr>
              <a:lnSpc>
                <a:spcPct val="150000"/>
              </a:lnSpc>
            </a:pPr>
            <a:r>
              <a:rPr lang="en-US" dirty="0"/>
              <a:t>syn const</a:t>
            </a:r>
          </a:p>
          <a:p>
            <a:pPr>
              <a:lnSpc>
                <a:spcPct val="150000"/>
              </a:lnSpc>
            </a:pPr>
            <a:r>
              <a:rPr lang="en-US" dirty="0"/>
              <a:t>syn const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const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sem</a:t>
            </a:r>
            <a:r>
              <a:rPr lang="en-US" dirty="0"/>
              <a:t> const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6B3B-D605-42F1-BEAD-5EFFE97D5EF4}"/>
              </a:ext>
            </a:extLst>
          </p:cNvPr>
          <p:cNvSpPr txBox="1"/>
          <p:nvPr/>
        </p:nvSpPr>
        <p:spPr>
          <a:xfrm>
            <a:off x="186905" y="1720306"/>
            <a:ext cx="3548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words are much more unpredictable than function words (cf. PPL ≤ 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Modifiers (adjectives &amp; adverbs) are more surprising than nouns and verbs.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SLRs… </a:t>
            </a:r>
            <a:r>
              <a:rPr lang="en-US" sz="2000" b="1" dirty="0">
                <a:solidFill>
                  <a:schemeClr val="accent6"/>
                </a:solidFill>
              </a:rPr>
              <a:t>reduce</a:t>
            </a:r>
            <a:r>
              <a:rPr lang="en-US" sz="2000" dirty="0"/>
              <a:t> PPL </a:t>
            </a:r>
            <a:br>
              <a:rPr lang="en-US" sz="2000" dirty="0"/>
            </a:br>
            <a:r>
              <a:rPr lang="en-US" sz="2000" dirty="0"/>
              <a:t>(to varying extents)!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Maybe, at best, SLRs encode which (syntactic) class of word comes next?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5EE38-B3A7-4E54-A346-7F6A782E86F4}"/>
              </a:ext>
            </a:extLst>
          </p:cNvPr>
          <p:cNvSpPr txBox="1"/>
          <p:nvPr/>
        </p:nvSpPr>
        <p:spPr>
          <a:xfrm>
            <a:off x="9402417" y="1268371"/>
            <a:ext cx="1639957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/>
              <a:t>GPT-2</a:t>
            </a:r>
          </a:p>
          <a:p>
            <a:endParaRPr lang="en-US" sz="800" dirty="0"/>
          </a:p>
          <a:p>
            <a:r>
              <a:rPr lang="en-US" sz="1900" dirty="0">
                <a:solidFill>
                  <a:srgbClr val="F90FD8"/>
                </a:solidFill>
              </a:rPr>
              <a:t>GPT-2 + POS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1F75A-A52A-4B96-83F7-B7312F3B8609}"/>
              </a:ext>
            </a:extLst>
          </p:cNvPr>
          <p:cNvSpPr/>
          <p:nvPr/>
        </p:nvSpPr>
        <p:spPr>
          <a:xfrm>
            <a:off x="9084365" y="1659835"/>
            <a:ext cx="1958009" cy="362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1300B-F5C7-4EE0-B9C1-75EEE5B9D74B}"/>
              </a:ext>
            </a:extLst>
          </p:cNvPr>
          <p:cNvSpPr/>
          <p:nvPr/>
        </p:nvSpPr>
        <p:spPr>
          <a:xfrm>
            <a:off x="9013979" y="2109603"/>
            <a:ext cx="2543485" cy="2751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29D7C-7EC3-4C66-8CFB-BB7DE8EA7FA4}"/>
              </a:ext>
            </a:extLst>
          </p:cNvPr>
          <p:cNvSpPr txBox="1"/>
          <p:nvPr/>
        </p:nvSpPr>
        <p:spPr>
          <a:xfrm>
            <a:off x="8532000" y="5275137"/>
            <a:ext cx="361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90FD8"/>
                </a:solidFill>
              </a:rPr>
              <a:t>Comparison by combination: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SLR structure is complementary</a:t>
            </a:r>
            <a:br>
              <a:rPr lang="en-US" sz="2000" b="1" dirty="0">
                <a:solidFill>
                  <a:schemeClr val="accent6"/>
                </a:solidFill>
              </a:rPr>
            </a:br>
            <a:r>
              <a:rPr lang="en-US" sz="2000" b="1" dirty="0">
                <a:solidFill>
                  <a:schemeClr val="accent6"/>
                </a:solidFill>
              </a:rPr>
              <a:t>(to varying extents)!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6F4BB-7136-4D9E-AC68-BE2D3F8C23F5}"/>
              </a:ext>
            </a:extLst>
          </p:cNvPr>
          <p:cNvSpPr/>
          <p:nvPr/>
        </p:nvSpPr>
        <p:spPr>
          <a:xfrm>
            <a:off x="1232451" y="4232982"/>
            <a:ext cx="2156613" cy="2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F2FB1-B42E-43E4-8097-53B557804B18}"/>
              </a:ext>
            </a:extLst>
          </p:cNvPr>
          <p:cNvSpPr/>
          <p:nvPr/>
        </p:nvSpPr>
        <p:spPr>
          <a:xfrm>
            <a:off x="481106" y="4534540"/>
            <a:ext cx="2156613" cy="28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B03549-E44E-4189-BCD5-61A981E76665}"/>
              </a:ext>
            </a:extLst>
          </p:cNvPr>
          <p:cNvSpPr/>
          <p:nvPr/>
        </p:nvSpPr>
        <p:spPr>
          <a:xfrm>
            <a:off x="5289836" y="2305566"/>
            <a:ext cx="485494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4DA8C-949A-4ABD-BAF0-565672E96326}"/>
              </a:ext>
            </a:extLst>
          </p:cNvPr>
          <p:cNvSpPr/>
          <p:nvPr/>
        </p:nvSpPr>
        <p:spPr>
          <a:xfrm>
            <a:off x="6629049" y="2305565"/>
            <a:ext cx="485494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7DF63A-59D7-4B85-9C7A-4A63BD771641}"/>
              </a:ext>
            </a:extLst>
          </p:cNvPr>
          <p:cNvSpPr/>
          <p:nvPr/>
        </p:nvSpPr>
        <p:spPr>
          <a:xfrm>
            <a:off x="7918980" y="2318860"/>
            <a:ext cx="472193" cy="3714987"/>
          </a:xfrm>
          <a:prstGeom prst="rect">
            <a:avLst/>
          </a:pr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DA127-3D7C-496E-8163-AA7BB19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Ablations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27915-31E0-44A4-828E-5AF9665D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6" y="1780297"/>
            <a:ext cx="9047607" cy="41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DA127-3D7C-496E-8163-AA7BB19D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Ablations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179AB-32CA-4DA9-8584-E9AF283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78" y="1690688"/>
            <a:ext cx="8807043" cy="5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BCB0535-9C9E-496A-842C-E2486161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Encoding Graph Slices as 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DC7A7-DC2B-42EB-9C1E-EA7E2834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49" y="1993392"/>
            <a:ext cx="7323502" cy="39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247;p52">
            <a:extLst>
              <a:ext uri="{FF2B5EF4-FFF2-40B4-BE49-F238E27FC236}">
                <a16:creationId xmlns:a16="http://schemas.microsoft.com/office/drawing/2014/main" id="{1ED018DF-EDC5-4374-9C50-226D957D40E3}"/>
              </a:ext>
            </a:extLst>
          </p:cNvPr>
          <p:cNvSpPr/>
          <p:nvPr/>
        </p:nvSpPr>
        <p:spPr>
          <a:xfrm rot="17818015">
            <a:off x="7777051" y="-350858"/>
            <a:ext cx="229823" cy="8189006"/>
          </a:xfrm>
          <a:custGeom>
            <a:avLst/>
            <a:gdLst>
              <a:gd name="connsiteX0" fmla="*/ 52666 w 229823"/>
              <a:gd name="connsiteY0" fmla="*/ 0 h 8189006"/>
              <a:gd name="connsiteX1" fmla="*/ 91641 w 229823"/>
              <a:gd name="connsiteY1" fmla="*/ 513534 h 8189006"/>
              <a:gd name="connsiteX2" fmla="*/ 134158 w 229823"/>
              <a:gd name="connsiteY2" fmla="*/ 1073752 h 8189006"/>
              <a:gd name="connsiteX3" fmla="*/ 181991 w 229823"/>
              <a:gd name="connsiteY3" fmla="*/ 1703998 h 8189006"/>
              <a:gd name="connsiteX4" fmla="*/ 229823 w 229823"/>
              <a:gd name="connsiteY4" fmla="*/ 2334244 h 8189006"/>
              <a:gd name="connsiteX5" fmla="*/ 121806 w 229823"/>
              <a:gd name="connsiteY5" fmla="*/ 2747916 h 8189006"/>
              <a:gd name="connsiteX6" fmla="*/ 0 w 229823"/>
              <a:gd name="connsiteY6" fmla="*/ 3214398 h 8189006"/>
              <a:gd name="connsiteX7" fmla="*/ 97676 w 229823"/>
              <a:gd name="connsiteY7" fmla="*/ 3760846 h 8189006"/>
              <a:gd name="connsiteX8" fmla="*/ 191521 w 229823"/>
              <a:gd name="connsiteY8" fmla="*/ 4285864 h 8189006"/>
              <a:gd name="connsiteX9" fmla="*/ 127411 w 229823"/>
              <a:gd name="connsiteY9" fmla="*/ 4850785 h 8189006"/>
              <a:gd name="connsiteX10" fmla="*/ 61433 w 229823"/>
              <a:gd name="connsiteY10" fmla="*/ 5432161 h 8189006"/>
              <a:gd name="connsiteX11" fmla="*/ 4792 w 229823"/>
              <a:gd name="connsiteY11" fmla="*/ 5931266 h 8189006"/>
              <a:gd name="connsiteX12" fmla="*/ 97579 w 229823"/>
              <a:gd name="connsiteY12" fmla="*/ 6516731 h 8189006"/>
              <a:gd name="connsiteX13" fmla="*/ 186728 w 229823"/>
              <a:gd name="connsiteY13" fmla="*/ 7079237 h 8189006"/>
              <a:gd name="connsiteX14" fmla="*/ 106294 w 229823"/>
              <a:gd name="connsiteY14" fmla="*/ 7611926 h 8189006"/>
              <a:gd name="connsiteX15" fmla="*/ 19157 w 229823"/>
              <a:gd name="connsiteY15" fmla="*/ 8189006 h 818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823" h="8189006" extrusionOk="0">
                <a:moveTo>
                  <a:pt x="52666" y="0"/>
                </a:moveTo>
                <a:cubicBezTo>
                  <a:pt x="94226" y="210756"/>
                  <a:pt x="31544" y="366001"/>
                  <a:pt x="91641" y="513534"/>
                </a:cubicBezTo>
                <a:cubicBezTo>
                  <a:pt x="151738" y="661067"/>
                  <a:pt x="100444" y="866096"/>
                  <a:pt x="134158" y="1073752"/>
                </a:cubicBezTo>
                <a:cubicBezTo>
                  <a:pt x="167873" y="1281408"/>
                  <a:pt x="114612" y="1542126"/>
                  <a:pt x="181991" y="1703998"/>
                </a:cubicBezTo>
                <a:cubicBezTo>
                  <a:pt x="249370" y="1865870"/>
                  <a:pt x="177540" y="2115600"/>
                  <a:pt x="229823" y="2334244"/>
                </a:cubicBezTo>
                <a:cubicBezTo>
                  <a:pt x="236760" y="2442939"/>
                  <a:pt x="102206" y="2627057"/>
                  <a:pt x="121806" y="2747916"/>
                </a:cubicBezTo>
                <a:cubicBezTo>
                  <a:pt x="141406" y="2868775"/>
                  <a:pt x="18941" y="2979683"/>
                  <a:pt x="0" y="3214398"/>
                </a:cubicBezTo>
                <a:cubicBezTo>
                  <a:pt x="104927" y="3454517"/>
                  <a:pt x="6455" y="3613504"/>
                  <a:pt x="97676" y="3760846"/>
                </a:cubicBezTo>
                <a:cubicBezTo>
                  <a:pt x="188897" y="3908188"/>
                  <a:pt x="120944" y="4169635"/>
                  <a:pt x="191521" y="4285864"/>
                </a:cubicBezTo>
                <a:cubicBezTo>
                  <a:pt x="180706" y="4440980"/>
                  <a:pt x="127661" y="4722902"/>
                  <a:pt x="127411" y="4850785"/>
                </a:cubicBezTo>
                <a:cubicBezTo>
                  <a:pt x="127161" y="4978668"/>
                  <a:pt x="44599" y="5164711"/>
                  <a:pt x="61433" y="5432161"/>
                </a:cubicBezTo>
                <a:cubicBezTo>
                  <a:pt x="78267" y="5699611"/>
                  <a:pt x="9298" y="5681645"/>
                  <a:pt x="4792" y="5931266"/>
                </a:cubicBezTo>
                <a:cubicBezTo>
                  <a:pt x="47780" y="6097293"/>
                  <a:pt x="30437" y="6267417"/>
                  <a:pt x="97579" y="6516731"/>
                </a:cubicBezTo>
                <a:cubicBezTo>
                  <a:pt x="164722" y="6766045"/>
                  <a:pt x="138226" y="6925627"/>
                  <a:pt x="186728" y="7079237"/>
                </a:cubicBezTo>
                <a:cubicBezTo>
                  <a:pt x="189321" y="7319970"/>
                  <a:pt x="76578" y="7396199"/>
                  <a:pt x="106294" y="7611926"/>
                </a:cubicBezTo>
                <a:cubicBezTo>
                  <a:pt x="136010" y="7827653"/>
                  <a:pt x="21212" y="8061984"/>
                  <a:pt x="19157" y="8189006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45050093"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59" h="82741" extrusionOk="0">
                        <a:moveTo>
                          <a:pt x="4253" y="0"/>
                        </a:moveTo>
                        <a:lnTo>
                          <a:pt x="18559" y="23585"/>
                        </a:lnTo>
                        <a:lnTo>
                          <a:pt x="0" y="32478"/>
                        </a:lnTo>
                        <a:lnTo>
                          <a:pt x="15466" y="43304"/>
                        </a:lnTo>
                        <a:lnTo>
                          <a:pt x="387" y="59929"/>
                        </a:lnTo>
                        <a:lnTo>
                          <a:pt x="15079" y="71528"/>
                        </a:lnTo>
                        <a:lnTo>
                          <a:pt x="1547" y="82741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40914-A3FA-47F5-8B9B-3F5D1C179E03}"/>
              </a:ext>
            </a:extLst>
          </p:cNvPr>
          <p:cNvSpPr txBox="1"/>
          <p:nvPr/>
        </p:nvSpPr>
        <p:spPr>
          <a:xfrm>
            <a:off x="8423176" y="2615060"/>
            <a:ext cx="34315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Syntax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verb, noun, subject,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Tree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grammatical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25C67-816E-4E45-89D3-F49109CD910F}"/>
              </a:ext>
            </a:extLst>
          </p:cNvPr>
          <p:cNvSpPr txBox="1"/>
          <p:nvPr/>
        </p:nvSpPr>
        <p:spPr>
          <a:xfrm>
            <a:off x="6281691" y="4985246"/>
            <a:ext cx="40559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Semantics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predicate, event, entity,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Captures what relations are expressed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8DD4A-EE87-45D9-91C1-200E8C8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Linguistic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EC68-2F0E-4E44-AE2D-ACE4C75F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539" y="472809"/>
            <a:ext cx="5916904" cy="2435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29BED-20CC-4BB2-95DA-0858B631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8491" y="3444251"/>
            <a:ext cx="2743200" cy="3277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6C17F-D7FA-4852-A584-C249BF307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" r="3644" b="-52"/>
          <a:stretch/>
        </p:blipFill>
        <p:spPr>
          <a:xfrm>
            <a:off x="220898" y="1874878"/>
            <a:ext cx="4627825" cy="3756699"/>
          </a:xfrm>
          <a:prstGeom prst="flowChartManualOperation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2D8C0-E27A-4F66-AF3C-B08A6BD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4</a:t>
            </a:fld>
            <a:endParaRPr lang="en-US" dirty="0"/>
          </a:p>
        </p:txBody>
      </p:sp>
      <p:pic>
        <p:nvPicPr>
          <p:cNvPr id="14" name="Graphic 13" descr="Hierarchy outline">
            <a:extLst>
              <a:ext uri="{FF2B5EF4-FFF2-40B4-BE49-F238E27FC236}">
                <a16:creationId xmlns:a16="http://schemas.microsoft.com/office/drawing/2014/main" id="{5824EEA2-D014-40D7-B16E-58B0E90E3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5401" y="1933356"/>
            <a:ext cx="1166937" cy="1166937"/>
          </a:xfrm>
          <a:prstGeom prst="rect">
            <a:avLst/>
          </a:prstGeom>
        </p:spPr>
      </p:pic>
      <p:pic>
        <p:nvPicPr>
          <p:cNvPr id="23" name="Graphic 22" descr="Hierarchy outline">
            <a:extLst>
              <a:ext uri="{FF2B5EF4-FFF2-40B4-BE49-F238E27FC236}">
                <a16:creationId xmlns:a16="http://schemas.microsoft.com/office/drawing/2014/main" id="{75E84BDA-DB75-42B4-89CA-AB0365E6C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4856" y="3064456"/>
            <a:ext cx="1166937" cy="116693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AD385AB-11B7-4861-B548-B4225446577F}"/>
              </a:ext>
            </a:extLst>
          </p:cNvPr>
          <p:cNvSpPr/>
          <p:nvPr/>
        </p:nvSpPr>
        <p:spPr>
          <a:xfrm>
            <a:off x="2038323" y="4652169"/>
            <a:ext cx="2792445" cy="156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Comparison-by-</a:t>
            </a:r>
            <a:r>
              <a:rPr lang="en-US" sz="2000" b="1" dirty="0"/>
              <a:t>conversion</a:t>
            </a:r>
            <a:r>
              <a:rPr lang="en-US" sz="2000" dirty="0"/>
              <a:t>?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Hershcovich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+ 2020]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B8FD77-5869-4318-9689-F9145CEA6DD7}"/>
              </a:ext>
            </a:extLst>
          </p:cNvPr>
          <p:cNvSpPr/>
          <p:nvPr/>
        </p:nvSpPr>
        <p:spPr>
          <a:xfrm>
            <a:off x="867934" y="2394342"/>
            <a:ext cx="2792445" cy="1564135"/>
          </a:xfrm>
          <a:prstGeom prst="ellipse">
            <a:avLst/>
          </a:prstGeom>
          <a:solidFill>
            <a:srgbClr val="9751CB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Comparison-by-</a:t>
            </a:r>
            <a:r>
              <a:rPr lang="en-US" sz="2000" b="1" dirty="0"/>
              <a:t>combination</a:t>
            </a:r>
            <a:r>
              <a:rPr lang="en-US" sz="2000" dirty="0"/>
              <a:t>?</a:t>
            </a:r>
          </a:p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Prange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+ 2019]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847E7-4E5A-4868-BC4B-825CF00CA415}"/>
              </a:ext>
            </a:extLst>
          </p:cNvPr>
          <p:cNvSpPr/>
          <p:nvPr/>
        </p:nvSpPr>
        <p:spPr>
          <a:xfrm>
            <a:off x="0" y="-11975"/>
            <a:ext cx="12191999" cy="6869975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B9D9B907-375F-4BA0-B867-74F76E44F762}"/>
              </a:ext>
            </a:extLst>
          </p:cNvPr>
          <p:cNvSpPr/>
          <p:nvPr/>
        </p:nvSpPr>
        <p:spPr>
          <a:xfrm rot="1055724">
            <a:off x="4202891" y="966329"/>
            <a:ext cx="5620347" cy="4420159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3FFAF9B8-F6DE-4E2B-95C0-50CD8B31D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120" y="2663933"/>
            <a:ext cx="1166937" cy="116693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F43DC9-7F81-4450-BBEB-291B410819C0}"/>
              </a:ext>
            </a:extLst>
          </p:cNvPr>
          <p:cNvSpPr/>
          <p:nvPr/>
        </p:nvSpPr>
        <p:spPr>
          <a:xfrm rot="9113276">
            <a:off x="6410249" y="2448668"/>
            <a:ext cx="581414" cy="58720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DB44495-CB69-49B0-B581-ABBEE022BE04}"/>
              </a:ext>
            </a:extLst>
          </p:cNvPr>
          <p:cNvSpPr/>
          <p:nvPr/>
        </p:nvSpPr>
        <p:spPr>
          <a:xfrm rot="11475215">
            <a:off x="6442766" y="3210513"/>
            <a:ext cx="581414" cy="58720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-up of some apples&#10;&#10;Description automatically generated with low confidence">
            <a:extLst>
              <a:ext uri="{FF2B5EF4-FFF2-40B4-BE49-F238E27FC236}">
                <a16:creationId xmlns:a16="http://schemas.microsoft.com/office/drawing/2014/main" id="{9DC3813D-E595-4AFF-AD92-BC5A02DA682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7" y="1559588"/>
            <a:ext cx="2088784" cy="1719604"/>
          </a:xfrm>
          <a:prstGeom prst="rect">
            <a:avLst/>
          </a:prstGeom>
        </p:spPr>
      </p:pic>
      <p:pic>
        <p:nvPicPr>
          <p:cNvPr id="21" name="Picture 20" descr="A picture containing orange, citrus, oranges, plant&#10;&#10;Description automatically generated">
            <a:extLst>
              <a:ext uri="{FF2B5EF4-FFF2-40B4-BE49-F238E27FC236}">
                <a16:creationId xmlns:a16="http://schemas.microsoft.com/office/drawing/2014/main" id="{E792EAD3-A5DA-43D5-B4A9-E392F753E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04" y="2790413"/>
            <a:ext cx="2469717" cy="2125229"/>
          </a:xfrm>
          <a:prstGeom prst="rect">
            <a:avLst/>
          </a:prstGeom>
        </p:spPr>
      </p:pic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2D131C70-B549-4500-BFA9-DDD5AEE14572}"/>
              </a:ext>
            </a:extLst>
          </p:cNvPr>
          <p:cNvSpPr/>
          <p:nvPr/>
        </p:nvSpPr>
        <p:spPr>
          <a:xfrm>
            <a:off x="3739236" y="-17453"/>
            <a:ext cx="6281442" cy="2319479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Comparison-by-conditioning</a:t>
            </a:r>
          </a:p>
        </p:txBody>
      </p:sp>
    </p:spTree>
    <p:extLst>
      <p:ext uri="{BB962C8B-B14F-4D97-AF65-F5344CB8AC3E}">
        <p14:creationId xmlns:p14="http://schemas.microsoft.com/office/powerpoint/2010/main" val="281977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4789-A15A-42AC-B38E-2293173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51D7-23F0-45D0-B8B2-6BF1F00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49275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7 sentence-structure SLRs with different properties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Semantic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constituencies</a:t>
            </a:r>
            <a:r>
              <a:rPr lang="en-US" dirty="0"/>
              <a:t>: 2 (EDS, PTG)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constituencies</a:t>
            </a:r>
            <a:r>
              <a:rPr lang="en-US" dirty="0"/>
              <a:t>: 2 (PTB with 2 different label sets)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Semantic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dependencies</a:t>
            </a:r>
            <a:r>
              <a:rPr lang="en-US" dirty="0"/>
              <a:t>: 2 (DM, PSD)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dependencies</a:t>
            </a:r>
            <a:r>
              <a:rPr lang="en-US" dirty="0"/>
              <a:t>: 1 (UD)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All annotated over the </a:t>
            </a:r>
            <a:r>
              <a:rPr lang="en-US" sz="2000" b="1" dirty="0"/>
              <a:t>same text corpus</a:t>
            </a:r>
            <a:r>
              <a:rPr lang="en-US" sz="2000" dirty="0"/>
              <a:t> </a:t>
            </a:r>
            <a:r>
              <a:rPr lang="en-US" sz="1800" dirty="0"/>
              <a:t>(the subset of English WSJ used in the MRP shared tasks)</a:t>
            </a:r>
            <a:endParaRPr lang="en-US" sz="2000" dirty="0"/>
          </a:p>
          <a:p>
            <a:pPr lvl="1"/>
            <a:r>
              <a:rPr lang="en-US" sz="2000" u="sng" dirty="0"/>
              <a:t>Relatively fair comparison</a:t>
            </a:r>
          </a:p>
          <a:p>
            <a:pPr lvl="1"/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b="1" dirty="0"/>
              <a:t>ground truth</a:t>
            </a:r>
            <a:r>
              <a:rPr lang="en-US" sz="2000" dirty="0"/>
              <a:t> graphs at training and test time</a:t>
            </a:r>
          </a:p>
          <a:p>
            <a:pPr lvl="1"/>
            <a:r>
              <a:rPr lang="en-US" sz="1800" dirty="0"/>
              <a:t>Controls for parser performance</a:t>
            </a:r>
          </a:p>
          <a:p>
            <a:pPr lvl="1"/>
            <a:r>
              <a:rPr lang="en-US" sz="1800" dirty="0"/>
              <a:t>Upper bound for LM performance potential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E0D1-BF08-4E8F-9542-26E890427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E11167A2-F05D-4D23-92B7-60364B14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0002" y="3429000"/>
            <a:ext cx="1166937" cy="116693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E3267E-DB01-4B5F-A363-66F441665E6B}"/>
              </a:ext>
            </a:extLst>
          </p:cNvPr>
          <p:cNvSpPr/>
          <p:nvPr/>
        </p:nvSpPr>
        <p:spPr>
          <a:xfrm rot="4713752">
            <a:off x="9199087" y="2669904"/>
            <a:ext cx="581414" cy="5872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23762C-1534-499A-AB6B-57FAF3D29CE0}"/>
              </a:ext>
            </a:extLst>
          </p:cNvPr>
          <p:cNvSpPr/>
          <p:nvPr/>
        </p:nvSpPr>
        <p:spPr>
          <a:xfrm rot="6895807">
            <a:off x="10049804" y="2771961"/>
            <a:ext cx="581414" cy="5872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ome apples&#10;&#10;Description automatically generated with low confidence">
            <a:extLst>
              <a:ext uri="{FF2B5EF4-FFF2-40B4-BE49-F238E27FC236}">
                <a16:creationId xmlns:a16="http://schemas.microsoft.com/office/drawing/2014/main" id="{E6608892-E1B1-49F3-95B8-C0B10164C5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74" y="1699068"/>
            <a:ext cx="1458441" cy="1200670"/>
          </a:xfrm>
          <a:prstGeom prst="rect">
            <a:avLst/>
          </a:prstGeom>
        </p:spPr>
      </p:pic>
      <p:pic>
        <p:nvPicPr>
          <p:cNvPr id="9" name="Picture 8" descr="A picture containing orange, citrus, oranges, plant&#10;&#10;Description automatically generated">
            <a:extLst>
              <a:ext uri="{FF2B5EF4-FFF2-40B4-BE49-F238E27FC236}">
                <a16:creationId xmlns:a16="http://schemas.microsoft.com/office/drawing/2014/main" id="{2466967B-609D-4A4E-AC6A-97BE225E93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5" y="935468"/>
            <a:ext cx="1724418" cy="1483888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8800CDD-6554-C409-DF90-8CF009FFCCE4}"/>
              </a:ext>
            </a:extLst>
          </p:cNvPr>
          <p:cNvSpPr/>
          <p:nvPr/>
        </p:nvSpPr>
        <p:spPr>
          <a:xfrm>
            <a:off x="6499906" y="3761804"/>
            <a:ext cx="1272072" cy="49256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3FA5A-77A0-DCEC-4C83-AC08B9686AC6}"/>
              </a:ext>
            </a:extLst>
          </p:cNvPr>
          <p:cNvSpPr txBox="1"/>
          <p:nvPr/>
        </p:nvSpPr>
        <p:spPr>
          <a:xfrm>
            <a:off x="3684652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802B5-2E88-C15F-0DB9-93BEA8DF7753}"/>
              </a:ext>
            </a:extLst>
          </p:cNvPr>
          <p:cNvSpPr txBox="1"/>
          <p:nvPr/>
        </p:nvSpPr>
        <p:spPr>
          <a:xfrm>
            <a:off x="4320688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6C7AE-0168-70D8-8FA0-3083162FE0D8}"/>
              </a:ext>
            </a:extLst>
          </p:cNvPr>
          <p:cNvSpPr txBox="1"/>
          <p:nvPr/>
        </p:nvSpPr>
        <p:spPr>
          <a:xfrm>
            <a:off x="4956724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F9C677F-AACC-F8E9-2030-943A53B5990B}"/>
              </a:ext>
            </a:extLst>
          </p:cNvPr>
          <p:cNvCxnSpPr>
            <a:stCxn id="12" idx="0"/>
            <a:endCxn id="11" idx="0"/>
          </p:cNvCxnSpPr>
          <p:nvPr/>
        </p:nvCxnSpPr>
        <p:spPr>
          <a:xfrm rot="16200000" flipV="1">
            <a:off x="4216831" y="3881129"/>
            <a:ext cx="12700" cy="63603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DCA2F95-E2EA-B830-766C-9C05E5F18AF6}"/>
              </a:ext>
            </a:extLst>
          </p:cNvPr>
          <p:cNvCxnSpPr>
            <a:stCxn id="11" idx="0"/>
            <a:endCxn id="13" idx="0"/>
          </p:cNvCxnSpPr>
          <p:nvPr/>
        </p:nvCxnSpPr>
        <p:spPr>
          <a:xfrm rot="5400000" flipH="1" flipV="1">
            <a:off x="4534849" y="3563111"/>
            <a:ext cx="12700" cy="1272072"/>
          </a:xfrm>
          <a:prstGeom prst="curvedConnector3">
            <a:avLst>
              <a:gd name="adj1" fmla="val 294059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65B530-313D-FDEE-00DC-A481208F5982}"/>
              </a:ext>
            </a:extLst>
          </p:cNvPr>
          <p:cNvSpPr txBox="1"/>
          <p:nvPr/>
        </p:nvSpPr>
        <p:spPr>
          <a:xfrm>
            <a:off x="6322523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D8B39-551B-F5B2-1A04-F9232A7A192B}"/>
              </a:ext>
            </a:extLst>
          </p:cNvPr>
          <p:cNvSpPr txBox="1"/>
          <p:nvPr/>
        </p:nvSpPr>
        <p:spPr>
          <a:xfrm>
            <a:off x="6958559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6F63C-2E52-3489-AD75-5AA56FBFA170}"/>
              </a:ext>
            </a:extLst>
          </p:cNvPr>
          <p:cNvSpPr txBox="1"/>
          <p:nvPr/>
        </p:nvSpPr>
        <p:spPr>
          <a:xfrm>
            <a:off x="7594595" y="4199147"/>
            <a:ext cx="428322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CEA77A0-4CD6-3B73-A990-9D0EEFBDD0DF}"/>
              </a:ext>
            </a:extLst>
          </p:cNvPr>
          <p:cNvSpPr/>
          <p:nvPr/>
        </p:nvSpPr>
        <p:spPr>
          <a:xfrm>
            <a:off x="6556405" y="4024372"/>
            <a:ext cx="562598" cy="22291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C2AD7E-4A86-4329-9B17-D299D924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51"/>
          <a:stretch/>
        </p:blipFill>
        <p:spPr>
          <a:xfrm>
            <a:off x="2301494" y="4715559"/>
            <a:ext cx="4786573" cy="118434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8B6CA-1B08-7611-6073-1B7D4911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Compare-by-</a:t>
            </a:r>
            <a:r>
              <a:rPr lang="en-US" b="1" dirty="0"/>
              <a:t>conditioning </a:t>
            </a:r>
            <a:r>
              <a:rPr lang="en-US" dirty="0"/>
              <a:t>next-token predictions on </a:t>
            </a:r>
            <a:r>
              <a:rPr lang="en-US" b="1" dirty="0"/>
              <a:t>different</a:t>
            </a:r>
            <a:r>
              <a:rPr lang="en-US" dirty="0"/>
              <a:t> SLRs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2. Compare-by-</a:t>
            </a:r>
            <a:r>
              <a:rPr lang="en-US" b="1" dirty="0"/>
              <a:t>combining</a:t>
            </a:r>
            <a:r>
              <a:rPr lang="en-US" dirty="0"/>
              <a:t> with </a:t>
            </a:r>
            <a:r>
              <a:rPr lang="en-US" b="1" dirty="0"/>
              <a:t>pretrained</a:t>
            </a:r>
            <a:r>
              <a:rPr lang="en-US" dirty="0"/>
              <a:t> incremental transformer: </a:t>
            </a:r>
            <a:br>
              <a:rPr lang="en-US" dirty="0"/>
            </a:br>
            <a:r>
              <a:rPr lang="en-US" dirty="0"/>
              <a:t>								GPT-2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[Radford+ 2019]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78AE-8A04-4593-B46B-C240CBFA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3F1D8D-8BD3-4E60-A23B-11484DD1F1F6}"/>
              </a:ext>
            </a:extLst>
          </p:cNvPr>
          <p:cNvGrpSpPr/>
          <p:nvPr/>
        </p:nvGrpSpPr>
        <p:grpSpPr>
          <a:xfrm>
            <a:off x="6893135" y="4795374"/>
            <a:ext cx="3270596" cy="1589324"/>
            <a:chOff x="6735573" y="2834788"/>
            <a:chExt cx="3270596" cy="15893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69E6C-B600-49A2-962D-9DA15F22D24B}"/>
                </a:ext>
              </a:extLst>
            </p:cNvPr>
            <p:cNvSpPr txBox="1"/>
            <p:nvPr/>
          </p:nvSpPr>
          <p:spPr>
            <a:xfrm>
              <a:off x="6943900" y="3839337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42AF4"/>
                  </a:solidFill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F47BE-82B4-4A6C-9099-F8EA9DF698E3}"/>
                </a:ext>
              </a:extLst>
            </p:cNvPr>
            <p:cNvSpPr txBox="1"/>
            <p:nvPr/>
          </p:nvSpPr>
          <p:spPr>
            <a:xfrm>
              <a:off x="7816915" y="3467062"/>
              <a:ext cx="21892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</a:rPr>
                <a:t>PTG, EDS, 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1E7CA6-68E0-443B-A588-78BD7D771D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5573" y="3712194"/>
              <a:ext cx="208327" cy="21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12ABD3-CA18-4281-A726-233860845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6630" y="3610737"/>
              <a:ext cx="840286" cy="101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0949BF-B9A0-4AB9-BCDF-74842B50E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59" y="3317618"/>
              <a:ext cx="538675" cy="64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70852A-1B18-46A4-8309-6FCCC2421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6773" y="3010952"/>
              <a:ext cx="429140" cy="20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8508ED-38C6-4643-B0B8-559D9F851AF9}"/>
                </a:ext>
              </a:extLst>
            </p:cNvPr>
            <p:cNvSpPr txBox="1"/>
            <p:nvPr/>
          </p:nvSpPr>
          <p:spPr>
            <a:xfrm>
              <a:off x="7726618" y="2834788"/>
              <a:ext cx="2020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UD, PTB, …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3B9C693-DB71-5443-73F5-6A7496A8B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1"/>
          <a:stretch/>
        </p:blipFill>
        <p:spPr>
          <a:xfrm>
            <a:off x="1134319" y="4041952"/>
            <a:ext cx="9923362" cy="7225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1A640F-E6E0-446F-CE4E-C8BCA4A64A86}"/>
              </a:ext>
            </a:extLst>
          </p:cNvPr>
          <p:cNvSpPr/>
          <p:nvPr/>
        </p:nvSpPr>
        <p:spPr>
          <a:xfrm>
            <a:off x="4039002" y="4127339"/>
            <a:ext cx="6954311" cy="456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899B9-67B3-29CA-8177-B5242CC1E58D}"/>
              </a:ext>
            </a:extLst>
          </p:cNvPr>
          <p:cNvSpPr/>
          <p:nvPr/>
        </p:nvSpPr>
        <p:spPr>
          <a:xfrm>
            <a:off x="2286946" y="4893420"/>
            <a:ext cx="4748562" cy="65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651CD-1E2C-DF30-F045-8B1B68B31A66}"/>
              </a:ext>
            </a:extLst>
          </p:cNvPr>
          <p:cNvSpPr/>
          <p:nvPr/>
        </p:nvSpPr>
        <p:spPr>
          <a:xfrm>
            <a:off x="6341994" y="4824426"/>
            <a:ext cx="835402" cy="882002"/>
          </a:xfrm>
          <a:prstGeom prst="ellipse">
            <a:avLst/>
          </a:prstGeom>
          <a:noFill/>
          <a:ln w="76200">
            <a:solidFill>
              <a:srgbClr val="F42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E95C93-F429-CE95-90A9-99CB52F7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en-US" sz="4000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7212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EB928-37B4-4F16-88E1-B6402866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9585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Encode token-relevant subgraphs</a:t>
            </a:r>
            <a:br>
              <a:rPr lang="en-US" sz="2400" dirty="0"/>
            </a:br>
            <a:r>
              <a:rPr lang="en-US" sz="2400" dirty="0"/>
              <a:t>over </a:t>
            </a:r>
            <a:r>
              <a:rPr lang="en-US" sz="2400" b="1" dirty="0">
                <a:solidFill>
                  <a:srgbClr val="F90FD8"/>
                </a:solidFill>
              </a:rPr>
              <a:t>and including </a:t>
            </a:r>
            <a:r>
              <a:rPr lang="en-US" sz="2400" dirty="0"/>
              <a:t>preceding contexts</a:t>
            </a:r>
          </a:p>
          <a:p>
            <a:pPr lvl="1"/>
            <a:r>
              <a:rPr lang="en-US" sz="2000" dirty="0"/>
              <a:t>= </a:t>
            </a:r>
            <a:r>
              <a:rPr lang="en-US" sz="2000" b="1" dirty="0"/>
              <a:t>"Slices"</a:t>
            </a:r>
          </a:p>
          <a:p>
            <a:pPr lvl="1"/>
            <a:r>
              <a:rPr lang="en-US" sz="2000" dirty="0"/>
              <a:t>Generate one token at a time</a:t>
            </a:r>
          </a:p>
          <a:p>
            <a:endParaRPr lang="en-US" sz="2200" dirty="0"/>
          </a:p>
          <a:p>
            <a:r>
              <a:rPr lang="en-US" sz="2200" b="1" dirty="0"/>
              <a:t>"Token-relevant"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framework-general structural relations </a:t>
            </a:r>
            <a:br>
              <a:rPr lang="en-US" sz="2200" dirty="0"/>
            </a:br>
            <a:r>
              <a:rPr lang="en-US" sz="2200" dirty="0"/>
              <a:t>(parent, child, sibling, coparent, grandparent, aunt)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78AE-8A04-4593-B46B-C240CBFA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C62F-4382-406B-81D0-39B7532FC412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E0347-0B5B-4AE9-A6E8-4A599D15B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5" b="-912"/>
          <a:stretch/>
        </p:blipFill>
        <p:spPr>
          <a:xfrm>
            <a:off x="3954294" y="1966939"/>
            <a:ext cx="5814006" cy="47942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E74BF-A2EC-4964-9DE6-C8FCCB12B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316"/>
          <a:stretch/>
        </p:blipFill>
        <p:spPr>
          <a:xfrm>
            <a:off x="6905141" y="3655598"/>
            <a:ext cx="4654035" cy="1444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DA789-40FE-4507-B435-74EF9F566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60" t="43451" r="8141" b="49869"/>
          <a:stretch/>
        </p:blipFill>
        <p:spPr>
          <a:xfrm>
            <a:off x="9768300" y="4896037"/>
            <a:ext cx="689103" cy="193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DDF80-1DF8-4BE9-A6B6-F77A5031A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60" t="43451" r="8141" b="49869"/>
          <a:stretch/>
        </p:blipFill>
        <p:spPr>
          <a:xfrm>
            <a:off x="8843112" y="4896037"/>
            <a:ext cx="689103" cy="193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78D0FD-4F25-4437-B52B-8594750AB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60" t="43451" r="8141" b="49869"/>
          <a:stretch/>
        </p:blipFill>
        <p:spPr>
          <a:xfrm>
            <a:off x="7902575" y="4896037"/>
            <a:ext cx="689103" cy="1936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F4CB9-A4D1-4B12-BAF9-4CBD1758D3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60" t="43451" r="8141" b="49869"/>
          <a:stretch/>
        </p:blipFill>
        <p:spPr>
          <a:xfrm>
            <a:off x="7005669" y="4896036"/>
            <a:ext cx="689103" cy="19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2CABB4-BEB7-4988-9A85-E2F04EF77E4F}"/>
              </a:ext>
            </a:extLst>
          </p:cNvPr>
          <p:cNvSpPr/>
          <p:nvPr/>
        </p:nvSpPr>
        <p:spPr>
          <a:xfrm>
            <a:off x="8119872" y="4400000"/>
            <a:ext cx="283464" cy="485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08A38-79A8-4694-B88B-08A09D991E8A}"/>
              </a:ext>
            </a:extLst>
          </p:cNvPr>
          <p:cNvSpPr/>
          <p:nvPr/>
        </p:nvSpPr>
        <p:spPr>
          <a:xfrm rot="1529511">
            <a:off x="10549849" y="4003157"/>
            <a:ext cx="851544" cy="72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27DC7-E830-46F0-8EB8-CD5149B7991D}"/>
              </a:ext>
            </a:extLst>
          </p:cNvPr>
          <p:cNvSpPr/>
          <p:nvPr/>
        </p:nvSpPr>
        <p:spPr>
          <a:xfrm rot="1330412">
            <a:off x="8332069" y="4341933"/>
            <a:ext cx="744828" cy="41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C2E83-621E-4918-9E92-21354D2BF2E2}"/>
              </a:ext>
            </a:extLst>
          </p:cNvPr>
          <p:cNvSpPr/>
          <p:nvPr/>
        </p:nvSpPr>
        <p:spPr>
          <a:xfrm>
            <a:off x="9144000" y="4464716"/>
            <a:ext cx="859536" cy="289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09BD6-038A-4F54-ABED-9FB628352615}"/>
              </a:ext>
            </a:extLst>
          </p:cNvPr>
          <p:cNvSpPr/>
          <p:nvPr/>
        </p:nvSpPr>
        <p:spPr>
          <a:xfrm>
            <a:off x="9768300" y="3642814"/>
            <a:ext cx="1055632" cy="1237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A792A-36EF-40D9-A932-4F17D9B16D5C}"/>
              </a:ext>
            </a:extLst>
          </p:cNvPr>
          <p:cNvSpPr/>
          <p:nvPr/>
        </p:nvSpPr>
        <p:spPr>
          <a:xfrm>
            <a:off x="8377563" y="4469375"/>
            <a:ext cx="901745" cy="41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7C4E8-5900-49FA-8F46-3699EC0AACD5}"/>
              </a:ext>
            </a:extLst>
          </p:cNvPr>
          <p:cNvSpPr/>
          <p:nvPr/>
        </p:nvSpPr>
        <p:spPr>
          <a:xfrm>
            <a:off x="8893004" y="4395214"/>
            <a:ext cx="901745" cy="485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D907A-4D25-4BC9-B5C8-AA2BF7AF52F9}"/>
              </a:ext>
            </a:extLst>
          </p:cNvPr>
          <p:cNvSpPr/>
          <p:nvPr/>
        </p:nvSpPr>
        <p:spPr>
          <a:xfrm>
            <a:off x="10603346" y="4148784"/>
            <a:ext cx="1092208" cy="72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477340-A5E7-4578-9110-3921731CDF02}"/>
              </a:ext>
            </a:extLst>
          </p:cNvPr>
          <p:cNvSpPr/>
          <p:nvPr/>
        </p:nvSpPr>
        <p:spPr>
          <a:xfrm>
            <a:off x="7977506" y="3535251"/>
            <a:ext cx="1849074" cy="901819"/>
          </a:xfrm>
          <a:custGeom>
            <a:avLst/>
            <a:gdLst>
              <a:gd name="connsiteX0" fmla="*/ 728612 w 1849074"/>
              <a:gd name="connsiteY0" fmla="*/ 231819 h 901819"/>
              <a:gd name="connsiteX1" fmla="*/ 780128 w 1849074"/>
              <a:gd name="connsiteY1" fmla="*/ 206062 h 901819"/>
              <a:gd name="connsiteX2" fmla="*/ 831643 w 1849074"/>
              <a:gd name="connsiteY2" fmla="*/ 193183 h 901819"/>
              <a:gd name="connsiteX3" fmla="*/ 896038 w 1849074"/>
              <a:gd name="connsiteY3" fmla="*/ 173864 h 901819"/>
              <a:gd name="connsiteX4" fmla="*/ 1069902 w 1849074"/>
              <a:gd name="connsiteY4" fmla="*/ 135228 h 901819"/>
              <a:gd name="connsiteX5" fmla="*/ 1147176 w 1849074"/>
              <a:gd name="connsiteY5" fmla="*/ 115910 h 901819"/>
              <a:gd name="connsiteX6" fmla="*/ 1224449 w 1849074"/>
              <a:gd name="connsiteY6" fmla="*/ 83712 h 901819"/>
              <a:gd name="connsiteX7" fmla="*/ 1372556 w 1849074"/>
              <a:gd name="connsiteY7" fmla="*/ 45076 h 901819"/>
              <a:gd name="connsiteX8" fmla="*/ 1417632 w 1849074"/>
              <a:gd name="connsiteY8" fmla="*/ 32197 h 901819"/>
              <a:gd name="connsiteX9" fmla="*/ 1469148 w 1849074"/>
              <a:gd name="connsiteY9" fmla="*/ 19318 h 901819"/>
              <a:gd name="connsiteX10" fmla="*/ 1539981 w 1849074"/>
              <a:gd name="connsiteY10" fmla="*/ 0 h 901819"/>
              <a:gd name="connsiteX11" fmla="*/ 1643012 w 1849074"/>
              <a:gd name="connsiteY11" fmla="*/ 12879 h 901819"/>
              <a:gd name="connsiteX12" fmla="*/ 1694528 w 1849074"/>
              <a:gd name="connsiteY12" fmla="*/ 32197 h 901819"/>
              <a:gd name="connsiteX13" fmla="*/ 1733164 w 1849074"/>
              <a:gd name="connsiteY13" fmla="*/ 38636 h 901819"/>
              <a:gd name="connsiteX14" fmla="*/ 1758922 w 1849074"/>
              <a:gd name="connsiteY14" fmla="*/ 51515 h 901819"/>
              <a:gd name="connsiteX15" fmla="*/ 1784680 w 1849074"/>
              <a:gd name="connsiteY15" fmla="*/ 83712 h 901819"/>
              <a:gd name="connsiteX16" fmla="*/ 1803998 w 1849074"/>
              <a:gd name="connsiteY16" fmla="*/ 115910 h 901819"/>
              <a:gd name="connsiteX17" fmla="*/ 1816877 w 1849074"/>
              <a:gd name="connsiteY17" fmla="*/ 135228 h 901819"/>
              <a:gd name="connsiteX18" fmla="*/ 1829756 w 1849074"/>
              <a:gd name="connsiteY18" fmla="*/ 167425 h 901819"/>
              <a:gd name="connsiteX19" fmla="*/ 1836195 w 1849074"/>
              <a:gd name="connsiteY19" fmla="*/ 199622 h 901819"/>
              <a:gd name="connsiteX20" fmla="*/ 1842635 w 1849074"/>
              <a:gd name="connsiteY20" fmla="*/ 218941 h 901819"/>
              <a:gd name="connsiteX21" fmla="*/ 1849074 w 1849074"/>
              <a:gd name="connsiteY21" fmla="*/ 257577 h 901819"/>
              <a:gd name="connsiteX22" fmla="*/ 1842635 w 1849074"/>
              <a:gd name="connsiteY22" fmla="*/ 354169 h 901819"/>
              <a:gd name="connsiteX23" fmla="*/ 1829756 w 1849074"/>
              <a:gd name="connsiteY23" fmla="*/ 425003 h 901819"/>
              <a:gd name="connsiteX24" fmla="*/ 1803998 w 1849074"/>
              <a:gd name="connsiteY24" fmla="*/ 476518 h 901819"/>
              <a:gd name="connsiteX25" fmla="*/ 1771801 w 1849074"/>
              <a:gd name="connsiteY25" fmla="*/ 495836 h 901819"/>
              <a:gd name="connsiteX26" fmla="*/ 1739604 w 1849074"/>
              <a:gd name="connsiteY26" fmla="*/ 502276 h 901819"/>
              <a:gd name="connsiteX27" fmla="*/ 1681649 w 1849074"/>
              <a:gd name="connsiteY27" fmla="*/ 515155 h 901819"/>
              <a:gd name="connsiteX28" fmla="*/ 1591497 w 1849074"/>
              <a:gd name="connsiteY28" fmla="*/ 534473 h 901819"/>
              <a:gd name="connsiteX29" fmla="*/ 1514224 w 1849074"/>
              <a:gd name="connsiteY29" fmla="*/ 553791 h 901819"/>
              <a:gd name="connsiteX30" fmla="*/ 1424071 w 1849074"/>
              <a:gd name="connsiteY30" fmla="*/ 585988 h 901819"/>
              <a:gd name="connsiteX31" fmla="*/ 1288843 w 1849074"/>
              <a:gd name="connsiteY31" fmla="*/ 618186 h 901819"/>
              <a:gd name="connsiteX32" fmla="*/ 1166494 w 1849074"/>
              <a:gd name="connsiteY32" fmla="*/ 663262 h 901819"/>
              <a:gd name="connsiteX33" fmla="*/ 1127857 w 1849074"/>
              <a:gd name="connsiteY33" fmla="*/ 669701 h 901819"/>
              <a:gd name="connsiteX34" fmla="*/ 1082781 w 1849074"/>
              <a:gd name="connsiteY34" fmla="*/ 676141 h 901819"/>
              <a:gd name="connsiteX35" fmla="*/ 973311 w 1849074"/>
              <a:gd name="connsiteY35" fmla="*/ 695459 h 901819"/>
              <a:gd name="connsiteX36" fmla="*/ 767249 w 1849074"/>
              <a:gd name="connsiteY36" fmla="*/ 759853 h 901819"/>
              <a:gd name="connsiteX37" fmla="*/ 702855 w 1849074"/>
              <a:gd name="connsiteY37" fmla="*/ 792050 h 901819"/>
              <a:gd name="connsiteX38" fmla="*/ 670657 w 1849074"/>
              <a:gd name="connsiteY38" fmla="*/ 798490 h 901819"/>
              <a:gd name="connsiteX39" fmla="*/ 606263 w 1849074"/>
              <a:gd name="connsiteY39" fmla="*/ 817808 h 901819"/>
              <a:gd name="connsiteX40" fmla="*/ 574066 w 1849074"/>
              <a:gd name="connsiteY40" fmla="*/ 837126 h 901819"/>
              <a:gd name="connsiteX41" fmla="*/ 528990 w 1849074"/>
              <a:gd name="connsiteY41" fmla="*/ 850005 h 901819"/>
              <a:gd name="connsiteX42" fmla="*/ 387322 w 1849074"/>
              <a:gd name="connsiteY42" fmla="*/ 882203 h 901819"/>
              <a:gd name="connsiteX43" fmla="*/ 361564 w 1849074"/>
              <a:gd name="connsiteY43" fmla="*/ 895081 h 901819"/>
              <a:gd name="connsiteX44" fmla="*/ 123305 w 1849074"/>
              <a:gd name="connsiteY44" fmla="*/ 895081 h 901819"/>
              <a:gd name="connsiteX45" fmla="*/ 84669 w 1849074"/>
              <a:gd name="connsiteY45" fmla="*/ 882203 h 901819"/>
              <a:gd name="connsiteX46" fmla="*/ 20274 w 1849074"/>
              <a:gd name="connsiteY46" fmla="*/ 830687 h 901819"/>
              <a:gd name="connsiteX47" fmla="*/ 7395 w 1849074"/>
              <a:gd name="connsiteY47" fmla="*/ 804929 h 901819"/>
              <a:gd name="connsiteX48" fmla="*/ 7395 w 1849074"/>
              <a:gd name="connsiteY48" fmla="*/ 682580 h 901819"/>
              <a:gd name="connsiteX49" fmla="*/ 26714 w 1849074"/>
              <a:gd name="connsiteY49" fmla="*/ 643943 h 901819"/>
              <a:gd name="connsiteX50" fmla="*/ 39593 w 1849074"/>
              <a:gd name="connsiteY50" fmla="*/ 611746 h 901819"/>
              <a:gd name="connsiteX51" fmla="*/ 71790 w 1849074"/>
              <a:gd name="connsiteY51" fmla="*/ 585988 h 901819"/>
              <a:gd name="connsiteX52" fmla="*/ 110426 w 1849074"/>
              <a:gd name="connsiteY52" fmla="*/ 540912 h 901819"/>
              <a:gd name="connsiteX53" fmla="*/ 181260 w 1849074"/>
              <a:gd name="connsiteY53" fmla="*/ 476518 h 901819"/>
              <a:gd name="connsiteX54" fmla="*/ 284291 w 1849074"/>
              <a:gd name="connsiteY54" fmla="*/ 418563 h 901819"/>
              <a:gd name="connsiteX55" fmla="*/ 322928 w 1849074"/>
              <a:gd name="connsiteY55" fmla="*/ 399245 h 901819"/>
              <a:gd name="connsiteX56" fmla="*/ 348686 w 1849074"/>
              <a:gd name="connsiteY56" fmla="*/ 392805 h 901819"/>
              <a:gd name="connsiteX57" fmla="*/ 387322 w 1849074"/>
              <a:gd name="connsiteY57" fmla="*/ 373487 h 901819"/>
              <a:gd name="connsiteX58" fmla="*/ 445277 w 1849074"/>
              <a:gd name="connsiteY58" fmla="*/ 360608 h 901819"/>
              <a:gd name="connsiteX59" fmla="*/ 496793 w 1849074"/>
              <a:gd name="connsiteY59" fmla="*/ 341290 h 901819"/>
              <a:gd name="connsiteX60" fmla="*/ 541869 w 1849074"/>
              <a:gd name="connsiteY60" fmla="*/ 321972 h 901819"/>
              <a:gd name="connsiteX61" fmla="*/ 567626 w 1849074"/>
              <a:gd name="connsiteY61" fmla="*/ 315532 h 901819"/>
              <a:gd name="connsiteX62" fmla="*/ 593384 w 1849074"/>
              <a:gd name="connsiteY62" fmla="*/ 302653 h 901819"/>
              <a:gd name="connsiteX63" fmla="*/ 651339 w 1849074"/>
              <a:gd name="connsiteY63" fmla="*/ 283335 h 901819"/>
              <a:gd name="connsiteX64" fmla="*/ 670657 w 1849074"/>
              <a:gd name="connsiteY64" fmla="*/ 276895 h 901819"/>
              <a:gd name="connsiteX65" fmla="*/ 728612 w 1849074"/>
              <a:gd name="connsiteY65" fmla="*/ 231819 h 9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49074" h="901819">
                <a:moveTo>
                  <a:pt x="728612" y="231819"/>
                </a:moveTo>
                <a:cubicBezTo>
                  <a:pt x="746857" y="220014"/>
                  <a:pt x="762152" y="212803"/>
                  <a:pt x="780128" y="206062"/>
                </a:cubicBezTo>
                <a:cubicBezTo>
                  <a:pt x="796701" y="199847"/>
                  <a:pt x="814589" y="197920"/>
                  <a:pt x="831643" y="193183"/>
                </a:cubicBezTo>
                <a:cubicBezTo>
                  <a:pt x="853236" y="187185"/>
                  <a:pt x="874263" y="179161"/>
                  <a:pt x="896038" y="173864"/>
                </a:cubicBezTo>
                <a:cubicBezTo>
                  <a:pt x="953724" y="159832"/>
                  <a:pt x="1012054" y="148577"/>
                  <a:pt x="1069902" y="135228"/>
                </a:cubicBezTo>
                <a:cubicBezTo>
                  <a:pt x="1095773" y="129258"/>
                  <a:pt x="1122668" y="126122"/>
                  <a:pt x="1147176" y="115910"/>
                </a:cubicBezTo>
                <a:cubicBezTo>
                  <a:pt x="1172934" y="105177"/>
                  <a:pt x="1198080" y="92840"/>
                  <a:pt x="1224449" y="83712"/>
                </a:cubicBezTo>
                <a:cubicBezTo>
                  <a:pt x="1305352" y="55707"/>
                  <a:pt x="1301997" y="62716"/>
                  <a:pt x="1372556" y="45076"/>
                </a:cubicBezTo>
                <a:cubicBezTo>
                  <a:pt x="1387716" y="41286"/>
                  <a:pt x="1402533" y="36223"/>
                  <a:pt x="1417632" y="32197"/>
                </a:cubicBezTo>
                <a:cubicBezTo>
                  <a:pt x="1434735" y="27636"/>
                  <a:pt x="1452129" y="24181"/>
                  <a:pt x="1469148" y="19318"/>
                </a:cubicBezTo>
                <a:cubicBezTo>
                  <a:pt x="1545398" y="-2468"/>
                  <a:pt x="1472518" y="13492"/>
                  <a:pt x="1539981" y="0"/>
                </a:cubicBezTo>
                <a:cubicBezTo>
                  <a:pt x="1560087" y="2234"/>
                  <a:pt x="1620029" y="8282"/>
                  <a:pt x="1643012" y="12879"/>
                </a:cubicBezTo>
                <a:cubicBezTo>
                  <a:pt x="1657355" y="15748"/>
                  <a:pt x="1683175" y="29101"/>
                  <a:pt x="1694528" y="32197"/>
                </a:cubicBezTo>
                <a:cubicBezTo>
                  <a:pt x="1707124" y="35632"/>
                  <a:pt x="1720285" y="36490"/>
                  <a:pt x="1733164" y="38636"/>
                </a:cubicBezTo>
                <a:cubicBezTo>
                  <a:pt x="1741750" y="42929"/>
                  <a:pt x="1751698" y="45194"/>
                  <a:pt x="1758922" y="51515"/>
                </a:cubicBezTo>
                <a:cubicBezTo>
                  <a:pt x="1769266" y="60566"/>
                  <a:pt x="1776798" y="72452"/>
                  <a:pt x="1784680" y="83712"/>
                </a:cubicBezTo>
                <a:cubicBezTo>
                  <a:pt x="1791858" y="93966"/>
                  <a:pt x="1797365" y="105296"/>
                  <a:pt x="1803998" y="115910"/>
                </a:cubicBezTo>
                <a:cubicBezTo>
                  <a:pt x="1808100" y="122473"/>
                  <a:pt x="1813416" y="128306"/>
                  <a:pt x="1816877" y="135228"/>
                </a:cubicBezTo>
                <a:cubicBezTo>
                  <a:pt x="1822046" y="145567"/>
                  <a:pt x="1825463" y="156693"/>
                  <a:pt x="1829756" y="167425"/>
                </a:cubicBezTo>
                <a:cubicBezTo>
                  <a:pt x="1831902" y="178157"/>
                  <a:pt x="1833540" y="189004"/>
                  <a:pt x="1836195" y="199622"/>
                </a:cubicBezTo>
                <a:cubicBezTo>
                  <a:pt x="1837841" y="206207"/>
                  <a:pt x="1841162" y="212315"/>
                  <a:pt x="1842635" y="218941"/>
                </a:cubicBezTo>
                <a:cubicBezTo>
                  <a:pt x="1845467" y="231686"/>
                  <a:pt x="1846928" y="244698"/>
                  <a:pt x="1849074" y="257577"/>
                </a:cubicBezTo>
                <a:cubicBezTo>
                  <a:pt x="1846928" y="289774"/>
                  <a:pt x="1845694" y="322046"/>
                  <a:pt x="1842635" y="354169"/>
                </a:cubicBezTo>
                <a:cubicBezTo>
                  <a:pt x="1842351" y="357146"/>
                  <a:pt x="1832086" y="418945"/>
                  <a:pt x="1829756" y="425003"/>
                </a:cubicBezTo>
                <a:cubicBezTo>
                  <a:pt x="1822864" y="442922"/>
                  <a:pt x="1820461" y="466640"/>
                  <a:pt x="1803998" y="476518"/>
                </a:cubicBezTo>
                <a:cubicBezTo>
                  <a:pt x="1793266" y="482957"/>
                  <a:pt x="1783422" y="491188"/>
                  <a:pt x="1771801" y="495836"/>
                </a:cubicBezTo>
                <a:cubicBezTo>
                  <a:pt x="1761639" y="499901"/>
                  <a:pt x="1750306" y="499983"/>
                  <a:pt x="1739604" y="502276"/>
                </a:cubicBezTo>
                <a:cubicBezTo>
                  <a:pt x="1720254" y="506423"/>
                  <a:pt x="1700848" y="510355"/>
                  <a:pt x="1681649" y="515155"/>
                </a:cubicBezTo>
                <a:cubicBezTo>
                  <a:pt x="1602091" y="535045"/>
                  <a:pt x="1671360" y="523065"/>
                  <a:pt x="1591497" y="534473"/>
                </a:cubicBezTo>
                <a:cubicBezTo>
                  <a:pt x="1522848" y="561933"/>
                  <a:pt x="1600103" y="533973"/>
                  <a:pt x="1514224" y="553791"/>
                </a:cubicBezTo>
                <a:cubicBezTo>
                  <a:pt x="1493040" y="558680"/>
                  <a:pt x="1441217" y="580533"/>
                  <a:pt x="1424071" y="585988"/>
                </a:cubicBezTo>
                <a:cubicBezTo>
                  <a:pt x="1338721" y="613145"/>
                  <a:pt x="1355438" y="608672"/>
                  <a:pt x="1288843" y="618186"/>
                </a:cubicBezTo>
                <a:cubicBezTo>
                  <a:pt x="1254362" y="632963"/>
                  <a:pt x="1200228" y="657640"/>
                  <a:pt x="1166494" y="663262"/>
                </a:cubicBezTo>
                <a:lnTo>
                  <a:pt x="1127857" y="669701"/>
                </a:lnTo>
                <a:cubicBezTo>
                  <a:pt x="1112856" y="672009"/>
                  <a:pt x="1097622" y="672961"/>
                  <a:pt x="1082781" y="676141"/>
                </a:cubicBezTo>
                <a:cubicBezTo>
                  <a:pt x="975832" y="699058"/>
                  <a:pt x="1110034" y="681785"/>
                  <a:pt x="973311" y="695459"/>
                </a:cubicBezTo>
                <a:cubicBezTo>
                  <a:pt x="960910" y="699106"/>
                  <a:pt x="784258" y="749647"/>
                  <a:pt x="767249" y="759853"/>
                </a:cubicBezTo>
                <a:cubicBezTo>
                  <a:pt x="740951" y="775632"/>
                  <a:pt x="732071" y="783285"/>
                  <a:pt x="702855" y="792050"/>
                </a:cubicBezTo>
                <a:cubicBezTo>
                  <a:pt x="692371" y="795195"/>
                  <a:pt x="681141" y="795345"/>
                  <a:pt x="670657" y="798490"/>
                </a:cubicBezTo>
                <a:cubicBezTo>
                  <a:pt x="585948" y="823903"/>
                  <a:pt x="689894" y="801083"/>
                  <a:pt x="606263" y="817808"/>
                </a:cubicBezTo>
                <a:cubicBezTo>
                  <a:pt x="595531" y="824247"/>
                  <a:pt x="585619" y="832312"/>
                  <a:pt x="574066" y="837126"/>
                </a:cubicBezTo>
                <a:cubicBezTo>
                  <a:pt x="559641" y="843136"/>
                  <a:pt x="544111" y="846060"/>
                  <a:pt x="528990" y="850005"/>
                </a:cubicBezTo>
                <a:cubicBezTo>
                  <a:pt x="426644" y="876704"/>
                  <a:pt x="455954" y="870764"/>
                  <a:pt x="387322" y="882203"/>
                </a:cubicBezTo>
                <a:cubicBezTo>
                  <a:pt x="378736" y="886496"/>
                  <a:pt x="370950" y="893070"/>
                  <a:pt x="361564" y="895081"/>
                </a:cubicBezTo>
                <a:cubicBezTo>
                  <a:pt x="294981" y="909349"/>
                  <a:pt x="169470" y="896791"/>
                  <a:pt x="123305" y="895081"/>
                </a:cubicBezTo>
                <a:cubicBezTo>
                  <a:pt x="110426" y="890788"/>
                  <a:pt x="96181" y="889398"/>
                  <a:pt x="84669" y="882203"/>
                </a:cubicBezTo>
                <a:cubicBezTo>
                  <a:pt x="61359" y="867634"/>
                  <a:pt x="20274" y="830687"/>
                  <a:pt x="20274" y="830687"/>
                </a:cubicBezTo>
                <a:cubicBezTo>
                  <a:pt x="15981" y="822101"/>
                  <a:pt x="10431" y="814036"/>
                  <a:pt x="7395" y="804929"/>
                </a:cubicBezTo>
                <a:cubicBezTo>
                  <a:pt x="-5089" y="767477"/>
                  <a:pt x="552" y="716794"/>
                  <a:pt x="7395" y="682580"/>
                </a:cubicBezTo>
                <a:cubicBezTo>
                  <a:pt x="10219" y="668460"/>
                  <a:pt x="20755" y="657052"/>
                  <a:pt x="26714" y="643943"/>
                </a:cubicBezTo>
                <a:cubicBezTo>
                  <a:pt x="31497" y="633420"/>
                  <a:pt x="32496" y="620870"/>
                  <a:pt x="39593" y="611746"/>
                </a:cubicBezTo>
                <a:cubicBezTo>
                  <a:pt x="48031" y="600897"/>
                  <a:pt x="62071" y="595707"/>
                  <a:pt x="71790" y="585988"/>
                </a:cubicBezTo>
                <a:cubicBezTo>
                  <a:pt x="85783" y="571995"/>
                  <a:pt x="97054" y="555500"/>
                  <a:pt x="110426" y="540912"/>
                </a:cubicBezTo>
                <a:cubicBezTo>
                  <a:pt x="131595" y="517818"/>
                  <a:pt x="156239" y="495284"/>
                  <a:pt x="181260" y="476518"/>
                </a:cubicBezTo>
                <a:cubicBezTo>
                  <a:pt x="220329" y="447216"/>
                  <a:pt x="236341" y="442538"/>
                  <a:pt x="284291" y="418563"/>
                </a:cubicBezTo>
                <a:cubicBezTo>
                  <a:pt x="297170" y="412124"/>
                  <a:pt x="308959" y="402738"/>
                  <a:pt x="322928" y="399245"/>
                </a:cubicBezTo>
                <a:cubicBezTo>
                  <a:pt x="331514" y="397098"/>
                  <a:pt x="340469" y="396092"/>
                  <a:pt x="348686" y="392805"/>
                </a:cubicBezTo>
                <a:cubicBezTo>
                  <a:pt x="362055" y="387457"/>
                  <a:pt x="373790" y="378408"/>
                  <a:pt x="387322" y="373487"/>
                </a:cubicBezTo>
                <a:cubicBezTo>
                  <a:pt x="521896" y="324552"/>
                  <a:pt x="333134" y="402663"/>
                  <a:pt x="445277" y="360608"/>
                </a:cubicBezTo>
                <a:cubicBezTo>
                  <a:pt x="512614" y="335356"/>
                  <a:pt x="430686" y="357815"/>
                  <a:pt x="496793" y="341290"/>
                </a:cubicBezTo>
                <a:cubicBezTo>
                  <a:pt x="519696" y="329838"/>
                  <a:pt x="519755" y="328290"/>
                  <a:pt x="541869" y="321972"/>
                </a:cubicBezTo>
                <a:cubicBezTo>
                  <a:pt x="550378" y="319541"/>
                  <a:pt x="559340" y="318640"/>
                  <a:pt x="567626" y="315532"/>
                </a:cubicBezTo>
                <a:cubicBezTo>
                  <a:pt x="576614" y="312161"/>
                  <a:pt x="584471" y="306218"/>
                  <a:pt x="593384" y="302653"/>
                </a:cubicBezTo>
                <a:cubicBezTo>
                  <a:pt x="593403" y="302645"/>
                  <a:pt x="641670" y="286558"/>
                  <a:pt x="651339" y="283335"/>
                </a:cubicBezTo>
                <a:cubicBezTo>
                  <a:pt x="657778" y="281188"/>
                  <a:pt x="665009" y="280660"/>
                  <a:pt x="670657" y="276895"/>
                </a:cubicBezTo>
                <a:cubicBezTo>
                  <a:pt x="693970" y="261355"/>
                  <a:pt x="710367" y="243624"/>
                  <a:pt x="728612" y="231819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9CA979-12DE-4493-AC23-373A61B995F9}"/>
              </a:ext>
            </a:extLst>
          </p:cNvPr>
          <p:cNvSpPr/>
          <p:nvPr/>
        </p:nvSpPr>
        <p:spPr>
          <a:xfrm>
            <a:off x="7167093" y="3548130"/>
            <a:ext cx="2730321" cy="1635616"/>
          </a:xfrm>
          <a:custGeom>
            <a:avLst/>
            <a:gdLst>
              <a:gd name="connsiteX0" fmla="*/ 2588653 w 2730321"/>
              <a:gd name="connsiteY0" fmla="*/ 70833 h 1635616"/>
              <a:gd name="connsiteX1" fmla="*/ 2504941 w 2730321"/>
              <a:gd name="connsiteY1" fmla="*/ 25757 h 1635616"/>
              <a:gd name="connsiteX2" fmla="*/ 2472744 w 2730321"/>
              <a:gd name="connsiteY2" fmla="*/ 12878 h 1635616"/>
              <a:gd name="connsiteX3" fmla="*/ 2408349 w 2730321"/>
              <a:gd name="connsiteY3" fmla="*/ 0 h 1635616"/>
              <a:gd name="connsiteX4" fmla="*/ 2150772 w 2730321"/>
              <a:gd name="connsiteY4" fmla="*/ 6439 h 1635616"/>
              <a:gd name="connsiteX5" fmla="*/ 2112135 w 2730321"/>
              <a:gd name="connsiteY5" fmla="*/ 25757 h 1635616"/>
              <a:gd name="connsiteX6" fmla="*/ 2067059 w 2730321"/>
              <a:gd name="connsiteY6" fmla="*/ 45076 h 1635616"/>
              <a:gd name="connsiteX7" fmla="*/ 2021983 w 2730321"/>
              <a:gd name="connsiteY7" fmla="*/ 57955 h 1635616"/>
              <a:gd name="connsiteX8" fmla="*/ 1989786 w 2730321"/>
              <a:gd name="connsiteY8" fmla="*/ 70833 h 1635616"/>
              <a:gd name="connsiteX9" fmla="*/ 1957589 w 2730321"/>
              <a:gd name="connsiteY9" fmla="*/ 77273 h 1635616"/>
              <a:gd name="connsiteX10" fmla="*/ 1854558 w 2730321"/>
              <a:gd name="connsiteY10" fmla="*/ 96591 h 1635616"/>
              <a:gd name="connsiteX11" fmla="*/ 1757966 w 2730321"/>
              <a:gd name="connsiteY11" fmla="*/ 122349 h 1635616"/>
              <a:gd name="connsiteX12" fmla="*/ 1674253 w 2730321"/>
              <a:gd name="connsiteY12" fmla="*/ 141667 h 1635616"/>
              <a:gd name="connsiteX13" fmla="*/ 1577662 w 2730321"/>
              <a:gd name="connsiteY13" fmla="*/ 173864 h 1635616"/>
              <a:gd name="connsiteX14" fmla="*/ 1429555 w 2730321"/>
              <a:gd name="connsiteY14" fmla="*/ 212501 h 1635616"/>
              <a:gd name="connsiteX15" fmla="*/ 1378039 w 2730321"/>
              <a:gd name="connsiteY15" fmla="*/ 231819 h 1635616"/>
              <a:gd name="connsiteX16" fmla="*/ 1339403 w 2730321"/>
              <a:gd name="connsiteY16" fmla="*/ 238259 h 1635616"/>
              <a:gd name="connsiteX17" fmla="*/ 1300766 w 2730321"/>
              <a:gd name="connsiteY17" fmla="*/ 251138 h 1635616"/>
              <a:gd name="connsiteX18" fmla="*/ 1255690 w 2730321"/>
              <a:gd name="connsiteY18" fmla="*/ 264016 h 1635616"/>
              <a:gd name="connsiteX19" fmla="*/ 1210614 w 2730321"/>
              <a:gd name="connsiteY19" fmla="*/ 283335 h 1635616"/>
              <a:gd name="connsiteX20" fmla="*/ 1171977 w 2730321"/>
              <a:gd name="connsiteY20" fmla="*/ 296214 h 1635616"/>
              <a:gd name="connsiteX21" fmla="*/ 1101144 w 2730321"/>
              <a:gd name="connsiteY21" fmla="*/ 328411 h 1635616"/>
              <a:gd name="connsiteX22" fmla="*/ 1049628 w 2730321"/>
              <a:gd name="connsiteY22" fmla="*/ 360608 h 1635616"/>
              <a:gd name="connsiteX23" fmla="*/ 1017431 w 2730321"/>
              <a:gd name="connsiteY23" fmla="*/ 373487 h 1635616"/>
              <a:gd name="connsiteX24" fmla="*/ 965915 w 2730321"/>
              <a:gd name="connsiteY24" fmla="*/ 399245 h 1635616"/>
              <a:gd name="connsiteX25" fmla="*/ 920839 w 2730321"/>
              <a:gd name="connsiteY25" fmla="*/ 412124 h 1635616"/>
              <a:gd name="connsiteX26" fmla="*/ 798490 w 2730321"/>
              <a:gd name="connsiteY26" fmla="*/ 476518 h 1635616"/>
              <a:gd name="connsiteX27" fmla="*/ 753414 w 2730321"/>
              <a:gd name="connsiteY27" fmla="*/ 495836 h 1635616"/>
              <a:gd name="connsiteX28" fmla="*/ 676141 w 2730321"/>
              <a:gd name="connsiteY28" fmla="*/ 534473 h 1635616"/>
              <a:gd name="connsiteX29" fmla="*/ 611746 w 2730321"/>
              <a:gd name="connsiteY29" fmla="*/ 566670 h 1635616"/>
              <a:gd name="connsiteX30" fmla="*/ 534473 w 2730321"/>
              <a:gd name="connsiteY30" fmla="*/ 624625 h 1635616"/>
              <a:gd name="connsiteX31" fmla="*/ 457200 w 2730321"/>
              <a:gd name="connsiteY31" fmla="*/ 676140 h 1635616"/>
              <a:gd name="connsiteX32" fmla="*/ 367048 w 2730321"/>
              <a:gd name="connsiteY32" fmla="*/ 766293 h 1635616"/>
              <a:gd name="connsiteX33" fmla="*/ 315532 w 2730321"/>
              <a:gd name="connsiteY33" fmla="*/ 804929 h 1635616"/>
              <a:gd name="connsiteX34" fmla="*/ 231820 w 2730321"/>
              <a:gd name="connsiteY34" fmla="*/ 940157 h 1635616"/>
              <a:gd name="connsiteX35" fmla="*/ 193183 w 2730321"/>
              <a:gd name="connsiteY35" fmla="*/ 1010991 h 1635616"/>
              <a:gd name="connsiteX36" fmla="*/ 154546 w 2730321"/>
              <a:gd name="connsiteY36" fmla="*/ 1068946 h 1635616"/>
              <a:gd name="connsiteX37" fmla="*/ 64394 w 2730321"/>
              <a:gd name="connsiteY37" fmla="*/ 1191295 h 1635616"/>
              <a:gd name="connsiteX38" fmla="*/ 45076 w 2730321"/>
              <a:gd name="connsiteY38" fmla="*/ 1242811 h 1635616"/>
              <a:gd name="connsiteX39" fmla="*/ 12879 w 2730321"/>
              <a:gd name="connsiteY39" fmla="*/ 1345842 h 1635616"/>
              <a:gd name="connsiteX40" fmla="*/ 0 w 2730321"/>
              <a:gd name="connsiteY40" fmla="*/ 1397357 h 1635616"/>
              <a:gd name="connsiteX41" fmla="*/ 12879 w 2730321"/>
              <a:gd name="connsiteY41" fmla="*/ 1474631 h 1635616"/>
              <a:gd name="connsiteX42" fmla="*/ 25758 w 2730321"/>
              <a:gd name="connsiteY42" fmla="*/ 1506828 h 1635616"/>
              <a:gd name="connsiteX43" fmla="*/ 57955 w 2730321"/>
              <a:gd name="connsiteY43" fmla="*/ 1564783 h 1635616"/>
              <a:gd name="connsiteX44" fmla="*/ 83713 w 2730321"/>
              <a:gd name="connsiteY44" fmla="*/ 1584101 h 1635616"/>
              <a:gd name="connsiteX45" fmla="*/ 115910 w 2730321"/>
              <a:gd name="connsiteY45" fmla="*/ 1603419 h 1635616"/>
              <a:gd name="connsiteX46" fmla="*/ 186744 w 2730321"/>
              <a:gd name="connsiteY46" fmla="*/ 1622738 h 1635616"/>
              <a:gd name="connsiteX47" fmla="*/ 276896 w 2730321"/>
              <a:gd name="connsiteY47" fmla="*/ 1635616 h 1635616"/>
              <a:gd name="connsiteX48" fmla="*/ 386366 w 2730321"/>
              <a:gd name="connsiteY48" fmla="*/ 1629177 h 1635616"/>
              <a:gd name="connsiteX49" fmla="*/ 412124 w 2730321"/>
              <a:gd name="connsiteY49" fmla="*/ 1609859 h 1635616"/>
              <a:gd name="connsiteX50" fmla="*/ 450761 w 2730321"/>
              <a:gd name="connsiteY50" fmla="*/ 1577662 h 1635616"/>
              <a:gd name="connsiteX51" fmla="*/ 482958 w 2730321"/>
              <a:gd name="connsiteY51" fmla="*/ 1539025 h 1635616"/>
              <a:gd name="connsiteX52" fmla="*/ 502276 w 2730321"/>
              <a:gd name="connsiteY52" fmla="*/ 1506828 h 1635616"/>
              <a:gd name="connsiteX53" fmla="*/ 521594 w 2730321"/>
              <a:gd name="connsiteY53" fmla="*/ 1481070 h 1635616"/>
              <a:gd name="connsiteX54" fmla="*/ 547352 w 2730321"/>
              <a:gd name="connsiteY54" fmla="*/ 1429555 h 1635616"/>
              <a:gd name="connsiteX55" fmla="*/ 560231 w 2730321"/>
              <a:gd name="connsiteY55" fmla="*/ 1410236 h 1635616"/>
              <a:gd name="connsiteX56" fmla="*/ 573110 w 2730321"/>
              <a:gd name="connsiteY56" fmla="*/ 1384478 h 1635616"/>
              <a:gd name="connsiteX57" fmla="*/ 598868 w 2730321"/>
              <a:gd name="connsiteY57" fmla="*/ 1345842 h 1635616"/>
              <a:gd name="connsiteX58" fmla="*/ 611746 w 2730321"/>
              <a:gd name="connsiteY58" fmla="*/ 1326524 h 1635616"/>
              <a:gd name="connsiteX59" fmla="*/ 682580 w 2730321"/>
              <a:gd name="connsiteY59" fmla="*/ 1223493 h 1635616"/>
              <a:gd name="connsiteX60" fmla="*/ 708338 w 2730321"/>
              <a:gd name="connsiteY60" fmla="*/ 1191295 h 1635616"/>
              <a:gd name="connsiteX61" fmla="*/ 779172 w 2730321"/>
              <a:gd name="connsiteY61" fmla="*/ 1133340 h 1635616"/>
              <a:gd name="connsiteX62" fmla="*/ 875763 w 2730321"/>
              <a:gd name="connsiteY62" fmla="*/ 1056067 h 1635616"/>
              <a:gd name="connsiteX63" fmla="*/ 907961 w 2730321"/>
              <a:gd name="connsiteY63" fmla="*/ 1030309 h 1635616"/>
              <a:gd name="connsiteX64" fmla="*/ 972355 w 2730321"/>
              <a:gd name="connsiteY64" fmla="*/ 998112 h 1635616"/>
              <a:gd name="connsiteX65" fmla="*/ 1101144 w 2730321"/>
              <a:gd name="connsiteY65" fmla="*/ 927278 h 1635616"/>
              <a:gd name="connsiteX66" fmla="*/ 1139780 w 2730321"/>
              <a:gd name="connsiteY66" fmla="*/ 920839 h 1635616"/>
              <a:gd name="connsiteX67" fmla="*/ 1223493 w 2730321"/>
              <a:gd name="connsiteY67" fmla="*/ 888642 h 1635616"/>
              <a:gd name="connsiteX68" fmla="*/ 1268569 w 2730321"/>
              <a:gd name="connsiteY68" fmla="*/ 882202 h 1635616"/>
              <a:gd name="connsiteX69" fmla="*/ 1300766 w 2730321"/>
              <a:gd name="connsiteY69" fmla="*/ 869324 h 1635616"/>
              <a:gd name="connsiteX70" fmla="*/ 1332963 w 2730321"/>
              <a:gd name="connsiteY70" fmla="*/ 862884 h 1635616"/>
              <a:gd name="connsiteX71" fmla="*/ 1481070 w 2730321"/>
              <a:gd name="connsiteY71" fmla="*/ 830687 h 1635616"/>
              <a:gd name="connsiteX72" fmla="*/ 1603420 w 2730321"/>
              <a:gd name="connsiteY72" fmla="*/ 804929 h 1635616"/>
              <a:gd name="connsiteX73" fmla="*/ 1719330 w 2730321"/>
              <a:gd name="connsiteY73" fmla="*/ 785611 h 1635616"/>
              <a:gd name="connsiteX74" fmla="*/ 1912513 w 2730321"/>
              <a:gd name="connsiteY74" fmla="*/ 746974 h 1635616"/>
              <a:gd name="connsiteX75" fmla="*/ 1983346 w 2730321"/>
              <a:gd name="connsiteY75" fmla="*/ 740535 h 1635616"/>
              <a:gd name="connsiteX76" fmla="*/ 2086377 w 2730321"/>
              <a:gd name="connsiteY76" fmla="*/ 714777 h 1635616"/>
              <a:gd name="connsiteX77" fmla="*/ 2144332 w 2730321"/>
              <a:gd name="connsiteY77" fmla="*/ 701898 h 1635616"/>
              <a:gd name="connsiteX78" fmla="*/ 2260242 w 2730321"/>
              <a:gd name="connsiteY78" fmla="*/ 663262 h 1635616"/>
              <a:gd name="connsiteX79" fmla="*/ 2459865 w 2730321"/>
              <a:gd name="connsiteY79" fmla="*/ 598867 h 1635616"/>
              <a:gd name="connsiteX80" fmla="*/ 2569335 w 2730321"/>
              <a:gd name="connsiteY80" fmla="*/ 560231 h 1635616"/>
              <a:gd name="connsiteX81" fmla="*/ 2685245 w 2730321"/>
              <a:gd name="connsiteY81" fmla="*/ 489397 h 1635616"/>
              <a:gd name="connsiteX82" fmla="*/ 2704563 w 2730321"/>
              <a:gd name="connsiteY82" fmla="*/ 463639 h 1635616"/>
              <a:gd name="connsiteX83" fmla="*/ 2723882 w 2730321"/>
              <a:gd name="connsiteY83" fmla="*/ 386366 h 1635616"/>
              <a:gd name="connsiteX84" fmla="*/ 2730321 w 2730321"/>
              <a:gd name="connsiteY84" fmla="*/ 334850 h 1635616"/>
              <a:gd name="connsiteX85" fmla="*/ 2704563 w 2730321"/>
              <a:gd name="connsiteY85" fmla="*/ 141667 h 1635616"/>
              <a:gd name="connsiteX86" fmla="*/ 2698124 w 2730321"/>
              <a:gd name="connsiteY86" fmla="*/ 109470 h 1635616"/>
              <a:gd name="connsiteX87" fmla="*/ 2640169 w 2730321"/>
              <a:gd name="connsiteY87" fmla="*/ 64394 h 1635616"/>
              <a:gd name="connsiteX88" fmla="*/ 2588653 w 2730321"/>
              <a:gd name="connsiteY88" fmla="*/ 70833 h 163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730321" h="1635616">
                <a:moveTo>
                  <a:pt x="2588653" y="70833"/>
                </a:moveTo>
                <a:cubicBezTo>
                  <a:pt x="2566115" y="64394"/>
                  <a:pt x="2527705" y="35874"/>
                  <a:pt x="2504941" y="25757"/>
                </a:cubicBezTo>
                <a:cubicBezTo>
                  <a:pt x="2494378" y="21062"/>
                  <a:pt x="2483913" y="15856"/>
                  <a:pt x="2472744" y="12878"/>
                </a:cubicBezTo>
                <a:cubicBezTo>
                  <a:pt x="2451593" y="7238"/>
                  <a:pt x="2429814" y="4293"/>
                  <a:pt x="2408349" y="0"/>
                </a:cubicBezTo>
                <a:cubicBezTo>
                  <a:pt x="2322490" y="2146"/>
                  <a:pt x="2236335" y="-1001"/>
                  <a:pt x="2150772" y="6439"/>
                </a:cubicBezTo>
                <a:cubicBezTo>
                  <a:pt x="2136427" y="7686"/>
                  <a:pt x="2125209" y="19723"/>
                  <a:pt x="2112135" y="25757"/>
                </a:cubicBezTo>
                <a:cubicBezTo>
                  <a:pt x="2097292" y="32607"/>
                  <a:pt x="2082454" y="39578"/>
                  <a:pt x="2067059" y="45076"/>
                </a:cubicBezTo>
                <a:cubicBezTo>
                  <a:pt x="2052343" y="50332"/>
                  <a:pt x="2036808" y="53014"/>
                  <a:pt x="2021983" y="57955"/>
                </a:cubicBezTo>
                <a:cubicBezTo>
                  <a:pt x="2011017" y="61610"/>
                  <a:pt x="2000858" y="67512"/>
                  <a:pt x="1989786" y="70833"/>
                </a:cubicBezTo>
                <a:cubicBezTo>
                  <a:pt x="1979303" y="73978"/>
                  <a:pt x="1968254" y="74812"/>
                  <a:pt x="1957589" y="77273"/>
                </a:cubicBezTo>
                <a:cubicBezTo>
                  <a:pt x="1876872" y="95901"/>
                  <a:pt x="1935772" y="86440"/>
                  <a:pt x="1854558" y="96591"/>
                </a:cubicBezTo>
                <a:cubicBezTo>
                  <a:pt x="1813067" y="108446"/>
                  <a:pt x="1801303" y="112348"/>
                  <a:pt x="1757966" y="122349"/>
                </a:cubicBezTo>
                <a:cubicBezTo>
                  <a:pt x="1716062" y="132019"/>
                  <a:pt x="1724015" y="126522"/>
                  <a:pt x="1674253" y="141667"/>
                </a:cubicBezTo>
                <a:cubicBezTo>
                  <a:pt x="1641785" y="151549"/>
                  <a:pt x="1610587" y="165633"/>
                  <a:pt x="1577662" y="173864"/>
                </a:cubicBezTo>
                <a:cubicBezTo>
                  <a:pt x="1561879" y="177810"/>
                  <a:pt x="1463464" y="201198"/>
                  <a:pt x="1429555" y="212501"/>
                </a:cubicBezTo>
                <a:cubicBezTo>
                  <a:pt x="1412156" y="218300"/>
                  <a:pt x="1395673" y="226781"/>
                  <a:pt x="1378039" y="231819"/>
                </a:cubicBezTo>
                <a:cubicBezTo>
                  <a:pt x="1365485" y="235406"/>
                  <a:pt x="1352069" y="235092"/>
                  <a:pt x="1339403" y="238259"/>
                </a:cubicBezTo>
                <a:cubicBezTo>
                  <a:pt x="1326233" y="241552"/>
                  <a:pt x="1313741" y="247146"/>
                  <a:pt x="1300766" y="251138"/>
                </a:cubicBezTo>
                <a:cubicBezTo>
                  <a:pt x="1285830" y="255733"/>
                  <a:pt x="1270406" y="258760"/>
                  <a:pt x="1255690" y="264016"/>
                </a:cubicBezTo>
                <a:cubicBezTo>
                  <a:pt x="1240295" y="269514"/>
                  <a:pt x="1225872" y="277467"/>
                  <a:pt x="1210614" y="283335"/>
                </a:cubicBezTo>
                <a:cubicBezTo>
                  <a:pt x="1197943" y="288208"/>
                  <a:pt x="1184735" y="291575"/>
                  <a:pt x="1171977" y="296214"/>
                </a:cubicBezTo>
                <a:cubicBezTo>
                  <a:pt x="1147901" y="304969"/>
                  <a:pt x="1123350" y="315722"/>
                  <a:pt x="1101144" y="328411"/>
                </a:cubicBezTo>
                <a:cubicBezTo>
                  <a:pt x="1083562" y="338458"/>
                  <a:pt x="1067458" y="351008"/>
                  <a:pt x="1049628" y="360608"/>
                </a:cubicBezTo>
                <a:cubicBezTo>
                  <a:pt x="1039451" y="366088"/>
                  <a:pt x="1027926" y="368643"/>
                  <a:pt x="1017431" y="373487"/>
                </a:cubicBezTo>
                <a:cubicBezTo>
                  <a:pt x="999999" y="381532"/>
                  <a:pt x="983741" y="392115"/>
                  <a:pt x="965915" y="399245"/>
                </a:cubicBezTo>
                <a:cubicBezTo>
                  <a:pt x="951406" y="405049"/>
                  <a:pt x="935289" y="406174"/>
                  <a:pt x="920839" y="412124"/>
                </a:cubicBezTo>
                <a:cubicBezTo>
                  <a:pt x="866870" y="434347"/>
                  <a:pt x="849621" y="450953"/>
                  <a:pt x="798490" y="476518"/>
                </a:cubicBezTo>
                <a:cubicBezTo>
                  <a:pt x="783869" y="483829"/>
                  <a:pt x="768187" y="488838"/>
                  <a:pt x="753414" y="495836"/>
                </a:cubicBezTo>
                <a:cubicBezTo>
                  <a:pt x="727388" y="508164"/>
                  <a:pt x="701899" y="521594"/>
                  <a:pt x="676141" y="534473"/>
                </a:cubicBezTo>
                <a:cubicBezTo>
                  <a:pt x="654676" y="545205"/>
                  <a:pt x="630945" y="552271"/>
                  <a:pt x="611746" y="566670"/>
                </a:cubicBezTo>
                <a:cubicBezTo>
                  <a:pt x="585988" y="585988"/>
                  <a:pt x="560747" y="606015"/>
                  <a:pt x="534473" y="624625"/>
                </a:cubicBezTo>
                <a:cubicBezTo>
                  <a:pt x="509211" y="642519"/>
                  <a:pt x="480832" y="656144"/>
                  <a:pt x="457200" y="676140"/>
                </a:cubicBezTo>
                <a:cubicBezTo>
                  <a:pt x="424757" y="703592"/>
                  <a:pt x="401047" y="740794"/>
                  <a:pt x="367048" y="766293"/>
                </a:cubicBezTo>
                <a:lnTo>
                  <a:pt x="315532" y="804929"/>
                </a:lnTo>
                <a:cubicBezTo>
                  <a:pt x="272985" y="868751"/>
                  <a:pt x="272373" y="867161"/>
                  <a:pt x="231820" y="940157"/>
                </a:cubicBezTo>
                <a:cubicBezTo>
                  <a:pt x="200500" y="996533"/>
                  <a:pt x="225475" y="960758"/>
                  <a:pt x="193183" y="1010991"/>
                </a:cubicBezTo>
                <a:cubicBezTo>
                  <a:pt x="180628" y="1030521"/>
                  <a:pt x="168319" y="1050254"/>
                  <a:pt x="154546" y="1068946"/>
                </a:cubicBezTo>
                <a:cubicBezTo>
                  <a:pt x="121884" y="1113273"/>
                  <a:pt x="90104" y="1142731"/>
                  <a:pt x="64394" y="1191295"/>
                </a:cubicBezTo>
                <a:cubicBezTo>
                  <a:pt x="55813" y="1207503"/>
                  <a:pt x="51180" y="1225517"/>
                  <a:pt x="45076" y="1242811"/>
                </a:cubicBezTo>
                <a:cubicBezTo>
                  <a:pt x="31793" y="1280446"/>
                  <a:pt x="22929" y="1308156"/>
                  <a:pt x="12879" y="1345842"/>
                </a:cubicBezTo>
                <a:cubicBezTo>
                  <a:pt x="8318" y="1362945"/>
                  <a:pt x="4293" y="1380185"/>
                  <a:pt x="0" y="1397357"/>
                </a:cubicBezTo>
                <a:cubicBezTo>
                  <a:pt x="4293" y="1423115"/>
                  <a:pt x="6898" y="1449212"/>
                  <a:pt x="12879" y="1474631"/>
                </a:cubicBezTo>
                <a:cubicBezTo>
                  <a:pt x="15527" y="1485883"/>
                  <a:pt x="21063" y="1496265"/>
                  <a:pt x="25758" y="1506828"/>
                </a:cubicBezTo>
                <a:cubicBezTo>
                  <a:pt x="31259" y="1519204"/>
                  <a:pt x="50617" y="1556397"/>
                  <a:pt x="57955" y="1564783"/>
                </a:cubicBezTo>
                <a:cubicBezTo>
                  <a:pt x="65022" y="1572860"/>
                  <a:pt x="74783" y="1578148"/>
                  <a:pt x="83713" y="1584101"/>
                </a:cubicBezTo>
                <a:cubicBezTo>
                  <a:pt x="94127" y="1591043"/>
                  <a:pt x="104516" y="1598240"/>
                  <a:pt x="115910" y="1603419"/>
                </a:cubicBezTo>
                <a:cubicBezTo>
                  <a:pt x="139379" y="1614087"/>
                  <a:pt x="161835" y="1618209"/>
                  <a:pt x="186744" y="1622738"/>
                </a:cubicBezTo>
                <a:cubicBezTo>
                  <a:pt x="227588" y="1630164"/>
                  <a:pt x="232123" y="1630020"/>
                  <a:pt x="276896" y="1635616"/>
                </a:cubicBezTo>
                <a:cubicBezTo>
                  <a:pt x="313386" y="1633470"/>
                  <a:pt x="350458" y="1636016"/>
                  <a:pt x="386366" y="1629177"/>
                </a:cubicBezTo>
                <a:cubicBezTo>
                  <a:pt x="396909" y="1627169"/>
                  <a:pt x="403975" y="1616844"/>
                  <a:pt x="412124" y="1609859"/>
                </a:cubicBezTo>
                <a:cubicBezTo>
                  <a:pt x="455505" y="1572675"/>
                  <a:pt x="408066" y="1606123"/>
                  <a:pt x="450761" y="1577662"/>
                </a:cubicBezTo>
                <a:cubicBezTo>
                  <a:pt x="510785" y="1487616"/>
                  <a:pt x="408633" y="1638123"/>
                  <a:pt x="482958" y="1539025"/>
                </a:cubicBezTo>
                <a:cubicBezTo>
                  <a:pt x="490468" y="1529012"/>
                  <a:pt x="495334" y="1517242"/>
                  <a:pt x="502276" y="1506828"/>
                </a:cubicBezTo>
                <a:cubicBezTo>
                  <a:pt x="508229" y="1497898"/>
                  <a:pt x="516186" y="1490340"/>
                  <a:pt x="521594" y="1481070"/>
                </a:cubicBezTo>
                <a:cubicBezTo>
                  <a:pt x="531268" y="1464487"/>
                  <a:pt x="536703" y="1445529"/>
                  <a:pt x="547352" y="1429555"/>
                </a:cubicBezTo>
                <a:cubicBezTo>
                  <a:pt x="551645" y="1423115"/>
                  <a:pt x="556391" y="1416956"/>
                  <a:pt x="560231" y="1410236"/>
                </a:cubicBezTo>
                <a:cubicBezTo>
                  <a:pt x="564994" y="1401901"/>
                  <a:pt x="568171" y="1392709"/>
                  <a:pt x="573110" y="1384478"/>
                </a:cubicBezTo>
                <a:cubicBezTo>
                  <a:pt x="581074" y="1371205"/>
                  <a:pt x="590282" y="1358721"/>
                  <a:pt x="598868" y="1345842"/>
                </a:cubicBezTo>
                <a:cubicBezTo>
                  <a:pt x="603161" y="1339403"/>
                  <a:pt x="608285" y="1333446"/>
                  <a:pt x="611746" y="1326524"/>
                </a:cubicBezTo>
                <a:cubicBezTo>
                  <a:pt x="638321" y="1273375"/>
                  <a:pt x="621224" y="1303727"/>
                  <a:pt x="682580" y="1223493"/>
                </a:cubicBezTo>
                <a:cubicBezTo>
                  <a:pt x="690929" y="1212575"/>
                  <a:pt x="696902" y="1198919"/>
                  <a:pt x="708338" y="1191295"/>
                </a:cubicBezTo>
                <a:cubicBezTo>
                  <a:pt x="795599" y="1133123"/>
                  <a:pt x="700734" y="1200013"/>
                  <a:pt x="779172" y="1133340"/>
                </a:cubicBezTo>
                <a:cubicBezTo>
                  <a:pt x="810588" y="1106636"/>
                  <a:pt x="843566" y="1081825"/>
                  <a:pt x="875763" y="1056067"/>
                </a:cubicBezTo>
                <a:cubicBezTo>
                  <a:pt x="886496" y="1047481"/>
                  <a:pt x="895668" y="1036456"/>
                  <a:pt x="907961" y="1030309"/>
                </a:cubicBezTo>
                <a:cubicBezTo>
                  <a:pt x="929426" y="1019577"/>
                  <a:pt x="952005" y="1010831"/>
                  <a:pt x="972355" y="998112"/>
                </a:cubicBezTo>
                <a:cubicBezTo>
                  <a:pt x="999512" y="981139"/>
                  <a:pt x="1075130" y="931613"/>
                  <a:pt x="1101144" y="927278"/>
                </a:cubicBezTo>
                <a:lnTo>
                  <a:pt x="1139780" y="920839"/>
                </a:lnTo>
                <a:cubicBezTo>
                  <a:pt x="1163527" y="910662"/>
                  <a:pt x="1197423" y="894658"/>
                  <a:pt x="1223493" y="888642"/>
                </a:cubicBezTo>
                <a:cubicBezTo>
                  <a:pt x="1238282" y="885229"/>
                  <a:pt x="1253544" y="884349"/>
                  <a:pt x="1268569" y="882202"/>
                </a:cubicBezTo>
                <a:cubicBezTo>
                  <a:pt x="1279301" y="877909"/>
                  <a:pt x="1289694" y="872645"/>
                  <a:pt x="1300766" y="869324"/>
                </a:cubicBezTo>
                <a:cubicBezTo>
                  <a:pt x="1311249" y="866179"/>
                  <a:pt x="1322261" y="865177"/>
                  <a:pt x="1332963" y="862884"/>
                </a:cubicBezTo>
                <a:cubicBezTo>
                  <a:pt x="1382364" y="852298"/>
                  <a:pt x="1432679" y="845204"/>
                  <a:pt x="1481070" y="830687"/>
                </a:cubicBezTo>
                <a:cubicBezTo>
                  <a:pt x="1602625" y="794222"/>
                  <a:pt x="1489763" y="823873"/>
                  <a:pt x="1603420" y="804929"/>
                </a:cubicBezTo>
                <a:cubicBezTo>
                  <a:pt x="1757255" y="779289"/>
                  <a:pt x="1566170" y="802628"/>
                  <a:pt x="1719330" y="785611"/>
                </a:cubicBezTo>
                <a:cubicBezTo>
                  <a:pt x="1783885" y="769472"/>
                  <a:pt x="1844335" y="753172"/>
                  <a:pt x="1912513" y="746974"/>
                </a:cubicBezTo>
                <a:lnTo>
                  <a:pt x="1983346" y="740535"/>
                </a:lnTo>
                <a:cubicBezTo>
                  <a:pt x="2160932" y="701071"/>
                  <a:pt x="1939853" y="751408"/>
                  <a:pt x="2086377" y="714777"/>
                </a:cubicBezTo>
                <a:cubicBezTo>
                  <a:pt x="2105576" y="709977"/>
                  <a:pt x="2125358" y="707520"/>
                  <a:pt x="2144332" y="701898"/>
                </a:cubicBezTo>
                <a:cubicBezTo>
                  <a:pt x="2183381" y="690328"/>
                  <a:pt x="2220951" y="673978"/>
                  <a:pt x="2260242" y="663262"/>
                </a:cubicBezTo>
                <a:cubicBezTo>
                  <a:pt x="2397437" y="625844"/>
                  <a:pt x="2266198" y="663422"/>
                  <a:pt x="2459865" y="598867"/>
                </a:cubicBezTo>
                <a:cubicBezTo>
                  <a:pt x="2497104" y="586454"/>
                  <a:pt x="2534891" y="579913"/>
                  <a:pt x="2569335" y="560231"/>
                </a:cubicBezTo>
                <a:cubicBezTo>
                  <a:pt x="2765794" y="447969"/>
                  <a:pt x="2601138" y="531450"/>
                  <a:pt x="2685245" y="489397"/>
                </a:cubicBezTo>
                <a:cubicBezTo>
                  <a:pt x="2691684" y="480811"/>
                  <a:pt x="2699763" y="473238"/>
                  <a:pt x="2704563" y="463639"/>
                </a:cubicBezTo>
                <a:cubicBezTo>
                  <a:pt x="2716365" y="440035"/>
                  <a:pt x="2720217" y="412022"/>
                  <a:pt x="2723882" y="386366"/>
                </a:cubicBezTo>
                <a:cubicBezTo>
                  <a:pt x="2726329" y="369234"/>
                  <a:pt x="2728175" y="352022"/>
                  <a:pt x="2730321" y="334850"/>
                </a:cubicBezTo>
                <a:cubicBezTo>
                  <a:pt x="2721205" y="152524"/>
                  <a:pt x="2737045" y="263476"/>
                  <a:pt x="2704563" y="141667"/>
                </a:cubicBezTo>
                <a:cubicBezTo>
                  <a:pt x="2701743" y="131092"/>
                  <a:pt x="2703755" y="118855"/>
                  <a:pt x="2698124" y="109470"/>
                </a:cubicBezTo>
                <a:cubicBezTo>
                  <a:pt x="2690286" y="96407"/>
                  <a:pt x="2659803" y="67666"/>
                  <a:pt x="2640169" y="64394"/>
                </a:cubicBezTo>
                <a:cubicBezTo>
                  <a:pt x="2623231" y="61571"/>
                  <a:pt x="2611191" y="77272"/>
                  <a:pt x="2588653" y="70833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139797-CE02-459F-BEB6-4332968C5940}"/>
              </a:ext>
            </a:extLst>
          </p:cNvPr>
          <p:cNvSpPr/>
          <p:nvPr/>
        </p:nvSpPr>
        <p:spPr>
          <a:xfrm>
            <a:off x="7141335" y="3561008"/>
            <a:ext cx="2722371" cy="1661375"/>
          </a:xfrm>
          <a:custGeom>
            <a:avLst/>
            <a:gdLst>
              <a:gd name="connsiteX0" fmla="*/ 2601533 w 2722371"/>
              <a:gd name="connsiteY0" fmla="*/ 38637 h 1661375"/>
              <a:gd name="connsiteX1" fmla="*/ 2459865 w 2722371"/>
              <a:gd name="connsiteY1" fmla="*/ 12879 h 1661375"/>
              <a:gd name="connsiteX2" fmla="*/ 2343955 w 2722371"/>
              <a:gd name="connsiteY2" fmla="*/ 0 h 1661375"/>
              <a:gd name="connsiteX3" fmla="*/ 2228045 w 2722371"/>
              <a:gd name="connsiteY3" fmla="*/ 6440 h 1661375"/>
              <a:gd name="connsiteX4" fmla="*/ 2086378 w 2722371"/>
              <a:gd name="connsiteY4" fmla="*/ 12879 h 1661375"/>
              <a:gd name="connsiteX5" fmla="*/ 2041302 w 2722371"/>
              <a:gd name="connsiteY5" fmla="*/ 32198 h 1661375"/>
              <a:gd name="connsiteX6" fmla="*/ 1938271 w 2722371"/>
              <a:gd name="connsiteY6" fmla="*/ 57955 h 1661375"/>
              <a:gd name="connsiteX7" fmla="*/ 1841679 w 2722371"/>
              <a:gd name="connsiteY7" fmla="*/ 83713 h 1661375"/>
              <a:gd name="connsiteX8" fmla="*/ 1790164 w 2722371"/>
              <a:gd name="connsiteY8" fmla="*/ 103031 h 1661375"/>
              <a:gd name="connsiteX9" fmla="*/ 1719330 w 2722371"/>
              <a:gd name="connsiteY9" fmla="*/ 122350 h 1661375"/>
              <a:gd name="connsiteX10" fmla="*/ 1654935 w 2722371"/>
              <a:gd name="connsiteY10" fmla="*/ 148107 h 1661375"/>
              <a:gd name="connsiteX11" fmla="*/ 1564783 w 2722371"/>
              <a:gd name="connsiteY11" fmla="*/ 173865 h 1661375"/>
              <a:gd name="connsiteX12" fmla="*/ 1526147 w 2722371"/>
              <a:gd name="connsiteY12" fmla="*/ 186744 h 1661375"/>
              <a:gd name="connsiteX13" fmla="*/ 1435995 w 2722371"/>
              <a:gd name="connsiteY13" fmla="*/ 206062 h 1661375"/>
              <a:gd name="connsiteX14" fmla="*/ 1390919 w 2722371"/>
              <a:gd name="connsiteY14" fmla="*/ 218941 h 1661375"/>
              <a:gd name="connsiteX15" fmla="*/ 1242811 w 2722371"/>
              <a:gd name="connsiteY15" fmla="*/ 270457 h 1661375"/>
              <a:gd name="connsiteX16" fmla="*/ 1184857 w 2722371"/>
              <a:gd name="connsiteY16" fmla="*/ 289775 h 1661375"/>
              <a:gd name="connsiteX17" fmla="*/ 1068947 w 2722371"/>
              <a:gd name="connsiteY17" fmla="*/ 334851 h 1661375"/>
              <a:gd name="connsiteX18" fmla="*/ 1010992 w 2722371"/>
              <a:gd name="connsiteY18" fmla="*/ 354169 h 1661375"/>
              <a:gd name="connsiteX19" fmla="*/ 953037 w 2722371"/>
              <a:gd name="connsiteY19" fmla="*/ 386367 h 1661375"/>
              <a:gd name="connsiteX20" fmla="*/ 850006 w 2722371"/>
              <a:gd name="connsiteY20" fmla="*/ 437882 h 1661375"/>
              <a:gd name="connsiteX21" fmla="*/ 798490 w 2722371"/>
              <a:gd name="connsiteY21" fmla="*/ 463640 h 1661375"/>
              <a:gd name="connsiteX22" fmla="*/ 689020 w 2722371"/>
              <a:gd name="connsiteY22" fmla="*/ 521595 h 1661375"/>
              <a:gd name="connsiteX23" fmla="*/ 592428 w 2722371"/>
              <a:gd name="connsiteY23" fmla="*/ 585989 h 1661375"/>
              <a:gd name="connsiteX24" fmla="*/ 470079 w 2722371"/>
              <a:gd name="connsiteY24" fmla="*/ 676141 h 1661375"/>
              <a:gd name="connsiteX25" fmla="*/ 379927 w 2722371"/>
              <a:gd name="connsiteY25" fmla="*/ 753415 h 1661375"/>
              <a:gd name="connsiteX26" fmla="*/ 283335 w 2722371"/>
              <a:gd name="connsiteY26" fmla="*/ 830688 h 1661375"/>
              <a:gd name="connsiteX27" fmla="*/ 180304 w 2722371"/>
              <a:gd name="connsiteY27" fmla="*/ 998113 h 1661375"/>
              <a:gd name="connsiteX28" fmla="*/ 135228 w 2722371"/>
              <a:gd name="connsiteY28" fmla="*/ 1062507 h 1661375"/>
              <a:gd name="connsiteX29" fmla="*/ 115910 w 2722371"/>
              <a:gd name="connsiteY29" fmla="*/ 1094705 h 1661375"/>
              <a:gd name="connsiteX30" fmla="*/ 96592 w 2722371"/>
              <a:gd name="connsiteY30" fmla="*/ 1133341 h 1661375"/>
              <a:gd name="connsiteX31" fmla="*/ 45076 w 2722371"/>
              <a:gd name="connsiteY31" fmla="*/ 1204175 h 1661375"/>
              <a:gd name="connsiteX32" fmla="*/ 38637 w 2722371"/>
              <a:gd name="connsiteY32" fmla="*/ 1236372 h 1661375"/>
              <a:gd name="connsiteX33" fmla="*/ 25758 w 2722371"/>
              <a:gd name="connsiteY33" fmla="*/ 1268569 h 1661375"/>
              <a:gd name="connsiteX34" fmla="*/ 12879 w 2722371"/>
              <a:gd name="connsiteY34" fmla="*/ 1307206 h 1661375"/>
              <a:gd name="connsiteX35" fmla="*/ 0 w 2722371"/>
              <a:gd name="connsiteY35" fmla="*/ 1378040 h 1661375"/>
              <a:gd name="connsiteX36" fmla="*/ 6440 w 2722371"/>
              <a:gd name="connsiteY36" fmla="*/ 1429555 h 1661375"/>
              <a:gd name="connsiteX37" fmla="*/ 32197 w 2722371"/>
              <a:gd name="connsiteY37" fmla="*/ 1493950 h 1661375"/>
              <a:gd name="connsiteX38" fmla="*/ 45076 w 2722371"/>
              <a:gd name="connsiteY38" fmla="*/ 1513268 h 1661375"/>
              <a:gd name="connsiteX39" fmla="*/ 70834 w 2722371"/>
              <a:gd name="connsiteY39" fmla="*/ 1564784 h 1661375"/>
              <a:gd name="connsiteX40" fmla="*/ 109471 w 2722371"/>
              <a:gd name="connsiteY40" fmla="*/ 1603420 h 1661375"/>
              <a:gd name="connsiteX41" fmla="*/ 251138 w 2722371"/>
              <a:gd name="connsiteY41" fmla="*/ 1635617 h 1661375"/>
              <a:gd name="connsiteX42" fmla="*/ 302654 w 2722371"/>
              <a:gd name="connsiteY42" fmla="*/ 1642057 h 1661375"/>
              <a:gd name="connsiteX43" fmla="*/ 618186 w 2722371"/>
              <a:gd name="connsiteY43" fmla="*/ 1648496 h 1661375"/>
              <a:gd name="connsiteX44" fmla="*/ 1068947 w 2722371"/>
              <a:gd name="connsiteY44" fmla="*/ 1661375 h 1661375"/>
              <a:gd name="connsiteX45" fmla="*/ 1435995 w 2722371"/>
              <a:gd name="connsiteY45" fmla="*/ 1654936 h 1661375"/>
              <a:gd name="connsiteX46" fmla="*/ 1493950 w 2722371"/>
              <a:gd name="connsiteY46" fmla="*/ 1609860 h 1661375"/>
              <a:gd name="connsiteX47" fmla="*/ 1519707 w 2722371"/>
              <a:gd name="connsiteY47" fmla="*/ 1571223 h 1661375"/>
              <a:gd name="connsiteX48" fmla="*/ 1545465 w 2722371"/>
              <a:gd name="connsiteY48" fmla="*/ 1410237 h 1661375"/>
              <a:gd name="connsiteX49" fmla="*/ 1558344 w 2722371"/>
              <a:gd name="connsiteY49" fmla="*/ 920840 h 1661375"/>
              <a:gd name="connsiteX50" fmla="*/ 1571223 w 2722371"/>
              <a:gd name="connsiteY50" fmla="*/ 882203 h 1661375"/>
              <a:gd name="connsiteX51" fmla="*/ 1635617 w 2722371"/>
              <a:gd name="connsiteY51" fmla="*/ 804930 h 1661375"/>
              <a:gd name="connsiteX52" fmla="*/ 1667814 w 2722371"/>
              <a:gd name="connsiteY52" fmla="*/ 779172 h 1661375"/>
              <a:gd name="connsiteX53" fmla="*/ 1712890 w 2722371"/>
              <a:gd name="connsiteY53" fmla="*/ 759854 h 1661375"/>
              <a:gd name="connsiteX54" fmla="*/ 1764406 w 2722371"/>
              <a:gd name="connsiteY54" fmla="*/ 727657 h 1661375"/>
              <a:gd name="connsiteX55" fmla="*/ 1828800 w 2722371"/>
              <a:gd name="connsiteY55" fmla="*/ 708338 h 1661375"/>
              <a:gd name="connsiteX56" fmla="*/ 1925392 w 2722371"/>
              <a:gd name="connsiteY56" fmla="*/ 682581 h 1661375"/>
              <a:gd name="connsiteX57" fmla="*/ 2047741 w 2722371"/>
              <a:gd name="connsiteY57" fmla="*/ 650384 h 1661375"/>
              <a:gd name="connsiteX58" fmla="*/ 2125014 w 2722371"/>
              <a:gd name="connsiteY58" fmla="*/ 631065 h 1661375"/>
              <a:gd name="connsiteX59" fmla="*/ 2318197 w 2722371"/>
              <a:gd name="connsiteY59" fmla="*/ 598868 h 1661375"/>
              <a:gd name="connsiteX60" fmla="*/ 2401910 w 2722371"/>
              <a:gd name="connsiteY60" fmla="*/ 573110 h 1661375"/>
              <a:gd name="connsiteX61" fmla="*/ 2459865 w 2722371"/>
              <a:gd name="connsiteY61" fmla="*/ 560231 h 1661375"/>
              <a:gd name="connsiteX62" fmla="*/ 2504941 w 2722371"/>
              <a:gd name="connsiteY62" fmla="*/ 534474 h 1661375"/>
              <a:gd name="connsiteX63" fmla="*/ 2543578 w 2722371"/>
              <a:gd name="connsiteY63" fmla="*/ 515155 h 1661375"/>
              <a:gd name="connsiteX64" fmla="*/ 2575775 w 2722371"/>
              <a:gd name="connsiteY64" fmla="*/ 495837 h 1661375"/>
              <a:gd name="connsiteX65" fmla="*/ 2665927 w 2722371"/>
              <a:gd name="connsiteY65" fmla="*/ 437882 h 1661375"/>
              <a:gd name="connsiteX66" fmla="*/ 2685245 w 2722371"/>
              <a:gd name="connsiteY66" fmla="*/ 425003 h 1661375"/>
              <a:gd name="connsiteX67" fmla="*/ 2704564 w 2722371"/>
              <a:gd name="connsiteY67" fmla="*/ 399246 h 1661375"/>
              <a:gd name="connsiteX68" fmla="*/ 2711003 w 2722371"/>
              <a:gd name="connsiteY68" fmla="*/ 354169 h 1661375"/>
              <a:gd name="connsiteX69" fmla="*/ 2672366 w 2722371"/>
              <a:gd name="connsiteY69" fmla="*/ 109471 h 1661375"/>
              <a:gd name="connsiteX70" fmla="*/ 2653048 w 2722371"/>
              <a:gd name="connsiteY70" fmla="*/ 103031 h 1661375"/>
              <a:gd name="connsiteX71" fmla="*/ 2601533 w 2722371"/>
              <a:gd name="connsiteY71" fmla="*/ 38637 h 16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22371" h="1661375">
                <a:moveTo>
                  <a:pt x="2601533" y="38637"/>
                </a:moveTo>
                <a:cubicBezTo>
                  <a:pt x="2554310" y="30051"/>
                  <a:pt x="2507624" y="17655"/>
                  <a:pt x="2459865" y="12879"/>
                </a:cubicBezTo>
                <a:cubicBezTo>
                  <a:pt x="2378251" y="4718"/>
                  <a:pt x="2416876" y="9116"/>
                  <a:pt x="2343955" y="0"/>
                </a:cubicBezTo>
                <a:lnTo>
                  <a:pt x="2228045" y="6440"/>
                </a:lnTo>
                <a:cubicBezTo>
                  <a:pt x="2180833" y="8801"/>
                  <a:pt x="2133206" y="6420"/>
                  <a:pt x="2086378" y="12879"/>
                </a:cubicBezTo>
                <a:cubicBezTo>
                  <a:pt x="2070184" y="15113"/>
                  <a:pt x="2056697" y="26700"/>
                  <a:pt x="2041302" y="32198"/>
                </a:cubicBezTo>
                <a:cubicBezTo>
                  <a:pt x="2011132" y="42973"/>
                  <a:pt x="1968506" y="51237"/>
                  <a:pt x="1938271" y="57955"/>
                </a:cubicBezTo>
                <a:cubicBezTo>
                  <a:pt x="1857135" y="98524"/>
                  <a:pt x="1947846" y="58733"/>
                  <a:pt x="1841679" y="83713"/>
                </a:cubicBezTo>
                <a:cubicBezTo>
                  <a:pt x="1823827" y="87913"/>
                  <a:pt x="1807652" y="97508"/>
                  <a:pt x="1790164" y="103031"/>
                </a:cubicBezTo>
                <a:cubicBezTo>
                  <a:pt x="1766826" y="110401"/>
                  <a:pt x="1742548" y="114611"/>
                  <a:pt x="1719330" y="122350"/>
                </a:cubicBezTo>
                <a:cubicBezTo>
                  <a:pt x="1697398" y="129661"/>
                  <a:pt x="1676867" y="140796"/>
                  <a:pt x="1654935" y="148107"/>
                </a:cubicBezTo>
                <a:cubicBezTo>
                  <a:pt x="1625286" y="157990"/>
                  <a:pt x="1594432" y="163982"/>
                  <a:pt x="1564783" y="173865"/>
                </a:cubicBezTo>
                <a:cubicBezTo>
                  <a:pt x="1551904" y="178158"/>
                  <a:pt x="1539150" y="182843"/>
                  <a:pt x="1526147" y="186744"/>
                </a:cubicBezTo>
                <a:cubicBezTo>
                  <a:pt x="1499338" y="194787"/>
                  <a:pt x="1459144" y="200615"/>
                  <a:pt x="1435995" y="206062"/>
                </a:cubicBezTo>
                <a:cubicBezTo>
                  <a:pt x="1420784" y="209641"/>
                  <a:pt x="1405744" y="213999"/>
                  <a:pt x="1390919" y="218941"/>
                </a:cubicBezTo>
                <a:cubicBezTo>
                  <a:pt x="1341331" y="235470"/>
                  <a:pt x="1292243" y="253465"/>
                  <a:pt x="1242811" y="270457"/>
                </a:cubicBezTo>
                <a:cubicBezTo>
                  <a:pt x="1223554" y="277077"/>
                  <a:pt x="1203835" y="282395"/>
                  <a:pt x="1184857" y="289775"/>
                </a:cubicBezTo>
                <a:cubicBezTo>
                  <a:pt x="1146220" y="304800"/>
                  <a:pt x="1108275" y="321742"/>
                  <a:pt x="1068947" y="334851"/>
                </a:cubicBezTo>
                <a:cubicBezTo>
                  <a:pt x="1049629" y="341290"/>
                  <a:pt x="1029600" y="345899"/>
                  <a:pt x="1010992" y="354169"/>
                </a:cubicBezTo>
                <a:cubicBezTo>
                  <a:pt x="990797" y="363145"/>
                  <a:pt x="972644" y="376171"/>
                  <a:pt x="953037" y="386367"/>
                </a:cubicBezTo>
                <a:cubicBezTo>
                  <a:pt x="918970" y="404082"/>
                  <a:pt x="884350" y="420710"/>
                  <a:pt x="850006" y="437882"/>
                </a:cubicBezTo>
                <a:cubicBezTo>
                  <a:pt x="832834" y="446468"/>
                  <a:pt x="815458" y="454657"/>
                  <a:pt x="798490" y="463640"/>
                </a:cubicBezTo>
                <a:cubicBezTo>
                  <a:pt x="762000" y="482958"/>
                  <a:pt x="722051" y="496822"/>
                  <a:pt x="689020" y="521595"/>
                </a:cubicBezTo>
                <a:cubicBezTo>
                  <a:pt x="533306" y="638377"/>
                  <a:pt x="728986" y="494949"/>
                  <a:pt x="592428" y="585989"/>
                </a:cubicBezTo>
                <a:cubicBezTo>
                  <a:pt x="589598" y="587875"/>
                  <a:pt x="482191" y="665759"/>
                  <a:pt x="470079" y="676141"/>
                </a:cubicBezTo>
                <a:cubicBezTo>
                  <a:pt x="440028" y="701899"/>
                  <a:pt x="412134" y="730410"/>
                  <a:pt x="379927" y="753415"/>
                </a:cubicBezTo>
                <a:cubicBezTo>
                  <a:pt x="353719" y="772135"/>
                  <a:pt x="302487" y="806496"/>
                  <a:pt x="283335" y="830688"/>
                </a:cubicBezTo>
                <a:cubicBezTo>
                  <a:pt x="223824" y="905859"/>
                  <a:pt x="221748" y="929039"/>
                  <a:pt x="180304" y="998113"/>
                </a:cubicBezTo>
                <a:cubicBezTo>
                  <a:pt x="139020" y="1066920"/>
                  <a:pt x="170473" y="1009640"/>
                  <a:pt x="135228" y="1062507"/>
                </a:cubicBezTo>
                <a:cubicBezTo>
                  <a:pt x="128285" y="1072921"/>
                  <a:pt x="121903" y="1083717"/>
                  <a:pt x="115910" y="1094705"/>
                </a:cubicBezTo>
                <a:cubicBezTo>
                  <a:pt x="109015" y="1107346"/>
                  <a:pt x="104579" y="1121360"/>
                  <a:pt x="96592" y="1133341"/>
                </a:cubicBezTo>
                <a:cubicBezTo>
                  <a:pt x="-16027" y="1302270"/>
                  <a:pt x="127080" y="1067508"/>
                  <a:pt x="45076" y="1204175"/>
                </a:cubicBezTo>
                <a:cubicBezTo>
                  <a:pt x="42930" y="1214907"/>
                  <a:pt x="41782" y="1225889"/>
                  <a:pt x="38637" y="1236372"/>
                </a:cubicBezTo>
                <a:cubicBezTo>
                  <a:pt x="35316" y="1247444"/>
                  <a:pt x="29708" y="1257706"/>
                  <a:pt x="25758" y="1268569"/>
                </a:cubicBezTo>
                <a:cubicBezTo>
                  <a:pt x="21119" y="1281327"/>
                  <a:pt x="16451" y="1294109"/>
                  <a:pt x="12879" y="1307206"/>
                </a:cubicBezTo>
                <a:cubicBezTo>
                  <a:pt x="9024" y="1321341"/>
                  <a:pt x="2102" y="1365428"/>
                  <a:pt x="0" y="1378040"/>
                </a:cubicBezTo>
                <a:cubicBezTo>
                  <a:pt x="2147" y="1395212"/>
                  <a:pt x="2814" y="1412634"/>
                  <a:pt x="6440" y="1429555"/>
                </a:cubicBezTo>
                <a:cubicBezTo>
                  <a:pt x="10963" y="1450660"/>
                  <a:pt x="21303" y="1474886"/>
                  <a:pt x="32197" y="1493950"/>
                </a:cubicBezTo>
                <a:cubicBezTo>
                  <a:pt x="36037" y="1500670"/>
                  <a:pt x="40783" y="1506829"/>
                  <a:pt x="45076" y="1513268"/>
                </a:cubicBezTo>
                <a:cubicBezTo>
                  <a:pt x="52556" y="1543188"/>
                  <a:pt x="48101" y="1539525"/>
                  <a:pt x="70834" y="1564784"/>
                </a:cubicBezTo>
                <a:cubicBezTo>
                  <a:pt x="83018" y="1578322"/>
                  <a:pt x="92560" y="1596656"/>
                  <a:pt x="109471" y="1603420"/>
                </a:cubicBezTo>
                <a:cubicBezTo>
                  <a:pt x="173485" y="1629026"/>
                  <a:pt x="138577" y="1617607"/>
                  <a:pt x="251138" y="1635617"/>
                </a:cubicBezTo>
                <a:cubicBezTo>
                  <a:pt x="268226" y="1638351"/>
                  <a:pt x="285359" y="1641450"/>
                  <a:pt x="302654" y="1642057"/>
                </a:cubicBezTo>
                <a:cubicBezTo>
                  <a:pt x="407789" y="1645746"/>
                  <a:pt x="513009" y="1646350"/>
                  <a:pt x="618186" y="1648496"/>
                </a:cubicBezTo>
                <a:cubicBezTo>
                  <a:pt x="795743" y="1657375"/>
                  <a:pt x="849957" y="1661375"/>
                  <a:pt x="1068947" y="1661375"/>
                </a:cubicBezTo>
                <a:cubicBezTo>
                  <a:pt x="1191315" y="1661375"/>
                  <a:pt x="1313646" y="1657082"/>
                  <a:pt x="1435995" y="1654936"/>
                </a:cubicBezTo>
                <a:cubicBezTo>
                  <a:pt x="1455313" y="1639911"/>
                  <a:pt x="1488015" y="1633603"/>
                  <a:pt x="1493950" y="1609860"/>
                </a:cubicBezTo>
                <a:cubicBezTo>
                  <a:pt x="1502266" y="1576594"/>
                  <a:pt x="1493025" y="1589011"/>
                  <a:pt x="1519707" y="1571223"/>
                </a:cubicBezTo>
                <a:cubicBezTo>
                  <a:pt x="1551029" y="1508578"/>
                  <a:pt x="1540197" y="1537978"/>
                  <a:pt x="1545465" y="1410237"/>
                </a:cubicBezTo>
                <a:cubicBezTo>
                  <a:pt x="1552189" y="1247187"/>
                  <a:pt x="1550393" y="1083835"/>
                  <a:pt x="1558344" y="920840"/>
                </a:cubicBezTo>
                <a:cubicBezTo>
                  <a:pt x="1559005" y="907280"/>
                  <a:pt x="1565605" y="894562"/>
                  <a:pt x="1571223" y="882203"/>
                </a:cubicBezTo>
                <a:cubicBezTo>
                  <a:pt x="1586840" y="847846"/>
                  <a:pt x="1606536" y="831588"/>
                  <a:pt x="1635617" y="804930"/>
                </a:cubicBezTo>
                <a:cubicBezTo>
                  <a:pt x="1645749" y="795643"/>
                  <a:pt x="1655942" y="786097"/>
                  <a:pt x="1667814" y="779172"/>
                </a:cubicBezTo>
                <a:cubicBezTo>
                  <a:pt x="1681934" y="770935"/>
                  <a:pt x="1698466" y="767547"/>
                  <a:pt x="1712890" y="759854"/>
                </a:cubicBezTo>
                <a:cubicBezTo>
                  <a:pt x="1730758" y="750325"/>
                  <a:pt x="1745901" y="735881"/>
                  <a:pt x="1764406" y="727657"/>
                </a:cubicBezTo>
                <a:cubicBezTo>
                  <a:pt x="1784884" y="718555"/>
                  <a:pt x="1807540" y="715425"/>
                  <a:pt x="1828800" y="708338"/>
                </a:cubicBezTo>
                <a:cubicBezTo>
                  <a:pt x="1937380" y="672145"/>
                  <a:pt x="1743501" y="726486"/>
                  <a:pt x="1925392" y="682581"/>
                </a:cubicBezTo>
                <a:cubicBezTo>
                  <a:pt x="1966386" y="672686"/>
                  <a:pt x="2006907" y="660922"/>
                  <a:pt x="2047741" y="650384"/>
                </a:cubicBezTo>
                <a:cubicBezTo>
                  <a:pt x="2073449" y="643750"/>
                  <a:pt x="2098979" y="636272"/>
                  <a:pt x="2125014" y="631065"/>
                </a:cubicBezTo>
                <a:cubicBezTo>
                  <a:pt x="2253457" y="605377"/>
                  <a:pt x="2189059" y="616087"/>
                  <a:pt x="2318197" y="598868"/>
                </a:cubicBezTo>
                <a:cubicBezTo>
                  <a:pt x="2346101" y="590282"/>
                  <a:pt x="2373743" y="580792"/>
                  <a:pt x="2401910" y="573110"/>
                </a:cubicBezTo>
                <a:cubicBezTo>
                  <a:pt x="2421002" y="567903"/>
                  <a:pt x="2441335" y="567179"/>
                  <a:pt x="2459865" y="560231"/>
                </a:cubicBezTo>
                <a:cubicBezTo>
                  <a:pt x="2476069" y="554155"/>
                  <a:pt x="2489704" y="542678"/>
                  <a:pt x="2504941" y="534474"/>
                </a:cubicBezTo>
                <a:cubicBezTo>
                  <a:pt x="2517619" y="527647"/>
                  <a:pt x="2530937" y="522050"/>
                  <a:pt x="2543578" y="515155"/>
                </a:cubicBezTo>
                <a:cubicBezTo>
                  <a:pt x="2554566" y="509162"/>
                  <a:pt x="2564787" y="501830"/>
                  <a:pt x="2575775" y="495837"/>
                </a:cubicBezTo>
                <a:cubicBezTo>
                  <a:pt x="2684353" y="436613"/>
                  <a:pt x="2527247" y="530338"/>
                  <a:pt x="2665927" y="437882"/>
                </a:cubicBezTo>
                <a:cubicBezTo>
                  <a:pt x="2672366" y="433589"/>
                  <a:pt x="2679773" y="430475"/>
                  <a:pt x="2685245" y="425003"/>
                </a:cubicBezTo>
                <a:cubicBezTo>
                  <a:pt x="2692834" y="417414"/>
                  <a:pt x="2698124" y="407832"/>
                  <a:pt x="2704564" y="399246"/>
                </a:cubicBezTo>
                <a:cubicBezTo>
                  <a:pt x="2706710" y="384220"/>
                  <a:pt x="2711364" y="369343"/>
                  <a:pt x="2711003" y="354169"/>
                </a:cubicBezTo>
                <a:cubicBezTo>
                  <a:pt x="2708087" y="231724"/>
                  <a:pt x="2756816" y="157728"/>
                  <a:pt x="2672366" y="109471"/>
                </a:cubicBezTo>
                <a:cubicBezTo>
                  <a:pt x="2666473" y="106103"/>
                  <a:pt x="2659487" y="105178"/>
                  <a:pt x="2653048" y="103031"/>
                </a:cubicBezTo>
                <a:lnTo>
                  <a:pt x="2601533" y="38637"/>
                </a:ln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3E45FF7-8F60-4122-89C9-2720DBC542BD}"/>
              </a:ext>
            </a:extLst>
          </p:cNvPr>
          <p:cNvSpPr/>
          <p:nvPr/>
        </p:nvSpPr>
        <p:spPr>
          <a:xfrm>
            <a:off x="7169046" y="3561008"/>
            <a:ext cx="3611260" cy="1680693"/>
          </a:xfrm>
          <a:custGeom>
            <a:avLst/>
            <a:gdLst>
              <a:gd name="connsiteX0" fmla="*/ 3610571 w 3611260"/>
              <a:gd name="connsiteY0" fmla="*/ 495837 h 1680693"/>
              <a:gd name="connsiteX1" fmla="*/ 3604131 w 3611260"/>
              <a:gd name="connsiteY1" fmla="*/ 656823 h 1680693"/>
              <a:gd name="connsiteX2" fmla="*/ 3578374 w 3611260"/>
              <a:gd name="connsiteY2" fmla="*/ 701899 h 1680693"/>
              <a:gd name="connsiteX3" fmla="*/ 3559055 w 3611260"/>
              <a:gd name="connsiteY3" fmla="*/ 734096 h 1680693"/>
              <a:gd name="connsiteX4" fmla="*/ 3552616 w 3611260"/>
              <a:gd name="connsiteY4" fmla="*/ 753415 h 1680693"/>
              <a:gd name="connsiteX5" fmla="*/ 3468903 w 3611260"/>
              <a:gd name="connsiteY5" fmla="*/ 817809 h 1680693"/>
              <a:gd name="connsiteX6" fmla="*/ 3443146 w 3611260"/>
              <a:gd name="connsiteY6" fmla="*/ 843567 h 1680693"/>
              <a:gd name="connsiteX7" fmla="*/ 3378751 w 3611260"/>
              <a:gd name="connsiteY7" fmla="*/ 869324 h 1680693"/>
              <a:gd name="connsiteX8" fmla="*/ 3275720 w 3611260"/>
              <a:gd name="connsiteY8" fmla="*/ 914400 h 1680693"/>
              <a:gd name="connsiteX9" fmla="*/ 3146931 w 3611260"/>
              <a:gd name="connsiteY9" fmla="*/ 959477 h 1680693"/>
              <a:gd name="connsiteX10" fmla="*/ 3101855 w 3611260"/>
              <a:gd name="connsiteY10" fmla="*/ 965916 h 1680693"/>
              <a:gd name="connsiteX11" fmla="*/ 3043900 w 3611260"/>
              <a:gd name="connsiteY11" fmla="*/ 985234 h 1680693"/>
              <a:gd name="connsiteX12" fmla="*/ 2966627 w 3611260"/>
              <a:gd name="connsiteY12" fmla="*/ 1004553 h 1680693"/>
              <a:gd name="connsiteX13" fmla="*/ 2831399 w 3611260"/>
              <a:gd name="connsiteY13" fmla="*/ 1043189 h 1680693"/>
              <a:gd name="connsiteX14" fmla="*/ 2702610 w 3611260"/>
              <a:gd name="connsiteY14" fmla="*/ 1101144 h 1680693"/>
              <a:gd name="connsiteX15" fmla="*/ 2612458 w 3611260"/>
              <a:gd name="connsiteY15" fmla="*/ 1165538 h 1680693"/>
              <a:gd name="connsiteX16" fmla="*/ 2535185 w 3611260"/>
              <a:gd name="connsiteY16" fmla="*/ 1249251 h 1680693"/>
              <a:gd name="connsiteX17" fmla="*/ 2496548 w 3611260"/>
              <a:gd name="connsiteY17" fmla="*/ 1332964 h 1680693"/>
              <a:gd name="connsiteX18" fmla="*/ 2470791 w 3611260"/>
              <a:gd name="connsiteY18" fmla="*/ 1403798 h 1680693"/>
              <a:gd name="connsiteX19" fmla="*/ 2464351 w 3611260"/>
              <a:gd name="connsiteY19" fmla="*/ 1442434 h 1680693"/>
              <a:gd name="connsiteX20" fmla="*/ 2445033 w 3611260"/>
              <a:gd name="connsiteY20" fmla="*/ 1506829 h 1680693"/>
              <a:gd name="connsiteX21" fmla="*/ 2438593 w 3611260"/>
              <a:gd name="connsiteY21" fmla="*/ 1532586 h 1680693"/>
              <a:gd name="connsiteX22" fmla="*/ 2419275 w 3611260"/>
              <a:gd name="connsiteY22" fmla="*/ 1551905 h 1680693"/>
              <a:gd name="connsiteX23" fmla="*/ 2399957 w 3611260"/>
              <a:gd name="connsiteY23" fmla="*/ 1584102 h 1680693"/>
              <a:gd name="connsiteX24" fmla="*/ 2342002 w 3611260"/>
              <a:gd name="connsiteY24" fmla="*/ 1648496 h 1680693"/>
              <a:gd name="connsiteX25" fmla="*/ 2232531 w 3611260"/>
              <a:gd name="connsiteY25" fmla="*/ 1674254 h 1680693"/>
              <a:gd name="connsiteX26" fmla="*/ 1388965 w 3611260"/>
              <a:gd name="connsiteY26" fmla="*/ 1680693 h 1680693"/>
              <a:gd name="connsiteX27" fmla="*/ 616233 w 3611260"/>
              <a:gd name="connsiteY27" fmla="*/ 1674254 h 1680693"/>
              <a:gd name="connsiteX28" fmla="*/ 287822 w 3611260"/>
              <a:gd name="connsiteY28" fmla="*/ 1622738 h 1680693"/>
              <a:gd name="connsiteX29" fmla="*/ 236306 w 3611260"/>
              <a:gd name="connsiteY29" fmla="*/ 1609860 h 1680693"/>
              <a:gd name="connsiteX30" fmla="*/ 152593 w 3611260"/>
              <a:gd name="connsiteY30" fmla="*/ 1564784 h 1680693"/>
              <a:gd name="connsiteX31" fmla="*/ 113957 w 3611260"/>
              <a:gd name="connsiteY31" fmla="*/ 1545465 h 1680693"/>
              <a:gd name="connsiteX32" fmla="*/ 56002 w 3611260"/>
              <a:gd name="connsiteY32" fmla="*/ 1481071 h 1680693"/>
              <a:gd name="connsiteX33" fmla="*/ 17365 w 3611260"/>
              <a:gd name="connsiteY33" fmla="*/ 1429555 h 1680693"/>
              <a:gd name="connsiteX34" fmla="*/ 17365 w 3611260"/>
              <a:gd name="connsiteY34" fmla="*/ 1133341 h 1680693"/>
              <a:gd name="connsiteX35" fmla="*/ 62441 w 3611260"/>
              <a:gd name="connsiteY35" fmla="*/ 1049629 h 1680693"/>
              <a:gd name="connsiteX36" fmla="*/ 113957 w 3611260"/>
              <a:gd name="connsiteY36" fmla="*/ 959477 h 1680693"/>
              <a:gd name="connsiteX37" fmla="*/ 197669 w 3611260"/>
              <a:gd name="connsiteY37" fmla="*/ 862885 h 1680693"/>
              <a:gd name="connsiteX38" fmla="*/ 249185 w 3611260"/>
              <a:gd name="connsiteY38" fmla="*/ 798491 h 1680693"/>
              <a:gd name="connsiteX39" fmla="*/ 300700 w 3611260"/>
              <a:gd name="connsiteY39" fmla="*/ 734096 h 1680693"/>
              <a:gd name="connsiteX40" fmla="*/ 416610 w 3611260"/>
              <a:gd name="connsiteY40" fmla="*/ 637505 h 1680693"/>
              <a:gd name="connsiteX41" fmla="*/ 564717 w 3611260"/>
              <a:gd name="connsiteY41" fmla="*/ 547353 h 1680693"/>
              <a:gd name="connsiteX42" fmla="*/ 641991 w 3611260"/>
              <a:gd name="connsiteY42" fmla="*/ 495837 h 1680693"/>
              <a:gd name="connsiteX43" fmla="*/ 815855 w 3611260"/>
              <a:gd name="connsiteY43" fmla="*/ 405685 h 1680693"/>
              <a:gd name="connsiteX44" fmla="*/ 899568 w 3611260"/>
              <a:gd name="connsiteY44" fmla="*/ 367048 h 1680693"/>
              <a:gd name="connsiteX45" fmla="*/ 944644 w 3611260"/>
              <a:gd name="connsiteY45" fmla="*/ 334851 h 1680693"/>
              <a:gd name="connsiteX46" fmla="*/ 1073433 w 3611260"/>
              <a:gd name="connsiteY46" fmla="*/ 296215 h 1680693"/>
              <a:gd name="connsiteX47" fmla="*/ 1131388 w 3611260"/>
              <a:gd name="connsiteY47" fmla="*/ 276896 h 1680693"/>
              <a:gd name="connsiteX48" fmla="*/ 1182903 w 3611260"/>
              <a:gd name="connsiteY48" fmla="*/ 264017 h 1680693"/>
              <a:gd name="connsiteX49" fmla="*/ 1221540 w 3611260"/>
              <a:gd name="connsiteY49" fmla="*/ 251138 h 1680693"/>
              <a:gd name="connsiteX50" fmla="*/ 1266616 w 3611260"/>
              <a:gd name="connsiteY50" fmla="*/ 244699 h 1680693"/>
              <a:gd name="connsiteX51" fmla="*/ 1369647 w 3611260"/>
              <a:gd name="connsiteY51" fmla="*/ 212502 h 1680693"/>
              <a:gd name="connsiteX52" fmla="*/ 1498436 w 3611260"/>
              <a:gd name="connsiteY52" fmla="*/ 199623 h 1680693"/>
              <a:gd name="connsiteX53" fmla="*/ 1607906 w 3611260"/>
              <a:gd name="connsiteY53" fmla="*/ 167426 h 1680693"/>
              <a:gd name="connsiteX54" fmla="*/ 1672300 w 3611260"/>
              <a:gd name="connsiteY54" fmla="*/ 148107 h 1680693"/>
              <a:gd name="connsiteX55" fmla="*/ 1723816 w 3611260"/>
              <a:gd name="connsiteY55" fmla="*/ 128789 h 1680693"/>
              <a:gd name="connsiteX56" fmla="*/ 1775331 w 3611260"/>
              <a:gd name="connsiteY56" fmla="*/ 122350 h 1680693"/>
              <a:gd name="connsiteX57" fmla="*/ 1820408 w 3611260"/>
              <a:gd name="connsiteY57" fmla="*/ 103031 h 1680693"/>
              <a:gd name="connsiteX58" fmla="*/ 1884802 w 3611260"/>
              <a:gd name="connsiteY58" fmla="*/ 90153 h 1680693"/>
              <a:gd name="connsiteX59" fmla="*/ 1929878 w 3611260"/>
              <a:gd name="connsiteY59" fmla="*/ 77274 h 1680693"/>
              <a:gd name="connsiteX60" fmla="*/ 1968515 w 3611260"/>
              <a:gd name="connsiteY60" fmla="*/ 64395 h 1680693"/>
              <a:gd name="connsiteX61" fmla="*/ 2058667 w 3611260"/>
              <a:gd name="connsiteY61" fmla="*/ 45077 h 1680693"/>
              <a:gd name="connsiteX62" fmla="*/ 2084424 w 3611260"/>
              <a:gd name="connsiteY62" fmla="*/ 38637 h 1680693"/>
              <a:gd name="connsiteX63" fmla="*/ 2116622 w 3611260"/>
              <a:gd name="connsiteY63" fmla="*/ 32198 h 1680693"/>
              <a:gd name="connsiteX64" fmla="*/ 2168137 w 3611260"/>
              <a:gd name="connsiteY64" fmla="*/ 19319 h 1680693"/>
              <a:gd name="connsiteX65" fmla="*/ 2374199 w 3611260"/>
              <a:gd name="connsiteY65" fmla="*/ 0 h 1680693"/>
              <a:gd name="connsiteX66" fmla="*/ 2618898 w 3611260"/>
              <a:gd name="connsiteY66" fmla="*/ 25758 h 1680693"/>
              <a:gd name="connsiteX67" fmla="*/ 2657534 w 3611260"/>
              <a:gd name="connsiteY67" fmla="*/ 38637 h 1680693"/>
              <a:gd name="connsiteX68" fmla="*/ 2683292 w 3611260"/>
              <a:gd name="connsiteY68" fmla="*/ 45077 h 1680693"/>
              <a:gd name="connsiteX69" fmla="*/ 2709050 w 3611260"/>
              <a:gd name="connsiteY69" fmla="*/ 57955 h 1680693"/>
              <a:gd name="connsiteX70" fmla="*/ 2805641 w 3611260"/>
              <a:gd name="connsiteY70" fmla="*/ 77274 h 1680693"/>
              <a:gd name="connsiteX71" fmla="*/ 2915112 w 3611260"/>
              <a:gd name="connsiteY71" fmla="*/ 128789 h 1680693"/>
              <a:gd name="connsiteX72" fmla="*/ 3024582 w 3611260"/>
              <a:gd name="connsiteY72" fmla="*/ 173865 h 1680693"/>
              <a:gd name="connsiteX73" fmla="*/ 3082537 w 3611260"/>
              <a:gd name="connsiteY73" fmla="*/ 186744 h 1680693"/>
              <a:gd name="connsiteX74" fmla="*/ 3146931 w 3611260"/>
              <a:gd name="connsiteY74" fmla="*/ 199623 h 1680693"/>
              <a:gd name="connsiteX75" fmla="*/ 3211326 w 3611260"/>
              <a:gd name="connsiteY75" fmla="*/ 225381 h 1680693"/>
              <a:gd name="connsiteX76" fmla="*/ 3269281 w 3611260"/>
              <a:gd name="connsiteY76" fmla="*/ 251138 h 1680693"/>
              <a:gd name="connsiteX77" fmla="*/ 3346554 w 3611260"/>
              <a:gd name="connsiteY77" fmla="*/ 264017 h 1680693"/>
              <a:gd name="connsiteX78" fmla="*/ 3365872 w 3611260"/>
              <a:gd name="connsiteY78" fmla="*/ 276896 h 1680693"/>
              <a:gd name="connsiteX79" fmla="*/ 3385191 w 3611260"/>
              <a:gd name="connsiteY79" fmla="*/ 283336 h 1680693"/>
              <a:gd name="connsiteX80" fmla="*/ 3417388 w 3611260"/>
              <a:gd name="connsiteY80" fmla="*/ 309093 h 1680693"/>
              <a:gd name="connsiteX81" fmla="*/ 3443146 w 3611260"/>
              <a:gd name="connsiteY81" fmla="*/ 321972 h 1680693"/>
              <a:gd name="connsiteX82" fmla="*/ 3488222 w 3611260"/>
              <a:gd name="connsiteY82" fmla="*/ 354169 h 1680693"/>
              <a:gd name="connsiteX83" fmla="*/ 3526858 w 3611260"/>
              <a:gd name="connsiteY83" fmla="*/ 379927 h 1680693"/>
              <a:gd name="connsiteX84" fmla="*/ 3552616 w 3611260"/>
              <a:gd name="connsiteY84" fmla="*/ 425003 h 1680693"/>
              <a:gd name="connsiteX85" fmla="*/ 3565495 w 3611260"/>
              <a:gd name="connsiteY85" fmla="*/ 463640 h 1680693"/>
              <a:gd name="connsiteX86" fmla="*/ 3591253 w 3611260"/>
              <a:gd name="connsiteY86" fmla="*/ 489398 h 1680693"/>
              <a:gd name="connsiteX87" fmla="*/ 3610571 w 3611260"/>
              <a:gd name="connsiteY87" fmla="*/ 495837 h 16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611260" h="1680693">
                <a:moveTo>
                  <a:pt x="3610571" y="495837"/>
                </a:moveTo>
                <a:cubicBezTo>
                  <a:pt x="3612717" y="523741"/>
                  <a:pt x="3609657" y="603403"/>
                  <a:pt x="3604131" y="656823"/>
                </a:cubicBezTo>
                <a:cubicBezTo>
                  <a:pt x="3603041" y="667364"/>
                  <a:pt x="3584284" y="692443"/>
                  <a:pt x="3578374" y="701899"/>
                </a:cubicBezTo>
                <a:cubicBezTo>
                  <a:pt x="3571740" y="712513"/>
                  <a:pt x="3564652" y="722901"/>
                  <a:pt x="3559055" y="734096"/>
                </a:cubicBezTo>
                <a:cubicBezTo>
                  <a:pt x="3556019" y="740167"/>
                  <a:pt x="3557126" y="748342"/>
                  <a:pt x="3552616" y="753415"/>
                </a:cubicBezTo>
                <a:cubicBezTo>
                  <a:pt x="3513724" y="797169"/>
                  <a:pt x="3509977" y="784949"/>
                  <a:pt x="3468903" y="817809"/>
                </a:cubicBezTo>
                <a:cubicBezTo>
                  <a:pt x="3459422" y="825394"/>
                  <a:pt x="3452860" y="836282"/>
                  <a:pt x="3443146" y="843567"/>
                </a:cubicBezTo>
                <a:cubicBezTo>
                  <a:pt x="3427985" y="854938"/>
                  <a:pt x="3394337" y="864129"/>
                  <a:pt x="3378751" y="869324"/>
                </a:cubicBezTo>
                <a:cubicBezTo>
                  <a:pt x="3315996" y="911162"/>
                  <a:pt x="3362865" y="885351"/>
                  <a:pt x="3275720" y="914400"/>
                </a:cubicBezTo>
                <a:cubicBezTo>
                  <a:pt x="3217033" y="933962"/>
                  <a:pt x="3214583" y="941674"/>
                  <a:pt x="3146931" y="959477"/>
                </a:cubicBezTo>
                <a:cubicBezTo>
                  <a:pt x="3132253" y="963340"/>
                  <a:pt x="3116880" y="963770"/>
                  <a:pt x="3101855" y="965916"/>
                </a:cubicBezTo>
                <a:cubicBezTo>
                  <a:pt x="3082537" y="972355"/>
                  <a:pt x="3063480" y="979640"/>
                  <a:pt x="3043900" y="985234"/>
                </a:cubicBezTo>
                <a:cubicBezTo>
                  <a:pt x="3018371" y="992528"/>
                  <a:pt x="2992027" y="996823"/>
                  <a:pt x="2966627" y="1004553"/>
                </a:cubicBezTo>
                <a:cubicBezTo>
                  <a:pt x="2823294" y="1048176"/>
                  <a:pt x="2965672" y="1016334"/>
                  <a:pt x="2831399" y="1043189"/>
                </a:cubicBezTo>
                <a:cubicBezTo>
                  <a:pt x="2788469" y="1062507"/>
                  <a:pt x="2741779" y="1075030"/>
                  <a:pt x="2702610" y="1101144"/>
                </a:cubicBezTo>
                <a:cubicBezTo>
                  <a:pt x="2654761" y="1133044"/>
                  <a:pt x="2664365" y="1125610"/>
                  <a:pt x="2612458" y="1165538"/>
                </a:cubicBezTo>
                <a:cubicBezTo>
                  <a:pt x="2582290" y="1188744"/>
                  <a:pt x="2551057" y="1212215"/>
                  <a:pt x="2535185" y="1249251"/>
                </a:cubicBezTo>
                <a:cubicBezTo>
                  <a:pt x="2510195" y="1307562"/>
                  <a:pt x="2523178" y="1279706"/>
                  <a:pt x="2496548" y="1332964"/>
                </a:cubicBezTo>
                <a:cubicBezTo>
                  <a:pt x="2479000" y="1438256"/>
                  <a:pt x="2505503" y="1308341"/>
                  <a:pt x="2470791" y="1403798"/>
                </a:cubicBezTo>
                <a:cubicBezTo>
                  <a:pt x="2466329" y="1416068"/>
                  <a:pt x="2467287" y="1429712"/>
                  <a:pt x="2464351" y="1442434"/>
                </a:cubicBezTo>
                <a:cubicBezTo>
                  <a:pt x="2448640" y="1510511"/>
                  <a:pt x="2456833" y="1465529"/>
                  <a:pt x="2445033" y="1506829"/>
                </a:cubicBezTo>
                <a:cubicBezTo>
                  <a:pt x="2442602" y="1515338"/>
                  <a:pt x="2442984" y="1524902"/>
                  <a:pt x="2438593" y="1532586"/>
                </a:cubicBezTo>
                <a:cubicBezTo>
                  <a:pt x="2434075" y="1540493"/>
                  <a:pt x="2424739" y="1544619"/>
                  <a:pt x="2419275" y="1551905"/>
                </a:cubicBezTo>
                <a:cubicBezTo>
                  <a:pt x="2411766" y="1561918"/>
                  <a:pt x="2407319" y="1573980"/>
                  <a:pt x="2399957" y="1584102"/>
                </a:cubicBezTo>
                <a:cubicBezTo>
                  <a:pt x="2396999" y="1588169"/>
                  <a:pt x="2352806" y="1642678"/>
                  <a:pt x="2342002" y="1648496"/>
                </a:cubicBezTo>
                <a:cubicBezTo>
                  <a:pt x="2314550" y="1663278"/>
                  <a:pt x="2264379" y="1673796"/>
                  <a:pt x="2232531" y="1674254"/>
                </a:cubicBezTo>
                <a:lnTo>
                  <a:pt x="1388965" y="1680693"/>
                </a:lnTo>
                <a:lnTo>
                  <a:pt x="616233" y="1674254"/>
                </a:lnTo>
                <a:cubicBezTo>
                  <a:pt x="455283" y="1671955"/>
                  <a:pt x="472286" y="1665307"/>
                  <a:pt x="287822" y="1622738"/>
                </a:cubicBezTo>
                <a:cubicBezTo>
                  <a:pt x="270575" y="1618758"/>
                  <a:pt x="236306" y="1609860"/>
                  <a:pt x="236306" y="1609860"/>
                </a:cubicBezTo>
                <a:cubicBezTo>
                  <a:pt x="141140" y="1562276"/>
                  <a:pt x="259506" y="1622353"/>
                  <a:pt x="152593" y="1564784"/>
                </a:cubicBezTo>
                <a:cubicBezTo>
                  <a:pt x="139915" y="1557957"/>
                  <a:pt x="125602" y="1553934"/>
                  <a:pt x="113957" y="1545465"/>
                </a:cubicBezTo>
                <a:cubicBezTo>
                  <a:pt x="89516" y="1527689"/>
                  <a:pt x="75418" y="1503260"/>
                  <a:pt x="56002" y="1481071"/>
                </a:cubicBezTo>
                <a:cubicBezTo>
                  <a:pt x="20152" y="1440100"/>
                  <a:pt x="51928" y="1487159"/>
                  <a:pt x="17365" y="1429555"/>
                </a:cubicBezTo>
                <a:cubicBezTo>
                  <a:pt x="-9750" y="1321092"/>
                  <a:pt x="-1460" y="1363943"/>
                  <a:pt x="17365" y="1133341"/>
                </a:cubicBezTo>
                <a:cubicBezTo>
                  <a:pt x="19606" y="1105887"/>
                  <a:pt x="49559" y="1071712"/>
                  <a:pt x="62441" y="1049629"/>
                </a:cubicBezTo>
                <a:cubicBezTo>
                  <a:pt x="88480" y="1004990"/>
                  <a:pt x="77413" y="1006172"/>
                  <a:pt x="113957" y="959477"/>
                </a:cubicBezTo>
                <a:cubicBezTo>
                  <a:pt x="140216" y="925924"/>
                  <a:pt x="170265" y="895509"/>
                  <a:pt x="197669" y="862885"/>
                </a:cubicBezTo>
                <a:cubicBezTo>
                  <a:pt x="215349" y="841837"/>
                  <a:pt x="232013" y="819956"/>
                  <a:pt x="249185" y="798491"/>
                </a:cubicBezTo>
                <a:cubicBezTo>
                  <a:pt x="266357" y="777026"/>
                  <a:pt x="279583" y="751694"/>
                  <a:pt x="300700" y="734096"/>
                </a:cubicBezTo>
                <a:cubicBezTo>
                  <a:pt x="339337" y="701899"/>
                  <a:pt x="374763" y="665403"/>
                  <a:pt x="416610" y="637505"/>
                </a:cubicBezTo>
                <a:cubicBezTo>
                  <a:pt x="566784" y="537388"/>
                  <a:pt x="359864" y="673416"/>
                  <a:pt x="564717" y="547353"/>
                </a:cubicBezTo>
                <a:cubicBezTo>
                  <a:pt x="591082" y="531128"/>
                  <a:pt x="615219" y="511382"/>
                  <a:pt x="641991" y="495837"/>
                </a:cubicBezTo>
                <a:cubicBezTo>
                  <a:pt x="658095" y="486486"/>
                  <a:pt x="774455" y="425399"/>
                  <a:pt x="815855" y="405685"/>
                </a:cubicBezTo>
                <a:cubicBezTo>
                  <a:pt x="843603" y="392472"/>
                  <a:pt x="874559" y="384911"/>
                  <a:pt x="899568" y="367048"/>
                </a:cubicBezTo>
                <a:cubicBezTo>
                  <a:pt x="914593" y="356316"/>
                  <a:pt x="928129" y="343109"/>
                  <a:pt x="944644" y="334851"/>
                </a:cubicBezTo>
                <a:cubicBezTo>
                  <a:pt x="968439" y="322954"/>
                  <a:pt x="1051913" y="302671"/>
                  <a:pt x="1073433" y="296215"/>
                </a:cubicBezTo>
                <a:cubicBezTo>
                  <a:pt x="1092938" y="290364"/>
                  <a:pt x="1111852" y="282642"/>
                  <a:pt x="1131388" y="276896"/>
                </a:cubicBezTo>
                <a:cubicBezTo>
                  <a:pt x="1148369" y="271901"/>
                  <a:pt x="1165884" y="268880"/>
                  <a:pt x="1182903" y="264017"/>
                </a:cubicBezTo>
                <a:cubicBezTo>
                  <a:pt x="1195956" y="260287"/>
                  <a:pt x="1208312" y="254191"/>
                  <a:pt x="1221540" y="251138"/>
                </a:cubicBezTo>
                <a:cubicBezTo>
                  <a:pt x="1236329" y="247725"/>
                  <a:pt x="1251733" y="247676"/>
                  <a:pt x="1266616" y="244699"/>
                </a:cubicBezTo>
                <a:cubicBezTo>
                  <a:pt x="1497812" y="198460"/>
                  <a:pt x="1133820" y="267991"/>
                  <a:pt x="1369647" y="212502"/>
                </a:cubicBezTo>
                <a:cubicBezTo>
                  <a:pt x="1381061" y="209816"/>
                  <a:pt x="1493755" y="200049"/>
                  <a:pt x="1498436" y="199623"/>
                </a:cubicBezTo>
                <a:cubicBezTo>
                  <a:pt x="1594216" y="163706"/>
                  <a:pt x="1504277" y="194697"/>
                  <a:pt x="1607906" y="167426"/>
                </a:cubicBezTo>
                <a:cubicBezTo>
                  <a:pt x="1629578" y="161723"/>
                  <a:pt x="1651040" y="155194"/>
                  <a:pt x="1672300" y="148107"/>
                </a:cubicBezTo>
                <a:cubicBezTo>
                  <a:pt x="1689699" y="142307"/>
                  <a:pt x="1706024" y="133237"/>
                  <a:pt x="1723816" y="128789"/>
                </a:cubicBezTo>
                <a:cubicBezTo>
                  <a:pt x="1740605" y="124592"/>
                  <a:pt x="1758159" y="124496"/>
                  <a:pt x="1775331" y="122350"/>
                </a:cubicBezTo>
                <a:cubicBezTo>
                  <a:pt x="1790357" y="115910"/>
                  <a:pt x="1804725" y="107644"/>
                  <a:pt x="1820408" y="103031"/>
                </a:cubicBezTo>
                <a:cubicBezTo>
                  <a:pt x="1841408" y="96855"/>
                  <a:pt x="1863494" y="95166"/>
                  <a:pt x="1884802" y="90153"/>
                </a:cubicBezTo>
                <a:cubicBezTo>
                  <a:pt x="1900013" y="86574"/>
                  <a:pt x="1914942" y="81870"/>
                  <a:pt x="1929878" y="77274"/>
                </a:cubicBezTo>
                <a:cubicBezTo>
                  <a:pt x="1942853" y="73282"/>
                  <a:pt x="1955512" y="68296"/>
                  <a:pt x="1968515" y="64395"/>
                </a:cubicBezTo>
                <a:cubicBezTo>
                  <a:pt x="1993037" y="57038"/>
                  <a:pt x="2041176" y="48825"/>
                  <a:pt x="2058667" y="45077"/>
                </a:cubicBezTo>
                <a:cubicBezTo>
                  <a:pt x="2067321" y="43223"/>
                  <a:pt x="2075785" y="40557"/>
                  <a:pt x="2084424" y="38637"/>
                </a:cubicBezTo>
                <a:cubicBezTo>
                  <a:pt x="2095109" y="36263"/>
                  <a:pt x="2105957" y="34659"/>
                  <a:pt x="2116622" y="32198"/>
                </a:cubicBezTo>
                <a:cubicBezTo>
                  <a:pt x="2133869" y="28218"/>
                  <a:pt x="2150628" y="21913"/>
                  <a:pt x="2168137" y="19319"/>
                </a:cubicBezTo>
                <a:cubicBezTo>
                  <a:pt x="2227886" y="10467"/>
                  <a:pt x="2311316" y="4838"/>
                  <a:pt x="2374199" y="0"/>
                </a:cubicBezTo>
                <a:cubicBezTo>
                  <a:pt x="2588929" y="20781"/>
                  <a:pt x="2507642" y="9865"/>
                  <a:pt x="2618898" y="25758"/>
                </a:cubicBezTo>
                <a:cubicBezTo>
                  <a:pt x="2631777" y="30051"/>
                  <a:pt x="2644531" y="34736"/>
                  <a:pt x="2657534" y="38637"/>
                </a:cubicBezTo>
                <a:cubicBezTo>
                  <a:pt x="2666011" y="41180"/>
                  <a:pt x="2675005" y="41970"/>
                  <a:pt x="2683292" y="45077"/>
                </a:cubicBezTo>
                <a:cubicBezTo>
                  <a:pt x="2692280" y="48447"/>
                  <a:pt x="2699943" y="54920"/>
                  <a:pt x="2709050" y="57955"/>
                </a:cubicBezTo>
                <a:cubicBezTo>
                  <a:pt x="2746311" y="70375"/>
                  <a:pt x="2767892" y="71881"/>
                  <a:pt x="2805641" y="77274"/>
                </a:cubicBezTo>
                <a:cubicBezTo>
                  <a:pt x="2902250" y="115917"/>
                  <a:pt x="2733646" y="47443"/>
                  <a:pt x="2915112" y="128789"/>
                </a:cubicBezTo>
                <a:cubicBezTo>
                  <a:pt x="2951122" y="144931"/>
                  <a:pt x="2986059" y="165304"/>
                  <a:pt x="3024582" y="173865"/>
                </a:cubicBezTo>
                <a:cubicBezTo>
                  <a:pt x="3043900" y="178158"/>
                  <a:pt x="3063132" y="182863"/>
                  <a:pt x="3082537" y="186744"/>
                </a:cubicBezTo>
                <a:cubicBezTo>
                  <a:pt x="3101293" y="190495"/>
                  <a:pt x="3127899" y="192826"/>
                  <a:pt x="3146931" y="199623"/>
                </a:cubicBezTo>
                <a:cubicBezTo>
                  <a:pt x="3168703" y="207399"/>
                  <a:pt x="3190019" y="216410"/>
                  <a:pt x="3211326" y="225381"/>
                </a:cubicBezTo>
                <a:cubicBezTo>
                  <a:pt x="3230810" y="233585"/>
                  <a:pt x="3248954" y="245330"/>
                  <a:pt x="3269281" y="251138"/>
                </a:cubicBezTo>
                <a:cubicBezTo>
                  <a:pt x="3294389" y="258312"/>
                  <a:pt x="3320796" y="259724"/>
                  <a:pt x="3346554" y="264017"/>
                </a:cubicBezTo>
                <a:cubicBezTo>
                  <a:pt x="3352993" y="268310"/>
                  <a:pt x="3358950" y="273435"/>
                  <a:pt x="3365872" y="276896"/>
                </a:cubicBezTo>
                <a:cubicBezTo>
                  <a:pt x="3371943" y="279932"/>
                  <a:pt x="3379435" y="279738"/>
                  <a:pt x="3385191" y="283336"/>
                </a:cubicBezTo>
                <a:cubicBezTo>
                  <a:pt x="3396846" y="290620"/>
                  <a:pt x="3405952" y="301469"/>
                  <a:pt x="3417388" y="309093"/>
                </a:cubicBezTo>
                <a:cubicBezTo>
                  <a:pt x="3425375" y="314418"/>
                  <a:pt x="3435047" y="316818"/>
                  <a:pt x="3443146" y="321972"/>
                </a:cubicBezTo>
                <a:cubicBezTo>
                  <a:pt x="3458724" y="331885"/>
                  <a:pt x="3473804" y="342634"/>
                  <a:pt x="3488222" y="354169"/>
                </a:cubicBezTo>
                <a:cubicBezTo>
                  <a:pt x="3522677" y="381733"/>
                  <a:pt x="3491196" y="368040"/>
                  <a:pt x="3526858" y="379927"/>
                </a:cubicBezTo>
                <a:cubicBezTo>
                  <a:pt x="3546557" y="439020"/>
                  <a:pt x="3513628" y="347028"/>
                  <a:pt x="3552616" y="425003"/>
                </a:cubicBezTo>
                <a:cubicBezTo>
                  <a:pt x="3558687" y="437145"/>
                  <a:pt x="3555896" y="454041"/>
                  <a:pt x="3565495" y="463640"/>
                </a:cubicBezTo>
                <a:cubicBezTo>
                  <a:pt x="3574081" y="472226"/>
                  <a:pt x="3583351" y="480179"/>
                  <a:pt x="3591253" y="489398"/>
                </a:cubicBezTo>
                <a:cubicBezTo>
                  <a:pt x="3596289" y="495274"/>
                  <a:pt x="3608425" y="467933"/>
                  <a:pt x="3610571" y="495837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B040AA-69A8-418A-B023-FEA444CCB34D}"/>
              </a:ext>
            </a:extLst>
          </p:cNvPr>
          <p:cNvSpPr/>
          <p:nvPr/>
        </p:nvSpPr>
        <p:spPr>
          <a:xfrm>
            <a:off x="7134896" y="3533997"/>
            <a:ext cx="4388061" cy="1707704"/>
          </a:xfrm>
          <a:custGeom>
            <a:avLst/>
            <a:gdLst>
              <a:gd name="connsiteX0" fmla="*/ 4365938 w 4388061"/>
              <a:gd name="connsiteY0" fmla="*/ 838380 h 1707704"/>
              <a:gd name="connsiteX1" fmla="*/ 4385256 w 4388061"/>
              <a:gd name="connsiteY1" fmla="*/ 934972 h 1707704"/>
              <a:gd name="connsiteX2" fmla="*/ 4372377 w 4388061"/>
              <a:gd name="connsiteY2" fmla="*/ 967169 h 1707704"/>
              <a:gd name="connsiteX3" fmla="*/ 4256467 w 4388061"/>
              <a:gd name="connsiteY3" fmla="*/ 1070200 h 1707704"/>
              <a:gd name="connsiteX4" fmla="*/ 4192073 w 4388061"/>
              <a:gd name="connsiteY4" fmla="*/ 1108837 h 1707704"/>
              <a:gd name="connsiteX5" fmla="*/ 4146997 w 4388061"/>
              <a:gd name="connsiteY5" fmla="*/ 1128155 h 1707704"/>
              <a:gd name="connsiteX6" fmla="*/ 4114800 w 4388061"/>
              <a:gd name="connsiteY6" fmla="*/ 1153913 h 1707704"/>
              <a:gd name="connsiteX7" fmla="*/ 3953814 w 4388061"/>
              <a:gd name="connsiteY7" fmla="*/ 1211868 h 1707704"/>
              <a:gd name="connsiteX8" fmla="*/ 3902298 w 4388061"/>
              <a:gd name="connsiteY8" fmla="*/ 1231186 h 1707704"/>
              <a:gd name="connsiteX9" fmla="*/ 3760631 w 4388061"/>
              <a:gd name="connsiteY9" fmla="*/ 1256944 h 1707704"/>
              <a:gd name="connsiteX10" fmla="*/ 3651160 w 4388061"/>
              <a:gd name="connsiteY10" fmla="*/ 1276262 h 1707704"/>
              <a:gd name="connsiteX11" fmla="*/ 3625403 w 4388061"/>
              <a:gd name="connsiteY11" fmla="*/ 1295580 h 1707704"/>
              <a:gd name="connsiteX12" fmla="*/ 3548129 w 4388061"/>
              <a:gd name="connsiteY12" fmla="*/ 1327778 h 1707704"/>
              <a:gd name="connsiteX13" fmla="*/ 3509493 w 4388061"/>
              <a:gd name="connsiteY13" fmla="*/ 1353535 h 1707704"/>
              <a:gd name="connsiteX14" fmla="*/ 3503053 w 4388061"/>
              <a:gd name="connsiteY14" fmla="*/ 1385733 h 1707704"/>
              <a:gd name="connsiteX15" fmla="*/ 3496614 w 4388061"/>
              <a:gd name="connsiteY15" fmla="*/ 1411490 h 1707704"/>
              <a:gd name="connsiteX16" fmla="*/ 3490174 w 4388061"/>
              <a:gd name="connsiteY16" fmla="*/ 1456566 h 1707704"/>
              <a:gd name="connsiteX17" fmla="*/ 3470856 w 4388061"/>
              <a:gd name="connsiteY17" fmla="*/ 1482324 h 1707704"/>
              <a:gd name="connsiteX18" fmla="*/ 3451538 w 4388061"/>
              <a:gd name="connsiteY18" fmla="*/ 1514521 h 1707704"/>
              <a:gd name="connsiteX19" fmla="*/ 3400022 w 4388061"/>
              <a:gd name="connsiteY19" fmla="*/ 1572476 h 1707704"/>
              <a:gd name="connsiteX20" fmla="*/ 3380704 w 4388061"/>
              <a:gd name="connsiteY20" fmla="*/ 1598234 h 1707704"/>
              <a:gd name="connsiteX21" fmla="*/ 3296991 w 4388061"/>
              <a:gd name="connsiteY21" fmla="*/ 1649749 h 1707704"/>
              <a:gd name="connsiteX22" fmla="*/ 3258355 w 4388061"/>
              <a:gd name="connsiteY22" fmla="*/ 1662628 h 1707704"/>
              <a:gd name="connsiteX23" fmla="*/ 3065172 w 4388061"/>
              <a:gd name="connsiteY23" fmla="*/ 1694826 h 1707704"/>
              <a:gd name="connsiteX24" fmla="*/ 2794715 w 4388061"/>
              <a:gd name="connsiteY24" fmla="*/ 1681947 h 1707704"/>
              <a:gd name="connsiteX25" fmla="*/ 2659487 w 4388061"/>
              <a:gd name="connsiteY25" fmla="*/ 1662628 h 1707704"/>
              <a:gd name="connsiteX26" fmla="*/ 2524259 w 4388061"/>
              <a:gd name="connsiteY26" fmla="*/ 1656189 h 1707704"/>
              <a:gd name="connsiteX27" fmla="*/ 2446986 w 4388061"/>
              <a:gd name="connsiteY27" fmla="*/ 1649749 h 1707704"/>
              <a:gd name="connsiteX28" fmla="*/ 2131453 w 4388061"/>
              <a:gd name="connsiteY28" fmla="*/ 1662628 h 1707704"/>
              <a:gd name="connsiteX29" fmla="*/ 1964028 w 4388061"/>
              <a:gd name="connsiteY29" fmla="*/ 1688386 h 1707704"/>
              <a:gd name="connsiteX30" fmla="*/ 1777284 w 4388061"/>
              <a:gd name="connsiteY30" fmla="*/ 1694826 h 1707704"/>
              <a:gd name="connsiteX31" fmla="*/ 1332963 w 4388061"/>
              <a:gd name="connsiteY31" fmla="*/ 1707704 h 1707704"/>
              <a:gd name="connsiteX32" fmla="*/ 721217 w 4388061"/>
              <a:gd name="connsiteY32" fmla="*/ 1688386 h 1707704"/>
              <a:gd name="connsiteX33" fmla="*/ 515155 w 4388061"/>
              <a:gd name="connsiteY33" fmla="*/ 1675507 h 1707704"/>
              <a:gd name="connsiteX34" fmla="*/ 141667 w 4388061"/>
              <a:gd name="connsiteY34" fmla="*/ 1649749 h 1707704"/>
              <a:gd name="connsiteX35" fmla="*/ 96591 w 4388061"/>
              <a:gd name="connsiteY35" fmla="*/ 1617552 h 1707704"/>
              <a:gd name="connsiteX36" fmla="*/ 64394 w 4388061"/>
              <a:gd name="connsiteY36" fmla="*/ 1591795 h 1707704"/>
              <a:gd name="connsiteX37" fmla="*/ 51515 w 4388061"/>
              <a:gd name="connsiteY37" fmla="*/ 1572476 h 1707704"/>
              <a:gd name="connsiteX38" fmla="*/ 25758 w 4388061"/>
              <a:gd name="connsiteY38" fmla="*/ 1527400 h 1707704"/>
              <a:gd name="connsiteX39" fmla="*/ 12879 w 4388061"/>
              <a:gd name="connsiteY39" fmla="*/ 1475885 h 1707704"/>
              <a:gd name="connsiteX40" fmla="*/ 0 w 4388061"/>
              <a:gd name="connsiteY40" fmla="*/ 1359975 h 1707704"/>
              <a:gd name="connsiteX41" fmla="*/ 25758 w 4388061"/>
              <a:gd name="connsiteY41" fmla="*/ 1192549 h 1707704"/>
              <a:gd name="connsiteX42" fmla="*/ 38636 w 4388061"/>
              <a:gd name="connsiteY42" fmla="*/ 1166792 h 1707704"/>
              <a:gd name="connsiteX43" fmla="*/ 77273 w 4388061"/>
              <a:gd name="connsiteY43" fmla="*/ 1115276 h 1707704"/>
              <a:gd name="connsiteX44" fmla="*/ 109470 w 4388061"/>
              <a:gd name="connsiteY44" fmla="*/ 1057321 h 1707704"/>
              <a:gd name="connsiteX45" fmla="*/ 212501 w 4388061"/>
              <a:gd name="connsiteY45" fmla="*/ 934972 h 1707704"/>
              <a:gd name="connsiteX46" fmla="*/ 251138 w 4388061"/>
              <a:gd name="connsiteY46" fmla="*/ 877017 h 1707704"/>
              <a:gd name="connsiteX47" fmla="*/ 315532 w 4388061"/>
              <a:gd name="connsiteY47" fmla="*/ 773986 h 1707704"/>
              <a:gd name="connsiteX48" fmla="*/ 354169 w 4388061"/>
              <a:gd name="connsiteY48" fmla="*/ 722471 h 1707704"/>
              <a:gd name="connsiteX49" fmla="*/ 437881 w 4388061"/>
              <a:gd name="connsiteY49" fmla="*/ 670955 h 1707704"/>
              <a:gd name="connsiteX50" fmla="*/ 605307 w 4388061"/>
              <a:gd name="connsiteY50" fmla="*/ 555045 h 1707704"/>
              <a:gd name="connsiteX51" fmla="*/ 682580 w 4388061"/>
              <a:gd name="connsiteY51" fmla="*/ 497090 h 1707704"/>
              <a:gd name="connsiteX52" fmla="*/ 869324 w 4388061"/>
              <a:gd name="connsiteY52" fmla="*/ 400499 h 1707704"/>
              <a:gd name="connsiteX53" fmla="*/ 1081825 w 4388061"/>
              <a:gd name="connsiteY53" fmla="*/ 316786 h 1707704"/>
              <a:gd name="connsiteX54" fmla="*/ 1171977 w 4388061"/>
              <a:gd name="connsiteY54" fmla="*/ 284589 h 1707704"/>
              <a:gd name="connsiteX55" fmla="*/ 1300766 w 4388061"/>
              <a:gd name="connsiteY55" fmla="*/ 233073 h 1707704"/>
              <a:gd name="connsiteX56" fmla="*/ 1513267 w 4388061"/>
              <a:gd name="connsiteY56" fmla="*/ 155800 h 1707704"/>
              <a:gd name="connsiteX57" fmla="*/ 1680693 w 4388061"/>
              <a:gd name="connsiteY57" fmla="*/ 104285 h 1707704"/>
              <a:gd name="connsiteX58" fmla="*/ 1957589 w 4388061"/>
              <a:gd name="connsiteY58" fmla="*/ 52769 h 1707704"/>
              <a:gd name="connsiteX59" fmla="*/ 2009104 w 4388061"/>
              <a:gd name="connsiteY59" fmla="*/ 46330 h 1707704"/>
              <a:gd name="connsiteX60" fmla="*/ 2247363 w 4388061"/>
              <a:gd name="connsiteY60" fmla="*/ 14133 h 1707704"/>
              <a:gd name="connsiteX61" fmla="*/ 2524259 w 4388061"/>
              <a:gd name="connsiteY61" fmla="*/ 7693 h 1707704"/>
              <a:gd name="connsiteX62" fmla="*/ 2653048 w 4388061"/>
              <a:gd name="connsiteY62" fmla="*/ 14133 h 1707704"/>
              <a:gd name="connsiteX63" fmla="*/ 2814034 w 4388061"/>
              <a:gd name="connsiteY63" fmla="*/ 39890 h 1707704"/>
              <a:gd name="connsiteX64" fmla="*/ 2942822 w 4388061"/>
              <a:gd name="connsiteY64" fmla="*/ 59209 h 1707704"/>
              <a:gd name="connsiteX65" fmla="*/ 3174642 w 4388061"/>
              <a:gd name="connsiteY65" fmla="*/ 104285 h 1707704"/>
              <a:gd name="connsiteX66" fmla="*/ 3296991 w 4388061"/>
              <a:gd name="connsiteY66" fmla="*/ 136482 h 1707704"/>
              <a:gd name="connsiteX67" fmla="*/ 3477296 w 4388061"/>
              <a:gd name="connsiteY67" fmla="*/ 194437 h 1707704"/>
              <a:gd name="connsiteX68" fmla="*/ 3657600 w 4388061"/>
              <a:gd name="connsiteY68" fmla="*/ 252392 h 1707704"/>
              <a:gd name="connsiteX69" fmla="*/ 3747752 w 4388061"/>
              <a:gd name="connsiteY69" fmla="*/ 278149 h 1707704"/>
              <a:gd name="connsiteX70" fmla="*/ 3973132 w 4388061"/>
              <a:gd name="connsiteY70" fmla="*/ 381180 h 1707704"/>
              <a:gd name="connsiteX71" fmla="*/ 4153436 w 4388061"/>
              <a:gd name="connsiteY71" fmla="*/ 503530 h 1707704"/>
              <a:gd name="connsiteX72" fmla="*/ 4243589 w 4388061"/>
              <a:gd name="connsiteY72" fmla="*/ 606561 h 1707704"/>
              <a:gd name="connsiteX73" fmla="*/ 4269346 w 4388061"/>
              <a:gd name="connsiteY73" fmla="*/ 651637 h 1707704"/>
              <a:gd name="connsiteX74" fmla="*/ 4327301 w 4388061"/>
              <a:gd name="connsiteY74" fmla="*/ 722471 h 1707704"/>
              <a:gd name="connsiteX75" fmla="*/ 4346619 w 4388061"/>
              <a:gd name="connsiteY75" fmla="*/ 748228 h 1707704"/>
              <a:gd name="connsiteX76" fmla="*/ 4365938 w 4388061"/>
              <a:gd name="connsiteY76" fmla="*/ 767547 h 1707704"/>
              <a:gd name="connsiteX77" fmla="*/ 4385256 w 4388061"/>
              <a:gd name="connsiteY77" fmla="*/ 812623 h 1707704"/>
              <a:gd name="connsiteX78" fmla="*/ 4365938 w 4388061"/>
              <a:gd name="connsiteY78" fmla="*/ 838380 h 17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388061" h="1707704">
                <a:moveTo>
                  <a:pt x="4365938" y="838380"/>
                </a:moveTo>
                <a:cubicBezTo>
                  <a:pt x="4365938" y="858771"/>
                  <a:pt x="4397451" y="904486"/>
                  <a:pt x="4385256" y="934972"/>
                </a:cubicBezTo>
                <a:cubicBezTo>
                  <a:pt x="4380963" y="945704"/>
                  <a:pt x="4379598" y="958143"/>
                  <a:pt x="4372377" y="967169"/>
                </a:cubicBezTo>
                <a:cubicBezTo>
                  <a:pt x="4342217" y="1004870"/>
                  <a:pt x="4297329" y="1042959"/>
                  <a:pt x="4256467" y="1070200"/>
                </a:cubicBezTo>
                <a:cubicBezTo>
                  <a:pt x="4235639" y="1084085"/>
                  <a:pt x="4215081" y="1098977"/>
                  <a:pt x="4192073" y="1108837"/>
                </a:cubicBezTo>
                <a:cubicBezTo>
                  <a:pt x="4177048" y="1115276"/>
                  <a:pt x="4161117" y="1119918"/>
                  <a:pt x="4146997" y="1128155"/>
                </a:cubicBezTo>
                <a:cubicBezTo>
                  <a:pt x="4135125" y="1135080"/>
                  <a:pt x="4127093" y="1147766"/>
                  <a:pt x="4114800" y="1153913"/>
                </a:cubicBezTo>
                <a:cubicBezTo>
                  <a:pt x="3981453" y="1220587"/>
                  <a:pt x="4046982" y="1182753"/>
                  <a:pt x="3953814" y="1211868"/>
                </a:cubicBezTo>
                <a:cubicBezTo>
                  <a:pt x="3936309" y="1217338"/>
                  <a:pt x="3919892" y="1226011"/>
                  <a:pt x="3902298" y="1231186"/>
                </a:cubicBezTo>
                <a:cubicBezTo>
                  <a:pt x="3857740" y="1244291"/>
                  <a:pt x="3805472" y="1249470"/>
                  <a:pt x="3760631" y="1256944"/>
                </a:cubicBezTo>
                <a:lnTo>
                  <a:pt x="3651160" y="1276262"/>
                </a:lnTo>
                <a:cubicBezTo>
                  <a:pt x="3642574" y="1282701"/>
                  <a:pt x="3635173" y="1291139"/>
                  <a:pt x="3625403" y="1295580"/>
                </a:cubicBezTo>
                <a:cubicBezTo>
                  <a:pt x="3526643" y="1340471"/>
                  <a:pt x="3627086" y="1277533"/>
                  <a:pt x="3548129" y="1327778"/>
                </a:cubicBezTo>
                <a:cubicBezTo>
                  <a:pt x="3535071" y="1336088"/>
                  <a:pt x="3509493" y="1353535"/>
                  <a:pt x="3509493" y="1353535"/>
                </a:cubicBezTo>
                <a:cubicBezTo>
                  <a:pt x="3507346" y="1364268"/>
                  <a:pt x="3505427" y="1375048"/>
                  <a:pt x="3503053" y="1385733"/>
                </a:cubicBezTo>
                <a:cubicBezTo>
                  <a:pt x="3501133" y="1394372"/>
                  <a:pt x="3498197" y="1402783"/>
                  <a:pt x="3496614" y="1411490"/>
                </a:cubicBezTo>
                <a:cubicBezTo>
                  <a:pt x="3493899" y="1426423"/>
                  <a:pt x="3495361" y="1442302"/>
                  <a:pt x="3490174" y="1456566"/>
                </a:cubicBezTo>
                <a:cubicBezTo>
                  <a:pt x="3486506" y="1466652"/>
                  <a:pt x="3476809" y="1473394"/>
                  <a:pt x="3470856" y="1482324"/>
                </a:cubicBezTo>
                <a:cubicBezTo>
                  <a:pt x="3463914" y="1492738"/>
                  <a:pt x="3458257" y="1503962"/>
                  <a:pt x="3451538" y="1514521"/>
                </a:cubicBezTo>
                <a:cubicBezTo>
                  <a:pt x="3399723" y="1595945"/>
                  <a:pt x="3452102" y="1520396"/>
                  <a:pt x="3400022" y="1572476"/>
                </a:cubicBezTo>
                <a:cubicBezTo>
                  <a:pt x="3392433" y="1580065"/>
                  <a:pt x="3388725" y="1591104"/>
                  <a:pt x="3380704" y="1598234"/>
                </a:cubicBezTo>
                <a:cubicBezTo>
                  <a:pt x="3368704" y="1608901"/>
                  <a:pt x="3309628" y="1643917"/>
                  <a:pt x="3296991" y="1649749"/>
                </a:cubicBezTo>
                <a:cubicBezTo>
                  <a:pt x="3284665" y="1655438"/>
                  <a:pt x="3271525" y="1659335"/>
                  <a:pt x="3258355" y="1662628"/>
                </a:cubicBezTo>
                <a:cubicBezTo>
                  <a:pt x="3169785" y="1684771"/>
                  <a:pt x="3158803" y="1683122"/>
                  <a:pt x="3065172" y="1694826"/>
                </a:cubicBezTo>
                <a:cubicBezTo>
                  <a:pt x="2975020" y="1690533"/>
                  <a:pt x="2884687" y="1689088"/>
                  <a:pt x="2794715" y="1681947"/>
                </a:cubicBezTo>
                <a:cubicBezTo>
                  <a:pt x="2749324" y="1678344"/>
                  <a:pt x="2704816" y="1666945"/>
                  <a:pt x="2659487" y="1662628"/>
                </a:cubicBezTo>
                <a:cubicBezTo>
                  <a:pt x="2614563" y="1658349"/>
                  <a:pt x="2569303" y="1658919"/>
                  <a:pt x="2524259" y="1656189"/>
                </a:cubicBezTo>
                <a:cubicBezTo>
                  <a:pt x="2498459" y="1654625"/>
                  <a:pt x="2472744" y="1651896"/>
                  <a:pt x="2446986" y="1649749"/>
                </a:cubicBezTo>
                <a:cubicBezTo>
                  <a:pt x="2341808" y="1654042"/>
                  <a:pt x="2236507" y="1655958"/>
                  <a:pt x="2131453" y="1662628"/>
                </a:cubicBezTo>
                <a:cubicBezTo>
                  <a:pt x="1762759" y="1686037"/>
                  <a:pt x="2288617" y="1664635"/>
                  <a:pt x="1964028" y="1688386"/>
                </a:cubicBezTo>
                <a:cubicBezTo>
                  <a:pt x="1901909" y="1692931"/>
                  <a:pt x="1839517" y="1692286"/>
                  <a:pt x="1777284" y="1694826"/>
                </a:cubicBezTo>
                <a:cubicBezTo>
                  <a:pt x="1438243" y="1708665"/>
                  <a:pt x="1948907" y="1695135"/>
                  <a:pt x="1332963" y="1707704"/>
                </a:cubicBezTo>
                <a:lnTo>
                  <a:pt x="721217" y="1688386"/>
                </a:lnTo>
                <a:cubicBezTo>
                  <a:pt x="636983" y="1685404"/>
                  <a:pt x="595824" y="1680711"/>
                  <a:pt x="515155" y="1675507"/>
                </a:cubicBezTo>
                <a:cubicBezTo>
                  <a:pt x="165735" y="1652964"/>
                  <a:pt x="312710" y="1666855"/>
                  <a:pt x="141667" y="1649749"/>
                </a:cubicBezTo>
                <a:cubicBezTo>
                  <a:pt x="98592" y="1628212"/>
                  <a:pt x="131400" y="1648010"/>
                  <a:pt x="96591" y="1617552"/>
                </a:cubicBezTo>
                <a:cubicBezTo>
                  <a:pt x="86248" y="1608502"/>
                  <a:pt x="74112" y="1601513"/>
                  <a:pt x="64394" y="1591795"/>
                </a:cubicBezTo>
                <a:cubicBezTo>
                  <a:pt x="58921" y="1586322"/>
                  <a:pt x="55497" y="1579113"/>
                  <a:pt x="51515" y="1572476"/>
                </a:cubicBezTo>
                <a:cubicBezTo>
                  <a:pt x="42612" y="1557637"/>
                  <a:pt x="34344" y="1542425"/>
                  <a:pt x="25758" y="1527400"/>
                </a:cubicBezTo>
                <a:cubicBezTo>
                  <a:pt x="21465" y="1510228"/>
                  <a:pt x="16141" y="1493282"/>
                  <a:pt x="12879" y="1475885"/>
                </a:cubicBezTo>
                <a:cubicBezTo>
                  <a:pt x="8970" y="1455040"/>
                  <a:pt x="1670" y="1376675"/>
                  <a:pt x="0" y="1359975"/>
                </a:cubicBezTo>
                <a:cubicBezTo>
                  <a:pt x="7475" y="1288963"/>
                  <a:pt x="4296" y="1251572"/>
                  <a:pt x="25758" y="1192549"/>
                </a:cubicBezTo>
                <a:cubicBezTo>
                  <a:pt x="29038" y="1183528"/>
                  <a:pt x="33311" y="1174779"/>
                  <a:pt x="38636" y="1166792"/>
                </a:cubicBezTo>
                <a:cubicBezTo>
                  <a:pt x="50543" y="1148932"/>
                  <a:pt x="65612" y="1133297"/>
                  <a:pt x="77273" y="1115276"/>
                </a:cubicBezTo>
                <a:cubicBezTo>
                  <a:pt x="89278" y="1096722"/>
                  <a:pt x="96210" y="1075000"/>
                  <a:pt x="109470" y="1057321"/>
                </a:cubicBezTo>
                <a:cubicBezTo>
                  <a:pt x="141460" y="1014667"/>
                  <a:pt x="182926" y="979335"/>
                  <a:pt x="212501" y="934972"/>
                </a:cubicBezTo>
                <a:cubicBezTo>
                  <a:pt x="225380" y="915654"/>
                  <a:pt x="238740" y="896647"/>
                  <a:pt x="251138" y="877017"/>
                </a:cubicBezTo>
                <a:cubicBezTo>
                  <a:pt x="283950" y="825065"/>
                  <a:pt x="284415" y="817550"/>
                  <a:pt x="315532" y="773986"/>
                </a:cubicBezTo>
                <a:cubicBezTo>
                  <a:pt x="328008" y="756519"/>
                  <a:pt x="337750" y="736297"/>
                  <a:pt x="354169" y="722471"/>
                </a:cubicBezTo>
                <a:cubicBezTo>
                  <a:pt x="379231" y="701366"/>
                  <a:pt x="410619" y="689130"/>
                  <a:pt x="437881" y="670955"/>
                </a:cubicBezTo>
                <a:cubicBezTo>
                  <a:pt x="494359" y="633303"/>
                  <a:pt x="549974" y="594360"/>
                  <a:pt x="605307" y="555045"/>
                </a:cubicBezTo>
                <a:cubicBezTo>
                  <a:pt x="631553" y="536396"/>
                  <a:pt x="654971" y="513655"/>
                  <a:pt x="682580" y="497090"/>
                </a:cubicBezTo>
                <a:cubicBezTo>
                  <a:pt x="762669" y="449037"/>
                  <a:pt x="765819" y="444290"/>
                  <a:pt x="869324" y="400499"/>
                </a:cubicBezTo>
                <a:cubicBezTo>
                  <a:pt x="939439" y="370835"/>
                  <a:pt x="1010729" y="344014"/>
                  <a:pt x="1081825" y="316786"/>
                </a:cubicBezTo>
                <a:cubicBezTo>
                  <a:pt x="1111624" y="305374"/>
                  <a:pt x="1144272" y="300421"/>
                  <a:pt x="1171977" y="284589"/>
                </a:cubicBezTo>
                <a:cubicBezTo>
                  <a:pt x="1253067" y="238251"/>
                  <a:pt x="1182520" y="274202"/>
                  <a:pt x="1300766" y="233073"/>
                </a:cubicBezTo>
                <a:cubicBezTo>
                  <a:pt x="1371954" y="208312"/>
                  <a:pt x="1442220" y="180962"/>
                  <a:pt x="1513267" y="155800"/>
                </a:cubicBezTo>
                <a:cubicBezTo>
                  <a:pt x="1555225" y="140940"/>
                  <a:pt x="1633255" y="114450"/>
                  <a:pt x="1680693" y="104285"/>
                </a:cubicBezTo>
                <a:cubicBezTo>
                  <a:pt x="1736305" y="92368"/>
                  <a:pt x="1878825" y="64583"/>
                  <a:pt x="1957589" y="52769"/>
                </a:cubicBezTo>
                <a:cubicBezTo>
                  <a:pt x="1974703" y="50202"/>
                  <a:pt x="1992034" y="49175"/>
                  <a:pt x="2009104" y="46330"/>
                </a:cubicBezTo>
                <a:cubicBezTo>
                  <a:pt x="2129342" y="26290"/>
                  <a:pt x="2112724" y="20444"/>
                  <a:pt x="2247363" y="14133"/>
                </a:cubicBezTo>
                <a:cubicBezTo>
                  <a:pt x="2339585" y="9810"/>
                  <a:pt x="2431960" y="9840"/>
                  <a:pt x="2524259" y="7693"/>
                </a:cubicBezTo>
                <a:cubicBezTo>
                  <a:pt x="2585017" y="-4458"/>
                  <a:pt x="2555374" y="-2146"/>
                  <a:pt x="2653048" y="14133"/>
                </a:cubicBezTo>
                <a:cubicBezTo>
                  <a:pt x="2829656" y="43568"/>
                  <a:pt x="2678294" y="26317"/>
                  <a:pt x="2814034" y="39890"/>
                </a:cubicBezTo>
                <a:cubicBezTo>
                  <a:pt x="2927675" y="65144"/>
                  <a:pt x="2813295" y="42314"/>
                  <a:pt x="2942822" y="59209"/>
                </a:cubicBezTo>
                <a:cubicBezTo>
                  <a:pt x="2999818" y="66644"/>
                  <a:pt x="3139989" y="95166"/>
                  <a:pt x="3174642" y="104285"/>
                </a:cubicBezTo>
                <a:cubicBezTo>
                  <a:pt x="3215425" y="115017"/>
                  <a:pt x="3256843" y="123577"/>
                  <a:pt x="3296991" y="136482"/>
                </a:cubicBezTo>
                <a:lnTo>
                  <a:pt x="3477296" y="194437"/>
                </a:lnTo>
                <a:cubicBezTo>
                  <a:pt x="3581923" y="228502"/>
                  <a:pt x="3558362" y="222989"/>
                  <a:pt x="3657600" y="252392"/>
                </a:cubicBezTo>
                <a:cubicBezTo>
                  <a:pt x="3687565" y="261271"/>
                  <a:pt x="3718734" y="266542"/>
                  <a:pt x="3747752" y="278149"/>
                </a:cubicBezTo>
                <a:cubicBezTo>
                  <a:pt x="3862702" y="324130"/>
                  <a:pt x="3803433" y="298755"/>
                  <a:pt x="3973132" y="381180"/>
                </a:cubicBezTo>
                <a:cubicBezTo>
                  <a:pt x="4049731" y="418385"/>
                  <a:pt x="4082984" y="433078"/>
                  <a:pt x="4153436" y="503530"/>
                </a:cubicBezTo>
                <a:cubicBezTo>
                  <a:pt x="4184575" y="534669"/>
                  <a:pt x="4221450" y="567817"/>
                  <a:pt x="4243589" y="606561"/>
                </a:cubicBezTo>
                <a:cubicBezTo>
                  <a:pt x="4252175" y="621586"/>
                  <a:pt x="4259214" y="637608"/>
                  <a:pt x="4269346" y="651637"/>
                </a:cubicBezTo>
                <a:cubicBezTo>
                  <a:pt x="4287208" y="676369"/>
                  <a:pt x="4308243" y="698649"/>
                  <a:pt x="4327301" y="722471"/>
                </a:cubicBezTo>
                <a:cubicBezTo>
                  <a:pt x="4334005" y="730851"/>
                  <a:pt x="4339030" y="740639"/>
                  <a:pt x="4346619" y="748228"/>
                </a:cubicBezTo>
                <a:cubicBezTo>
                  <a:pt x="4353059" y="754668"/>
                  <a:pt x="4360645" y="760136"/>
                  <a:pt x="4365938" y="767547"/>
                </a:cubicBezTo>
                <a:cubicBezTo>
                  <a:pt x="4371040" y="774690"/>
                  <a:pt x="4383428" y="801654"/>
                  <a:pt x="4385256" y="812623"/>
                </a:cubicBezTo>
                <a:cubicBezTo>
                  <a:pt x="4386315" y="818975"/>
                  <a:pt x="4365938" y="817989"/>
                  <a:pt x="4365938" y="838380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4A8B2E4-AB10-91C1-4D62-81813E281BAF}"/>
              </a:ext>
            </a:extLst>
          </p:cNvPr>
          <p:cNvSpPr/>
          <p:nvPr/>
        </p:nvSpPr>
        <p:spPr>
          <a:xfrm>
            <a:off x="1439694" y="1776654"/>
            <a:ext cx="2060812" cy="835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Factoring</a:t>
            </a:r>
            <a:endParaRPr lang="en-US" sz="24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10EDF0F-29D9-E512-461B-570197C6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en-US" sz="4000" dirty="0"/>
              <a:t>Mechanism: Factoring -&gt; Encoding -&gt; </a:t>
            </a:r>
            <a:r>
              <a:rPr lang="en-US" sz="4000" dirty="0" err="1"/>
              <a:t>Ensembling</a:t>
            </a:r>
            <a:endParaRPr lang="en-US" sz="40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F7D8F3D-2726-2D23-1442-0B02502958A7}"/>
              </a:ext>
            </a:extLst>
          </p:cNvPr>
          <p:cNvSpPr/>
          <p:nvPr/>
        </p:nvSpPr>
        <p:spPr>
          <a:xfrm>
            <a:off x="7207201" y="5305347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880B05DF-0B24-40F0-14B4-DEC69C6C6604}"/>
              </a:ext>
            </a:extLst>
          </p:cNvPr>
          <p:cNvSpPr/>
          <p:nvPr/>
        </p:nvSpPr>
        <p:spPr>
          <a:xfrm>
            <a:off x="8153878" y="5305347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42DE6500-E1BC-B07C-BD6E-97AB04B335A9}"/>
              </a:ext>
            </a:extLst>
          </p:cNvPr>
          <p:cNvSpPr/>
          <p:nvPr/>
        </p:nvSpPr>
        <p:spPr>
          <a:xfrm>
            <a:off x="9111307" y="5305347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E46CE70-95EF-9541-8C6E-C8C0289F3128}"/>
              </a:ext>
            </a:extLst>
          </p:cNvPr>
          <p:cNvSpPr/>
          <p:nvPr/>
        </p:nvSpPr>
        <p:spPr>
          <a:xfrm>
            <a:off x="10014946" y="5305347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D9F9F4E-5723-514B-FDA8-EFF1EA9A6879}"/>
              </a:ext>
            </a:extLst>
          </p:cNvPr>
          <p:cNvSpPr/>
          <p:nvPr/>
        </p:nvSpPr>
        <p:spPr>
          <a:xfrm>
            <a:off x="10983129" y="5305347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  <p:bldP spid="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7" grpId="0" animBg="1"/>
      <p:bldP spid="7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1173E-43F4-4A9F-94B9-B609228A9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8C365F-72F5-40BF-946F-830F6213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686" y="3586892"/>
            <a:ext cx="4583917" cy="101571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2E38187-C7C0-4B97-B8B6-0A3C20D5F288}"/>
              </a:ext>
            </a:extLst>
          </p:cNvPr>
          <p:cNvSpPr/>
          <p:nvPr/>
        </p:nvSpPr>
        <p:spPr>
          <a:xfrm>
            <a:off x="1456849" y="3875466"/>
            <a:ext cx="433090" cy="59458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8B23F2-D428-4F0E-A6DB-52499C6A20E4}"/>
              </a:ext>
            </a:extLst>
          </p:cNvPr>
          <p:cNvSpPr/>
          <p:nvPr/>
        </p:nvSpPr>
        <p:spPr>
          <a:xfrm>
            <a:off x="2682871" y="3965455"/>
            <a:ext cx="343351" cy="29895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912216-D5BA-4A33-B989-100D6C7244CC}"/>
              </a:ext>
            </a:extLst>
          </p:cNvPr>
          <p:cNvGrpSpPr/>
          <p:nvPr/>
        </p:nvGrpSpPr>
        <p:grpSpPr>
          <a:xfrm>
            <a:off x="6657194" y="3384059"/>
            <a:ext cx="2268488" cy="1755499"/>
            <a:chOff x="8139256" y="4635913"/>
            <a:chExt cx="2268488" cy="1755499"/>
          </a:xfrm>
        </p:grpSpPr>
        <p:graphicFrame>
          <p:nvGraphicFramePr>
            <p:cNvPr id="49" name="Google Shape;1217;p52">
              <a:extLst>
                <a:ext uri="{FF2B5EF4-FFF2-40B4-BE49-F238E27FC236}">
                  <a16:creationId xmlns:a16="http://schemas.microsoft.com/office/drawing/2014/main" id="{B7A121DA-62DC-4480-864C-5A104D060A7A}"/>
                </a:ext>
              </a:extLst>
            </p:cNvPr>
            <p:cNvGraphicFramePr/>
            <p:nvPr/>
          </p:nvGraphicFramePr>
          <p:xfrm>
            <a:off x="8686038" y="4639591"/>
            <a:ext cx="1713000" cy="154426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7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08000">
                  <a:tc rowSpan="3" gridSpan="3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 dirty="0"/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FFFFF"/>
                      </a:solidFill>
                    </a:tcPr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8000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267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50" name="Google Shape;1221;p52">
              <a:extLst>
                <a:ext uri="{FF2B5EF4-FFF2-40B4-BE49-F238E27FC236}">
                  <a16:creationId xmlns:a16="http://schemas.microsoft.com/office/drawing/2014/main" id="{A09FE1EA-1340-4098-802F-7E0219942A97}"/>
                </a:ext>
              </a:extLst>
            </p:cNvPr>
            <p:cNvGraphicFramePr/>
            <p:nvPr/>
          </p:nvGraphicFramePr>
          <p:xfrm>
            <a:off x="8165086" y="4798462"/>
            <a:ext cx="1703463" cy="15852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678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51" name="Google Shape;1223;p52">
              <a:extLst>
                <a:ext uri="{FF2B5EF4-FFF2-40B4-BE49-F238E27FC236}">
                  <a16:creationId xmlns:a16="http://schemas.microsoft.com/office/drawing/2014/main" id="{1F9C99B2-B020-40C7-BDB8-1D139EEA73B1}"/>
                </a:ext>
              </a:extLst>
            </p:cNvPr>
            <p:cNvCxnSpPr/>
            <p:nvPr/>
          </p:nvCxnSpPr>
          <p:spPr>
            <a:xfrm rot="10800000" flipH="1">
              <a:off x="8139256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224;p52">
              <a:extLst>
                <a:ext uri="{FF2B5EF4-FFF2-40B4-BE49-F238E27FC236}">
                  <a16:creationId xmlns:a16="http://schemas.microsoft.com/office/drawing/2014/main" id="{9C7C6F5A-F1CB-45D6-85FF-830D0FCD389C}"/>
                </a:ext>
              </a:extLst>
            </p:cNvPr>
            <p:cNvCxnSpPr/>
            <p:nvPr/>
          </p:nvCxnSpPr>
          <p:spPr>
            <a:xfrm rot="10800000" flipH="1">
              <a:off x="9879344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225;p52">
              <a:extLst>
                <a:ext uri="{FF2B5EF4-FFF2-40B4-BE49-F238E27FC236}">
                  <a16:creationId xmlns:a16="http://schemas.microsoft.com/office/drawing/2014/main" id="{C8FEB79E-2DA6-4581-9F62-CF7BA535B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343" y="6183858"/>
              <a:ext cx="519695" cy="20755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226;p52">
              <a:extLst>
                <a:ext uri="{FF2B5EF4-FFF2-40B4-BE49-F238E27FC236}">
                  <a16:creationId xmlns:a16="http://schemas.microsoft.com/office/drawing/2014/main" id="{3A6868E3-BEA5-4BFC-A011-0737ABB890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71635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227;p52">
              <a:extLst>
                <a:ext uri="{FF2B5EF4-FFF2-40B4-BE49-F238E27FC236}">
                  <a16:creationId xmlns:a16="http://schemas.microsoft.com/office/drawing/2014/main" id="{ABF80131-3BB4-43F4-8755-A0E0D17F427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17119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228;p52">
              <a:extLst>
                <a:ext uri="{FF2B5EF4-FFF2-40B4-BE49-F238E27FC236}">
                  <a16:creationId xmlns:a16="http://schemas.microsoft.com/office/drawing/2014/main" id="{D3D6CA62-7275-4886-AD3F-880BD03495B6}"/>
                </a:ext>
              </a:extLst>
            </p:cNvPr>
            <p:cNvCxnSpPr/>
            <p:nvPr/>
          </p:nvCxnSpPr>
          <p:spPr>
            <a:xfrm rot="10800000" flipH="1">
              <a:off x="9321296" y="4637417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229;p52">
              <a:extLst>
                <a:ext uri="{FF2B5EF4-FFF2-40B4-BE49-F238E27FC236}">
                  <a16:creationId xmlns:a16="http://schemas.microsoft.com/office/drawing/2014/main" id="{A2D46DD3-F07A-4845-9E2D-E45EA0018537}"/>
                </a:ext>
              </a:extLst>
            </p:cNvPr>
            <p:cNvCxnSpPr/>
            <p:nvPr/>
          </p:nvCxnSpPr>
          <p:spPr>
            <a:xfrm rot="10800000" flipH="1">
              <a:off x="8735968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230;p52">
              <a:extLst>
                <a:ext uri="{FF2B5EF4-FFF2-40B4-BE49-F238E27FC236}">
                  <a16:creationId xmlns:a16="http://schemas.microsoft.com/office/drawing/2014/main" id="{1AA56BD0-ECA9-49C9-AABF-236633A621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575" y="4687584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231;p52">
              <a:extLst>
                <a:ext uri="{FF2B5EF4-FFF2-40B4-BE49-F238E27FC236}">
                  <a16:creationId xmlns:a16="http://schemas.microsoft.com/office/drawing/2014/main" id="{DAACB0A2-84E8-4DF2-83CF-CD3D6966FBE7}"/>
                </a:ext>
              </a:extLst>
            </p:cNvPr>
            <p:cNvCxnSpPr/>
            <p:nvPr/>
          </p:nvCxnSpPr>
          <p:spPr>
            <a:xfrm>
              <a:off x="8501627" y="4674713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232;p52">
              <a:extLst>
                <a:ext uri="{FF2B5EF4-FFF2-40B4-BE49-F238E27FC236}">
                  <a16:creationId xmlns:a16="http://schemas.microsoft.com/office/drawing/2014/main" id="{29084DCD-B3C0-46CB-A3AE-D5D60019D23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535" y="4726248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233;p52">
              <a:extLst>
                <a:ext uri="{FF2B5EF4-FFF2-40B4-BE49-F238E27FC236}">
                  <a16:creationId xmlns:a16="http://schemas.microsoft.com/office/drawing/2014/main" id="{9A593892-96CB-4664-A369-918B43F13460}"/>
                </a:ext>
              </a:extLst>
            </p:cNvPr>
            <p:cNvCxnSpPr/>
            <p:nvPr/>
          </p:nvCxnSpPr>
          <p:spPr>
            <a:xfrm>
              <a:off x="8348475" y="4726265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AC0C84E0-8755-41DC-B663-474EE3696929}"/>
              </a:ext>
            </a:extLst>
          </p:cNvPr>
          <p:cNvSpPr/>
          <p:nvPr/>
        </p:nvSpPr>
        <p:spPr>
          <a:xfrm>
            <a:off x="269873" y="3306572"/>
            <a:ext cx="2623001" cy="22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83A42E-F8F7-4FC8-87DA-5DBA9A73E6B1}"/>
              </a:ext>
            </a:extLst>
          </p:cNvPr>
          <p:cNvSpPr txBox="1"/>
          <p:nvPr/>
        </p:nvSpPr>
        <p:spPr>
          <a:xfrm>
            <a:off x="722340" y="4682606"/>
            <a:ext cx="352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Inefficient in the incremental setting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A1A6AA-09AE-4521-B407-97E8690B3E3A}"/>
              </a:ext>
            </a:extLst>
          </p:cNvPr>
          <p:cNvSpPr txBox="1"/>
          <p:nvPr/>
        </p:nvSpPr>
        <p:spPr>
          <a:xfrm>
            <a:off x="6700676" y="5364672"/>
            <a:ext cx="398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Twice as fast, </a:t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equal or better LM quality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77B98A-034E-4EBB-9874-2942324E7A45}"/>
              </a:ext>
            </a:extLst>
          </p:cNvPr>
          <p:cNvGrpSpPr/>
          <p:nvPr/>
        </p:nvGrpSpPr>
        <p:grpSpPr>
          <a:xfrm>
            <a:off x="8395270" y="3429000"/>
            <a:ext cx="2268488" cy="1755499"/>
            <a:chOff x="9309670" y="4189083"/>
            <a:chExt cx="2268488" cy="175549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F47A1-42D4-4C01-AFBC-B92E9062EF5E}"/>
                </a:ext>
              </a:extLst>
            </p:cNvPr>
            <p:cNvSpPr/>
            <p:nvPr/>
          </p:nvSpPr>
          <p:spPr>
            <a:xfrm rot="20361203">
              <a:off x="10920235" y="5542221"/>
              <a:ext cx="64060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31B446F-6506-4F79-BA70-D814C78ED33A}"/>
                </a:ext>
              </a:extLst>
            </p:cNvPr>
            <p:cNvGrpSpPr/>
            <p:nvPr/>
          </p:nvGrpSpPr>
          <p:grpSpPr>
            <a:xfrm>
              <a:off x="9309670" y="4189083"/>
              <a:ext cx="2268488" cy="1755499"/>
              <a:chOff x="8139256" y="4635913"/>
              <a:chExt cx="2268488" cy="1755499"/>
            </a:xfrm>
          </p:grpSpPr>
          <p:graphicFrame>
            <p:nvGraphicFramePr>
              <p:cNvPr id="63" name="Google Shape;1217;p52">
                <a:extLst>
                  <a:ext uri="{FF2B5EF4-FFF2-40B4-BE49-F238E27FC236}">
                    <a16:creationId xmlns:a16="http://schemas.microsoft.com/office/drawing/2014/main" id="{79C87DA4-E214-43C2-A00A-417942ECFC2B}"/>
                  </a:ext>
                </a:extLst>
              </p:cNvPr>
              <p:cNvGraphicFramePr/>
              <p:nvPr/>
            </p:nvGraphicFramePr>
            <p:xfrm>
              <a:off x="8686038" y="4639591"/>
              <a:ext cx="1713000" cy="1544267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7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8000">
                    <a:tc rowSpan="3" gridSpan="3"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400" dirty="0"/>
                        </a:p>
                      </a:txBody>
                      <a:tcPr marL="121900" marR="121900" marT="121900" marB="121900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00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267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64" name="Google Shape;1221;p52">
                <a:extLst>
                  <a:ext uri="{FF2B5EF4-FFF2-40B4-BE49-F238E27FC236}">
                    <a16:creationId xmlns:a16="http://schemas.microsoft.com/office/drawing/2014/main" id="{AF3F3ACE-1ADA-488E-87AA-76BB8DD6C80E}"/>
                  </a:ext>
                </a:extLst>
              </p:cNvPr>
              <p:cNvGraphicFramePr/>
              <p:nvPr/>
            </p:nvGraphicFramePr>
            <p:xfrm>
              <a:off x="8165086" y="4798462"/>
              <a:ext cx="1703463" cy="15852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678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.15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.25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.6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.75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.05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.2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.3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.65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cxnSp>
            <p:nvCxnSpPr>
              <p:cNvPr id="65" name="Google Shape;1223;p52">
                <a:extLst>
                  <a:ext uri="{FF2B5EF4-FFF2-40B4-BE49-F238E27FC236}">
                    <a16:creationId xmlns:a16="http://schemas.microsoft.com/office/drawing/2014/main" id="{AEB6D27D-CC0D-4AC6-B65E-FB213CD1FDDB}"/>
                  </a:ext>
                </a:extLst>
              </p:cNvPr>
              <p:cNvCxnSpPr/>
              <p:nvPr/>
            </p:nvCxnSpPr>
            <p:spPr>
              <a:xfrm rot="10800000" flipH="1">
                <a:off x="8139256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1224;p52">
                <a:extLst>
                  <a:ext uri="{FF2B5EF4-FFF2-40B4-BE49-F238E27FC236}">
                    <a16:creationId xmlns:a16="http://schemas.microsoft.com/office/drawing/2014/main" id="{F8CFB33D-10B3-4F29-A2EF-AC5DBEBB34CE}"/>
                  </a:ext>
                </a:extLst>
              </p:cNvPr>
              <p:cNvCxnSpPr/>
              <p:nvPr/>
            </p:nvCxnSpPr>
            <p:spPr>
              <a:xfrm rot="10800000" flipH="1">
                <a:off x="9879344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1225;p52">
                <a:extLst>
                  <a:ext uri="{FF2B5EF4-FFF2-40B4-BE49-F238E27FC236}">
                    <a16:creationId xmlns:a16="http://schemas.microsoft.com/office/drawing/2014/main" id="{FFEC9DC2-CD87-4F83-85C1-43D43FBDA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343" y="6183858"/>
                <a:ext cx="519695" cy="2075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1226;p52">
                <a:extLst>
                  <a:ext uri="{FF2B5EF4-FFF2-40B4-BE49-F238E27FC236}">
                    <a16:creationId xmlns:a16="http://schemas.microsoft.com/office/drawing/2014/main" id="{CD2EFA1C-90AD-44F2-8BDA-403AB6A783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71635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227;p52">
                <a:extLst>
                  <a:ext uri="{FF2B5EF4-FFF2-40B4-BE49-F238E27FC236}">
                    <a16:creationId xmlns:a16="http://schemas.microsoft.com/office/drawing/2014/main" id="{0FA15E2D-B5CD-4A07-B96F-BEED7411D5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17119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1228;p52">
                <a:extLst>
                  <a:ext uri="{FF2B5EF4-FFF2-40B4-BE49-F238E27FC236}">
                    <a16:creationId xmlns:a16="http://schemas.microsoft.com/office/drawing/2014/main" id="{7A67AD5B-49E9-47C1-87DA-429F2BEDE465}"/>
                  </a:ext>
                </a:extLst>
              </p:cNvPr>
              <p:cNvCxnSpPr/>
              <p:nvPr/>
            </p:nvCxnSpPr>
            <p:spPr>
              <a:xfrm rot="10800000" flipH="1">
                <a:off x="9321296" y="4637417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229;p52">
                <a:extLst>
                  <a:ext uri="{FF2B5EF4-FFF2-40B4-BE49-F238E27FC236}">
                    <a16:creationId xmlns:a16="http://schemas.microsoft.com/office/drawing/2014/main" id="{CDBBB909-4202-4F5E-AA81-9471BA12745B}"/>
                  </a:ext>
                </a:extLst>
              </p:cNvPr>
              <p:cNvCxnSpPr/>
              <p:nvPr/>
            </p:nvCxnSpPr>
            <p:spPr>
              <a:xfrm rot="10800000" flipH="1">
                <a:off x="8735968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1230;p52">
                <a:extLst>
                  <a:ext uri="{FF2B5EF4-FFF2-40B4-BE49-F238E27FC236}">
                    <a16:creationId xmlns:a16="http://schemas.microsoft.com/office/drawing/2014/main" id="{E769CAE2-F10E-4A7E-99F6-C2B007FAE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5575" y="4687584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1231;p52">
                <a:extLst>
                  <a:ext uri="{FF2B5EF4-FFF2-40B4-BE49-F238E27FC236}">
                    <a16:creationId xmlns:a16="http://schemas.microsoft.com/office/drawing/2014/main" id="{F5E6C904-1485-47D5-ADC9-7A994AE76564}"/>
                  </a:ext>
                </a:extLst>
              </p:cNvPr>
              <p:cNvCxnSpPr/>
              <p:nvPr/>
            </p:nvCxnSpPr>
            <p:spPr>
              <a:xfrm>
                <a:off x="8501627" y="4674713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232;p52">
                <a:extLst>
                  <a:ext uri="{FF2B5EF4-FFF2-40B4-BE49-F238E27FC236}">
                    <a16:creationId xmlns:a16="http://schemas.microsoft.com/office/drawing/2014/main" id="{31F52D25-8625-4C20-92F6-A23678480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535" y="4726248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1233;p52">
                <a:extLst>
                  <a:ext uri="{FF2B5EF4-FFF2-40B4-BE49-F238E27FC236}">
                    <a16:creationId xmlns:a16="http://schemas.microsoft.com/office/drawing/2014/main" id="{75F9E67B-9A7F-42FC-BE4C-C2A708B0AB15}"/>
                  </a:ext>
                </a:extLst>
              </p:cNvPr>
              <p:cNvCxnSpPr/>
              <p:nvPr/>
            </p:nvCxnSpPr>
            <p:spPr>
              <a:xfrm>
                <a:off x="8348475" y="4726265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D297F5F-D529-439D-B8C4-81365DE369C1}"/>
              </a:ext>
            </a:extLst>
          </p:cNvPr>
          <p:cNvSpPr/>
          <p:nvPr/>
        </p:nvSpPr>
        <p:spPr>
          <a:xfrm>
            <a:off x="473758" y="3835164"/>
            <a:ext cx="358133" cy="263035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A6D275A-6358-4C7A-8BD3-52D4FD0104CE}"/>
              </a:ext>
            </a:extLst>
          </p:cNvPr>
          <p:cNvSpPr/>
          <p:nvPr/>
        </p:nvSpPr>
        <p:spPr>
          <a:xfrm>
            <a:off x="3001095" y="3929988"/>
            <a:ext cx="139227" cy="168211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8DA7EF-440B-4591-8EFB-2F25655495F8}"/>
              </a:ext>
            </a:extLst>
          </p:cNvPr>
          <p:cNvSpPr/>
          <p:nvPr/>
        </p:nvSpPr>
        <p:spPr>
          <a:xfrm>
            <a:off x="3351802" y="3922462"/>
            <a:ext cx="139227" cy="168211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702B9C4-6F08-4C43-8D60-7ED00285C880}"/>
              </a:ext>
            </a:extLst>
          </p:cNvPr>
          <p:cNvSpPr/>
          <p:nvPr/>
        </p:nvSpPr>
        <p:spPr>
          <a:xfrm>
            <a:off x="4047831" y="3908271"/>
            <a:ext cx="139227" cy="168211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90288E-ACDA-4026-B310-D099A678B8DE}"/>
              </a:ext>
            </a:extLst>
          </p:cNvPr>
          <p:cNvSpPr/>
          <p:nvPr/>
        </p:nvSpPr>
        <p:spPr>
          <a:xfrm>
            <a:off x="4348858" y="3904842"/>
            <a:ext cx="139227" cy="168211"/>
          </a:xfrm>
          <a:prstGeom prst="ellipse">
            <a:avLst/>
          </a:prstGeom>
          <a:noFill/>
          <a:ln w="38100"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2C475-410B-479F-8477-5F2170618B0E}"/>
              </a:ext>
            </a:extLst>
          </p:cNvPr>
          <p:cNvSpPr txBox="1"/>
          <p:nvPr/>
        </p:nvSpPr>
        <p:spPr>
          <a:xfrm>
            <a:off x="8955428" y="2044130"/>
            <a:ext cx="233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"High resolution"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1FFD6E-E487-4589-AE5C-80B80CAEE05C}"/>
              </a:ext>
            </a:extLst>
          </p:cNvPr>
          <p:cNvSpPr txBox="1"/>
          <p:nvPr/>
        </p:nvSpPr>
        <p:spPr>
          <a:xfrm>
            <a:off x="9852946" y="2870074"/>
            <a:ext cx="227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"Low resolution"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05B2CB-EACC-4726-9EA0-96E55FB3F848}"/>
              </a:ext>
            </a:extLst>
          </p:cNvPr>
          <p:cNvSpPr/>
          <p:nvPr/>
        </p:nvSpPr>
        <p:spPr>
          <a:xfrm>
            <a:off x="6251437" y="3384059"/>
            <a:ext cx="277547" cy="1808912"/>
          </a:xfrm>
          <a:prstGeom prst="leftBrace">
            <a:avLst>
              <a:gd name="adj1" fmla="val 6324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4EFFD-7050-4124-A504-0EEA1E744FCD}"/>
              </a:ext>
            </a:extLst>
          </p:cNvPr>
          <p:cNvSpPr txBox="1"/>
          <p:nvPr/>
        </p:nvSpPr>
        <p:spPr>
          <a:xfrm>
            <a:off x="5568435" y="2579204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Edge labels + anchor token embeddings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3725B-2DE0-4307-93C5-380C1A37711C}"/>
              </a:ext>
            </a:extLst>
          </p:cNvPr>
          <p:cNvCxnSpPr/>
          <p:nvPr/>
        </p:nvCxnSpPr>
        <p:spPr>
          <a:xfrm flipV="1">
            <a:off x="8916976" y="2626206"/>
            <a:ext cx="935970" cy="593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24F011-3BFF-478D-B7C9-D6383E4EDBF0}"/>
              </a:ext>
            </a:extLst>
          </p:cNvPr>
          <p:cNvCxnSpPr>
            <a:cxnSpLocks/>
          </p:cNvCxnSpPr>
          <p:nvPr/>
        </p:nvCxnSpPr>
        <p:spPr>
          <a:xfrm flipV="1">
            <a:off x="10815786" y="3422859"/>
            <a:ext cx="306930" cy="27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83CC113-EEE2-4E57-A212-3C52B6FC5E82}"/>
              </a:ext>
            </a:extLst>
          </p:cNvPr>
          <p:cNvSpPr txBox="1"/>
          <p:nvPr/>
        </p:nvSpPr>
        <p:spPr>
          <a:xfrm>
            <a:off x="628875" y="3079401"/>
            <a:ext cx="408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R-GCN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Schlichtkrull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+ 2018;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Kipf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Welling 2017]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2AD4D-AEA2-48DD-9376-11F556A56FE9}"/>
              </a:ext>
            </a:extLst>
          </p:cNvPr>
          <p:cNvSpPr/>
          <p:nvPr/>
        </p:nvSpPr>
        <p:spPr>
          <a:xfrm>
            <a:off x="168582" y="2871199"/>
            <a:ext cx="5093208" cy="27194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EC9773B5-69D5-4D58-963A-8C1BC6E72965}"/>
              </a:ext>
            </a:extLst>
          </p:cNvPr>
          <p:cNvSpPr/>
          <p:nvPr/>
        </p:nvSpPr>
        <p:spPr>
          <a:xfrm rot="5400000">
            <a:off x="7712283" y="2228017"/>
            <a:ext cx="277547" cy="1808912"/>
          </a:xfrm>
          <a:prstGeom prst="leftBrace">
            <a:avLst>
              <a:gd name="adj1" fmla="val 6324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791D3DF4-E45A-5023-E06D-B7597CC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en-US" sz="4000" dirty="0"/>
              <a:t>Mechanism: Factoring -&gt; Encoding -&gt; </a:t>
            </a:r>
            <a:r>
              <a:rPr lang="en-US" sz="4000" dirty="0" err="1"/>
              <a:t>Ensembling</a:t>
            </a:r>
            <a:endParaRPr lang="en-US" sz="4000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C9226313-FC84-F62C-943B-A49A8E9DDC3E}"/>
              </a:ext>
            </a:extLst>
          </p:cNvPr>
          <p:cNvSpPr/>
          <p:nvPr/>
        </p:nvSpPr>
        <p:spPr>
          <a:xfrm>
            <a:off x="3655763" y="1464681"/>
            <a:ext cx="2060812" cy="83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Encoding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94B9E-F457-4566-823A-29EFF89162B2}"/>
              </a:ext>
            </a:extLst>
          </p:cNvPr>
          <p:cNvSpPr txBox="1"/>
          <p:nvPr/>
        </p:nvSpPr>
        <p:spPr>
          <a:xfrm rot="16200000">
            <a:off x="4923348" y="4186709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Structural relations</a:t>
            </a:r>
          </a:p>
        </p:txBody>
      </p:sp>
    </p:spTree>
    <p:extLst>
      <p:ext uri="{BB962C8B-B14F-4D97-AF65-F5344CB8AC3E}">
        <p14:creationId xmlns:p14="http://schemas.microsoft.com/office/powerpoint/2010/main" val="29751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81" grpId="0"/>
      <p:bldP spid="84" grpId="0"/>
      <p:bldP spid="48" grpId="0" animBg="1"/>
      <p:bldP spid="78" grpId="0" animBg="1"/>
      <p:bldP spid="79" grpId="0" animBg="1"/>
      <p:bldP spid="80" grpId="0" animBg="1"/>
      <p:bldP spid="82" grpId="0" animBg="1"/>
      <p:bldP spid="5" grpId="0"/>
      <p:bldP spid="47" grpId="0"/>
      <p:bldP spid="7" grpId="0" animBg="1"/>
      <p:bldP spid="87" grpId="0"/>
      <p:bldP spid="3" grpId="0" animBg="1"/>
      <p:bldP spid="90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1173E-43F4-4A9F-94B9-B609228A9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791D3DF4-E45A-5023-E06D-B7597CC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en-US" sz="4000" dirty="0"/>
              <a:t>Mechanism: Factoring -&gt; Encoding -&gt; </a:t>
            </a:r>
            <a:r>
              <a:rPr lang="en-US" sz="4000" dirty="0" err="1"/>
              <a:t>Ensembling</a:t>
            </a:r>
            <a:endParaRPr lang="en-US" sz="4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E94BFC-AA8F-A4EC-EC5F-AD8A63BB805A}"/>
              </a:ext>
            </a:extLst>
          </p:cNvPr>
          <p:cNvGrpSpPr/>
          <p:nvPr/>
        </p:nvGrpSpPr>
        <p:grpSpPr>
          <a:xfrm>
            <a:off x="4516423" y="4836346"/>
            <a:ext cx="2268488" cy="1755499"/>
            <a:chOff x="8139256" y="4635913"/>
            <a:chExt cx="2268488" cy="1755499"/>
          </a:xfrm>
        </p:grpSpPr>
        <p:graphicFrame>
          <p:nvGraphicFramePr>
            <p:cNvPr id="83" name="Google Shape;1217;p52">
              <a:extLst>
                <a:ext uri="{FF2B5EF4-FFF2-40B4-BE49-F238E27FC236}">
                  <a16:creationId xmlns:a16="http://schemas.microsoft.com/office/drawing/2014/main" id="{A69FC3F4-E84A-7D95-256F-5239B9D63319}"/>
                </a:ext>
              </a:extLst>
            </p:cNvPr>
            <p:cNvGraphicFramePr/>
            <p:nvPr/>
          </p:nvGraphicFramePr>
          <p:xfrm>
            <a:off x="8686038" y="4639591"/>
            <a:ext cx="1713000" cy="154426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7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1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08000">
                  <a:tc rowSpan="3" gridSpan="3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 dirty="0"/>
                      </a:p>
                    </a:txBody>
                    <a:tcPr marL="121900" marR="121900" marT="121900" marB="121900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FFFFF"/>
                      </a:solidFill>
                    </a:tcPr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rowSpan="3"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8000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267">
                  <a:tc gridSpan="3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91" name="Google Shape;1221;p52">
              <a:extLst>
                <a:ext uri="{FF2B5EF4-FFF2-40B4-BE49-F238E27FC236}">
                  <a16:creationId xmlns:a16="http://schemas.microsoft.com/office/drawing/2014/main" id="{91CD2B37-D390-953B-44AA-BA6A8F8255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1214887"/>
                </p:ext>
              </p:extLst>
            </p:nvPr>
          </p:nvGraphicFramePr>
          <p:xfrm>
            <a:off x="8165086" y="4798462"/>
            <a:ext cx="1703463" cy="15852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678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782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sz="180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/>
                          <a:t>0</a:t>
                        </a:r>
                        <a:endParaRPr sz="1800" dirty="0"/>
                      </a:p>
                    </a:txBody>
                    <a:tcPr marL="121900" marR="121900" marT="121900" marB="121900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sz="18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00" marR="121900" marT="121900" marB="12190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94" name="Google Shape;1223;p52">
              <a:extLst>
                <a:ext uri="{FF2B5EF4-FFF2-40B4-BE49-F238E27FC236}">
                  <a16:creationId xmlns:a16="http://schemas.microsoft.com/office/drawing/2014/main" id="{D85CD915-C641-A42F-ACD0-877AC3964558}"/>
                </a:ext>
              </a:extLst>
            </p:cNvPr>
            <p:cNvCxnSpPr/>
            <p:nvPr/>
          </p:nvCxnSpPr>
          <p:spPr>
            <a:xfrm rot="10800000" flipH="1">
              <a:off x="8139256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1224;p52">
              <a:extLst>
                <a:ext uri="{FF2B5EF4-FFF2-40B4-BE49-F238E27FC236}">
                  <a16:creationId xmlns:a16="http://schemas.microsoft.com/office/drawing/2014/main" id="{E1A37D56-15E2-2E6E-4CEC-51D3A130DF51}"/>
                </a:ext>
              </a:extLst>
            </p:cNvPr>
            <p:cNvCxnSpPr/>
            <p:nvPr/>
          </p:nvCxnSpPr>
          <p:spPr>
            <a:xfrm rot="10800000" flipH="1">
              <a:off x="9879344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1225;p52">
              <a:extLst>
                <a:ext uri="{FF2B5EF4-FFF2-40B4-BE49-F238E27FC236}">
                  <a16:creationId xmlns:a16="http://schemas.microsoft.com/office/drawing/2014/main" id="{18C9EEA0-EC4C-AE34-A9CE-81BCC9A54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343" y="6183858"/>
              <a:ext cx="519695" cy="20755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1226;p52">
              <a:extLst>
                <a:ext uri="{FF2B5EF4-FFF2-40B4-BE49-F238E27FC236}">
                  <a16:creationId xmlns:a16="http://schemas.microsoft.com/office/drawing/2014/main" id="{4D66023F-1812-7886-984A-B29A82F6BFF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71635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1227;p52">
              <a:extLst>
                <a:ext uri="{FF2B5EF4-FFF2-40B4-BE49-F238E27FC236}">
                  <a16:creationId xmlns:a16="http://schemas.microsoft.com/office/drawing/2014/main" id="{FB579E1F-B681-7FDD-870F-3C3FEC0094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79344" y="517119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1228;p52">
              <a:extLst>
                <a:ext uri="{FF2B5EF4-FFF2-40B4-BE49-F238E27FC236}">
                  <a16:creationId xmlns:a16="http://schemas.microsoft.com/office/drawing/2014/main" id="{C7EB5E13-6FA9-611A-CE78-537FB42D884B}"/>
                </a:ext>
              </a:extLst>
            </p:cNvPr>
            <p:cNvCxnSpPr/>
            <p:nvPr/>
          </p:nvCxnSpPr>
          <p:spPr>
            <a:xfrm rot="10800000" flipH="1">
              <a:off x="9321296" y="4637417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229;p52">
              <a:extLst>
                <a:ext uri="{FF2B5EF4-FFF2-40B4-BE49-F238E27FC236}">
                  <a16:creationId xmlns:a16="http://schemas.microsoft.com/office/drawing/2014/main" id="{FCEC4B07-DFED-2C10-765F-E13DB2EF7043}"/>
                </a:ext>
              </a:extLst>
            </p:cNvPr>
            <p:cNvCxnSpPr/>
            <p:nvPr/>
          </p:nvCxnSpPr>
          <p:spPr>
            <a:xfrm rot="10800000" flipH="1">
              <a:off x="8735968" y="4635913"/>
              <a:ext cx="528400" cy="1548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230;p52">
              <a:extLst>
                <a:ext uri="{FF2B5EF4-FFF2-40B4-BE49-F238E27FC236}">
                  <a16:creationId xmlns:a16="http://schemas.microsoft.com/office/drawing/2014/main" id="{8D380889-1B44-3833-366C-0F7DC6834D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575" y="4687584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231;p52">
              <a:extLst>
                <a:ext uri="{FF2B5EF4-FFF2-40B4-BE49-F238E27FC236}">
                  <a16:creationId xmlns:a16="http://schemas.microsoft.com/office/drawing/2014/main" id="{3B607DE5-A3B8-9610-FB24-11302DD6719D}"/>
                </a:ext>
              </a:extLst>
            </p:cNvPr>
            <p:cNvCxnSpPr/>
            <p:nvPr/>
          </p:nvCxnSpPr>
          <p:spPr>
            <a:xfrm>
              <a:off x="8501627" y="4674713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232;p52">
              <a:extLst>
                <a:ext uri="{FF2B5EF4-FFF2-40B4-BE49-F238E27FC236}">
                  <a16:creationId xmlns:a16="http://schemas.microsoft.com/office/drawing/2014/main" id="{4DA6823A-1FCE-3831-9B0F-B8EC88F2B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535" y="4726248"/>
              <a:ext cx="12000" cy="15852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233;p52">
              <a:extLst>
                <a:ext uri="{FF2B5EF4-FFF2-40B4-BE49-F238E27FC236}">
                  <a16:creationId xmlns:a16="http://schemas.microsoft.com/office/drawing/2014/main" id="{0AF98BB5-A7A2-78E3-5805-C9EE466BE313}"/>
                </a:ext>
              </a:extLst>
            </p:cNvPr>
            <p:cNvCxnSpPr/>
            <p:nvPr/>
          </p:nvCxnSpPr>
          <p:spPr>
            <a:xfrm>
              <a:off x="8348475" y="4726265"/>
              <a:ext cx="1675600" cy="128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A2AF57-163A-7887-0EE2-90AFACC01C1C}"/>
              </a:ext>
            </a:extLst>
          </p:cNvPr>
          <p:cNvGrpSpPr/>
          <p:nvPr/>
        </p:nvGrpSpPr>
        <p:grpSpPr>
          <a:xfrm>
            <a:off x="6254499" y="4881287"/>
            <a:ext cx="2268488" cy="1755499"/>
            <a:chOff x="9309670" y="4189083"/>
            <a:chExt cx="2268488" cy="175549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31E834-CADE-273C-6F8A-722B434D8D9B}"/>
                </a:ext>
              </a:extLst>
            </p:cNvPr>
            <p:cNvSpPr/>
            <p:nvPr/>
          </p:nvSpPr>
          <p:spPr>
            <a:xfrm rot="20361203">
              <a:off x="10920235" y="5542221"/>
              <a:ext cx="64060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41DE471-8A18-B020-2FD2-341CE2CA430F}"/>
                </a:ext>
              </a:extLst>
            </p:cNvPr>
            <p:cNvGrpSpPr/>
            <p:nvPr/>
          </p:nvGrpSpPr>
          <p:grpSpPr>
            <a:xfrm>
              <a:off x="9309670" y="4189083"/>
              <a:ext cx="2268488" cy="1755499"/>
              <a:chOff x="8139256" y="4635913"/>
              <a:chExt cx="2268488" cy="1755499"/>
            </a:xfrm>
          </p:grpSpPr>
          <p:graphicFrame>
            <p:nvGraphicFramePr>
              <p:cNvPr id="108" name="Google Shape;1217;p52">
                <a:extLst>
                  <a:ext uri="{FF2B5EF4-FFF2-40B4-BE49-F238E27FC236}">
                    <a16:creationId xmlns:a16="http://schemas.microsoft.com/office/drawing/2014/main" id="{C642A047-3CDE-5C7E-55A2-0D9EE95EACB9}"/>
                  </a:ext>
                </a:extLst>
              </p:cNvPr>
              <p:cNvGraphicFramePr/>
              <p:nvPr/>
            </p:nvGraphicFramePr>
            <p:xfrm>
              <a:off x="8686038" y="4639591"/>
              <a:ext cx="1713000" cy="1544267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7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8000">
                    <a:tc rowSpan="3" gridSpan="3"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2400" dirty="0"/>
                        </a:p>
                      </a:txBody>
                      <a:tcPr marL="121900" marR="121900" marT="121900" marB="121900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00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267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09" name="Google Shape;1221;p52">
                <a:extLst>
                  <a:ext uri="{FF2B5EF4-FFF2-40B4-BE49-F238E27FC236}">
                    <a16:creationId xmlns:a16="http://schemas.microsoft.com/office/drawing/2014/main" id="{13D318F2-9CA8-8123-1271-86C3E0EEDE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6894499"/>
                  </p:ext>
                </p:extLst>
              </p:nvPr>
            </p:nvGraphicFramePr>
            <p:xfrm>
              <a:off x="8165086" y="4798462"/>
              <a:ext cx="1703463" cy="15852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5678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78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1900" marR="121900" marT="121900" marB="1219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cxnSp>
            <p:nvCxnSpPr>
              <p:cNvPr id="110" name="Google Shape;1223;p52">
                <a:extLst>
                  <a:ext uri="{FF2B5EF4-FFF2-40B4-BE49-F238E27FC236}">
                    <a16:creationId xmlns:a16="http://schemas.microsoft.com/office/drawing/2014/main" id="{544DEAC8-8FD1-A427-3E93-10318126B160}"/>
                  </a:ext>
                </a:extLst>
              </p:cNvPr>
              <p:cNvCxnSpPr/>
              <p:nvPr/>
            </p:nvCxnSpPr>
            <p:spPr>
              <a:xfrm rot="10800000" flipH="1">
                <a:off x="8139256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224;p52">
                <a:extLst>
                  <a:ext uri="{FF2B5EF4-FFF2-40B4-BE49-F238E27FC236}">
                    <a16:creationId xmlns:a16="http://schemas.microsoft.com/office/drawing/2014/main" id="{4694AAA6-C8B7-18B7-76E1-ADE84C983E93}"/>
                  </a:ext>
                </a:extLst>
              </p:cNvPr>
              <p:cNvCxnSpPr/>
              <p:nvPr/>
            </p:nvCxnSpPr>
            <p:spPr>
              <a:xfrm rot="10800000" flipH="1">
                <a:off x="9879344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225;p52">
                <a:extLst>
                  <a:ext uri="{FF2B5EF4-FFF2-40B4-BE49-F238E27FC236}">
                    <a16:creationId xmlns:a16="http://schemas.microsoft.com/office/drawing/2014/main" id="{B9FDD381-EA6A-A06F-2CD5-18CE6B160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343" y="6183858"/>
                <a:ext cx="519695" cy="2075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226;p52">
                <a:extLst>
                  <a:ext uri="{FF2B5EF4-FFF2-40B4-BE49-F238E27FC236}">
                    <a16:creationId xmlns:a16="http://schemas.microsoft.com/office/drawing/2014/main" id="{BAACA205-EA2C-72CD-73A8-3F05BBB57F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71635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227;p52">
                <a:extLst>
                  <a:ext uri="{FF2B5EF4-FFF2-40B4-BE49-F238E27FC236}">
                    <a16:creationId xmlns:a16="http://schemas.microsoft.com/office/drawing/2014/main" id="{4B94B261-D096-EACD-3899-5F30B061FC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79344" y="517119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228;p52">
                <a:extLst>
                  <a:ext uri="{FF2B5EF4-FFF2-40B4-BE49-F238E27FC236}">
                    <a16:creationId xmlns:a16="http://schemas.microsoft.com/office/drawing/2014/main" id="{D9680DBC-8F24-FBC6-4917-3B630E0D704E}"/>
                  </a:ext>
                </a:extLst>
              </p:cNvPr>
              <p:cNvCxnSpPr/>
              <p:nvPr/>
            </p:nvCxnSpPr>
            <p:spPr>
              <a:xfrm rot="10800000" flipH="1">
                <a:off x="9321296" y="4637417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229;p52">
                <a:extLst>
                  <a:ext uri="{FF2B5EF4-FFF2-40B4-BE49-F238E27FC236}">
                    <a16:creationId xmlns:a16="http://schemas.microsoft.com/office/drawing/2014/main" id="{F58B245E-4242-8F58-1F0E-40385DDC8B13}"/>
                  </a:ext>
                </a:extLst>
              </p:cNvPr>
              <p:cNvCxnSpPr/>
              <p:nvPr/>
            </p:nvCxnSpPr>
            <p:spPr>
              <a:xfrm rot="10800000" flipH="1">
                <a:off x="8735968" y="4635913"/>
                <a:ext cx="528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230;p52">
                <a:extLst>
                  <a:ext uri="{FF2B5EF4-FFF2-40B4-BE49-F238E27FC236}">
                    <a16:creationId xmlns:a16="http://schemas.microsoft.com/office/drawing/2014/main" id="{1DA8EAFE-DEC9-48FD-61B8-A27ED557B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5575" y="4687584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231;p52">
                <a:extLst>
                  <a:ext uri="{FF2B5EF4-FFF2-40B4-BE49-F238E27FC236}">
                    <a16:creationId xmlns:a16="http://schemas.microsoft.com/office/drawing/2014/main" id="{423EA82F-E232-9FE2-8337-114215F869F3}"/>
                  </a:ext>
                </a:extLst>
              </p:cNvPr>
              <p:cNvCxnSpPr/>
              <p:nvPr/>
            </p:nvCxnSpPr>
            <p:spPr>
              <a:xfrm>
                <a:off x="8501627" y="4674713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232;p52">
                <a:extLst>
                  <a:ext uri="{FF2B5EF4-FFF2-40B4-BE49-F238E27FC236}">
                    <a16:creationId xmlns:a16="http://schemas.microsoft.com/office/drawing/2014/main" id="{84D1EBD1-4934-1DF7-07F8-71E5865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535" y="4726248"/>
                <a:ext cx="12000" cy="158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33;p52">
                <a:extLst>
                  <a:ext uri="{FF2B5EF4-FFF2-40B4-BE49-F238E27FC236}">
                    <a16:creationId xmlns:a16="http://schemas.microsoft.com/office/drawing/2014/main" id="{264014ED-23C8-549D-21A0-8F564DD9E54C}"/>
                  </a:ext>
                </a:extLst>
              </p:cNvPr>
              <p:cNvCxnSpPr/>
              <p:nvPr/>
            </p:nvCxnSpPr>
            <p:spPr>
              <a:xfrm>
                <a:off x="8348475" y="4726265"/>
                <a:ext cx="1675600" cy="1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4EE63C3-2987-C7C4-00FF-90997580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316"/>
          <a:stretch/>
        </p:blipFill>
        <p:spPr>
          <a:xfrm>
            <a:off x="192377" y="2805741"/>
            <a:ext cx="4390381" cy="136288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890CA2D-77D6-A5A1-228B-7ED727A3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60" t="43451" r="8141" b="49869"/>
          <a:stretch/>
        </p:blipFill>
        <p:spPr>
          <a:xfrm>
            <a:off x="2947957" y="3970874"/>
            <a:ext cx="689103" cy="193627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916F5F1A-254D-F1D2-A9D2-25491F64BA78}"/>
              </a:ext>
            </a:extLst>
          </p:cNvPr>
          <p:cNvSpPr/>
          <p:nvPr/>
        </p:nvSpPr>
        <p:spPr>
          <a:xfrm rot="1529511">
            <a:off x="3837085" y="3153300"/>
            <a:ext cx="851544" cy="72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8842E42-57A5-1893-470C-0ED56200C368}"/>
              </a:ext>
            </a:extLst>
          </p:cNvPr>
          <p:cNvSpPr/>
          <p:nvPr/>
        </p:nvSpPr>
        <p:spPr>
          <a:xfrm>
            <a:off x="3686184" y="3277411"/>
            <a:ext cx="1030333" cy="68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4C91298-2146-8758-3B59-37AD321C04E0}"/>
              </a:ext>
            </a:extLst>
          </p:cNvPr>
          <p:cNvSpPr/>
          <p:nvPr/>
        </p:nvSpPr>
        <p:spPr>
          <a:xfrm>
            <a:off x="456282" y="2711151"/>
            <a:ext cx="3406680" cy="1583695"/>
          </a:xfrm>
          <a:custGeom>
            <a:avLst/>
            <a:gdLst>
              <a:gd name="connsiteX0" fmla="*/ 3610571 w 3611260"/>
              <a:gd name="connsiteY0" fmla="*/ 495837 h 1680693"/>
              <a:gd name="connsiteX1" fmla="*/ 3604131 w 3611260"/>
              <a:gd name="connsiteY1" fmla="*/ 656823 h 1680693"/>
              <a:gd name="connsiteX2" fmla="*/ 3578374 w 3611260"/>
              <a:gd name="connsiteY2" fmla="*/ 701899 h 1680693"/>
              <a:gd name="connsiteX3" fmla="*/ 3559055 w 3611260"/>
              <a:gd name="connsiteY3" fmla="*/ 734096 h 1680693"/>
              <a:gd name="connsiteX4" fmla="*/ 3552616 w 3611260"/>
              <a:gd name="connsiteY4" fmla="*/ 753415 h 1680693"/>
              <a:gd name="connsiteX5" fmla="*/ 3468903 w 3611260"/>
              <a:gd name="connsiteY5" fmla="*/ 817809 h 1680693"/>
              <a:gd name="connsiteX6" fmla="*/ 3443146 w 3611260"/>
              <a:gd name="connsiteY6" fmla="*/ 843567 h 1680693"/>
              <a:gd name="connsiteX7" fmla="*/ 3378751 w 3611260"/>
              <a:gd name="connsiteY7" fmla="*/ 869324 h 1680693"/>
              <a:gd name="connsiteX8" fmla="*/ 3275720 w 3611260"/>
              <a:gd name="connsiteY8" fmla="*/ 914400 h 1680693"/>
              <a:gd name="connsiteX9" fmla="*/ 3146931 w 3611260"/>
              <a:gd name="connsiteY9" fmla="*/ 959477 h 1680693"/>
              <a:gd name="connsiteX10" fmla="*/ 3101855 w 3611260"/>
              <a:gd name="connsiteY10" fmla="*/ 965916 h 1680693"/>
              <a:gd name="connsiteX11" fmla="*/ 3043900 w 3611260"/>
              <a:gd name="connsiteY11" fmla="*/ 985234 h 1680693"/>
              <a:gd name="connsiteX12" fmla="*/ 2966627 w 3611260"/>
              <a:gd name="connsiteY12" fmla="*/ 1004553 h 1680693"/>
              <a:gd name="connsiteX13" fmla="*/ 2831399 w 3611260"/>
              <a:gd name="connsiteY13" fmla="*/ 1043189 h 1680693"/>
              <a:gd name="connsiteX14" fmla="*/ 2702610 w 3611260"/>
              <a:gd name="connsiteY14" fmla="*/ 1101144 h 1680693"/>
              <a:gd name="connsiteX15" fmla="*/ 2612458 w 3611260"/>
              <a:gd name="connsiteY15" fmla="*/ 1165538 h 1680693"/>
              <a:gd name="connsiteX16" fmla="*/ 2535185 w 3611260"/>
              <a:gd name="connsiteY16" fmla="*/ 1249251 h 1680693"/>
              <a:gd name="connsiteX17" fmla="*/ 2496548 w 3611260"/>
              <a:gd name="connsiteY17" fmla="*/ 1332964 h 1680693"/>
              <a:gd name="connsiteX18" fmla="*/ 2470791 w 3611260"/>
              <a:gd name="connsiteY18" fmla="*/ 1403798 h 1680693"/>
              <a:gd name="connsiteX19" fmla="*/ 2464351 w 3611260"/>
              <a:gd name="connsiteY19" fmla="*/ 1442434 h 1680693"/>
              <a:gd name="connsiteX20" fmla="*/ 2445033 w 3611260"/>
              <a:gd name="connsiteY20" fmla="*/ 1506829 h 1680693"/>
              <a:gd name="connsiteX21" fmla="*/ 2438593 w 3611260"/>
              <a:gd name="connsiteY21" fmla="*/ 1532586 h 1680693"/>
              <a:gd name="connsiteX22" fmla="*/ 2419275 w 3611260"/>
              <a:gd name="connsiteY22" fmla="*/ 1551905 h 1680693"/>
              <a:gd name="connsiteX23" fmla="*/ 2399957 w 3611260"/>
              <a:gd name="connsiteY23" fmla="*/ 1584102 h 1680693"/>
              <a:gd name="connsiteX24" fmla="*/ 2342002 w 3611260"/>
              <a:gd name="connsiteY24" fmla="*/ 1648496 h 1680693"/>
              <a:gd name="connsiteX25" fmla="*/ 2232531 w 3611260"/>
              <a:gd name="connsiteY25" fmla="*/ 1674254 h 1680693"/>
              <a:gd name="connsiteX26" fmla="*/ 1388965 w 3611260"/>
              <a:gd name="connsiteY26" fmla="*/ 1680693 h 1680693"/>
              <a:gd name="connsiteX27" fmla="*/ 616233 w 3611260"/>
              <a:gd name="connsiteY27" fmla="*/ 1674254 h 1680693"/>
              <a:gd name="connsiteX28" fmla="*/ 287822 w 3611260"/>
              <a:gd name="connsiteY28" fmla="*/ 1622738 h 1680693"/>
              <a:gd name="connsiteX29" fmla="*/ 236306 w 3611260"/>
              <a:gd name="connsiteY29" fmla="*/ 1609860 h 1680693"/>
              <a:gd name="connsiteX30" fmla="*/ 152593 w 3611260"/>
              <a:gd name="connsiteY30" fmla="*/ 1564784 h 1680693"/>
              <a:gd name="connsiteX31" fmla="*/ 113957 w 3611260"/>
              <a:gd name="connsiteY31" fmla="*/ 1545465 h 1680693"/>
              <a:gd name="connsiteX32" fmla="*/ 56002 w 3611260"/>
              <a:gd name="connsiteY32" fmla="*/ 1481071 h 1680693"/>
              <a:gd name="connsiteX33" fmla="*/ 17365 w 3611260"/>
              <a:gd name="connsiteY33" fmla="*/ 1429555 h 1680693"/>
              <a:gd name="connsiteX34" fmla="*/ 17365 w 3611260"/>
              <a:gd name="connsiteY34" fmla="*/ 1133341 h 1680693"/>
              <a:gd name="connsiteX35" fmla="*/ 62441 w 3611260"/>
              <a:gd name="connsiteY35" fmla="*/ 1049629 h 1680693"/>
              <a:gd name="connsiteX36" fmla="*/ 113957 w 3611260"/>
              <a:gd name="connsiteY36" fmla="*/ 959477 h 1680693"/>
              <a:gd name="connsiteX37" fmla="*/ 197669 w 3611260"/>
              <a:gd name="connsiteY37" fmla="*/ 862885 h 1680693"/>
              <a:gd name="connsiteX38" fmla="*/ 249185 w 3611260"/>
              <a:gd name="connsiteY38" fmla="*/ 798491 h 1680693"/>
              <a:gd name="connsiteX39" fmla="*/ 300700 w 3611260"/>
              <a:gd name="connsiteY39" fmla="*/ 734096 h 1680693"/>
              <a:gd name="connsiteX40" fmla="*/ 416610 w 3611260"/>
              <a:gd name="connsiteY40" fmla="*/ 637505 h 1680693"/>
              <a:gd name="connsiteX41" fmla="*/ 564717 w 3611260"/>
              <a:gd name="connsiteY41" fmla="*/ 547353 h 1680693"/>
              <a:gd name="connsiteX42" fmla="*/ 641991 w 3611260"/>
              <a:gd name="connsiteY42" fmla="*/ 495837 h 1680693"/>
              <a:gd name="connsiteX43" fmla="*/ 815855 w 3611260"/>
              <a:gd name="connsiteY43" fmla="*/ 405685 h 1680693"/>
              <a:gd name="connsiteX44" fmla="*/ 899568 w 3611260"/>
              <a:gd name="connsiteY44" fmla="*/ 367048 h 1680693"/>
              <a:gd name="connsiteX45" fmla="*/ 944644 w 3611260"/>
              <a:gd name="connsiteY45" fmla="*/ 334851 h 1680693"/>
              <a:gd name="connsiteX46" fmla="*/ 1073433 w 3611260"/>
              <a:gd name="connsiteY46" fmla="*/ 296215 h 1680693"/>
              <a:gd name="connsiteX47" fmla="*/ 1131388 w 3611260"/>
              <a:gd name="connsiteY47" fmla="*/ 276896 h 1680693"/>
              <a:gd name="connsiteX48" fmla="*/ 1182903 w 3611260"/>
              <a:gd name="connsiteY48" fmla="*/ 264017 h 1680693"/>
              <a:gd name="connsiteX49" fmla="*/ 1221540 w 3611260"/>
              <a:gd name="connsiteY49" fmla="*/ 251138 h 1680693"/>
              <a:gd name="connsiteX50" fmla="*/ 1266616 w 3611260"/>
              <a:gd name="connsiteY50" fmla="*/ 244699 h 1680693"/>
              <a:gd name="connsiteX51" fmla="*/ 1369647 w 3611260"/>
              <a:gd name="connsiteY51" fmla="*/ 212502 h 1680693"/>
              <a:gd name="connsiteX52" fmla="*/ 1498436 w 3611260"/>
              <a:gd name="connsiteY52" fmla="*/ 199623 h 1680693"/>
              <a:gd name="connsiteX53" fmla="*/ 1607906 w 3611260"/>
              <a:gd name="connsiteY53" fmla="*/ 167426 h 1680693"/>
              <a:gd name="connsiteX54" fmla="*/ 1672300 w 3611260"/>
              <a:gd name="connsiteY54" fmla="*/ 148107 h 1680693"/>
              <a:gd name="connsiteX55" fmla="*/ 1723816 w 3611260"/>
              <a:gd name="connsiteY55" fmla="*/ 128789 h 1680693"/>
              <a:gd name="connsiteX56" fmla="*/ 1775331 w 3611260"/>
              <a:gd name="connsiteY56" fmla="*/ 122350 h 1680693"/>
              <a:gd name="connsiteX57" fmla="*/ 1820408 w 3611260"/>
              <a:gd name="connsiteY57" fmla="*/ 103031 h 1680693"/>
              <a:gd name="connsiteX58" fmla="*/ 1884802 w 3611260"/>
              <a:gd name="connsiteY58" fmla="*/ 90153 h 1680693"/>
              <a:gd name="connsiteX59" fmla="*/ 1929878 w 3611260"/>
              <a:gd name="connsiteY59" fmla="*/ 77274 h 1680693"/>
              <a:gd name="connsiteX60" fmla="*/ 1968515 w 3611260"/>
              <a:gd name="connsiteY60" fmla="*/ 64395 h 1680693"/>
              <a:gd name="connsiteX61" fmla="*/ 2058667 w 3611260"/>
              <a:gd name="connsiteY61" fmla="*/ 45077 h 1680693"/>
              <a:gd name="connsiteX62" fmla="*/ 2084424 w 3611260"/>
              <a:gd name="connsiteY62" fmla="*/ 38637 h 1680693"/>
              <a:gd name="connsiteX63" fmla="*/ 2116622 w 3611260"/>
              <a:gd name="connsiteY63" fmla="*/ 32198 h 1680693"/>
              <a:gd name="connsiteX64" fmla="*/ 2168137 w 3611260"/>
              <a:gd name="connsiteY64" fmla="*/ 19319 h 1680693"/>
              <a:gd name="connsiteX65" fmla="*/ 2374199 w 3611260"/>
              <a:gd name="connsiteY65" fmla="*/ 0 h 1680693"/>
              <a:gd name="connsiteX66" fmla="*/ 2618898 w 3611260"/>
              <a:gd name="connsiteY66" fmla="*/ 25758 h 1680693"/>
              <a:gd name="connsiteX67" fmla="*/ 2657534 w 3611260"/>
              <a:gd name="connsiteY67" fmla="*/ 38637 h 1680693"/>
              <a:gd name="connsiteX68" fmla="*/ 2683292 w 3611260"/>
              <a:gd name="connsiteY68" fmla="*/ 45077 h 1680693"/>
              <a:gd name="connsiteX69" fmla="*/ 2709050 w 3611260"/>
              <a:gd name="connsiteY69" fmla="*/ 57955 h 1680693"/>
              <a:gd name="connsiteX70" fmla="*/ 2805641 w 3611260"/>
              <a:gd name="connsiteY70" fmla="*/ 77274 h 1680693"/>
              <a:gd name="connsiteX71" fmla="*/ 2915112 w 3611260"/>
              <a:gd name="connsiteY71" fmla="*/ 128789 h 1680693"/>
              <a:gd name="connsiteX72" fmla="*/ 3024582 w 3611260"/>
              <a:gd name="connsiteY72" fmla="*/ 173865 h 1680693"/>
              <a:gd name="connsiteX73" fmla="*/ 3082537 w 3611260"/>
              <a:gd name="connsiteY73" fmla="*/ 186744 h 1680693"/>
              <a:gd name="connsiteX74" fmla="*/ 3146931 w 3611260"/>
              <a:gd name="connsiteY74" fmla="*/ 199623 h 1680693"/>
              <a:gd name="connsiteX75" fmla="*/ 3211326 w 3611260"/>
              <a:gd name="connsiteY75" fmla="*/ 225381 h 1680693"/>
              <a:gd name="connsiteX76" fmla="*/ 3269281 w 3611260"/>
              <a:gd name="connsiteY76" fmla="*/ 251138 h 1680693"/>
              <a:gd name="connsiteX77" fmla="*/ 3346554 w 3611260"/>
              <a:gd name="connsiteY77" fmla="*/ 264017 h 1680693"/>
              <a:gd name="connsiteX78" fmla="*/ 3365872 w 3611260"/>
              <a:gd name="connsiteY78" fmla="*/ 276896 h 1680693"/>
              <a:gd name="connsiteX79" fmla="*/ 3385191 w 3611260"/>
              <a:gd name="connsiteY79" fmla="*/ 283336 h 1680693"/>
              <a:gd name="connsiteX80" fmla="*/ 3417388 w 3611260"/>
              <a:gd name="connsiteY80" fmla="*/ 309093 h 1680693"/>
              <a:gd name="connsiteX81" fmla="*/ 3443146 w 3611260"/>
              <a:gd name="connsiteY81" fmla="*/ 321972 h 1680693"/>
              <a:gd name="connsiteX82" fmla="*/ 3488222 w 3611260"/>
              <a:gd name="connsiteY82" fmla="*/ 354169 h 1680693"/>
              <a:gd name="connsiteX83" fmla="*/ 3526858 w 3611260"/>
              <a:gd name="connsiteY83" fmla="*/ 379927 h 1680693"/>
              <a:gd name="connsiteX84" fmla="*/ 3552616 w 3611260"/>
              <a:gd name="connsiteY84" fmla="*/ 425003 h 1680693"/>
              <a:gd name="connsiteX85" fmla="*/ 3565495 w 3611260"/>
              <a:gd name="connsiteY85" fmla="*/ 463640 h 1680693"/>
              <a:gd name="connsiteX86" fmla="*/ 3591253 w 3611260"/>
              <a:gd name="connsiteY86" fmla="*/ 489398 h 1680693"/>
              <a:gd name="connsiteX87" fmla="*/ 3610571 w 3611260"/>
              <a:gd name="connsiteY87" fmla="*/ 495837 h 168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611260" h="1680693">
                <a:moveTo>
                  <a:pt x="3610571" y="495837"/>
                </a:moveTo>
                <a:cubicBezTo>
                  <a:pt x="3612717" y="523741"/>
                  <a:pt x="3609657" y="603403"/>
                  <a:pt x="3604131" y="656823"/>
                </a:cubicBezTo>
                <a:cubicBezTo>
                  <a:pt x="3603041" y="667364"/>
                  <a:pt x="3584284" y="692443"/>
                  <a:pt x="3578374" y="701899"/>
                </a:cubicBezTo>
                <a:cubicBezTo>
                  <a:pt x="3571740" y="712513"/>
                  <a:pt x="3564652" y="722901"/>
                  <a:pt x="3559055" y="734096"/>
                </a:cubicBezTo>
                <a:cubicBezTo>
                  <a:pt x="3556019" y="740167"/>
                  <a:pt x="3557126" y="748342"/>
                  <a:pt x="3552616" y="753415"/>
                </a:cubicBezTo>
                <a:cubicBezTo>
                  <a:pt x="3513724" y="797169"/>
                  <a:pt x="3509977" y="784949"/>
                  <a:pt x="3468903" y="817809"/>
                </a:cubicBezTo>
                <a:cubicBezTo>
                  <a:pt x="3459422" y="825394"/>
                  <a:pt x="3452860" y="836282"/>
                  <a:pt x="3443146" y="843567"/>
                </a:cubicBezTo>
                <a:cubicBezTo>
                  <a:pt x="3427985" y="854938"/>
                  <a:pt x="3394337" y="864129"/>
                  <a:pt x="3378751" y="869324"/>
                </a:cubicBezTo>
                <a:cubicBezTo>
                  <a:pt x="3315996" y="911162"/>
                  <a:pt x="3362865" y="885351"/>
                  <a:pt x="3275720" y="914400"/>
                </a:cubicBezTo>
                <a:cubicBezTo>
                  <a:pt x="3217033" y="933962"/>
                  <a:pt x="3214583" y="941674"/>
                  <a:pt x="3146931" y="959477"/>
                </a:cubicBezTo>
                <a:cubicBezTo>
                  <a:pt x="3132253" y="963340"/>
                  <a:pt x="3116880" y="963770"/>
                  <a:pt x="3101855" y="965916"/>
                </a:cubicBezTo>
                <a:cubicBezTo>
                  <a:pt x="3082537" y="972355"/>
                  <a:pt x="3063480" y="979640"/>
                  <a:pt x="3043900" y="985234"/>
                </a:cubicBezTo>
                <a:cubicBezTo>
                  <a:pt x="3018371" y="992528"/>
                  <a:pt x="2992027" y="996823"/>
                  <a:pt x="2966627" y="1004553"/>
                </a:cubicBezTo>
                <a:cubicBezTo>
                  <a:pt x="2823294" y="1048176"/>
                  <a:pt x="2965672" y="1016334"/>
                  <a:pt x="2831399" y="1043189"/>
                </a:cubicBezTo>
                <a:cubicBezTo>
                  <a:pt x="2788469" y="1062507"/>
                  <a:pt x="2741779" y="1075030"/>
                  <a:pt x="2702610" y="1101144"/>
                </a:cubicBezTo>
                <a:cubicBezTo>
                  <a:pt x="2654761" y="1133044"/>
                  <a:pt x="2664365" y="1125610"/>
                  <a:pt x="2612458" y="1165538"/>
                </a:cubicBezTo>
                <a:cubicBezTo>
                  <a:pt x="2582290" y="1188744"/>
                  <a:pt x="2551057" y="1212215"/>
                  <a:pt x="2535185" y="1249251"/>
                </a:cubicBezTo>
                <a:cubicBezTo>
                  <a:pt x="2510195" y="1307562"/>
                  <a:pt x="2523178" y="1279706"/>
                  <a:pt x="2496548" y="1332964"/>
                </a:cubicBezTo>
                <a:cubicBezTo>
                  <a:pt x="2479000" y="1438256"/>
                  <a:pt x="2505503" y="1308341"/>
                  <a:pt x="2470791" y="1403798"/>
                </a:cubicBezTo>
                <a:cubicBezTo>
                  <a:pt x="2466329" y="1416068"/>
                  <a:pt x="2467287" y="1429712"/>
                  <a:pt x="2464351" y="1442434"/>
                </a:cubicBezTo>
                <a:cubicBezTo>
                  <a:pt x="2448640" y="1510511"/>
                  <a:pt x="2456833" y="1465529"/>
                  <a:pt x="2445033" y="1506829"/>
                </a:cubicBezTo>
                <a:cubicBezTo>
                  <a:pt x="2442602" y="1515338"/>
                  <a:pt x="2442984" y="1524902"/>
                  <a:pt x="2438593" y="1532586"/>
                </a:cubicBezTo>
                <a:cubicBezTo>
                  <a:pt x="2434075" y="1540493"/>
                  <a:pt x="2424739" y="1544619"/>
                  <a:pt x="2419275" y="1551905"/>
                </a:cubicBezTo>
                <a:cubicBezTo>
                  <a:pt x="2411766" y="1561918"/>
                  <a:pt x="2407319" y="1573980"/>
                  <a:pt x="2399957" y="1584102"/>
                </a:cubicBezTo>
                <a:cubicBezTo>
                  <a:pt x="2396999" y="1588169"/>
                  <a:pt x="2352806" y="1642678"/>
                  <a:pt x="2342002" y="1648496"/>
                </a:cubicBezTo>
                <a:cubicBezTo>
                  <a:pt x="2314550" y="1663278"/>
                  <a:pt x="2264379" y="1673796"/>
                  <a:pt x="2232531" y="1674254"/>
                </a:cubicBezTo>
                <a:lnTo>
                  <a:pt x="1388965" y="1680693"/>
                </a:lnTo>
                <a:lnTo>
                  <a:pt x="616233" y="1674254"/>
                </a:lnTo>
                <a:cubicBezTo>
                  <a:pt x="455283" y="1671955"/>
                  <a:pt x="472286" y="1665307"/>
                  <a:pt x="287822" y="1622738"/>
                </a:cubicBezTo>
                <a:cubicBezTo>
                  <a:pt x="270575" y="1618758"/>
                  <a:pt x="236306" y="1609860"/>
                  <a:pt x="236306" y="1609860"/>
                </a:cubicBezTo>
                <a:cubicBezTo>
                  <a:pt x="141140" y="1562276"/>
                  <a:pt x="259506" y="1622353"/>
                  <a:pt x="152593" y="1564784"/>
                </a:cubicBezTo>
                <a:cubicBezTo>
                  <a:pt x="139915" y="1557957"/>
                  <a:pt x="125602" y="1553934"/>
                  <a:pt x="113957" y="1545465"/>
                </a:cubicBezTo>
                <a:cubicBezTo>
                  <a:pt x="89516" y="1527689"/>
                  <a:pt x="75418" y="1503260"/>
                  <a:pt x="56002" y="1481071"/>
                </a:cubicBezTo>
                <a:cubicBezTo>
                  <a:pt x="20152" y="1440100"/>
                  <a:pt x="51928" y="1487159"/>
                  <a:pt x="17365" y="1429555"/>
                </a:cubicBezTo>
                <a:cubicBezTo>
                  <a:pt x="-9750" y="1321092"/>
                  <a:pt x="-1460" y="1363943"/>
                  <a:pt x="17365" y="1133341"/>
                </a:cubicBezTo>
                <a:cubicBezTo>
                  <a:pt x="19606" y="1105887"/>
                  <a:pt x="49559" y="1071712"/>
                  <a:pt x="62441" y="1049629"/>
                </a:cubicBezTo>
                <a:cubicBezTo>
                  <a:pt x="88480" y="1004990"/>
                  <a:pt x="77413" y="1006172"/>
                  <a:pt x="113957" y="959477"/>
                </a:cubicBezTo>
                <a:cubicBezTo>
                  <a:pt x="140216" y="925924"/>
                  <a:pt x="170265" y="895509"/>
                  <a:pt x="197669" y="862885"/>
                </a:cubicBezTo>
                <a:cubicBezTo>
                  <a:pt x="215349" y="841837"/>
                  <a:pt x="232013" y="819956"/>
                  <a:pt x="249185" y="798491"/>
                </a:cubicBezTo>
                <a:cubicBezTo>
                  <a:pt x="266357" y="777026"/>
                  <a:pt x="279583" y="751694"/>
                  <a:pt x="300700" y="734096"/>
                </a:cubicBezTo>
                <a:cubicBezTo>
                  <a:pt x="339337" y="701899"/>
                  <a:pt x="374763" y="665403"/>
                  <a:pt x="416610" y="637505"/>
                </a:cubicBezTo>
                <a:cubicBezTo>
                  <a:pt x="566784" y="537388"/>
                  <a:pt x="359864" y="673416"/>
                  <a:pt x="564717" y="547353"/>
                </a:cubicBezTo>
                <a:cubicBezTo>
                  <a:pt x="591082" y="531128"/>
                  <a:pt x="615219" y="511382"/>
                  <a:pt x="641991" y="495837"/>
                </a:cubicBezTo>
                <a:cubicBezTo>
                  <a:pt x="658095" y="486486"/>
                  <a:pt x="774455" y="425399"/>
                  <a:pt x="815855" y="405685"/>
                </a:cubicBezTo>
                <a:cubicBezTo>
                  <a:pt x="843603" y="392472"/>
                  <a:pt x="874559" y="384911"/>
                  <a:pt x="899568" y="367048"/>
                </a:cubicBezTo>
                <a:cubicBezTo>
                  <a:pt x="914593" y="356316"/>
                  <a:pt x="928129" y="343109"/>
                  <a:pt x="944644" y="334851"/>
                </a:cubicBezTo>
                <a:cubicBezTo>
                  <a:pt x="968439" y="322954"/>
                  <a:pt x="1051913" y="302671"/>
                  <a:pt x="1073433" y="296215"/>
                </a:cubicBezTo>
                <a:cubicBezTo>
                  <a:pt x="1092938" y="290364"/>
                  <a:pt x="1111852" y="282642"/>
                  <a:pt x="1131388" y="276896"/>
                </a:cubicBezTo>
                <a:cubicBezTo>
                  <a:pt x="1148369" y="271901"/>
                  <a:pt x="1165884" y="268880"/>
                  <a:pt x="1182903" y="264017"/>
                </a:cubicBezTo>
                <a:cubicBezTo>
                  <a:pt x="1195956" y="260287"/>
                  <a:pt x="1208312" y="254191"/>
                  <a:pt x="1221540" y="251138"/>
                </a:cubicBezTo>
                <a:cubicBezTo>
                  <a:pt x="1236329" y="247725"/>
                  <a:pt x="1251733" y="247676"/>
                  <a:pt x="1266616" y="244699"/>
                </a:cubicBezTo>
                <a:cubicBezTo>
                  <a:pt x="1497812" y="198460"/>
                  <a:pt x="1133820" y="267991"/>
                  <a:pt x="1369647" y="212502"/>
                </a:cubicBezTo>
                <a:cubicBezTo>
                  <a:pt x="1381061" y="209816"/>
                  <a:pt x="1493755" y="200049"/>
                  <a:pt x="1498436" y="199623"/>
                </a:cubicBezTo>
                <a:cubicBezTo>
                  <a:pt x="1594216" y="163706"/>
                  <a:pt x="1504277" y="194697"/>
                  <a:pt x="1607906" y="167426"/>
                </a:cubicBezTo>
                <a:cubicBezTo>
                  <a:pt x="1629578" y="161723"/>
                  <a:pt x="1651040" y="155194"/>
                  <a:pt x="1672300" y="148107"/>
                </a:cubicBezTo>
                <a:cubicBezTo>
                  <a:pt x="1689699" y="142307"/>
                  <a:pt x="1706024" y="133237"/>
                  <a:pt x="1723816" y="128789"/>
                </a:cubicBezTo>
                <a:cubicBezTo>
                  <a:pt x="1740605" y="124592"/>
                  <a:pt x="1758159" y="124496"/>
                  <a:pt x="1775331" y="122350"/>
                </a:cubicBezTo>
                <a:cubicBezTo>
                  <a:pt x="1790357" y="115910"/>
                  <a:pt x="1804725" y="107644"/>
                  <a:pt x="1820408" y="103031"/>
                </a:cubicBezTo>
                <a:cubicBezTo>
                  <a:pt x="1841408" y="96855"/>
                  <a:pt x="1863494" y="95166"/>
                  <a:pt x="1884802" y="90153"/>
                </a:cubicBezTo>
                <a:cubicBezTo>
                  <a:pt x="1900013" y="86574"/>
                  <a:pt x="1914942" y="81870"/>
                  <a:pt x="1929878" y="77274"/>
                </a:cubicBezTo>
                <a:cubicBezTo>
                  <a:pt x="1942853" y="73282"/>
                  <a:pt x="1955512" y="68296"/>
                  <a:pt x="1968515" y="64395"/>
                </a:cubicBezTo>
                <a:cubicBezTo>
                  <a:pt x="1993037" y="57038"/>
                  <a:pt x="2041176" y="48825"/>
                  <a:pt x="2058667" y="45077"/>
                </a:cubicBezTo>
                <a:cubicBezTo>
                  <a:pt x="2067321" y="43223"/>
                  <a:pt x="2075785" y="40557"/>
                  <a:pt x="2084424" y="38637"/>
                </a:cubicBezTo>
                <a:cubicBezTo>
                  <a:pt x="2095109" y="36263"/>
                  <a:pt x="2105957" y="34659"/>
                  <a:pt x="2116622" y="32198"/>
                </a:cubicBezTo>
                <a:cubicBezTo>
                  <a:pt x="2133869" y="28218"/>
                  <a:pt x="2150628" y="21913"/>
                  <a:pt x="2168137" y="19319"/>
                </a:cubicBezTo>
                <a:cubicBezTo>
                  <a:pt x="2227886" y="10467"/>
                  <a:pt x="2311316" y="4838"/>
                  <a:pt x="2374199" y="0"/>
                </a:cubicBezTo>
                <a:cubicBezTo>
                  <a:pt x="2588929" y="20781"/>
                  <a:pt x="2507642" y="9865"/>
                  <a:pt x="2618898" y="25758"/>
                </a:cubicBezTo>
                <a:cubicBezTo>
                  <a:pt x="2631777" y="30051"/>
                  <a:pt x="2644531" y="34736"/>
                  <a:pt x="2657534" y="38637"/>
                </a:cubicBezTo>
                <a:cubicBezTo>
                  <a:pt x="2666011" y="41180"/>
                  <a:pt x="2675005" y="41970"/>
                  <a:pt x="2683292" y="45077"/>
                </a:cubicBezTo>
                <a:cubicBezTo>
                  <a:pt x="2692280" y="48447"/>
                  <a:pt x="2699943" y="54920"/>
                  <a:pt x="2709050" y="57955"/>
                </a:cubicBezTo>
                <a:cubicBezTo>
                  <a:pt x="2746311" y="70375"/>
                  <a:pt x="2767892" y="71881"/>
                  <a:pt x="2805641" y="77274"/>
                </a:cubicBezTo>
                <a:cubicBezTo>
                  <a:pt x="2902250" y="115917"/>
                  <a:pt x="2733646" y="47443"/>
                  <a:pt x="2915112" y="128789"/>
                </a:cubicBezTo>
                <a:cubicBezTo>
                  <a:pt x="2951122" y="144931"/>
                  <a:pt x="2986059" y="165304"/>
                  <a:pt x="3024582" y="173865"/>
                </a:cubicBezTo>
                <a:cubicBezTo>
                  <a:pt x="3043900" y="178158"/>
                  <a:pt x="3063132" y="182863"/>
                  <a:pt x="3082537" y="186744"/>
                </a:cubicBezTo>
                <a:cubicBezTo>
                  <a:pt x="3101293" y="190495"/>
                  <a:pt x="3127899" y="192826"/>
                  <a:pt x="3146931" y="199623"/>
                </a:cubicBezTo>
                <a:cubicBezTo>
                  <a:pt x="3168703" y="207399"/>
                  <a:pt x="3190019" y="216410"/>
                  <a:pt x="3211326" y="225381"/>
                </a:cubicBezTo>
                <a:cubicBezTo>
                  <a:pt x="3230810" y="233585"/>
                  <a:pt x="3248954" y="245330"/>
                  <a:pt x="3269281" y="251138"/>
                </a:cubicBezTo>
                <a:cubicBezTo>
                  <a:pt x="3294389" y="258312"/>
                  <a:pt x="3320796" y="259724"/>
                  <a:pt x="3346554" y="264017"/>
                </a:cubicBezTo>
                <a:cubicBezTo>
                  <a:pt x="3352993" y="268310"/>
                  <a:pt x="3358950" y="273435"/>
                  <a:pt x="3365872" y="276896"/>
                </a:cubicBezTo>
                <a:cubicBezTo>
                  <a:pt x="3371943" y="279932"/>
                  <a:pt x="3379435" y="279738"/>
                  <a:pt x="3385191" y="283336"/>
                </a:cubicBezTo>
                <a:cubicBezTo>
                  <a:pt x="3396846" y="290620"/>
                  <a:pt x="3405952" y="301469"/>
                  <a:pt x="3417388" y="309093"/>
                </a:cubicBezTo>
                <a:cubicBezTo>
                  <a:pt x="3425375" y="314418"/>
                  <a:pt x="3435047" y="316818"/>
                  <a:pt x="3443146" y="321972"/>
                </a:cubicBezTo>
                <a:cubicBezTo>
                  <a:pt x="3458724" y="331885"/>
                  <a:pt x="3473804" y="342634"/>
                  <a:pt x="3488222" y="354169"/>
                </a:cubicBezTo>
                <a:cubicBezTo>
                  <a:pt x="3522677" y="381733"/>
                  <a:pt x="3491196" y="368040"/>
                  <a:pt x="3526858" y="379927"/>
                </a:cubicBezTo>
                <a:cubicBezTo>
                  <a:pt x="3546557" y="439020"/>
                  <a:pt x="3513628" y="347028"/>
                  <a:pt x="3552616" y="425003"/>
                </a:cubicBezTo>
                <a:cubicBezTo>
                  <a:pt x="3558687" y="437145"/>
                  <a:pt x="3555896" y="454041"/>
                  <a:pt x="3565495" y="463640"/>
                </a:cubicBezTo>
                <a:cubicBezTo>
                  <a:pt x="3574081" y="472226"/>
                  <a:pt x="3583351" y="480179"/>
                  <a:pt x="3591253" y="489398"/>
                </a:cubicBezTo>
                <a:cubicBezTo>
                  <a:pt x="3596289" y="495274"/>
                  <a:pt x="3608425" y="467933"/>
                  <a:pt x="3610571" y="495837"/>
                </a:cubicBezTo>
                <a:close/>
              </a:path>
            </a:pathLst>
          </a:custGeom>
          <a:noFill/>
          <a:ln>
            <a:solidFill>
              <a:srgbClr val="F90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628FDE21-8AF2-64CF-C69B-E9C5FE091CD7}"/>
              </a:ext>
            </a:extLst>
          </p:cNvPr>
          <p:cNvSpPr/>
          <p:nvPr/>
        </p:nvSpPr>
        <p:spPr>
          <a:xfrm>
            <a:off x="3183849" y="4251093"/>
            <a:ext cx="313714" cy="38727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B2546-CA4F-BB97-40E3-F63C75030C6B}"/>
              </a:ext>
            </a:extLst>
          </p:cNvPr>
          <p:cNvSpPr txBox="1"/>
          <p:nvPr/>
        </p:nvSpPr>
        <p:spPr>
          <a:xfrm>
            <a:off x="3553100" y="5079694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CE24387-3D38-828D-98BC-C09AFA7C0AFB}"/>
              </a:ext>
            </a:extLst>
          </p:cNvPr>
          <p:cNvSpPr txBox="1"/>
          <p:nvPr/>
        </p:nvSpPr>
        <p:spPr>
          <a:xfrm>
            <a:off x="3565648" y="559785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0C2542E-11B4-7714-0D09-C7FEC2BCD890}"/>
              </a:ext>
            </a:extLst>
          </p:cNvPr>
          <p:cNvSpPr/>
          <p:nvPr/>
        </p:nvSpPr>
        <p:spPr>
          <a:xfrm rot="10800000" flipH="1">
            <a:off x="2171509" y="4991147"/>
            <a:ext cx="1189972" cy="86547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4F8092-4A1F-26B1-4DF6-BB2D9C4A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1392"/>
              </p:ext>
            </p:extLst>
          </p:nvPr>
        </p:nvGraphicFramePr>
        <p:xfrm>
          <a:off x="9222527" y="3839150"/>
          <a:ext cx="88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54">
                  <a:extLst>
                    <a:ext uri="{9D8B030D-6E8A-4147-A177-3AD203B41FA5}">
                      <a16:colId xmlns:a16="http://schemas.microsoft.com/office/drawing/2014/main" val="2578237405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147555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7478"/>
                  </a:ext>
                </a:extLst>
              </a:tr>
            </a:tbl>
          </a:graphicData>
        </a:graphic>
      </p:graphicFrame>
      <p:sp>
        <p:nvSpPr>
          <p:cNvPr id="142" name="Arrow: Bent 141">
            <a:extLst>
              <a:ext uri="{FF2B5EF4-FFF2-40B4-BE49-F238E27FC236}">
                <a16:creationId xmlns:a16="http://schemas.microsoft.com/office/drawing/2014/main" id="{B12E01CF-A769-127C-762C-3F6175DE2A97}"/>
              </a:ext>
            </a:extLst>
          </p:cNvPr>
          <p:cNvSpPr/>
          <p:nvPr/>
        </p:nvSpPr>
        <p:spPr>
          <a:xfrm rot="5400000" flipH="1">
            <a:off x="8827432" y="4602759"/>
            <a:ext cx="1189972" cy="86547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CB30F-0E68-DF46-1C44-3FE4B14F3E29}"/>
              </a:ext>
            </a:extLst>
          </p:cNvPr>
          <p:cNvSpPr txBox="1"/>
          <p:nvPr/>
        </p:nvSpPr>
        <p:spPr>
          <a:xfrm>
            <a:off x="1653689" y="5697846"/>
            <a:ext cx="121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Lookups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99E1FED-1C12-A270-0C67-CB8229915C8F}"/>
              </a:ext>
            </a:extLst>
          </p:cNvPr>
          <p:cNvSpPr txBox="1"/>
          <p:nvPr/>
        </p:nvSpPr>
        <p:spPr>
          <a:xfrm>
            <a:off x="9799828" y="4836346"/>
            <a:ext cx="187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Feed-forward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745655-7E7E-EF82-83D3-77D948516584}"/>
              </a:ext>
            </a:extLst>
          </p:cNvPr>
          <p:cNvSpPr txBox="1"/>
          <p:nvPr/>
        </p:nvSpPr>
        <p:spPr>
          <a:xfrm>
            <a:off x="4523083" y="433920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NP-SUBJ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E42C3A1-BC0B-10F3-85D5-AF4D855B8196}"/>
              </a:ext>
            </a:extLst>
          </p:cNvPr>
          <p:cNvSpPr txBox="1"/>
          <p:nvPr/>
        </p:nvSpPr>
        <p:spPr>
          <a:xfrm>
            <a:off x="5491271" y="43499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9AED61A4-8B74-75B3-4605-8D7CE3808579}"/>
              </a:ext>
            </a:extLst>
          </p:cNvPr>
          <p:cNvSpPr/>
          <p:nvPr/>
        </p:nvSpPr>
        <p:spPr>
          <a:xfrm>
            <a:off x="3655763" y="1464681"/>
            <a:ext cx="2060812" cy="83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Encoding</a:t>
            </a:r>
            <a:endParaRPr lang="en-US" sz="2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87A7C2-7E30-8BEB-CBA2-74A2F314FA1C}"/>
              </a:ext>
            </a:extLst>
          </p:cNvPr>
          <p:cNvSpPr txBox="1"/>
          <p:nvPr/>
        </p:nvSpPr>
        <p:spPr>
          <a:xfrm>
            <a:off x="10130951" y="375890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logits</a:t>
            </a:r>
            <a:r>
              <a:rPr lang="en-US" sz="2800" baseline="-25000" dirty="0" err="1"/>
              <a:t>SLR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71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1" grpId="0"/>
      <p:bldP spid="10" grpId="0" animBg="1"/>
      <p:bldP spid="142" grpId="0" animBg="1"/>
      <p:bldP spid="12" grpId="0"/>
      <p:bldP spid="143" grpId="0"/>
      <p:bldP spid="145" grpId="0"/>
      <p:bldP spid="146" grpId="0"/>
      <p:bldP spid="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1287</Words>
  <Application>Microsoft Office PowerPoint</Application>
  <PresentationFormat>Widescreen</PresentationFormat>
  <Paragraphs>337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Linguistic Frameworks Go Toe-to-Toe at Neuro-symbolic Language Modeling </vt:lpstr>
      <vt:lpstr>Symbolic Linguistic Representation</vt:lpstr>
      <vt:lpstr>Symbolic Linguistic Representation</vt:lpstr>
      <vt:lpstr>Symbolic Linguistic Representation</vt:lpstr>
      <vt:lpstr>Experimental Setup</vt:lpstr>
      <vt:lpstr>Experimental Setup</vt:lpstr>
      <vt:lpstr>Mechanism: Factoring -&gt; Encoding -&gt; Ensembling</vt:lpstr>
      <vt:lpstr>Mechanism: Factoring -&gt; Encoding -&gt; Ensembling</vt:lpstr>
      <vt:lpstr>Mechanism: Factoring -&gt; Encoding -&gt; Ensembling</vt:lpstr>
      <vt:lpstr>Mechanism: Factoring -&gt; Encoding -&gt; Ensembling</vt:lpstr>
      <vt:lpstr>Results in Perplexity (lower is better)</vt:lpstr>
      <vt:lpstr>Results</vt:lpstr>
      <vt:lpstr>Shuffling Ablations (skip)</vt:lpstr>
      <vt:lpstr>Perplexity by Part-of-speech (skip)</vt:lpstr>
      <vt:lpstr>Thank you!</vt:lpstr>
      <vt:lpstr>Backup Slides</vt:lpstr>
      <vt:lpstr>Language Models (LM)</vt:lpstr>
      <vt:lpstr>Linguistic-Structure-conditional Language Models</vt:lpstr>
      <vt:lpstr>Limitations and Future Work</vt:lpstr>
      <vt:lpstr>Data Statistics</vt:lpstr>
      <vt:lpstr>PowerPoint Presentation</vt:lpstr>
      <vt:lpstr>PowerPoint Presentation</vt:lpstr>
      <vt:lpstr>PowerPoint Presentation</vt:lpstr>
      <vt:lpstr>PowerPoint Presentation</vt:lpstr>
      <vt:lpstr>Without Early Stopping</vt:lpstr>
      <vt:lpstr>With Early Stopping</vt:lpstr>
      <vt:lpstr>With Early Stopping</vt:lpstr>
      <vt:lpstr>POS Classes </vt:lpstr>
      <vt:lpstr>POS Classes </vt:lpstr>
      <vt:lpstr>POS Classes </vt:lpstr>
      <vt:lpstr>Perplexity by Part-of-speech (skip)</vt:lpstr>
      <vt:lpstr>Shuffling Ablations</vt:lpstr>
      <vt:lpstr>Shuffling Ablations</vt:lpstr>
      <vt:lpstr>Encoding Graph Slices as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Frameworks Go Toe-to-Toe at Neuro-symbolic Language Modeling </dc:title>
  <dc:creator>jkbprange@gmail.com</dc:creator>
  <cp:lastModifiedBy>Michael Kranzlein</cp:lastModifiedBy>
  <cp:revision>44</cp:revision>
  <dcterms:created xsi:type="dcterms:W3CDTF">2022-04-26T19:26:42Z</dcterms:created>
  <dcterms:modified xsi:type="dcterms:W3CDTF">2022-07-10T19:50:41Z</dcterms:modified>
</cp:coreProperties>
</file>