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9" r:id="rId3"/>
    <p:sldId id="260" r:id="rId4"/>
    <p:sldId id="258" r:id="rId5"/>
    <p:sldId id="262" r:id="rId6"/>
    <p:sldId id="263" r:id="rId7"/>
    <p:sldId id="261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4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E4338-DFE3-1540-A2D8-C5E0912D6545}" type="doc">
      <dgm:prSet loTypeId="urn:microsoft.com/office/officeart/2005/8/layout/radial4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29B5E1-C2F5-4D41-B80E-8A193DB2BA2C}">
      <dgm:prSet phldrT="[Text]"/>
      <dgm:spPr/>
      <dgm:t>
        <a:bodyPr/>
        <a:lstStyle/>
        <a:p>
          <a:r>
            <a:rPr lang="en-US" dirty="0" smtClean="0"/>
            <a:t>Dataset</a:t>
          </a:r>
          <a:endParaRPr lang="en-US" dirty="0"/>
        </a:p>
      </dgm:t>
    </dgm:pt>
    <dgm:pt modelId="{35CD9F4B-4DE8-6A43-84F4-F1F418D7BD50}" type="parTrans" cxnId="{CD895736-3F69-ED41-8297-B753161D06C3}">
      <dgm:prSet/>
      <dgm:spPr/>
      <dgm:t>
        <a:bodyPr/>
        <a:lstStyle/>
        <a:p>
          <a:endParaRPr lang="en-US"/>
        </a:p>
      </dgm:t>
    </dgm:pt>
    <dgm:pt modelId="{D64AA533-CE05-5C4B-AE3B-0916854CE749}" type="sibTrans" cxnId="{CD895736-3F69-ED41-8297-B753161D06C3}">
      <dgm:prSet/>
      <dgm:spPr/>
      <dgm:t>
        <a:bodyPr/>
        <a:lstStyle/>
        <a:p>
          <a:endParaRPr lang="en-US"/>
        </a:p>
      </dgm:t>
    </dgm:pt>
    <dgm:pt modelId="{50C0184B-B852-B840-9009-EB921955E3DE}">
      <dgm:prSet phldrT="[Text]" custT="1"/>
      <dgm:spPr/>
      <dgm:t>
        <a:bodyPr/>
        <a:lstStyle/>
        <a:p>
          <a:r>
            <a:rPr lang="en-US" sz="1400" b="1" dirty="0" smtClean="0"/>
            <a:t>https://</a:t>
          </a:r>
          <a:r>
            <a:rPr lang="en-US" sz="1400" b="1" dirty="0" err="1" smtClean="0"/>
            <a:t>money.cnn.com</a:t>
          </a:r>
          <a:r>
            <a:rPr lang="en-US" sz="1400" b="1" dirty="0" smtClean="0"/>
            <a:t> (</a:t>
          </a:r>
          <a:r>
            <a:rPr lang="en-US" sz="1400" b="1" dirty="0" err="1" smtClean="0"/>
            <a:t>Scrapy</a:t>
          </a:r>
          <a:r>
            <a:rPr lang="en-US" sz="1400" b="1" dirty="0" smtClean="0"/>
            <a:t>)</a:t>
          </a:r>
          <a:endParaRPr lang="en-US" sz="1400" b="1" dirty="0"/>
        </a:p>
      </dgm:t>
    </dgm:pt>
    <dgm:pt modelId="{B94198D2-38FF-E54A-ADBC-1963433C54DA}" type="parTrans" cxnId="{9AFEDB79-4CCF-0E4C-BA04-D40920ED671A}">
      <dgm:prSet/>
      <dgm:spPr/>
      <dgm:t>
        <a:bodyPr/>
        <a:lstStyle/>
        <a:p>
          <a:endParaRPr lang="en-US"/>
        </a:p>
      </dgm:t>
    </dgm:pt>
    <dgm:pt modelId="{09BB6FE4-101C-4343-8CAE-B56A77D3D853}" type="sibTrans" cxnId="{9AFEDB79-4CCF-0E4C-BA04-D40920ED671A}">
      <dgm:prSet/>
      <dgm:spPr/>
      <dgm:t>
        <a:bodyPr/>
        <a:lstStyle/>
        <a:p>
          <a:endParaRPr lang="en-US"/>
        </a:p>
      </dgm:t>
    </dgm:pt>
    <dgm:pt modelId="{C5FD28FE-AFBB-8C4E-BCE0-7B923127C4A6}">
      <dgm:prSet phldrT="[Text]" custT="1"/>
      <dgm:spPr/>
      <dgm:t>
        <a:bodyPr/>
        <a:lstStyle/>
        <a:p>
          <a:r>
            <a:rPr lang="en-US" sz="1400" b="1" dirty="0" smtClean="0"/>
            <a:t>https://</a:t>
          </a:r>
          <a:r>
            <a:rPr lang="en-US" sz="1400" b="1" dirty="0" err="1" smtClean="0"/>
            <a:t>www.nasdaq.com</a:t>
          </a:r>
          <a:r>
            <a:rPr lang="en-US" sz="1400" b="1" dirty="0" smtClean="0"/>
            <a:t> (</a:t>
          </a:r>
          <a:r>
            <a:rPr lang="en-US" sz="1400" b="1" dirty="0" err="1" smtClean="0"/>
            <a:t>Scrapy</a:t>
          </a:r>
          <a:r>
            <a:rPr lang="en-US" sz="1400" b="1" dirty="0" smtClean="0"/>
            <a:t>)</a:t>
          </a:r>
          <a:endParaRPr lang="en-US" sz="1400" b="1" dirty="0"/>
        </a:p>
      </dgm:t>
    </dgm:pt>
    <dgm:pt modelId="{4A1CEE0C-F7B8-9E41-91EC-AE197F2FC8E4}" type="parTrans" cxnId="{DDCE77B9-92BA-9B47-86AE-12F9B0DCBE4B}">
      <dgm:prSet/>
      <dgm:spPr/>
      <dgm:t>
        <a:bodyPr/>
        <a:lstStyle/>
        <a:p>
          <a:endParaRPr lang="en-US"/>
        </a:p>
      </dgm:t>
    </dgm:pt>
    <dgm:pt modelId="{2526C126-E7B3-6144-8D8A-E23470C8BFDA}" type="sibTrans" cxnId="{DDCE77B9-92BA-9B47-86AE-12F9B0DCBE4B}">
      <dgm:prSet/>
      <dgm:spPr/>
      <dgm:t>
        <a:bodyPr/>
        <a:lstStyle/>
        <a:p>
          <a:endParaRPr lang="en-US"/>
        </a:p>
      </dgm:t>
    </dgm:pt>
    <dgm:pt modelId="{ED98CF0A-6D44-F845-92CF-0E5C8DEB176F}">
      <dgm:prSet phldrT="[Text]" custT="1"/>
      <dgm:spPr/>
      <dgm:t>
        <a:bodyPr/>
        <a:lstStyle/>
        <a:p>
          <a:r>
            <a:rPr lang="en-US" sz="1400" b="1" dirty="0" smtClean="0"/>
            <a:t>http://</a:t>
          </a:r>
          <a:r>
            <a:rPr lang="en-US" sz="1400" b="1" dirty="0" err="1" smtClean="0"/>
            <a:t>financials.morningstar.com</a:t>
          </a:r>
          <a:r>
            <a:rPr lang="en-US" sz="1400" b="1" dirty="0" smtClean="0"/>
            <a:t>/ (Selenium)</a:t>
          </a:r>
          <a:endParaRPr lang="en-US" sz="1400" b="1" dirty="0"/>
        </a:p>
      </dgm:t>
    </dgm:pt>
    <dgm:pt modelId="{518951AA-E86A-1247-9847-3DF127BAA75E}" type="parTrans" cxnId="{BC65D809-7686-3C4D-B0BA-6D2526FBA2E3}">
      <dgm:prSet/>
      <dgm:spPr/>
      <dgm:t>
        <a:bodyPr/>
        <a:lstStyle/>
        <a:p>
          <a:endParaRPr lang="en-US"/>
        </a:p>
      </dgm:t>
    </dgm:pt>
    <dgm:pt modelId="{3152EAAD-BB62-764A-9387-11EA20D5C9A0}" type="sibTrans" cxnId="{BC65D809-7686-3C4D-B0BA-6D2526FBA2E3}">
      <dgm:prSet/>
      <dgm:spPr/>
      <dgm:t>
        <a:bodyPr/>
        <a:lstStyle/>
        <a:p>
          <a:endParaRPr lang="en-US"/>
        </a:p>
      </dgm:t>
    </dgm:pt>
    <dgm:pt modelId="{CFACFE12-B1BE-F04D-8032-55610065C33B}">
      <dgm:prSet custT="1"/>
      <dgm:spPr/>
      <dgm:t>
        <a:bodyPr/>
        <a:lstStyle/>
        <a:p>
          <a:r>
            <a:rPr lang="en-US" sz="1400" b="1" dirty="0" smtClean="0"/>
            <a:t>http://</a:t>
          </a:r>
          <a:r>
            <a:rPr lang="en-US" sz="1400" b="1" dirty="0" err="1" smtClean="0"/>
            <a:t>www.morningstar.com</a:t>
          </a:r>
          <a:r>
            <a:rPr lang="en-US" sz="1400" b="1" dirty="0" smtClean="0"/>
            <a:t>/ (Selenium)</a:t>
          </a:r>
          <a:endParaRPr lang="en-US" sz="1400" b="1" dirty="0"/>
        </a:p>
      </dgm:t>
    </dgm:pt>
    <dgm:pt modelId="{29B7B9CA-FCA1-1D4A-A0EE-CDF212F3C7BA}" type="parTrans" cxnId="{E741074E-97D1-E141-9B99-58FD78D1ACE4}">
      <dgm:prSet/>
      <dgm:spPr/>
      <dgm:t>
        <a:bodyPr/>
        <a:lstStyle/>
        <a:p>
          <a:endParaRPr lang="en-US"/>
        </a:p>
      </dgm:t>
    </dgm:pt>
    <dgm:pt modelId="{3DCB7F11-83D5-0044-8263-859EDE4EE22D}" type="sibTrans" cxnId="{E741074E-97D1-E141-9B99-58FD78D1ACE4}">
      <dgm:prSet/>
      <dgm:spPr/>
      <dgm:t>
        <a:bodyPr/>
        <a:lstStyle/>
        <a:p>
          <a:endParaRPr lang="en-US"/>
        </a:p>
      </dgm:t>
    </dgm:pt>
    <dgm:pt modelId="{02A4FD22-94A4-A04B-9C22-F1FE831135BA}" type="pres">
      <dgm:prSet presAssocID="{247E4338-DFE3-1540-A2D8-C5E0912D654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DB921C6-7E7B-B545-A71E-7EDE3F5546BF}" type="pres">
      <dgm:prSet presAssocID="{3729B5E1-C2F5-4D41-B80E-8A193DB2BA2C}" presName="centerShape" presStyleLbl="node0" presStyleIdx="0" presStyleCnt="1"/>
      <dgm:spPr/>
      <dgm:t>
        <a:bodyPr/>
        <a:lstStyle/>
        <a:p>
          <a:endParaRPr lang="en-US"/>
        </a:p>
      </dgm:t>
    </dgm:pt>
    <dgm:pt modelId="{A7EC82D0-B462-1A49-9154-01BA0AC58C5C}" type="pres">
      <dgm:prSet presAssocID="{B94198D2-38FF-E54A-ADBC-1963433C54DA}" presName="parTrans" presStyleLbl="bgSibTrans2D1" presStyleIdx="0" presStyleCnt="4"/>
      <dgm:spPr/>
    </dgm:pt>
    <dgm:pt modelId="{02033E67-E20E-DE48-A92F-320958A41CE7}" type="pres">
      <dgm:prSet presAssocID="{50C0184B-B852-B840-9009-EB921955E3DE}" presName="node" presStyleLbl="node1" presStyleIdx="0" presStyleCnt="4" custScaleX="105255" custScaleY="1143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8F1CD3-EE0B-9445-907B-86F1A899304D}" type="pres">
      <dgm:prSet presAssocID="{4A1CEE0C-F7B8-9E41-91EC-AE197F2FC8E4}" presName="parTrans" presStyleLbl="bgSibTrans2D1" presStyleIdx="1" presStyleCnt="4"/>
      <dgm:spPr/>
    </dgm:pt>
    <dgm:pt modelId="{47C91887-6214-A94B-BFC4-0A23AA892A4E}" type="pres">
      <dgm:prSet presAssocID="{C5FD28FE-AFBB-8C4E-BCE0-7B923127C4A6}" presName="node" presStyleLbl="node1" presStyleIdx="1" presStyleCnt="4" custScaleX="109380" custScaleY="1219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A2DA1-979C-8741-879D-E3AE52AAAF2F}" type="pres">
      <dgm:prSet presAssocID="{518951AA-E86A-1247-9847-3DF127BAA75E}" presName="parTrans" presStyleLbl="bgSibTrans2D1" presStyleIdx="2" presStyleCnt="4"/>
      <dgm:spPr/>
    </dgm:pt>
    <dgm:pt modelId="{B25D544A-861C-AD4A-9A49-7D6EA8DD7704}" type="pres">
      <dgm:prSet presAssocID="{ED98CF0A-6D44-F845-92CF-0E5C8DEB176F}" presName="node" presStyleLbl="node1" presStyleIdx="2" presStyleCnt="4" custScaleX="107969" custScaleY="1140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05590-30C5-594D-941A-D659091A213C}" type="pres">
      <dgm:prSet presAssocID="{29B7B9CA-FCA1-1D4A-A0EE-CDF212F3C7BA}" presName="parTrans" presStyleLbl="bgSibTrans2D1" presStyleIdx="3" presStyleCnt="4"/>
      <dgm:spPr/>
    </dgm:pt>
    <dgm:pt modelId="{C7F2ADA0-6F28-C840-AD61-E15EC5E23984}" type="pres">
      <dgm:prSet presAssocID="{CFACFE12-B1BE-F04D-8032-55610065C33B}" presName="node" presStyleLbl="node1" presStyleIdx="3" presStyleCnt="4" custScaleX="102963" custScaleY="1064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D18423-9E8B-EF42-847F-3EBD10CCF48D}" type="presOf" srcId="{3729B5E1-C2F5-4D41-B80E-8A193DB2BA2C}" destId="{3DB921C6-7E7B-B545-A71E-7EDE3F5546BF}" srcOrd="0" destOrd="0" presId="urn:microsoft.com/office/officeart/2005/8/layout/radial4"/>
    <dgm:cxn modelId="{5E4E2AB7-C4EE-2344-9D42-D8B75AFBF550}" type="presOf" srcId="{ED98CF0A-6D44-F845-92CF-0E5C8DEB176F}" destId="{B25D544A-861C-AD4A-9A49-7D6EA8DD7704}" srcOrd="0" destOrd="0" presId="urn:microsoft.com/office/officeart/2005/8/layout/radial4"/>
    <dgm:cxn modelId="{B2C7906F-C4B3-A943-A38D-44195C035768}" type="presOf" srcId="{4A1CEE0C-F7B8-9E41-91EC-AE197F2FC8E4}" destId="{B18F1CD3-EE0B-9445-907B-86F1A899304D}" srcOrd="0" destOrd="0" presId="urn:microsoft.com/office/officeart/2005/8/layout/radial4"/>
    <dgm:cxn modelId="{F0AA7AD3-A218-4F4E-B19D-E20B9234FB59}" type="presOf" srcId="{518951AA-E86A-1247-9847-3DF127BAA75E}" destId="{6C4A2DA1-979C-8741-879D-E3AE52AAAF2F}" srcOrd="0" destOrd="0" presId="urn:microsoft.com/office/officeart/2005/8/layout/radial4"/>
    <dgm:cxn modelId="{0B6CD20C-46DD-0040-9EC9-5B166776E82A}" type="presOf" srcId="{CFACFE12-B1BE-F04D-8032-55610065C33B}" destId="{C7F2ADA0-6F28-C840-AD61-E15EC5E23984}" srcOrd="0" destOrd="0" presId="urn:microsoft.com/office/officeart/2005/8/layout/radial4"/>
    <dgm:cxn modelId="{E741074E-97D1-E141-9B99-58FD78D1ACE4}" srcId="{3729B5E1-C2F5-4D41-B80E-8A193DB2BA2C}" destId="{CFACFE12-B1BE-F04D-8032-55610065C33B}" srcOrd="3" destOrd="0" parTransId="{29B7B9CA-FCA1-1D4A-A0EE-CDF212F3C7BA}" sibTransId="{3DCB7F11-83D5-0044-8263-859EDE4EE22D}"/>
    <dgm:cxn modelId="{0B1C75C0-6B69-994F-8DB2-5A14540BB230}" type="presOf" srcId="{B94198D2-38FF-E54A-ADBC-1963433C54DA}" destId="{A7EC82D0-B462-1A49-9154-01BA0AC58C5C}" srcOrd="0" destOrd="0" presId="urn:microsoft.com/office/officeart/2005/8/layout/radial4"/>
    <dgm:cxn modelId="{BC65D809-7686-3C4D-B0BA-6D2526FBA2E3}" srcId="{3729B5E1-C2F5-4D41-B80E-8A193DB2BA2C}" destId="{ED98CF0A-6D44-F845-92CF-0E5C8DEB176F}" srcOrd="2" destOrd="0" parTransId="{518951AA-E86A-1247-9847-3DF127BAA75E}" sibTransId="{3152EAAD-BB62-764A-9387-11EA20D5C9A0}"/>
    <dgm:cxn modelId="{9AFEDB79-4CCF-0E4C-BA04-D40920ED671A}" srcId="{3729B5E1-C2F5-4D41-B80E-8A193DB2BA2C}" destId="{50C0184B-B852-B840-9009-EB921955E3DE}" srcOrd="0" destOrd="0" parTransId="{B94198D2-38FF-E54A-ADBC-1963433C54DA}" sibTransId="{09BB6FE4-101C-4343-8CAE-B56A77D3D853}"/>
    <dgm:cxn modelId="{F24BE0DA-BD8F-6745-A7EE-0546DCB1DF34}" type="presOf" srcId="{247E4338-DFE3-1540-A2D8-C5E0912D6545}" destId="{02A4FD22-94A4-A04B-9C22-F1FE831135BA}" srcOrd="0" destOrd="0" presId="urn:microsoft.com/office/officeart/2005/8/layout/radial4"/>
    <dgm:cxn modelId="{55323C45-0990-3548-951A-A5806F886A52}" type="presOf" srcId="{C5FD28FE-AFBB-8C4E-BCE0-7B923127C4A6}" destId="{47C91887-6214-A94B-BFC4-0A23AA892A4E}" srcOrd="0" destOrd="0" presId="urn:microsoft.com/office/officeart/2005/8/layout/radial4"/>
    <dgm:cxn modelId="{DD7B059D-7960-0946-9101-5C2D4A858626}" type="presOf" srcId="{50C0184B-B852-B840-9009-EB921955E3DE}" destId="{02033E67-E20E-DE48-A92F-320958A41CE7}" srcOrd="0" destOrd="0" presId="urn:microsoft.com/office/officeart/2005/8/layout/radial4"/>
    <dgm:cxn modelId="{CD895736-3F69-ED41-8297-B753161D06C3}" srcId="{247E4338-DFE3-1540-A2D8-C5E0912D6545}" destId="{3729B5E1-C2F5-4D41-B80E-8A193DB2BA2C}" srcOrd="0" destOrd="0" parTransId="{35CD9F4B-4DE8-6A43-84F4-F1F418D7BD50}" sibTransId="{D64AA533-CE05-5C4B-AE3B-0916854CE749}"/>
    <dgm:cxn modelId="{DDCE77B9-92BA-9B47-86AE-12F9B0DCBE4B}" srcId="{3729B5E1-C2F5-4D41-B80E-8A193DB2BA2C}" destId="{C5FD28FE-AFBB-8C4E-BCE0-7B923127C4A6}" srcOrd="1" destOrd="0" parTransId="{4A1CEE0C-F7B8-9E41-91EC-AE197F2FC8E4}" sibTransId="{2526C126-E7B3-6144-8D8A-E23470C8BFDA}"/>
    <dgm:cxn modelId="{E430E845-56BE-A745-808F-2EA1F804AA95}" type="presOf" srcId="{29B7B9CA-FCA1-1D4A-A0EE-CDF212F3C7BA}" destId="{B0605590-30C5-594D-941A-D659091A213C}" srcOrd="0" destOrd="0" presId="urn:microsoft.com/office/officeart/2005/8/layout/radial4"/>
    <dgm:cxn modelId="{53AE0934-09BF-1D43-A523-C5328214150D}" type="presParOf" srcId="{02A4FD22-94A4-A04B-9C22-F1FE831135BA}" destId="{3DB921C6-7E7B-B545-A71E-7EDE3F5546BF}" srcOrd="0" destOrd="0" presId="urn:microsoft.com/office/officeart/2005/8/layout/radial4"/>
    <dgm:cxn modelId="{65DC3095-AA1A-124E-8911-1D29BB976681}" type="presParOf" srcId="{02A4FD22-94A4-A04B-9C22-F1FE831135BA}" destId="{A7EC82D0-B462-1A49-9154-01BA0AC58C5C}" srcOrd="1" destOrd="0" presId="urn:microsoft.com/office/officeart/2005/8/layout/radial4"/>
    <dgm:cxn modelId="{731275F3-F3F6-3F4A-9630-442F1D2D9A12}" type="presParOf" srcId="{02A4FD22-94A4-A04B-9C22-F1FE831135BA}" destId="{02033E67-E20E-DE48-A92F-320958A41CE7}" srcOrd="2" destOrd="0" presId="urn:microsoft.com/office/officeart/2005/8/layout/radial4"/>
    <dgm:cxn modelId="{8ECF79E5-1DD1-C743-B4E6-3B291789B7F0}" type="presParOf" srcId="{02A4FD22-94A4-A04B-9C22-F1FE831135BA}" destId="{B18F1CD3-EE0B-9445-907B-86F1A899304D}" srcOrd="3" destOrd="0" presId="urn:microsoft.com/office/officeart/2005/8/layout/radial4"/>
    <dgm:cxn modelId="{A7EDF92F-DC1B-3D4A-A216-5F5EDBEB1BA0}" type="presParOf" srcId="{02A4FD22-94A4-A04B-9C22-F1FE831135BA}" destId="{47C91887-6214-A94B-BFC4-0A23AA892A4E}" srcOrd="4" destOrd="0" presId="urn:microsoft.com/office/officeart/2005/8/layout/radial4"/>
    <dgm:cxn modelId="{292FF041-FE17-4E40-80CD-B179722208A3}" type="presParOf" srcId="{02A4FD22-94A4-A04B-9C22-F1FE831135BA}" destId="{6C4A2DA1-979C-8741-879D-E3AE52AAAF2F}" srcOrd="5" destOrd="0" presId="urn:microsoft.com/office/officeart/2005/8/layout/radial4"/>
    <dgm:cxn modelId="{AFA37824-8AFA-444F-BB59-4DA190927965}" type="presParOf" srcId="{02A4FD22-94A4-A04B-9C22-F1FE831135BA}" destId="{B25D544A-861C-AD4A-9A49-7D6EA8DD7704}" srcOrd="6" destOrd="0" presId="urn:microsoft.com/office/officeart/2005/8/layout/radial4"/>
    <dgm:cxn modelId="{09553B06-BA75-E74D-8EE6-DD50AB5E0632}" type="presParOf" srcId="{02A4FD22-94A4-A04B-9C22-F1FE831135BA}" destId="{B0605590-30C5-594D-941A-D659091A213C}" srcOrd="7" destOrd="0" presId="urn:microsoft.com/office/officeart/2005/8/layout/radial4"/>
    <dgm:cxn modelId="{0EEEF780-9E33-6449-AAE9-F30B86C9778D}" type="presParOf" srcId="{02A4FD22-94A4-A04B-9C22-F1FE831135BA}" destId="{C7F2ADA0-6F28-C840-AD61-E15EC5E23984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921C6-7E7B-B545-A71E-7EDE3F5546BF}">
      <dsp:nvSpPr>
        <dsp:cNvPr id="0" name=""/>
        <dsp:cNvSpPr/>
      </dsp:nvSpPr>
      <dsp:spPr>
        <a:xfrm>
          <a:off x="2981601" y="1628258"/>
          <a:ext cx="1495270" cy="149527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Dataset</a:t>
          </a:r>
          <a:endParaRPr lang="en-US" sz="2400" kern="1200" dirty="0"/>
        </a:p>
      </dsp:txBody>
      <dsp:txXfrm>
        <a:off x="3200578" y="1847235"/>
        <a:ext cx="1057316" cy="1057316"/>
      </dsp:txXfrm>
    </dsp:sp>
    <dsp:sp modelId="{A7EC82D0-B462-1A49-9154-01BA0AC58C5C}">
      <dsp:nvSpPr>
        <dsp:cNvPr id="0" name=""/>
        <dsp:cNvSpPr/>
      </dsp:nvSpPr>
      <dsp:spPr>
        <a:xfrm rot="11700000">
          <a:off x="1850836" y="1808568"/>
          <a:ext cx="1112645" cy="42615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033E67-E20E-DE48-A92F-320958A41CE7}">
      <dsp:nvSpPr>
        <dsp:cNvPr id="0" name=""/>
        <dsp:cNvSpPr/>
      </dsp:nvSpPr>
      <dsp:spPr>
        <a:xfrm>
          <a:off x="1122215" y="1228059"/>
          <a:ext cx="1495154" cy="1299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https://</a:t>
          </a:r>
          <a:r>
            <a:rPr lang="en-US" sz="1400" b="1" kern="1200" dirty="0" err="1" smtClean="0"/>
            <a:t>money.cnn.com</a:t>
          </a:r>
          <a:r>
            <a:rPr lang="en-US" sz="1400" b="1" kern="1200" dirty="0" smtClean="0"/>
            <a:t> (</a:t>
          </a:r>
          <a:r>
            <a:rPr lang="en-US" sz="1400" b="1" kern="1200" dirty="0" err="1" smtClean="0"/>
            <a:t>Scrapy</a:t>
          </a:r>
          <a:r>
            <a:rPr lang="en-US" sz="1400" b="1" kern="1200" dirty="0" smtClean="0"/>
            <a:t>)</a:t>
          </a:r>
          <a:endParaRPr lang="en-US" sz="1400" b="1" kern="1200" dirty="0"/>
        </a:p>
      </dsp:txBody>
      <dsp:txXfrm>
        <a:off x="1160267" y="1266111"/>
        <a:ext cx="1419050" cy="1223091"/>
      </dsp:txXfrm>
    </dsp:sp>
    <dsp:sp modelId="{B18F1CD3-EE0B-9445-907B-86F1A899304D}">
      <dsp:nvSpPr>
        <dsp:cNvPr id="0" name=""/>
        <dsp:cNvSpPr/>
      </dsp:nvSpPr>
      <dsp:spPr>
        <a:xfrm rot="14700000">
          <a:off x="2594469" y="922340"/>
          <a:ext cx="1112645" cy="42615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C91887-6214-A94B-BFC4-0A23AA892A4E}">
      <dsp:nvSpPr>
        <dsp:cNvPr id="0" name=""/>
        <dsp:cNvSpPr/>
      </dsp:nvSpPr>
      <dsp:spPr>
        <a:xfrm>
          <a:off x="2138805" y="-61428"/>
          <a:ext cx="1553750" cy="1385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https://</a:t>
          </a:r>
          <a:r>
            <a:rPr lang="en-US" sz="1400" b="1" kern="1200" dirty="0" err="1" smtClean="0"/>
            <a:t>www.nasdaq.com</a:t>
          </a:r>
          <a:r>
            <a:rPr lang="en-US" sz="1400" b="1" kern="1200" dirty="0" smtClean="0"/>
            <a:t> (</a:t>
          </a:r>
          <a:r>
            <a:rPr lang="en-US" sz="1400" b="1" kern="1200" dirty="0" err="1" smtClean="0"/>
            <a:t>Scrapy</a:t>
          </a:r>
          <a:r>
            <a:rPr lang="en-US" sz="1400" b="1" kern="1200" dirty="0" smtClean="0"/>
            <a:t>)</a:t>
          </a:r>
          <a:endParaRPr lang="en-US" sz="1400" b="1" kern="1200" dirty="0"/>
        </a:p>
      </dsp:txBody>
      <dsp:txXfrm>
        <a:off x="2179379" y="-20854"/>
        <a:ext cx="1472602" cy="1304141"/>
      </dsp:txXfrm>
    </dsp:sp>
    <dsp:sp modelId="{6C4A2DA1-979C-8741-879D-E3AE52AAAF2F}">
      <dsp:nvSpPr>
        <dsp:cNvPr id="0" name=""/>
        <dsp:cNvSpPr/>
      </dsp:nvSpPr>
      <dsp:spPr>
        <a:xfrm rot="17700000">
          <a:off x="3751358" y="922340"/>
          <a:ext cx="1112645" cy="42615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5D544A-861C-AD4A-9A49-7D6EA8DD7704}">
      <dsp:nvSpPr>
        <dsp:cNvPr id="0" name=""/>
        <dsp:cNvSpPr/>
      </dsp:nvSpPr>
      <dsp:spPr>
        <a:xfrm>
          <a:off x="3775939" y="-16676"/>
          <a:ext cx="1533707" cy="12957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http://</a:t>
          </a:r>
          <a:r>
            <a:rPr lang="en-US" sz="1400" b="1" kern="1200" dirty="0" err="1" smtClean="0"/>
            <a:t>financials.morningstar.com</a:t>
          </a:r>
          <a:r>
            <a:rPr lang="en-US" sz="1400" b="1" kern="1200" dirty="0" smtClean="0"/>
            <a:t>/ (Selenium)</a:t>
          </a:r>
          <a:endParaRPr lang="en-US" sz="1400" b="1" kern="1200" dirty="0"/>
        </a:p>
      </dsp:txBody>
      <dsp:txXfrm>
        <a:off x="3813891" y="21276"/>
        <a:ext cx="1457803" cy="1219882"/>
      </dsp:txXfrm>
    </dsp:sp>
    <dsp:sp modelId="{B0605590-30C5-594D-941A-D659091A213C}">
      <dsp:nvSpPr>
        <dsp:cNvPr id="0" name=""/>
        <dsp:cNvSpPr/>
      </dsp:nvSpPr>
      <dsp:spPr>
        <a:xfrm rot="20700000">
          <a:off x="4494991" y="1808568"/>
          <a:ext cx="1112645" cy="42615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F2ADA0-6F28-C840-AD61-E15EC5E23984}">
      <dsp:nvSpPr>
        <dsp:cNvPr id="0" name=""/>
        <dsp:cNvSpPr/>
      </dsp:nvSpPr>
      <dsp:spPr>
        <a:xfrm>
          <a:off x="4857382" y="1272811"/>
          <a:ext cx="1462596" cy="12096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http://</a:t>
          </a:r>
          <a:r>
            <a:rPr lang="en-US" sz="1400" b="1" kern="1200" dirty="0" err="1" smtClean="0"/>
            <a:t>www.morningstar.com</a:t>
          </a:r>
          <a:r>
            <a:rPr lang="en-US" sz="1400" b="1" kern="1200" dirty="0" smtClean="0"/>
            <a:t>/ (Selenium)</a:t>
          </a:r>
          <a:endParaRPr lang="en-US" sz="1400" b="1" kern="1200" dirty="0"/>
        </a:p>
      </dsp:txBody>
      <dsp:txXfrm>
        <a:off x="4892813" y="1308242"/>
        <a:ext cx="1391734" cy="1138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B848-1A47-654E-9D17-511955E0FDBC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204C-1CA1-A84D-9BA6-2AB59E4B6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B848-1A47-654E-9D17-511955E0FDBC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204C-1CA1-A84D-9BA6-2AB59E4B6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B848-1A47-654E-9D17-511955E0FDBC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204C-1CA1-A84D-9BA6-2AB59E4B661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B848-1A47-654E-9D17-511955E0FDBC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204C-1CA1-A84D-9BA6-2AB59E4B66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B848-1A47-654E-9D17-511955E0FDBC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204C-1CA1-A84D-9BA6-2AB59E4B6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B848-1A47-654E-9D17-511955E0FDBC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204C-1CA1-A84D-9BA6-2AB59E4B66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B848-1A47-654E-9D17-511955E0FDBC}" type="datetimeFigureOut">
              <a:rPr lang="en-US" smtClean="0"/>
              <a:t>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204C-1CA1-A84D-9BA6-2AB59E4B6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B848-1A47-654E-9D17-511955E0FDBC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204C-1CA1-A84D-9BA6-2AB59E4B6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B848-1A47-654E-9D17-511955E0FDBC}" type="datetimeFigureOut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204C-1CA1-A84D-9BA6-2AB59E4B6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B848-1A47-654E-9D17-511955E0FDBC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204C-1CA1-A84D-9BA6-2AB59E4B661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B848-1A47-654E-9D17-511955E0FDBC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204C-1CA1-A84D-9BA6-2AB59E4B661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2FB848-1A47-654E-9D17-511955E0FDBC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ADF204C-1CA1-A84D-9BA6-2AB59E4B661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635" y="1679509"/>
            <a:ext cx="727832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 Black"/>
                <a:cs typeface="Arial Black"/>
              </a:rPr>
              <a:t>Who actually owns S&amp;P500?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rial Black"/>
                <a:cs typeface="Arial Black"/>
              </a:rPr>
              <a:t>-- Sheetal Darekar</a:t>
            </a:r>
            <a:endParaRPr lang="en-US" sz="28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17902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Institutional Owner Percentage v/s ROA</a:t>
            </a:r>
            <a:endParaRPr lang="en-US" dirty="0"/>
          </a:p>
        </p:txBody>
      </p:sp>
      <p:pic>
        <p:nvPicPr>
          <p:cNvPr id="4" name="Picture 3" descr="Screen Shot 2018-02-14 at 4.46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12" y="2298010"/>
            <a:ext cx="4912408" cy="443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17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company wants to do really well in market, they need to have a high institutional ownership.</a:t>
            </a:r>
          </a:p>
          <a:p>
            <a:r>
              <a:rPr lang="en-US" dirty="0" smtClean="0"/>
              <a:t>We have only SCRAPED the surface, these institutions own even larger shares in other instruments like bonds and government debt.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5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ppl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0"/>
          <a:stretch/>
        </p:blipFill>
        <p:spPr>
          <a:xfrm>
            <a:off x="1365541" y="2594687"/>
            <a:ext cx="6442190" cy="41540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you guys know how big is Apple compared to some world GDPs?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44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Institutional Ownership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936094"/>
            <a:ext cx="7981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amount of a company’s available stock owned by mutual or pension funds, insurance companies, investment firms, private foundations, endowments or other large entities that manage funds on the behalf of others.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1869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63656" y="2116465"/>
            <a:ext cx="7442195" cy="4495762"/>
            <a:chOff x="655460" y="81929"/>
            <a:chExt cx="7442195" cy="6776071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906300231"/>
                </p:ext>
              </p:extLst>
            </p:nvPr>
          </p:nvGraphicFramePr>
          <p:xfrm>
            <a:off x="655460" y="81929"/>
            <a:ext cx="7442195" cy="46152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6" name="Group 5"/>
            <p:cNvGrpSpPr/>
            <p:nvPr/>
          </p:nvGrpSpPr>
          <p:grpSpPr>
            <a:xfrm>
              <a:off x="3376206" y="5112100"/>
              <a:ext cx="2009236" cy="1745900"/>
              <a:chOff x="-37968" y="1954088"/>
              <a:chExt cx="2009236" cy="1745900"/>
            </a:xfrm>
            <a:solidFill>
              <a:srgbClr val="FFFF7D"/>
            </a:solidFill>
          </p:grpSpPr>
          <p:sp>
            <p:nvSpPr>
              <p:cNvPr id="8" name="Rounded Rectangle 7"/>
              <p:cNvSpPr/>
              <p:nvPr/>
            </p:nvSpPr>
            <p:spPr>
              <a:xfrm>
                <a:off x="-37968" y="1954088"/>
                <a:ext cx="2009236" cy="1745900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Rounded Rectangle 4"/>
              <p:cNvSpPr/>
              <p:nvPr/>
            </p:nvSpPr>
            <p:spPr>
              <a:xfrm>
                <a:off x="13168" y="2005224"/>
                <a:ext cx="1906964" cy="1643628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765" tIns="24765" rIns="24765" bIns="24765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Plot.ly</a:t>
                </a:r>
                <a:endParaRPr lang="en-US" sz="1600" b="1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Seaborn</a:t>
                </a:r>
                <a:endParaRPr lang="en-US" sz="1600" b="1" kern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" name="Left Arrow 6"/>
            <p:cNvSpPr/>
            <p:nvPr/>
          </p:nvSpPr>
          <p:spPr>
            <a:xfrm rot="16200000">
              <a:off x="4090950" y="4618296"/>
              <a:ext cx="414933" cy="572676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FFFF7D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1" name="TextBox 10"/>
          <p:cNvSpPr txBox="1"/>
          <p:nvPr/>
        </p:nvSpPr>
        <p:spPr>
          <a:xfrm>
            <a:off x="2553560" y="489170"/>
            <a:ext cx="3747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FFFF"/>
                </a:solidFill>
                <a:latin typeface="+mj-lt"/>
              </a:rPr>
              <a:t>Project Outline</a:t>
            </a:r>
            <a:endParaRPr lang="en-US" sz="440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745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Institutional Owners by Company</a:t>
            </a:r>
            <a:endParaRPr lang="en-US" dirty="0"/>
          </a:p>
        </p:txBody>
      </p:sp>
      <p:pic>
        <p:nvPicPr>
          <p:cNvPr id="6" name="Picture 5" descr="Screen Shot 2018-02-14 at 4.42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11" y="2580710"/>
            <a:ext cx="6251052" cy="389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9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 Institutional </a:t>
            </a:r>
            <a:r>
              <a:rPr lang="en-US" dirty="0"/>
              <a:t>Owners </a:t>
            </a:r>
            <a:r>
              <a:rPr lang="en-US" dirty="0" smtClean="0"/>
              <a:t>of S&amp;P 500</a:t>
            </a:r>
            <a:endParaRPr lang="en-US" dirty="0"/>
          </a:p>
        </p:txBody>
      </p:sp>
      <p:pic>
        <p:nvPicPr>
          <p:cNvPr id="5" name="Picture 4" descr="Screen Shot 2018-02-14 at 4.39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9072"/>
            <a:ext cx="8051568" cy="387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4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Top S&amp;P 500 Institutional Owners with few GDPs</a:t>
            </a:r>
            <a:endParaRPr lang="en-US" dirty="0"/>
          </a:p>
        </p:txBody>
      </p:sp>
      <p:pic>
        <p:nvPicPr>
          <p:cNvPr id="4" name="Picture 3" descr="GD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633472"/>
            <a:ext cx="7687056" cy="42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1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Institutional Owners by </a:t>
            </a:r>
            <a:r>
              <a:rPr lang="en-US" dirty="0" smtClean="0"/>
              <a:t>Sector</a:t>
            </a:r>
            <a:endParaRPr lang="en-US" dirty="0"/>
          </a:p>
        </p:txBody>
      </p:sp>
      <p:pic>
        <p:nvPicPr>
          <p:cNvPr id="5" name="Picture 4" descr="Screen Shot 2018-02-14 at 4.43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54" y="2235455"/>
            <a:ext cx="7109344" cy="44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3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8-02-14 at 4.44.58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6" b="5647"/>
          <a:stretch/>
        </p:blipFill>
        <p:spPr>
          <a:xfrm>
            <a:off x="457200" y="2860361"/>
            <a:ext cx="8201777" cy="356620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Price to Book Ratio v/s Institutional Ownership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131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2235</TotalTime>
  <Words>190</Words>
  <Application>Microsoft Macintosh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Waveform</vt:lpstr>
      <vt:lpstr>PowerPoint Presentation</vt:lpstr>
      <vt:lpstr>Do you guys know how big is Apple compared to some world GDPs?</vt:lpstr>
      <vt:lpstr>Institutional Ownership</vt:lpstr>
      <vt:lpstr>PowerPoint Presentation</vt:lpstr>
      <vt:lpstr>Institutional Owners by Company</vt:lpstr>
      <vt:lpstr>Top Institutional Owners of S&amp;P 500</vt:lpstr>
      <vt:lpstr>Comparison of Top S&amp;P 500 Institutional Owners with few GDPs</vt:lpstr>
      <vt:lpstr>Institutional Owners by Sector</vt:lpstr>
      <vt:lpstr>Price to Book Ratio v/s Institutional Ownership</vt:lpstr>
      <vt:lpstr>Institutional Owner Percentage v/s ROA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Sheetal Darekar</dc:creator>
  <cp:lastModifiedBy>Sheetal Darekar</cp:lastModifiedBy>
  <cp:revision>9</cp:revision>
  <dcterms:created xsi:type="dcterms:W3CDTF">2018-02-14T07:11:22Z</dcterms:created>
  <dcterms:modified xsi:type="dcterms:W3CDTF">2018-02-15T20:26:57Z</dcterms:modified>
</cp:coreProperties>
</file>