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D22-371E-462B-91C7-6AA7AFA7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9C9AA-C914-4828-BFFC-C94AC0E1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1E39-00F9-41DC-9EDB-BEDBE07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1911-BDE8-4D94-9529-6CF22070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8844-3D5A-4E20-9E6B-7059447C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5EA-6979-4186-B0B3-AAC9BD44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3372-9ECB-4D1F-8FF8-7C451F97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2C7A-64F2-4424-A105-5584D0F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1E93-0047-4612-BD09-334F546B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DE2-6D2D-4A70-8203-EA6FD216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FE839-9AFD-424A-A010-AA96E6EA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F526B-EFD0-44DC-B030-DD49AF42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1844-8DF2-4D2C-82A9-0D30561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6E35-B396-400C-BAD7-EE87998C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4B71-A618-4141-B553-D9BC1AA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D5F-4278-432F-A490-7F88AD8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4815-36E0-4FEA-83C2-8B750471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21DE-175E-4BCD-BDB8-800C969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A9DA-B7DE-47C9-9752-C791E6A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C407-D071-4C7B-9391-43282C8A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B032-9C58-4106-8529-98F5B8A2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E2FA-AF9B-4C4E-A106-519A285E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A4EB-9E30-4E65-B64F-DEA703BD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A9AC-60BC-46C1-B5F4-8076CCB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56A-7A2E-473C-BC74-E09E486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1C95-7242-44AA-B5D0-A280F106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D28D-8484-452D-A1C4-6E154814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9B6F-24DC-4FEE-8571-679758A1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BD731-8848-47D4-AE37-C857933A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AEAD-80CE-40F2-8774-2BB63630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2A51-F7A1-4041-8107-5FEB32E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234-B279-42A4-A3BE-44AF598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B307-C01C-4CE8-9C0A-13785458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799E4-D01B-4EB5-B8C7-6838B5F3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F9B79-6A9C-45FE-BEA8-60F336E2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D127-F4C9-4991-9F65-450A6529F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92FC-C426-41A2-9715-88EF74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D1738-59F3-4F96-84F0-7CEC982F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5C79-7590-4BAC-BCE7-CA2F5E56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B79-38FE-49F3-904F-08B3E8B1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88562-D2F7-45A6-BB67-6A80091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FA7F-9490-4B45-96C4-347722C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4368F-5D47-4D3C-BCF9-F921462A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BD7A8-270B-47BF-941B-A81495F3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C4B3A-2CD5-4D10-A7B0-F72C38C5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4F3DC-064E-4BD9-81F6-B0FC5093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71F-9200-4AD6-8C97-BF8C573E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DF1D-A864-49E9-BD0E-8D69D7CA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CCC4-31BC-42F6-8069-89722220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AC7F-946A-433C-96DB-8F5DAC5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8ABA5-E2CE-4EF4-92E2-1DF27C61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2167-93E4-4228-BB69-FB83EB3A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53A3-3030-4415-AA2B-1049FE57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23722-5FE2-4729-956A-0FA40644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5E865-8E8B-49D2-9F94-2553D013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15E1-E8B6-4692-9508-9FCA81E3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01BA-FBFD-4ED4-B508-D81AD33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8595-1D12-4B75-9D73-5DA814B9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D569C-F4C6-47DC-904C-81B28222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974-6C8A-4D84-97DD-E0851455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27E8-98CF-44E1-B0A8-2F9ED295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D4AF-FC45-4D52-A02E-0735EEAF2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D3A2-076D-4EB9-B29C-DDCA3C04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0624-687B-47B4-AE69-060E566AC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Identyfikacja Akcjonariusza przez PPRA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744A3-5E57-4B8F-B0CD-B07B77A4F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 podstawie certyfikatu wystawionego przez Emitenta</a:t>
            </a:r>
          </a:p>
        </p:txBody>
      </p:sp>
    </p:spTree>
    <p:extLst>
      <p:ext uri="{BB962C8B-B14F-4D97-AF65-F5344CB8AC3E}">
        <p14:creationId xmlns:p14="http://schemas.microsoft.com/office/powerpoint/2010/main" val="293303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Akcjonariusz przekazuje VC do PPRA i udowadnia kontrolę nad DIDem którego dotyczy ten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weryfikuje VC upewniając się że został on podpisany kluczem przyporządkowanym do DIDa emitenta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identyfikuje akcjonariusza na podstawie informacji zawartych w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realizuje polecenie akcjonariusza</a:t>
            </a:r>
            <a:endParaRPr lang="en-US" sz="2400">
              <a:solidFill>
                <a:srgbClr val="0033CC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BFC867-4676-43F8-B9A4-E3447B978038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33CC"/>
                </a:solidFill>
              </a:rPr>
              <a:t>PPRA dokonuje </a:t>
            </a:r>
            <a:r>
              <a:rPr lang="pl-PL" sz="3600">
                <a:solidFill>
                  <a:srgbClr val="0033CC"/>
                </a:solidFill>
              </a:rPr>
              <a:t>identyfikacj</a:t>
            </a:r>
            <a:r>
              <a:rPr lang="en-US" sz="3600">
                <a:solidFill>
                  <a:srgbClr val="0033CC"/>
                </a:solidFill>
              </a:rPr>
              <a:t>i</a:t>
            </a:r>
            <a:r>
              <a:rPr lang="pl-PL" sz="3600">
                <a:solidFill>
                  <a:srgbClr val="0033CC"/>
                </a:solidFill>
              </a:rPr>
              <a:t> akcjonariusza i realiz</a:t>
            </a:r>
            <a:r>
              <a:rPr lang="en-US" sz="3600">
                <a:solidFill>
                  <a:srgbClr val="0033CC"/>
                </a:solidFill>
              </a:rPr>
              <a:t>uje</a:t>
            </a:r>
            <a:r>
              <a:rPr lang="pl-PL" sz="3600">
                <a:solidFill>
                  <a:srgbClr val="0033CC"/>
                </a:solidFill>
              </a:rPr>
              <a:t> jego poleceni</a:t>
            </a:r>
            <a:r>
              <a:rPr lang="en-US" sz="3600">
                <a:solidFill>
                  <a:srgbClr val="0033CC"/>
                </a:solidFill>
              </a:rPr>
              <a:t>e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F8083-2FB1-43C8-906E-5E8B82153757}"/>
              </a:ext>
            </a:extLst>
          </p:cNvPr>
          <p:cNvSpPr txBox="1"/>
          <p:nvPr/>
        </p:nvSpPr>
        <p:spPr>
          <a:xfrm>
            <a:off x="864327" y="18601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5ACB-9A45-4A0A-898F-7AECD4D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Aktorzy: Emitent, PPRA, Akcjonariusz</a:t>
            </a:r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6B346D1-DA60-4212-90CF-BFC840B5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825625"/>
            <a:ext cx="7918279" cy="4351338"/>
          </a:xfrm>
        </p:spPr>
      </p:pic>
    </p:spTree>
    <p:extLst>
      <p:ext uri="{BB962C8B-B14F-4D97-AF65-F5344CB8AC3E}">
        <p14:creationId xmlns:p14="http://schemas.microsoft.com/office/powerpoint/2010/main" val="18319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825625"/>
            <a:ext cx="7918279" cy="4351338"/>
          </a:xfrm>
        </p:spPr>
      </p:pic>
    </p:spTree>
    <p:extLst>
      <p:ext uri="{BB962C8B-B14F-4D97-AF65-F5344CB8AC3E}">
        <p14:creationId xmlns:p14="http://schemas.microsoft.com/office/powerpoint/2010/main" val="26869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generuje unikalny DID oraz parę kluczy (prywatny i publiczny)</a:t>
            </a:r>
          </a:p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rejestruje na blockchainie swój DID oraz powiązany z nim klucz publiczny</a:t>
            </a:r>
          </a:p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przesyła swój DID do PPRA</a:t>
            </a:r>
            <a:endParaRPr lang="en-US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CC33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Akcjonariusz generuje unikalny DID oraz parę kluczy (prywatny i publiczny)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Akcjonariusz przesyła swój DID do emitenta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Emitent identyfikuje akcjonariusza i przekazuje mu podpisany cyfrowo VC łączący DID akcjonariusza z jego danymi identyfikacyjnymi</a:t>
            </a:r>
            <a:endParaRPr lang="en-US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Akcjonariusz przekazuje VC do PPRA i udowadnia kontrolę nad DIDem którego dotyczy ten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weryfikuje VC upewniając się że został on podpisany kluczem przyporządkowanym do DIDa emitenta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identyfikuje akcjonariusza na podstawie informacji zawartych w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realizuje polecenie akcjonariusza</a:t>
            </a:r>
            <a:endParaRPr 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2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CC3300"/>
                </a:solidFill>
              </a:rPr>
              <a:t>Emitent tworzy swój unikalny </a:t>
            </a:r>
            <a:r>
              <a:rPr lang="pl-PL" sz="3600">
                <a:solidFill>
                  <a:srgbClr val="CC3300"/>
                </a:solidFill>
              </a:rPr>
              <a:t>identyfikator i przekaz</a:t>
            </a:r>
            <a:r>
              <a:rPr lang="en-US" sz="3600">
                <a:solidFill>
                  <a:srgbClr val="CC3300"/>
                </a:solidFill>
              </a:rPr>
              <a:t>uje</a:t>
            </a:r>
            <a:r>
              <a:rPr lang="pl-PL" sz="3600">
                <a:solidFill>
                  <a:srgbClr val="CC3300"/>
                </a:solidFill>
              </a:rPr>
              <a:t> go </a:t>
            </a:r>
            <a:r>
              <a:rPr lang="en-US" sz="3600">
                <a:solidFill>
                  <a:srgbClr val="CC3300"/>
                </a:solidFill>
              </a:rPr>
              <a:t>do </a:t>
            </a:r>
            <a:r>
              <a:rPr lang="pl-PL" sz="3600">
                <a:solidFill>
                  <a:srgbClr val="CC3300"/>
                </a:solidFill>
              </a:rPr>
              <a:t>PPRA</a:t>
            </a:r>
            <a:endParaRPr lang="en-US" sz="3600">
              <a:solidFill>
                <a:srgbClr val="CC3300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991096"/>
            <a:ext cx="791827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EDBB6-7526-4BFF-9FAE-6E541F734DD5}"/>
              </a:ext>
            </a:extLst>
          </p:cNvPr>
          <p:cNvSpPr txBox="1"/>
          <p:nvPr/>
        </p:nvSpPr>
        <p:spPr>
          <a:xfrm>
            <a:off x="864327" y="186010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"emitent-PPRA"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3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generuje unikalny DID oraz parę kluczy (prywatny i publiczny)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rejestruje na blockchainie swój DID oraz powiązany z nim klucz publiczny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przesyła swój DID do PPRA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330C0A-E38E-4DBC-8947-D1E3C19C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CC3300"/>
                </a:solidFill>
              </a:rPr>
              <a:t>Emitent tworzy swój unikalny </a:t>
            </a:r>
            <a:r>
              <a:rPr lang="pl-PL" sz="3600">
                <a:solidFill>
                  <a:srgbClr val="CC3300"/>
                </a:solidFill>
              </a:rPr>
              <a:t>identyfikator i przekaz</a:t>
            </a:r>
            <a:r>
              <a:rPr lang="en-US" sz="3600">
                <a:solidFill>
                  <a:srgbClr val="CC3300"/>
                </a:solidFill>
              </a:rPr>
              <a:t>uje</a:t>
            </a:r>
            <a:r>
              <a:rPr lang="pl-PL" sz="3600">
                <a:solidFill>
                  <a:srgbClr val="CC3300"/>
                </a:solidFill>
              </a:rPr>
              <a:t> go </a:t>
            </a:r>
            <a:r>
              <a:rPr lang="en-US" sz="3600">
                <a:solidFill>
                  <a:srgbClr val="CC3300"/>
                </a:solidFill>
              </a:rPr>
              <a:t>do </a:t>
            </a:r>
            <a:r>
              <a:rPr lang="pl-PL" sz="3600">
                <a:solidFill>
                  <a:srgbClr val="CC3300"/>
                </a:solidFill>
              </a:rPr>
              <a:t>PPRA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C4AB1-17FB-4B8B-845E-404FA2998E21}"/>
              </a:ext>
            </a:extLst>
          </p:cNvPr>
          <p:cNvSpPr txBox="1"/>
          <p:nvPr/>
        </p:nvSpPr>
        <p:spPr>
          <a:xfrm>
            <a:off x="864327" y="186010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"emitent-PPRA"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1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0" y="1991090"/>
            <a:ext cx="7918279" cy="43513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01BE8B-2239-42DA-8F31-4834FC10FF95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8000"/>
                </a:solidFill>
              </a:rPr>
              <a:t>E</a:t>
            </a:r>
            <a:r>
              <a:rPr lang="pl-PL" sz="3600">
                <a:solidFill>
                  <a:srgbClr val="008000"/>
                </a:solidFill>
              </a:rPr>
              <a:t>mitent </a:t>
            </a:r>
            <a:r>
              <a:rPr lang="en-US" sz="3600">
                <a:solidFill>
                  <a:srgbClr val="008000"/>
                </a:solidFill>
              </a:rPr>
              <a:t>tworzy </a:t>
            </a:r>
            <a:r>
              <a:rPr lang="pl-PL" sz="3600">
                <a:solidFill>
                  <a:srgbClr val="008000"/>
                </a:solidFill>
              </a:rPr>
              <a:t>certyfikat potwierdzając</a:t>
            </a:r>
            <a:r>
              <a:rPr lang="en-US" sz="3600">
                <a:solidFill>
                  <a:srgbClr val="008000"/>
                </a:solidFill>
              </a:rPr>
              <a:t>y</a:t>
            </a:r>
            <a:r>
              <a:rPr lang="pl-PL" sz="3600">
                <a:solidFill>
                  <a:srgbClr val="008000"/>
                </a:solidFill>
              </a:rPr>
              <a:t> tożsamość akcjonariusza i przekaz</a:t>
            </a:r>
            <a:r>
              <a:rPr lang="en-US" sz="3600">
                <a:solidFill>
                  <a:srgbClr val="008000"/>
                </a:solidFill>
              </a:rPr>
              <a:t>uje</a:t>
            </a:r>
            <a:r>
              <a:rPr lang="pl-PL" sz="3600">
                <a:solidFill>
                  <a:srgbClr val="008000"/>
                </a:solidFill>
              </a:rPr>
              <a:t> go akcjonariuszowi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DBC0-3E6E-42C4-B424-2B037505206C}"/>
              </a:ext>
            </a:extLst>
          </p:cNvPr>
          <p:cNvSpPr txBox="1"/>
          <p:nvPr/>
        </p:nvSpPr>
        <p:spPr>
          <a:xfrm>
            <a:off x="864327" y="186010"/>
            <a:ext cx="300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"akcjonariusz-emitent"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Akcjonariusz generuje unikalny DID oraz parę kluczy (prywatny i publiczny)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Akcjonariusz przesyła swój DID do emitenta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Emitent identyfikuje akcjonariusza i przekazuje mu podpisany cyfrowo VC łączący DID akcjonariusza z jego danymi identyfikacyjnymi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0CE6ED-01BD-46A3-A649-AEC887B00B54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8000"/>
                </a:solidFill>
              </a:rPr>
              <a:t>E</a:t>
            </a:r>
            <a:r>
              <a:rPr lang="pl-PL" sz="3600">
                <a:solidFill>
                  <a:srgbClr val="008000"/>
                </a:solidFill>
              </a:rPr>
              <a:t>mitent </a:t>
            </a:r>
            <a:r>
              <a:rPr lang="en-US" sz="3600">
                <a:solidFill>
                  <a:srgbClr val="008000"/>
                </a:solidFill>
              </a:rPr>
              <a:t>tworzy </a:t>
            </a:r>
            <a:r>
              <a:rPr lang="pl-PL" sz="3600">
                <a:solidFill>
                  <a:srgbClr val="008000"/>
                </a:solidFill>
              </a:rPr>
              <a:t>certyfikat potwierdzając</a:t>
            </a:r>
            <a:r>
              <a:rPr lang="en-US" sz="3600">
                <a:solidFill>
                  <a:srgbClr val="008000"/>
                </a:solidFill>
              </a:rPr>
              <a:t>y</a:t>
            </a:r>
            <a:r>
              <a:rPr lang="pl-PL" sz="3600">
                <a:solidFill>
                  <a:srgbClr val="008000"/>
                </a:solidFill>
              </a:rPr>
              <a:t> tożsamość akcjonariusza i przekaz</a:t>
            </a:r>
            <a:r>
              <a:rPr lang="en-US" sz="3600">
                <a:solidFill>
                  <a:srgbClr val="008000"/>
                </a:solidFill>
              </a:rPr>
              <a:t>uje</a:t>
            </a:r>
            <a:r>
              <a:rPr lang="pl-PL" sz="3600">
                <a:solidFill>
                  <a:srgbClr val="008000"/>
                </a:solidFill>
              </a:rPr>
              <a:t> go akcjonariuszowi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79A7C-EF8B-43CD-B3CB-1DD3D01BD996}"/>
              </a:ext>
            </a:extLst>
          </p:cNvPr>
          <p:cNvSpPr txBox="1"/>
          <p:nvPr/>
        </p:nvSpPr>
        <p:spPr>
          <a:xfrm>
            <a:off x="864327" y="186010"/>
            <a:ext cx="300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"akcjonariusz-emitent"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6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0" y="1991093"/>
            <a:ext cx="7918279" cy="43513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488E81-12D8-43C5-BBB7-1BAE13A48745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33CC"/>
                </a:solidFill>
              </a:rPr>
              <a:t>PPRA dokonuje </a:t>
            </a:r>
            <a:r>
              <a:rPr lang="pl-PL" sz="3600">
                <a:solidFill>
                  <a:srgbClr val="0033CC"/>
                </a:solidFill>
              </a:rPr>
              <a:t>identyfikacj</a:t>
            </a:r>
            <a:r>
              <a:rPr lang="en-US" sz="3600">
                <a:solidFill>
                  <a:srgbClr val="0033CC"/>
                </a:solidFill>
              </a:rPr>
              <a:t>i</a:t>
            </a:r>
            <a:r>
              <a:rPr lang="pl-PL" sz="3600">
                <a:solidFill>
                  <a:srgbClr val="0033CC"/>
                </a:solidFill>
              </a:rPr>
              <a:t> akcjonariusza i realiz</a:t>
            </a:r>
            <a:r>
              <a:rPr lang="en-US" sz="3600">
                <a:solidFill>
                  <a:srgbClr val="0033CC"/>
                </a:solidFill>
              </a:rPr>
              <a:t>uje</a:t>
            </a:r>
            <a:r>
              <a:rPr lang="pl-PL" sz="3600">
                <a:solidFill>
                  <a:srgbClr val="0033CC"/>
                </a:solidFill>
              </a:rPr>
              <a:t> jego poleceni</a:t>
            </a:r>
            <a:r>
              <a:rPr lang="en-US" sz="3600">
                <a:solidFill>
                  <a:srgbClr val="0033CC"/>
                </a:solidFill>
              </a:rPr>
              <a:t>e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AC4B9-5C9D-46B6-BA76-72DF59DEB2DF}"/>
              </a:ext>
            </a:extLst>
          </p:cNvPr>
          <p:cNvSpPr txBox="1"/>
          <p:nvPr/>
        </p:nvSpPr>
        <p:spPr>
          <a:xfrm>
            <a:off x="864327" y="18601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Identyfikacja Akcjonariusza przez PPRA</vt:lpstr>
      <vt:lpstr>Aktorzy: Emitent, PPRA, Akcjonariusz</vt:lpstr>
      <vt:lpstr>Zarys całego procesu</vt:lpstr>
      <vt:lpstr>Zarys całego procesu</vt:lpstr>
      <vt:lpstr>Emitent tworzy swój unikalny identyfikator i przekazuje go do PPRA</vt:lpstr>
      <vt:lpstr>Emitent tworzy swój unikalny identyfikator i przekazuje go do PPRA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Identyfikacja Akcjonariusza przez PPRA</dc:title>
  <dc:creator>contact@tokenika.io</dc:creator>
  <cp:lastModifiedBy>contact@tokenika.io</cp:lastModifiedBy>
  <cp:revision>5</cp:revision>
  <dcterms:created xsi:type="dcterms:W3CDTF">2020-01-04T11:17:34Z</dcterms:created>
  <dcterms:modified xsi:type="dcterms:W3CDTF">2020-01-04T11:54:16Z</dcterms:modified>
</cp:coreProperties>
</file>