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712255B-EC10-2A4B-9435-FA15406CA427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48FD769-E360-B647-9DAD-BB826396E069}" type="datetime1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20D4BC3-2D2D-1946-A624-AE5AA746A3B8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0F2F5B3-E13D-C645-A03E-D8BDFA18EE18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9F72F65-34F2-A349-AA1B-2942E71442E3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a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0481196-079F-C447-9E69-A1EE3C95DDDE}" type="datetime1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  <p:sp>
        <p:nvSpPr>
          <p:cNvPr id="7" name="TextBox 8" hidden="0"/>
          <p:cNvSpPr>
            <a:spLocks noAdjustHandles="1" noChangeArrowheads="0"/>
          </p:cNvSpPr>
          <p:nvPr isPhoto="0" userDrawn="1"/>
        </p:nvSpPr>
        <p:spPr bwMode="auto">
          <a:xfrm>
            <a:off x="838200" y="2535446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sz="2800" b="0" i="0">
              <a:latin typeface="Effra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Guarantees provided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What has been done?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The perimeter of the analysis performed on the GT9xx driver.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Descriptions of the internal specifications and models used for the analysis - provided by TrustInSoft.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The model to exhaustively check the GT9xx driver.</a:t>
            </a:r>
            <a:endParaRPr/>
          </a:p>
          <a:p>
            <a:pPr>
              <a:defRPr/>
            </a:pPr>
            <a:endParaRPr lang="en-US" sz="2800"/>
          </a:p>
        </p:txBody>
      </p:sp>
      <p:sp>
        <p:nvSpPr>
          <p:cNvPr id="8" name="TextBox 9" hidden="0"/>
          <p:cNvSpPr>
            <a:spLocks noAdjustHandles="1" noChangeArrowheads="0"/>
          </p:cNvSpPr>
          <p:nvPr isPhoto="0" userDrawn="1"/>
        </p:nvSpPr>
        <p:spPr bwMode="auto">
          <a:xfrm>
            <a:off x="838200" y="78312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b="1" i="0">
                <a:solidFill>
                  <a:schemeClr val="tx1"/>
                </a:solidFill>
                <a:latin typeface="Gotham Ultra Regular"/>
                <a:ea typeface="+mj-ea"/>
                <a:cs typeface="+mj-cs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68C285D-293A-074B-A4F1-5FC317EF6BE5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6268984-2738-4044-9C19-211FE1E8C106}" type="datetime1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5BFEF76-3DC2-044D-BFBD-D2050BF9C35D}" type="datetime1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40BFA9C-3342-F241-9AA0-11B8718830B8}" type="datetime1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1740475-4C5D-E041-B7A4-9416000EC537}" type="datetime1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461AC73-7EE5-F647-A522-E0A4B71CFC7C}" type="datetime1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F87358-BD93-654B-B7E7-84498936B623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79C6A-3E5E-FE49-A43F-A2B84997B19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b="1" i="0">
          <a:solidFill>
            <a:schemeClr val="tx1"/>
          </a:solidFill>
          <a:latin typeface="Gotham Ultra Regular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 b="0" i="0">
          <a:solidFill>
            <a:schemeClr val="tx1"/>
          </a:solidFill>
          <a:latin typeface="Effra Ligh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b="0" i="0">
          <a:solidFill>
            <a:schemeClr val="tx1"/>
          </a:solidFill>
          <a:latin typeface="Effra Ligh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b="0" i="0">
          <a:solidFill>
            <a:schemeClr val="tx1"/>
          </a:solidFill>
          <a:latin typeface="Effra Ligh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Effra Ligh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Effra Ligh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2.emf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.codeaurora.org/quic/la/kernel/msm-3.18/tree/drivers/input/touchscreen/gt9xx?h=LA.HB.1.1.1.c2" TargetMode="External"/><Relationship Id="rId3" Type="http://schemas.openxmlformats.org/officeDocument/2006/relationships/hyperlink" Target="http://www.datasheet-pdf.com/PDF/GT915-Datasheet-GOODIX-945606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hyperlink" Target="http://www.datasheet-pdf.com/PDF/GT915-Datasheet-GOODIX-945606" TargetMode="Externa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" hidden="0"/>
          <p:cNvPicPr>
            <a:picLocks noChangeAspect="1"/>
          </p:cNvPicPr>
          <p:nvPr isPhoto="0" userDrawn="0"/>
        </p:nvPicPr>
        <p:blipFill>
          <a:blip r:embed="rId2"/>
          <a:srcRect l="22092" t="21448" r="4870" b="17186"/>
          <a:stretch/>
        </p:blipFill>
        <p:spPr bwMode="auto">
          <a:xfrm>
            <a:off x="0" y="12700"/>
            <a:ext cx="12192000" cy="6858000"/>
          </a:xfrm>
          <a:prstGeom prst="rect">
            <a:avLst/>
          </a:prstGeom>
        </p:spPr>
      </p:pic>
      <p:sp>
        <p:nvSpPr>
          <p:cNvPr id="5" name="Rectangle 28" hidden="0"/>
          <p:cNvSpPr/>
          <p:nvPr isPhoto="0" userDrawn="0"/>
        </p:nvSpPr>
        <p:spPr bwMode="auto">
          <a:xfrm>
            <a:off x="746449" y="6186196"/>
            <a:ext cx="6978654" cy="6718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27" hidden="0"/>
          <p:cNvSpPr/>
          <p:nvPr isPhoto="0" userDrawn="0"/>
        </p:nvSpPr>
        <p:spPr bwMode="auto">
          <a:xfrm>
            <a:off x="9814966" y="4273421"/>
            <a:ext cx="2377047" cy="25845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23" hidden="0"/>
          <p:cNvSpPr/>
          <p:nvPr isPhoto="0" userDrawn="0"/>
        </p:nvSpPr>
        <p:spPr bwMode="auto">
          <a:xfrm>
            <a:off x="746450" y="0"/>
            <a:ext cx="6978654" cy="287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860604" y="4401437"/>
            <a:ext cx="2249113" cy="620445"/>
          </a:xfrm>
          <a:prstGeom prst="rect">
            <a:avLst/>
          </a:prstGeom>
        </p:spPr>
      </p:pic>
      <p:sp>
        <p:nvSpPr>
          <p:cNvPr id="9" name="ZoneTexte 26" hidden="0"/>
          <p:cNvSpPr>
            <a:spLocks noAdjustHandles="0" noChangeArrowheads="0"/>
          </p:cNvSpPr>
          <p:nvPr isPhoto="0" userDrawn="0"/>
        </p:nvSpPr>
        <p:spPr bwMode="auto">
          <a:xfrm>
            <a:off x="787925" y="6337432"/>
            <a:ext cx="60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latin typeface="Gotham"/>
                <a:ea typeface="Gotham"/>
                <a:cs typeface="Gotham"/>
              </a:rPr>
              <a:t>September 2020</a:t>
            </a:r>
            <a:endParaRPr/>
          </a:p>
        </p:txBody>
      </p:sp>
      <p:sp>
        <p:nvSpPr>
          <p:cNvPr id="10" name="Sous-titre 2" hidden="0"/>
          <p:cNvSpPr>
            <a:spLocks noAdjustHandles="0" noChangeArrowheads="0"/>
          </p:cNvSpPr>
          <p:nvPr isPhoto="0" userDrawn="0"/>
        </p:nvSpPr>
        <p:spPr bwMode="auto">
          <a:xfrm>
            <a:off x="829402" y="302720"/>
            <a:ext cx="5946666" cy="235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fr-FR" sz="5000" b="1">
                <a:solidFill>
                  <a:schemeClr val="tx1"/>
                </a:solidFill>
                <a:latin typeface="Gotham Ultra Regular"/>
                <a:cs typeface="Arial Hebrew"/>
              </a:rPr>
              <a:t>tooling</a:t>
            </a:r>
            <a:r>
              <a:rPr lang="fr-FR" sz="5000" b="1">
                <a:solidFill>
                  <a:schemeClr val="tx1"/>
                </a:solidFill>
                <a:latin typeface="Gotham Ultra Regular"/>
                <a:cs typeface="Arial Hebrew"/>
              </a:rPr>
              <a:t> for </a:t>
            </a:r>
            <a:endParaRPr/>
          </a:p>
          <a:p>
            <a:pPr algn="l">
              <a:spcBef>
                <a:spcPts val="0"/>
              </a:spcBef>
              <a:defRPr/>
            </a:pPr>
            <a:r>
              <a:rPr lang="fr-FR" sz="5000" b="1">
                <a:solidFill>
                  <a:schemeClr val="tx1"/>
                </a:solidFill>
                <a:latin typeface="Gotham Ultra Regular"/>
                <a:cs typeface="Arial Hebrew"/>
              </a:rPr>
              <a:t>bullet</a:t>
            </a:r>
            <a:r>
              <a:rPr lang="fr-FR" sz="5000" b="1">
                <a:solidFill>
                  <a:schemeClr val="tx1"/>
                </a:solidFill>
                <a:latin typeface="Gotham Ultra Regular"/>
                <a:cs typeface="Arial Hebrew"/>
              </a:rPr>
              <a:t> proof </a:t>
            </a:r>
            <a:endParaRPr/>
          </a:p>
          <a:p>
            <a:pPr algn="l">
              <a:spcBef>
                <a:spcPts val="0"/>
              </a:spcBef>
              <a:defRPr/>
            </a:pPr>
            <a:r>
              <a:rPr lang="fr-FR" sz="5000" b="1">
                <a:solidFill>
                  <a:schemeClr val="tx1"/>
                </a:solidFill>
                <a:latin typeface="Gotham Ultra Regular"/>
                <a:cs typeface="Arial Hebrew"/>
              </a:rPr>
              <a:t>software</a:t>
            </a:r>
            <a:endParaRPr/>
          </a:p>
          <a:p>
            <a:pPr algn="l">
              <a:spcBef>
                <a:spcPts val="0"/>
              </a:spcBef>
              <a:defRPr/>
            </a:pPr>
            <a:endParaRPr lang="fr-FR" sz="4000" b="1">
              <a:solidFill>
                <a:schemeClr val="tx1"/>
              </a:solidFill>
              <a:latin typeface="Gotham Ultra Regular"/>
              <a:cs typeface="Arial Hebrew"/>
            </a:endParaRPr>
          </a:p>
          <a:p>
            <a:pPr algn="l">
              <a:spcBef>
                <a:spcPts val="0"/>
              </a:spcBef>
              <a:defRPr/>
            </a:pPr>
            <a:endParaRPr lang="fr-FR" sz="4800" b="1">
              <a:solidFill>
                <a:schemeClr val="tx1"/>
              </a:solidFill>
              <a:latin typeface="Gotham Ultra Regular"/>
              <a:cs typeface="Arial Hebrew"/>
            </a:endParaRPr>
          </a:p>
        </p:txBody>
      </p:sp>
      <p:sp>
        <p:nvSpPr>
          <p:cNvPr id="11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</a:t>
            </a:fld>
            <a:endParaRPr lang="en-US"/>
          </a:p>
        </p:txBody>
      </p:sp>
      <p:sp>
        <p:nvSpPr>
          <p:cNvPr id="12" name="Sous-titre 2" hidden="0"/>
          <p:cNvSpPr>
            <a:spLocks noAdjustHandles="0" noChangeArrowheads="0"/>
          </p:cNvSpPr>
          <p:nvPr isPhoto="0" userDrawn="0"/>
        </p:nvSpPr>
        <p:spPr bwMode="auto">
          <a:xfrm>
            <a:off x="10052529" y="5402882"/>
            <a:ext cx="2139472" cy="1369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>
                <a:solidFill>
                  <a:schemeClr val="tx1"/>
                </a:solidFill>
                <a:latin typeface="Effra Light"/>
              </a:rPr>
              <a:t>Fabrice </a:t>
            </a:r>
            <a:r>
              <a:rPr lang="en-US" sz="1600" b="1">
                <a:solidFill>
                  <a:schemeClr val="tx1"/>
                </a:solidFill>
                <a:latin typeface="Effra Light"/>
              </a:rPr>
              <a:t>Derepas</a:t>
            </a:r>
            <a:endParaRPr lang="en-US" sz="1600" b="1">
              <a:solidFill>
                <a:schemeClr val="tx1"/>
              </a:solidFill>
              <a:latin typeface="Effra Light"/>
            </a:endParaRPr>
          </a:p>
          <a:p>
            <a:pPr algn="l">
              <a:defRPr/>
            </a:pPr>
            <a:r>
              <a:rPr lang="en-US" sz="1600">
                <a:solidFill>
                  <a:schemeClr val="tx1"/>
                </a:solidFill>
                <a:latin typeface="Effra Light"/>
              </a:rPr>
              <a:t>Co-founder</a:t>
            </a:r>
            <a:endParaRPr/>
          </a:p>
          <a:p>
            <a:pPr algn="l">
              <a:defRPr/>
            </a:pPr>
            <a:r>
              <a:rPr lang="en-US" sz="1600">
                <a:solidFill>
                  <a:schemeClr val="tx1"/>
                </a:solidFill>
                <a:latin typeface="Effra Light"/>
              </a:rPr>
              <a:t>CEO TrustInSoft</a:t>
            </a:r>
            <a:endParaRPr/>
          </a:p>
          <a:p>
            <a:pPr algn="l">
              <a:defRPr/>
            </a:pPr>
            <a:r>
              <a:rPr lang="en-US" sz="1600">
                <a:solidFill>
                  <a:schemeClr val="tx1"/>
                </a:solidFill>
                <a:latin typeface="Effra Light"/>
              </a:rPr>
              <a:t>          @</a:t>
            </a:r>
            <a:r>
              <a:rPr lang="en-US" sz="1600">
                <a:solidFill>
                  <a:schemeClr val="tx1"/>
                </a:solidFill>
                <a:latin typeface="Effra Light"/>
              </a:rPr>
              <a:t>fderepas</a:t>
            </a:r>
            <a:r>
              <a:rPr lang="en-US" sz="1600">
                <a:solidFill>
                  <a:schemeClr val="tx1"/>
                </a:solidFill>
                <a:latin typeface="Effra Light"/>
              </a:rPr>
              <a:t> </a:t>
            </a:r>
            <a:endParaRPr lang="en-US" sz="1100">
              <a:solidFill>
                <a:schemeClr val="tx1"/>
              </a:solidFill>
              <a:latin typeface="Effra Light"/>
            </a:endParaRPr>
          </a:p>
          <a:p>
            <a:pPr algn="l">
              <a:defRPr/>
            </a:pPr>
            <a:endParaRPr lang="en-US" sz="1400">
              <a:solidFill>
                <a:schemeClr val="tx1"/>
              </a:solidFill>
              <a:latin typeface="Effra Light"/>
            </a:endParaRPr>
          </a:p>
        </p:txBody>
      </p:sp>
      <p:pic>
        <p:nvPicPr>
          <p:cNvPr id="13" name="Graphic 1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161848" y="6337432"/>
            <a:ext cx="260375" cy="26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440498" y="1097976"/>
            <a:ext cx="113110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>
                <a:latin typeface="Effra Light"/>
              </a:rPr>
              <a:t>256</a:t>
            </a:r>
            <a:r>
              <a:rPr lang="en-US" sz="13800" baseline="30000">
                <a:latin typeface="Effra Light"/>
              </a:rPr>
              <a:t>10,000</a:t>
            </a:r>
            <a:endParaRPr/>
          </a:p>
          <a:p>
            <a:pPr algn="ctr">
              <a:defRPr/>
            </a:pPr>
            <a:r>
              <a:rPr lang="en-US" sz="13800">
                <a:latin typeface="Effra Light"/>
              </a:rPr>
              <a:t>tests</a:t>
            </a:r>
            <a:endParaRPr lang="en-US" sz="13800" baseline="30000">
              <a:latin typeface="Effra Light"/>
            </a:endParaRPr>
          </a:p>
        </p:txBody>
      </p:sp>
      <p:sp>
        <p:nvSpPr>
          <p:cNvPr id="5" name="TextBox 1" hidden="0"/>
          <p:cNvSpPr>
            <a:spLocks noAdjustHandles="0" noChangeArrowheads="0"/>
          </p:cNvSpPr>
          <p:nvPr isPhoto="0" userDrawn="0"/>
        </p:nvSpPr>
        <p:spPr bwMode="auto">
          <a:xfrm>
            <a:off x="2811013" y="5784066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>
                <a:latin typeface="Effra Light"/>
                <a:ea typeface="Courier"/>
                <a:cs typeface="Courier"/>
              </a:rPr>
              <a:t>256</a:t>
            </a:r>
            <a:r>
              <a:rPr lang="en-US" sz="3200" baseline="30000">
                <a:latin typeface="Effra Light"/>
                <a:ea typeface="Courier"/>
                <a:cs typeface="Courier"/>
              </a:rPr>
              <a:t>10,000</a:t>
            </a:r>
            <a:r>
              <a:rPr lang="en-US" sz="3200">
                <a:latin typeface="Effra Light"/>
                <a:ea typeface="Courier"/>
                <a:cs typeface="Courier"/>
              </a:rPr>
              <a:t> is a number with 24,000 digits</a:t>
            </a:r>
            <a:endParaRPr lang="en-US" sz="3200">
              <a:latin typeface="Effra Light"/>
            </a:endParaRPr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838200" y="1797056"/>
            <a:ext cx="4519108" cy="32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5" hidden="0"/>
          <p:cNvSpPr/>
          <p:nvPr isPhoto="0" userDrawn="0"/>
        </p:nvSpPr>
        <p:spPr bwMode="auto">
          <a:xfrm>
            <a:off x="838200" y="4341812"/>
            <a:ext cx="4519108" cy="32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Gotham Bold"/>
                <a:ea typeface="Gotham Bold"/>
                <a:cs typeface="Gotham Bold"/>
              </a:rPr>
              <a:t>solution</a:t>
            </a:r>
            <a:endParaRPr/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4"/>
            <a:ext cx="6070600" cy="503237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</a:rPr>
              <a:t>#include &lt;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</a:rPr>
              <a:t>tis_builtin.h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600">
              <a:solidFill>
                <a:srgbClr val="004A43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ARRAY_SIZE 10000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80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NEXT \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if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++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break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400000"/>
                </a:solidFill>
                <a:latin typeface="Courier New"/>
              </a:rPr>
              <a:t>main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</a:rPr>
              <a:t>tis_make_unkown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</a:rPr>
              <a:t>(mem, ARRAY_SIZE);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switch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subtract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121400" y="1960560"/>
            <a:ext cx="6070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4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6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2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696969"/>
                </a:solidFill>
                <a:latin typeface="Courier New"/>
              </a:rPr>
              <a:t>    // load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store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exit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load and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goto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 A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6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break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swap A and B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;}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}}}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3" hidden="0"/>
          <p:cNvSpPr/>
          <p:nvPr isPhoto="0" userDrawn="0"/>
        </p:nvSpPr>
        <p:spPr bwMode="auto">
          <a:xfrm>
            <a:off x="838200" y="3386796"/>
            <a:ext cx="10813313" cy="555066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 a standard C/C++ code</a:t>
            </a:r>
            <a:endParaRPr/>
          </a:p>
        </p:txBody>
      </p:sp>
      <p:sp>
        <p:nvSpPr>
          <p:cNvPr id="5" name="Rounded Rectangle 2" hidden="0"/>
          <p:cNvSpPr/>
          <p:nvPr isPhoto="0" userDrawn="0"/>
        </p:nvSpPr>
        <p:spPr bwMode="auto">
          <a:xfrm>
            <a:off x="2062682" y="4856477"/>
            <a:ext cx="3351035" cy="728663"/>
          </a:xfrm>
          <a:prstGeom prst="roundRect">
            <a:avLst>
              <a:gd name="adj" fmla="val 185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OS</a:t>
            </a:r>
            <a:endParaRPr/>
          </a:p>
        </p:txBody>
      </p:sp>
      <p:sp>
        <p:nvSpPr>
          <p:cNvPr id="6" name="Rounded Rectangle 3" hidden="0"/>
          <p:cNvSpPr/>
          <p:nvPr isPhoto="0" userDrawn="0"/>
        </p:nvSpPr>
        <p:spPr bwMode="auto">
          <a:xfrm>
            <a:off x="2062682" y="4017288"/>
            <a:ext cx="155271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LibC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7" name="Rounded Rectangle 4" hidden="0"/>
          <p:cNvSpPr/>
          <p:nvPr isPhoto="0" userDrawn="0"/>
        </p:nvSpPr>
        <p:spPr bwMode="auto">
          <a:xfrm>
            <a:off x="2062682" y="3178099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C or C++ software</a:t>
            </a:r>
            <a:endParaRPr/>
          </a:p>
        </p:txBody>
      </p:sp>
      <p:sp>
        <p:nvSpPr>
          <p:cNvPr id="8" name="Rounded Rectangle 5" hidden="0"/>
          <p:cNvSpPr/>
          <p:nvPr isPhoto="0" userDrawn="0"/>
        </p:nvSpPr>
        <p:spPr bwMode="auto">
          <a:xfrm>
            <a:off x="3861002" y="4017288"/>
            <a:ext cx="155271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STL</a:t>
            </a:r>
            <a:endParaRPr/>
          </a:p>
        </p:txBody>
      </p:sp>
      <p:sp>
        <p:nvSpPr>
          <p:cNvPr id="9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173754" y="5808757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execution</a:t>
            </a:r>
            <a:endParaRPr/>
          </a:p>
        </p:txBody>
      </p:sp>
      <p:sp>
        <p:nvSpPr>
          <p:cNvPr id="10" name="Rounded Rectangle 7" hidden="0"/>
          <p:cNvSpPr/>
          <p:nvPr isPhoto="0" userDrawn="0"/>
        </p:nvSpPr>
        <p:spPr bwMode="auto">
          <a:xfrm>
            <a:off x="6149348" y="3967090"/>
            <a:ext cx="3782444" cy="1181952"/>
          </a:xfrm>
          <a:prstGeom prst="roundRect">
            <a:avLst>
              <a:gd name="adj" fmla="val 185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Provided by TrustInSoft</a:t>
            </a:r>
            <a:endParaRPr/>
          </a:p>
        </p:txBody>
      </p:sp>
      <p:sp>
        <p:nvSpPr>
          <p:cNvPr id="11" name="Rounded Rectangle 8" hidden="0"/>
          <p:cNvSpPr/>
          <p:nvPr isPhoto="0" userDrawn="0"/>
        </p:nvSpPr>
        <p:spPr bwMode="auto">
          <a:xfrm>
            <a:off x="6365052" y="4017288"/>
            <a:ext cx="155271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LibC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12" name="Rounded Rectangle 9" hidden="0"/>
          <p:cNvSpPr/>
          <p:nvPr isPhoto="0" userDrawn="0"/>
        </p:nvSpPr>
        <p:spPr bwMode="auto">
          <a:xfrm>
            <a:off x="6365052" y="3178099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C or C++ software</a:t>
            </a:r>
            <a:endParaRPr/>
          </a:p>
        </p:txBody>
      </p:sp>
      <p:sp>
        <p:nvSpPr>
          <p:cNvPr id="13" name="Rounded Rectangle 10" hidden="0"/>
          <p:cNvSpPr/>
          <p:nvPr isPhoto="0" userDrawn="0"/>
        </p:nvSpPr>
        <p:spPr bwMode="auto">
          <a:xfrm>
            <a:off x="8163372" y="4017288"/>
            <a:ext cx="155271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STL</a:t>
            </a:r>
            <a:endParaRPr/>
          </a:p>
        </p:txBody>
      </p:sp>
      <p:sp>
        <p:nvSpPr>
          <p:cNvPr id="14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476124" y="5808757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verification</a:t>
            </a:r>
            <a:endParaRPr/>
          </a:p>
        </p:txBody>
      </p:sp>
      <p:sp>
        <p:nvSpPr>
          <p:cNvPr id="15" name="Slide Number Placeholder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7" hidden="0"/>
          <p:cNvSpPr/>
          <p:nvPr isPhoto="0" userDrawn="0"/>
        </p:nvSpPr>
        <p:spPr bwMode="auto">
          <a:xfrm>
            <a:off x="1846976" y="3118969"/>
            <a:ext cx="3782444" cy="2690986"/>
          </a:xfrm>
          <a:prstGeom prst="roundRect">
            <a:avLst>
              <a:gd name="adj" fmla="val 552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Linux Kernel</a:t>
            </a:r>
            <a:endParaRPr/>
          </a:p>
        </p:txBody>
      </p:sp>
      <p:sp>
        <p:nvSpPr>
          <p:cNvPr id="5" name="Rounded Rectangle 23" hidden="0"/>
          <p:cNvSpPr/>
          <p:nvPr isPhoto="0" userDrawn="0"/>
        </p:nvSpPr>
        <p:spPr bwMode="auto">
          <a:xfrm>
            <a:off x="6159896" y="3117771"/>
            <a:ext cx="3782444" cy="2690986"/>
          </a:xfrm>
          <a:prstGeom prst="roundRect">
            <a:avLst>
              <a:gd name="adj" fmla="val 44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Skeleton provided by TrustInSoft</a:t>
            </a:r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 a module of the </a:t>
            </a:r>
            <a:r>
              <a:rPr lang="en-US"/>
              <a:t>linux</a:t>
            </a:r>
            <a:r>
              <a:rPr lang="en-US"/>
              <a:t> kernel</a:t>
            </a:r>
            <a:endParaRPr/>
          </a:p>
        </p:txBody>
      </p:sp>
      <p:sp>
        <p:nvSpPr>
          <p:cNvPr id="7" name="Rounded Rectangle 3" hidden="0"/>
          <p:cNvSpPr/>
          <p:nvPr isPhoto="0" userDrawn="0"/>
        </p:nvSpPr>
        <p:spPr bwMode="auto">
          <a:xfrm>
            <a:off x="2062682" y="322949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Mutex</a:t>
            </a:r>
            <a:endParaRPr/>
          </a:p>
        </p:txBody>
      </p:sp>
      <p:sp>
        <p:nvSpPr>
          <p:cNvPr id="8" name="Rounded Rectangle 4" hidden="0"/>
          <p:cNvSpPr/>
          <p:nvPr isPhoto="0" userDrawn="0"/>
        </p:nvSpPr>
        <p:spPr bwMode="auto">
          <a:xfrm>
            <a:off x="2062682" y="2263694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Kernel Module Source Code</a:t>
            </a:r>
            <a:endParaRPr/>
          </a:p>
        </p:txBody>
      </p:sp>
      <p:sp>
        <p:nvSpPr>
          <p:cNvPr id="9" name="Rounded Rectangle 5" hidden="0"/>
          <p:cNvSpPr/>
          <p:nvPr isPhoto="0" userDrawn="0"/>
        </p:nvSpPr>
        <p:spPr bwMode="auto">
          <a:xfrm>
            <a:off x="3861002" y="322949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Input </a:t>
            </a:r>
            <a:r>
              <a:rPr lang="en-US">
                <a:solidFill>
                  <a:schemeClr val="tx1"/>
                </a:solidFill>
                <a:latin typeface="Effra"/>
              </a:rPr>
              <a:t>Drv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10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173754" y="5907232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execution</a:t>
            </a:r>
            <a:endParaRPr/>
          </a:p>
        </p:txBody>
      </p:sp>
      <p:sp>
        <p:nvSpPr>
          <p:cNvPr id="11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476124" y="5907232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verification</a:t>
            </a:r>
            <a:endParaRPr/>
          </a:p>
        </p:txBody>
      </p:sp>
      <p:sp>
        <p:nvSpPr>
          <p:cNvPr id="12" name="Rounded Rectangle 12" hidden="0"/>
          <p:cNvSpPr/>
          <p:nvPr isPhoto="0" userDrawn="0"/>
        </p:nvSpPr>
        <p:spPr bwMode="auto">
          <a:xfrm>
            <a:off x="2062682" y="364273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</a:t>
            </a:r>
            <a:endParaRPr/>
          </a:p>
        </p:txBody>
      </p:sp>
      <p:sp>
        <p:nvSpPr>
          <p:cNvPr id="13" name="Rounded Rectangle 13" hidden="0"/>
          <p:cNvSpPr/>
          <p:nvPr isPhoto="0" userDrawn="0"/>
        </p:nvSpPr>
        <p:spPr bwMode="auto">
          <a:xfrm>
            <a:off x="3861002" y="364273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GPIO</a:t>
            </a:r>
            <a:endParaRPr/>
          </a:p>
        </p:txBody>
      </p:sp>
      <p:sp>
        <p:nvSpPr>
          <p:cNvPr id="14" name="Rounded Rectangle 14" hidden="0"/>
          <p:cNvSpPr/>
          <p:nvPr isPhoto="0" userDrawn="0"/>
        </p:nvSpPr>
        <p:spPr bwMode="auto">
          <a:xfrm>
            <a:off x="2062682" y="405597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IRQ</a:t>
            </a:r>
            <a:endParaRPr/>
          </a:p>
        </p:txBody>
      </p:sp>
      <p:sp>
        <p:nvSpPr>
          <p:cNvPr id="15" name="Rounded Rectangle 15" hidden="0"/>
          <p:cNvSpPr/>
          <p:nvPr isPhoto="0" userDrawn="0"/>
        </p:nvSpPr>
        <p:spPr bwMode="auto">
          <a:xfrm>
            <a:off x="3861002" y="405597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I2C</a:t>
            </a:r>
            <a:endParaRPr/>
          </a:p>
        </p:txBody>
      </p:sp>
      <p:sp>
        <p:nvSpPr>
          <p:cNvPr id="16" name="Rounded Rectangle 16" hidden="0"/>
          <p:cNvSpPr/>
          <p:nvPr isPhoto="0" userDrawn="0"/>
        </p:nvSpPr>
        <p:spPr bwMode="auto">
          <a:xfrm>
            <a:off x="2062682" y="4469209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Mem </a:t>
            </a:r>
            <a:r>
              <a:rPr lang="en-US">
                <a:solidFill>
                  <a:schemeClr val="tx1"/>
                </a:solidFill>
                <a:latin typeface="Effra"/>
              </a:rPr>
              <a:t>Mngt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17" name="Rounded Rectangle 17" hidden="0"/>
          <p:cNvSpPr/>
          <p:nvPr isPhoto="0" userDrawn="0"/>
        </p:nvSpPr>
        <p:spPr bwMode="auto">
          <a:xfrm>
            <a:off x="3861002" y="4469209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Time</a:t>
            </a:r>
            <a:endParaRPr/>
          </a:p>
        </p:txBody>
      </p:sp>
      <p:sp>
        <p:nvSpPr>
          <p:cNvPr id="18" name="Rounded Rectangle 18" hidden="0"/>
          <p:cNvSpPr/>
          <p:nvPr isPhoto="0" userDrawn="0"/>
        </p:nvSpPr>
        <p:spPr bwMode="auto">
          <a:xfrm>
            <a:off x="2062682" y="4882448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 tree</a:t>
            </a:r>
            <a:endParaRPr/>
          </a:p>
        </p:txBody>
      </p:sp>
      <p:sp>
        <p:nvSpPr>
          <p:cNvPr id="19" name="Rounded Rectangle 19" hidden="0"/>
          <p:cNvSpPr/>
          <p:nvPr isPhoto="0" userDrawn="0"/>
        </p:nvSpPr>
        <p:spPr bwMode="auto">
          <a:xfrm>
            <a:off x="3861002" y="4882448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Kernel</a:t>
            </a:r>
            <a:endParaRPr/>
          </a:p>
        </p:txBody>
      </p:sp>
      <p:sp>
        <p:nvSpPr>
          <p:cNvPr id="20" name="Rounded Rectangle 20" hidden="0"/>
          <p:cNvSpPr/>
          <p:nvPr isPhoto="0" userDrawn="0"/>
        </p:nvSpPr>
        <p:spPr bwMode="auto">
          <a:xfrm>
            <a:off x="6375601" y="3228297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Mutex</a:t>
            </a:r>
            <a:endParaRPr/>
          </a:p>
        </p:txBody>
      </p:sp>
      <p:sp>
        <p:nvSpPr>
          <p:cNvPr id="21" name="Rounded Rectangle 21" hidden="0"/>
          <p:cNvSpPr/>
          <p:nvPr isPhoto="0" userDrawn="0"/>
        </p:nvSpPr>
        <p:spPr bwMode="auto">
          <a:xfrm>
            <a:off x="6375601" y="2262496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Kernel Module Source Code</a:t>
            </a:r>
            <a:endParaRPr/>
          </a:p>
        </p:txBody>
      </p:sp>
      <p:sp>
        <p:nvSpPr>
          <p:cNvPr id="22" name="Rounded Rectangle 22" hidden="0"/>
          <p:cNvSpPr/>
          <p:nvPr isPhoto="0" userDrawn="0"/>
        </p:nvSpPr>
        <p:spPr bwMode="auto">
          <a:xfrm>
            <a:off x="8173922" y="3228297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Input </a:t>
            </a:r>
            <a:r>
              <a:rPr lang="en-US">
                <a:solidFill>
                  <a:schemeClr val="tx1"/>
                </a:solidFill>
                <a:latin typeface="Effra"/>
              </a:rPr>
              <a:t>Drv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23" name="Rounded Rectangle 24" hidden="0"/>
          <p:cNvSpPr/>
          <p:nvPr isPhoto="0" userDrawn="0"/>
        </p:nvSpPr>
        <p:spPr bwMode="auto">
          <a:xfrm>
            <a:off x="6375601" y="364153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</a:t>
            </a:r>
            <a:endParaRPr/>
          </a:p>
        </p:txBody>
      </p:sp>
      <p:sp>
        <p:nvSpPr>
          <p:cNvPr id="24" name="Rounded Rectangle 25" hidden="0"/>
          <p:cNvSpPr/>
          <p:nvPr isPhoto="0" userDrawn="0"/>
        </p:nvSpPr>
        <p:spPr bwMode="auto">
          <a:xfrm>
            <a:off x="8173922" y="364153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GPIO</a:t>
            </a:r>
            <a:endParaRPr/>
          </a:p>
        </p:txBody>
      </p:sp>
      <p:sp>
        <p:nvSpPr>
          <p:cNvPr id="25" name="Rounded Rectangle 26" hidden="0"/>
          <p:cNvSpPr/>
          <p:nvPr isPhoto="0" userDrawn="0"/>
        </p:nvSpPr>
        <p:spPr bwMode="auto">
          <a:xfrm>
            <a:off x="6375601" y="405477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IRQ</a:t>
            </a:r>
            <a:endParaRPr/>
          </a:p>
        </p:txBody>
      </p:sp>
      <p:sp>
        <p:nvSpPr>
          <p:cNvPr id="26" name="Rounded Rectangle 27" hidden="0"/>
          <p:cNvSpPr/>
          <p:nvPr isPhoto="0" userDrawn="0"/>
        </p:nvSpPr>
        <p:spPr bwMode="auto">
          <a:xfrm>
            <a:off x="8173922" y="405477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I2C</a:t>
            </a:r>
            <a:endParaRPr/>
          </a:p>
        </p:txBody>
      </p:sp>
      <p:sp>
        <p:nvSpPr>
          <p:cNvPr id="27" name="Rounded Rectangle 28" hidden="0"/>
          <p:cNvSpPr/>
          <p:nvPr isPhoto="0" userDrawn="0"/>
        </p:nvSpPr>
        <p:spPr bwMode="auto">
          <a:xfrm>
            <a:off x="6375601" y="446801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Mem </a:t>
            </a:r>
            <a:r>
              <a:rPr lang="en-US">
                <a:solidFill>
                  <a:schemeClr val="tx1"/>
                </a:solidFill>
                <a:latin typeface="Effra"/>
              </a:rPr>
              <a:t>Mngt</a:t>
            </a: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28" name="Rounded Rectangle 29" hidden="0"/>
          <p:cNvSpPr/>
          <p:nvPr isPhoto="0" userDrawn="0"/>
        </p:nvSpPr>
        <p:spPr bwMode="auto">
          <a:xfrm>
            <a:off x="8173922" y="446801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Time</a:t>
            </a:r>
            <a:endParaRPr/>
          </a:p>
        </p:txBody>
      </p:sp>
      <p:sp>
        <p:nvSpPr>
          <p:cNvPr id="29" name="Rounded Rectangle 30" hidden="0"/>
          <p:cNvSpPr/>
          <p:nvPr isPhoto="0" userDrawn="0"/>
        </p:nvSpPr>
        <p:spPr bwMode="auto">
          <a:xfrm>
            <a:off x="6375601" y="4881250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 tree</a:t>
            </a:r>
            <a:endParaRPr/>
          </a:p>
        </p:txBody>
      </p:sp>
      <p:sp>
        <p:nvSpPr>
          <p:cNvPr id="30" name="Rounded Rectangle 31" hidden="0"/>
          <p:cNvSpPr/>
          <p:nvPr isPhoto="0" userDrawn="0"/>
        </p:nvSpPr>
        <p:spPr bwMode="auto">
          <a:xfrm>
            <a:off x="8173922" y="4881250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Kernel</a:t>
            </a:r>
            <a:endParaRPr/>
          </a:p>
        </p:txBody>
      </p:sp>
      <p:sp>
        <p:nvSpPr>
          <p:cNvPr id="31" name="Slide Number Placeholder 3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3" hidden="0"/>
          <p:cNvSpPr/>
          <p:nvPr isPhoto="0" userDrawn="0"/>
        </p:nvSpPr>
        <p:spPr bwMode="auto">
          <a:xfrm>
            <a:off x="838200" y="3829137"/>
            <a:ext cx="10813313" cy="555066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code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source code used for the analysis is taken from this repository:</a:t>
            </a:r>
            <a:endParaRPr/>
          </a:p>
          <a:p>
            <a:pPr marL="0" indent="0" algn="ctr">
              <a:buNone/>
              <a:defRPr/>
            </a:pPr>
            <a:r>
              <a:rPr lang="en-US"/>
              <a:t> </a:t>
            </a:r>
            <a:r>
              <a:rPr lang="en-US" u="sng">
                <a:hlinkClick r:id="rId2" tooltip="https://source.codeaurora.org/quic/la/kernel/msm-3.18/tree/drivers/input/touchscreen/gt9xx?h=LA.HB.1.1.1.c2"/>
              </a:rPr>
              <a:t>https://source.codeaurora.org/quic/la/kernel/msm-3.18/tree/drivers/input/touchscreen/gt9xx?h=LA.HB.1.1.1.c2</a:t>
            </a:r>
            <a:r>
              <a:rPr lang="en-US"/>
              <a:t>. </a:t>
            </a:r>
            <a:endParaRPr/>
          </a:p>
          <a:p>
            <a:pPr>
              <a:defRPr/>
            </a:pPr>
            <a:r>
              <a:rPr lang="en-US"/>
              <a:t>The commit used for the analysis is f7d281d16eff5031b39c41e6af6c527ecec31385.</a:t>
            </a:r>
            <a:endParaRPr/>
          </a:p>
          <a:p>
            <a:pPr>
              <a:defRPr/>
            </a:pPr>
            <a:r>
              <a:rPr lang="en-US"/>
              <a:t>The data-sheet used to model a GT915 driver is:</a:t>
            </a:r>
            <a:r>
              <a:rPr lang="en-US" u="sng">
                <a:hlinkClick r:id="rId3" tooltip="http://www.datasheet-pdf.com/PDF/GT915-Datasheet-GOODIX-945606"/>
              </a:rPr>
              <a:t> http://www.datasheet-pdf.com/PDF/GT915-Datasheet-GOODIX-945606</a:t>
            </a: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Perimeter (1/2)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To perform an analysis we need to define a </a:t>
            </a:r>
            <a:r>
              <a:rPr lang="en-US">
                <a:latin typeface="Courier"/>
              </a:rPr>
              <a:t>main</a:t>
            </a:r>
            <a:r>
              <a:rPr lang="en-US"/>
              <a:t> function and stubs. There are two kind of stubs:</a:t>
            </a:r>
            <a:endParaRPr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/>
              <a:t>The stubs needed to simulate the Linux Kernel APIs</a:t>
            </a:r>
            <a:endParaRPr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/>
              <a:t>The stubs needed to simulate the behavior of the Hardware</a:t>
            </a:r>
            <a:endParaRPr/>
          </a:p>
          <a:p>
            <a:pPr>
              <a:defRPr/>
            </a:pPr>
            <a:r>
              <a:rPr lang="en-US"/>
              <a:t>At the Kernel level no parallelism is simulated, i.e. the Kernel is supposed not to be running in a SMP system.</a:t>
            </a:r>
            <a:endParaRPr/>
          </a:p>
          <a:p>
            <a:pPr>
              <a:defRPr/>
            </a:pPr>
            <a:r>
              <a:rPr lang="en-US"/>
              <a:t>The interrupt handlers are called sequentially after the initialization of the driver.</a:t>
            </a:r>
            <a:endParaRPr/>
          </a:p>
          <a:p>
            <a:pPr>
              <a:defRPr/>
            </a:pPr>
            <a:r>
              <a:rPr lang="en-US"/>
              <a:t>No verification is done to check if the Linux Kernel APIs are called properly by the driver.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Perimeter (2/2)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/>
              <a:t>The Kernel simulation is very coarse.</a:t>
            </a:r>
            <a:endParaRPr/>
          </a:p>
          <a:p>
            <a:pPr>
              <a:defRPr/>
            </a:pPr>
            <a:r>
              <a:rPr lang="en-US"/>
              <a:t>At the hardware level, the simulation is based on the GT915 data-sheet.</a:t>
            </a:r>
            <a:endParaRPr/>
          </a:p>
          <a:p>
            <a:pPr>
              <a:defRPr/>
            </a:pPr>
            <a:r>
              <a:rPr lang="en-US"/>
              <a:t>The testing driver is implemented in function </a:t>
            </a:r>
            <a:r>
              <a:rPr lang="en-US" b="1">
                <a:latin typeface="Courier New"/>
                <a:cs typeface="Courier New"/>
              </a:rPr>
              <a:t>main</a:t>
            </a:r>
            <a:r>
              <a:rPr lang="en-US"/>
              <a:t>.</a:t>
            </a:r>
            <a:endParaRPr/>
          </a:p>
          <a:p>
            <a:pPr lvl="1">
              <a:defRPr/>
            </a:pPr>
            <a:r>
              <a:rPr lang="en-US"/>
              <a:t>It calls the initialization function of the driver</a:t>
            </a:r>
            <a:endParaRPr/>
          </a:p>
          <a:p>
            <a:pPr lvl="1">
              <a:defRPr/>
            </a:pPr>
            <a:r>
              <a:rPr lang="en-US"/>
              <a:t>It forces the probing of the hardware</a:t>
            </a:r>
            <a:endParaRPr/>
          </a:p>
          <a:p>
            <a:pPr lvl="1">
              <a:defRPr/>
            </a:pPr>
            <a:r>
              <a:rPr lang="en-US"/>
              <a:t>Perimeter 1 : we call infinitely the IRQ handler -&gt; no UB</a:t>
            </a:r>
            <a:endParaRPr lang="en-US"/>
          </a:p>
          <a:p>
            <a:pPr lvl="1">
              <a:defRPr/>
            </a:pPr>
            <a:r>
              <a:rPr lang="en-US"/>
              <a:t>Perimeter 2 : write / read proc file -&gt; UB</a:t>
            </a:r>
            <a:endParaRPr/>
          </a:p>
          <a:p>
            <a:pPr>
              <a:defRPr/>
            </a:pPr>
            <a:r>
              <a:rPr lang="en-US"/>
              <a:t>The behavior of the driver is very dependent on the Linux Device Tree. A fragment of this Device Tree</a:t>
            </a:r>
            <a:endParaRPr/>
          </a:p>
          <a:p>
            <a:pPr>
              <a:defRPr/>
            </a:pPr>
            <a:r>
              <a:rPr lang="en-US"/>
              <a:t>is defined for the analysis.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Configuration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481832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CPP_EXTRA=(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-D__CHECKER__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</a:t>
            </a:r>
            <a:r>
              <a:rPr lang="en-US">
                <a:latin typeface="Courier New"/>
                <a:cs typeface="Courier New"/>
              </a:rPr>
              <a:t>nostdinc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-I./arch/x86/include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</a:t>
            </a:r>
            <a:r>
              <a:rPr lang="en-US">
                <a:latin typeface="Courier New"/>
                <a:cs typeface="Courier New"/>
              </a:rPr>
              <a:t>Iarch</a:t>
            </a:r>
            <a:r>
              <a:rPr lang="en-US">
                <a:latin typeface="Courier New"/>
                <a:cs typeface="Courier New"/>
              </a:rPr>
              <a:t>/x86/include/generated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</a:t>
            </a:r>
            <a:r>
              <a:rPr lang="en-US">
                <a:latin typeface="Courier New"/>
                <a:cs typeface="Courier New"/>
              </a:rPr>
              <a:t>Iinclude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-I./arch/x86/include/</a:t>
            </a:r>
            <a:r>
              <a:rPr lang="en-US">
                <a:latin typeface="Courier New"/>
                <a:cs typeface="Courier New"/>
              </a:rPr>
              <a:t>uapi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</a:t>
            </a:r>
            <a:r>
              <a:rPr lang="en-US">
                <a:latin typeface="Courier New"/>
                <a:cs typeface="Courier New"/>
              </a:rPr>
              <a:t>Iarch</a:t>
            </a:r>
            <a:r>
              <a:rPr lang="en-US">
                <a:latin typeface="Courier New"/>
                <a:cs typeface="Courier New"/>
              </a:rPr>
              <a:t>/x86/include/generated/</a:t>
            </a:r>
            <a:r>
              <a:rPr lang="en-US">
                <a:latin typeface="Courier New"/>
                <a:cs typeface="Courier New"/>
              </a:rPr>
              <a:t>uapi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-I./include/</a:t>
            </a:r>
            <a:r>
              <a:rPr lang="en-US">
                <a:latin typeface="Courier New"/>
                <a:cs typeface="Courier New"/>
              </a:rPr>
              <a:t>uapi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</a:t>
            </a:r>
            <a:r>
              <a:rPr lang="en-US">
                <a:latin typeface="Courier New"/>
                <a:cs typeface="Courier New"/>
              </a:rPr>
              <a:t>Iinclude</a:t>
            </a:r>
            <a:r>
              <a:rPr lang="en-US">
                <a:latin typeface="Courier New"/>
                <a:cs typeface="Courier New"/>
              </a:rPr>
              <a:t>/generated/</a:t>
            </a:r>
            <a:r>
              <a:rPr lang="en-US">
                <a:latin typeface="Courier New"/>
                <a:cs typeface="Courier New"/>
              </a:rPr>
              <a:t>uapi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-include ./include/</a:t>
            </a:r>
            <a:r>
              <a:rPr lang="en-US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/</a:t>
            </a:r>
            <a:r>
              <a:rPr lang="en-US">
                <a:latin typeface="Courier New"/>
                <a:cs typeface="Courier New"/>
              </a:rPr>
              <a:t>kconfig.h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-D__KERNEL__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-m64</a:t>
            </a:r>
            <a:endParaRPr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264348" y="1903597"/>
            <a:ext cx="4818321" cy="390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-DCONFIG_AS_CFI=1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-DCONFIG_AS_CFI_SIGNAL_FRAME=1 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-DCONFIG_AS_CFI_SECTIONS=1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-DCONFIG_AS_FXSAVEQ=1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-DCONFIG_AS_CRC32=1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-DCONFIG_AS_AVX=1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-DCONFIG_AS_AVX2=1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”’-DKBUILD_STR(s)=#s’”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”’-DKBUILD_BASENAME=KBUILD_STR(gt9xx)’”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”’-DKBUILD_MODNAME=KBUILD_STR(gt9xx)’”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>
                <a:latin typeface="Courier New"/>
                <a:cs typeface="Courier New"/>
              </a:rPr>
              <a:t>)</a:t>
            </a:r>
            <a:endParaRPr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146431" y="-100819"/>
            <a:ext cx="7059637" cy="7059637"/>
          </a:xfrm>
          <a:prstGeom prst="rect">
            <a:avLst/>
          </a:prstGeom>
        </p:spPr>
      </p:pic>
      <p:sp>
        <p:nvSpPr>
          <p:cNvPr id="5" name="Title 1" hidden="0"/>
          <p:cNvSpPr>
            <a:spLocks noAdjustHandles="0" noChangeArrowheads="0"/>
          </p:cNvSpPr>
          <p:nvPr isPhoto="0" userDrawn="0"/>
        </p:nvSpPr>
        <p:spPr bwMode="auto">
          <a:xfrm>
            <a:off x="500576" y="4515094"/>
            <a:ext cx="3958883" cy="147774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1" i="0">
                <a:solidFill>
                  <a:schemeClr val="tx1"/>
                </a:solidFill>
                <a:latin typeface="Gotham Ultra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0"/>
              <a:t>Wiko</a:t>
            </a:r>
            <a:r>
              <a:rPr lang="en-US" sz="2800" b="0"/>
              <a:t> Rainbow 4G - </a:t>
            </a:r>
            <a:r>
              <a:rPr lang="en-US" sz="2800" b="0"/>
              <a:t>Goodix</a:t>
            </a:r>
            <a:r>
              <a:rPr lang="en-US" sz="2800" b="0"/>
              <a:t> GT915 - Large-screen phone 5:00 capacitive touch chip</a:t>
            </a:r>
            <a:endParaRPr lang="en-US" sz="2800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3" hidden="0"/>
          <p:cNvSpPr/>
          <p:nvPr isPhoto="0" userDrawn="0"/>
        </p:nvSpPr>
        <p:spPr bwMode="auto">
          <a:xfrm>
            <a:off x="689343" y="4279304"/>
            <a:ext cx="10813313" cy="9116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21</a:t>
            </a:fld>
            <a:endParaRPr lang="en-US"/>
          </a:p>
        </p:txBody>
      </p:sp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48467" y="0"/>
            <a:ext cx="6617212" cy="6858000"/>
          </a:xfrm>
          <a:prstGeom prst="rect">
            <a:avLst/>
          </a:prstGeom>
        </p:spPr>
      </p:pic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35772" y="5805636"/>
            <a:ext cx="4874111" cy="550714"/>
          </a:xfrm>
          <a:prstGeom prst="rect">
            <a:avLst/>
          </a:prstGeo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u="sng">
                <a:hlinkClick r:id="rId3" tooltip="http://www.datasheet-pdf.com/PDF/GT915-Datasheet-GOODIX-945606"/>
              </a:rPr>
              <a:t>http://www.datasheet-pdf.com/PDF/GT915-Datasheet-GOODIX-945606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Hardware Modeling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/>
              <a:t>Hardware simulates:</a:t>
            </a:r>
            <a:endParaRPr/>
          </a:p>
          <a:p>
            <a:pPr lvl="1">
              <a:defRPr/>
            </a:pPr>
            <a:r>
              <a:rPr lang="en-US"/>
              <a:t>A fixed configuration</a:t>
            </a:r>
            <a:endParaRPr/>
          </a:p>
          <a:p>
            <a:pPr lvl="1">
              <a:defRPr/>
            </a:pPr>
            <a:r>
              <a:rPr lang="en-US"/>
              <a:t>Any user events on the device</a:t>
            </a:r>
            <a:endParaRPr/>
          </a:p>
          <a:p>
            <a:pPr>
              <a:defRPr/>
            </a:pPr>
            <a:r>
              <a:rPr lang="en-US"/>
              <a:t>The GUP_REG_FW_MSG (0x41E4) register is ignored because no documentation about it was found.</a:t>
            </a:r>
            <a:endParaRPr/>
          </a:p>
          <a:p>
            <a:pPr>
              <a:defRPr/>
            </a:pPr>
            <a:r>
              <a:rPr lang="en-US"/>
              <a:t>Only one 16 bits register defines the state of the hardware in the analysis model.</a:t>
            </a:r>
            <a:endParaRPr/>
          </a:p>
          <a:p>
            <a:pPr>
              <a:defRPr/>
            </a:pPr>
            <a:r>
              <a:rPr lang="en-US"/>
              <a:t>Hardware contains the address of the hardware register that needs to be read when an I2C read is requested.</a:t>
            </a:r>
            <a:endParaRPr/>
          </a:p>
          <a:p>
            <a:pPr>
              <a:defRPr/>
            </a:pPr>
            <a:r>
              <a:rPr lang="en-US"/>
              <a:t>Hardware is written whenever the I2C bus is sending a write command containing at least 2 bytes.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4145" y="0"/>
            <a:ext cx="10481310" cy="6858000"/>
          </a:xfrm>
          <a:prstGeom prst="rect">
            <a:avLst/>
          </a:prstGeom>
        </p:spPr>
      </p:pic>
      <p:sp>
        <p:nvSpPr>
          <p:cNvPr id="5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27496" y="0"/>
            <a:ext cx="8551676" cy="6858000"/>
          </a:xfrm>
          <a:prstGeom prst="rect">
            <a:avLst/>
          </a:prstGeom>
        </p:spPr>
      </p:pic>
      <p:sp>
        <p:nvSpPr>
          <p:cNvPr id="5" name="Rounded Rectangle 3" hidden="0"/>
          <p:cNvSpPr/>
          <p:nvPr isPhoto="0" userDrawn="0"/>
        </p:nvSpPr>
        <p:spPr bwMode="auto">
          <a:xfrm>
            <a:off x="2133601" y="1422400"/>
            <a:ext cx="5347389" cy="29724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24</a:t>
            </a:fld>
            <a:endParaRPr lang="en-US"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308505" y="2655247"/>
            <a:ext cx="5347389" cy="973594"/>
          </a:xfrm>
          <a:prstGeom prst="rect">
            <a:avLst/>
          </a:prstGeom>
          <a:effectLst>
            <a:outerShdw blurRad="152400" sx="106000" sy="106000" rotWithShape="0" algn="ctr">
              <a:prstClr val="black">
                <a:alpha val="40000"/>
              </a:prstClr>
            </a:outerShdw>
          </a:effectLst>
        </p:spPr>
      </p:pic>
      <p:sp>
        <p:nvSpPr>
          <p:cNvPr id="8" name="Rounded Rectangle 7" hidden="0"/>
          <p:cNvSpPr/>
          <p:nvPr isPhoto="0" userDrawn="0"/>
        </p:nvSpPr>
        <p:spPr bwMode="auto">
          <a:xfrm>
            <a:off x="2133600" y="486277"/>
            <a:ext cx="5347389" cy="29724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308505" y="1977257"/>
            <a:ext cx="5337867" cy="457327"/>
          </a:xfrm>
          <a:prstGeom prst="rect">
            <a:avLst/>
          </a:prstGeom>
          <a:effectLst>
            <a:outerShdw blurRad="152400" sx="106000" sy="106000" rotWithShape="0" algn="ctr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Kernel Modeling – by TrustInSoft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Kernel Level Stubs</a:t>
            </a:r>
            <a:endParaRPr/>
          </a:p>
          <a:p>
            <a:pPr>
              <a:defRPr/>
            </a:pPr>
            <a:r>
              <a:rPr lang="en-US"/>
              <a:t>Kernel mutex</a:t>
            </a:r>
            <a:endParaRPr/>
          </a:p>
          <a:p>
            <a:pPr>
              <a:defRPr/>
            </a:pPr>
            <a:r>
              <a:rPr lang="en-US"/>
              <a:t>Linux input driver</a:t>
            </a:r>
            <a:endParaRPr/>
          </a:p>
          <a:p>
            <a:pPr>
              <a:defRPr/>
            </a:pPr>
            <a:r>
              <a:rPr lang="en-US"/>
              <a:t>Linux Device</a:t>
            </a:r>
            <a:endParaRPr/>
          </a:p>
          <a:p>
            <a:pPr>
              <a:defRPr/>
            </a:pPr>
            <a:r>
              <a:rPr lang="en-US"/>
              <a:t>Linux GPIO</a:t>
            </a:r>
            <a:endParaRPr/>
          </a:p>
          <a:p>
            <a:pPr>
              <a:defRPr/>
            </a:pPr>
            <a:r>
              <a:rPr lang="en-US"/>
              <a:t>IRQ Management</a:t>
            </a:r>
            <a:endParaRPr/>
          </a:p>
          <a:p>
            <a:pPr>
              <a:defRPr/>
            </a:pPr>
            <a:r>
              <a:rPr lang="en-US"/>
              <a:t>I2C Kernel Simulation</a:t>
            </a:r>
            <a:endParaRPr/>
          </a:p>
          <a:p>
            <a:pPr>
              <a:defRPr/>
            </a:pPr>
            <a:r>
              <a:rPr lang="en-US"/>
              <a:t>Kernel Memory Management</a:t>
            </a:r>
            <a:endParaRPr/>
          </a:p>
          <a:p>
            <a:pPr>
              <a:defRPr/>
            </a:pPr>
            <a:r>
              <a:rPr lang="en-US"/>
              <a:t>Kernel Timer Management</a:t>
            </a:r>
            <a:endParaRPr/>
          </a:p>
          <a:p>
            <a:pPr>
              <a:defRPr/>
            </a:pPr>
            <a:r>
              <a:rPr lang="en-US"/>
              <a:t>Device Tree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6"/>
            <a:ext cx="10515600" cy="1034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Kernel Modeling</a:t>
            </a:r>
            <a:br>
              <a:rPr lang="en-US" sz="2800"/>
            </a:br>
            <a:r>
              <a:rPr lang="en-US" sz="2600" b="0">
                <a:latin typeface="Effra Light"/>
                <a:ea typeface="+mn-ea"/>
                <a:cs typeface="+mn-cs"/>
              </a:rPr>
              <a:t>Kernel Level Stubs (1/2)</a:t>
            </a:r>
            <a:endParaRPr lang="en-US" sz="28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Basic Kernel work queues are modeled. Only one element in the queue needs to be handled.</a:t>
            </a:r>
            <a:endParaRPr/>
          </a:p>
        </p:txBody>
      </p:sp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66700" y="3090141"/>
            <a:ext cx="11658600" cy="2755900"/>
          </a:xfrm>
          <a:prstGeom prst="rect">
            <a:avLst/>
          </a:prstGeom>
        </p:spPr>
      </p:pic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6"/>
            <a:ext cx="10515600" cy="1034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Kernel Modeling</a:t>
            </a:r>
            <a:br>
              <a:rPr lang="en-US" sz="2800"/>
            </a:br>
            <a:r>
              <a:rPr lang="en-US" sz="2600" b="0">
                <a:latin typeface="Effra Light"/>
                <a:ea typeface="+mn-ea"/>
                <a:cs typeface="+mn-cs"/>
              </a:rPr>
              <a:t>Kernel Level Stubs (2/2)</a:t>
            </a:r>
            <a:endParaRPr lang="en-US" sz="28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List of modeled functions: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bool </a:t>
            </a:r>
            <a:r>
              <a:rPr lang="en-US">
                <a:latin typeface="Courier"/>
              </a:rPr>
              <a:t>queue_work_on</a:t>
            </a:r>
            <a:r>
              <a:rPr lang="en-US">
                <a:latin typeface="Courier"/>
              </a:rPr>
              <a:t>(int </a:t>
            </a:r>
            <a:r>
              <a:rPr lang="en-US">
                <a:latin typeface="Courier"/>
              </a:rPr>
              <a:t>cpu</a:t>
            </a:r>
            <a:r>
              <a:rPr lang="en-US">
                <a:latin typeface="Courier"/>
              </a:rPr>
              <a:t>,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                     struct </a:t>
            </a:r>
            <a:r>
              <a:rPr lang="en-US">
                <a:latin typeface="Courier"/>
              </a:rPr>
              <a:t>workqueue_struct</a:t>
            </a:r>
            <a:r>
              <a:rPr lang="en-US">
                <a:latin typeface="Courier"/>
              </a:rPr>
              <a:t> *</a:t>
            </a:r>
            <a:r>
              <a:rPr lang="en-US">
                <a:latin typeface="Courier"/>
              </a:rPr>
              <a:t>wq</a:t>
            </a:r>
            <a:r>
              <a:rPr lang="en-US">
                <a:latin typeface="Courier"/>
              </a:rPr>
              <a:t>,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struct </a:t>
            </a:r>
            <a:r>
              <a:rPr lang="en-US">
                <a:latin typeface="Courier"/>
              </a:rPr>
              <a:t>work_struct</a:t>
            </a:r>
            <a:r>
              <a:rPr lang="en-US">
                <a:latin typeface="Courier"/>
              </a:rPr>
              <a:t> *work)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struct </a:t>
            </a:r>
            <a:r>
              <a:rPr lang="en-US">
                <a:latin typeface="Courier"/>
              </a:rPr>
              <a:t>workqueue_struct</a:t>
            </a:r>
            <a:r>
              <a:rPr lang="en-US">
                <a:latin typeface="Courier"/>
              </a:rPr>
              <a:t> *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__</a:t>
            </a:r>
            <a:r>
              <a:rPr lang="en-US">
                <a:latin typeface="Courier"/>
              </a:rPr>
              <a:t>alloc_workqueue_key</a:t>
            </a:r>
            <a:r>
              <a:rPr lang="en-US">
                <a:latin typeface="Courier"/>
              </a:rPr>
              <a:t>(const char *</a:t>
            </a:r>
            <a:r>
              <a:rPr lang="en-US">
                <a:latin typeface="Courier"/>
              </a:rPr>
              <a:t>fmt</a:t>
            </a:r>
            <a:r>
              <a:rPr lang="en-US">
                <a:latin typeface="Courier"/>
              </a:rPr>
              <a:t>, unsigned int flags, int </a:t>
            </a:r>
            <a:r>
              <a:rPr lang="en-US">
                <a:latin typeface="Courier"/>
              </a:rPr>
              <a:t>max_active</a:t>
            </a:r>
            <a:r>
              <a:rPr lang="en-US">
                <a:latin typeface="Courier"/>
              </a:rPr>
              <a:t>,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struct </a:t>
            </a:r>
            <a:r>
              <a:rPr lang="en-US">
                <a:latin typeface="Courier"/>
              </a:rPr>
              <a:t>lock_class_key</a:t>
            </a:r>
            <a:r>
              <a:rPr lang="en-US">
                <a:latin typeface="Courier"/>
              </a:rPr>
              <a:t> *key, const char *</a:t>
            </a:r>
            <a:r>
              <a:rPr lang="en-US">
                <a:latin typeface="Courier"/>
              </a:rPr>
              <a:t>lock_name</a:t>
            </a:r>
            <a:r>
              <a:rPr lang="en-US">
                <a:latin typeface="Courier"/>
              </a:rPr>
              <a:t>, ...)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bool </a:t>
            </a:r>
            <a:r>
              <a:rPr lang="en-US">
                <a:latin typeface="Courier"/>
              </a:rPr>
              <a:t>cancel_work_sync</a:t>
            </a:r>
            <a:r>
              <a:rPr lang="en-US">
                <a:latin typeface="Courier"/>
              </a:rPr>
              <a:t>(struct </a:t>
            </a:r>
            <a:r>
              <a:rPr lang="en-US">
                <a:latin typeface="Courier"/>
              </a:rPr>
              <a:t>work_struct</a:t>
            </a:r>
            <a:r>
              <a:rPr lang="en-US">
                <a:latin typeface="Courier"/>
              </a:rPr>
              <a:t> *work)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void </a:t>
            </a:r>
            <a:r>
              <a:rPr lang="en-US">
                <a:latin typeface="Courier"/>
              </a:rPr>
              <a:t>flush_workqueue</a:t>
            </a:r>
            <a:r>
              <a:rPr lang="en-US">
                <a:latin typeface="Courier"/>
              </a:rPr>
              <a:t>();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"/>
              </a:rPr>
              <a:t>void </a:t>
            </a:r>
            <a:r>
              <a:rPr lang="en-US">
                <a:latin typeface="Courier"/>
              </a:rPr>
              <a:t>destroy_workqueue</a:t>
            </a:r>
            <a:r>
              <a:rPr lang="en-US">
                <a:latin typeface="Courier"/>
              </a:rPr>
              <a:t>();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6"/>
            <a:ext cx="10515600" cy="1034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Kernel Modeling</a:t>
            </a:r>
            <a:br>
              <a:rPr lang="en-US" sz="2800"/>
            </a:br>
            <a:r>
              <a:rPr lang="en-US" sz="2600" b="0">
                <a:latin typeface="Effra Light"/>
                <a:ea typeface="+mn-ea"/>
                <a:cs typeface="+mn-cs"/>
              </a:rPr>
              <a:t>I2C Kernel Simulation</a:t>
            </a:r>
            <a:endParaRPr lang="en-US" sz="28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1034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The I2C Kernel transfer function is modeled to call directly the GT9xx transfer function.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200" y="2736157"/>
            <a:ext cx="11129318" cy="3895261"/>
          </a:xfrm>
          <a:prstGeom prst="rect">
            <a:avLst/>
          </a:prstGeom>
        </p:spPr>
      </p:pic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3" hidden="0"/>
          <p:cNvSpPr/>
          <p:nvPr isPhoto="0" userDrawn="0"/>
        </p:nvSpPr>
        <p:spPr bwMode="auto">
          <a:xfrm>
            <a:off x="689343" y="5095230"/>
            <a:ext cx="10813313" cy="555066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3" hidden="0"/>
          <p:cNvSpPr/>
          <p:nvPr isPhoto="0" userDrawn="0"/>
        </p:nvSpPr>
        <p:spPr bwMode="auto">
          <a:xfrm>
            <a:off x="838200" y="2918862"/>
            <a:ext cx="10813313" cy="555066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10114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Test model (1/2) : </a:t>
            </a:r>
            <a:r>
              <a:rPr lang="en-US"/>
              <a:t>Hw</a:t>
            </a:r>
            <a:r>
              <a:rPr lang="en-US"/>
              <a:t> data structures</a:t>
            </a:r>
            <a:endParaRPr/>
          </a:p>
        </p:txBody>
      </p:sp>
      <p:pic>
        <p:nvPicPr>
          <p:cNvPr id="5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369123" y="1426709"/>
            <a:ext cx="7453754" cy="5431291"/>
          </a:xfrm>
          <a:prstGeom prst="rect">
            <a:avLst/>
          </a:prstGeom>
        </p:spPr>
      </p:pic>
      <p:sp>
        <p:nvSpPr>
          <p:cNvPr id="6" name="Slide Number Placeholder 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10114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Test model (2/2) : scenario</a:t>
            </a:r>
            <a:endParaRPr/>
          </a:p>
        </p:txBody>
      </p:sp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2250" y="1426709"/>
            <a:ext cx="11747500" cy="4889500"/>
          </a:xfrm>
          <a:prstGeom prst="rect">
            <a:avLst/>
          </a:prstGeom>
        </p:spPr>
      </p:pic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" hidden="0"/>
          <p:cNvSpPr/>
          <p:nvPr isPhoto="0" userDrawn="0"/>
        </p:nvSpPr>
        <p:spPr bwMode="auto">
          <a:xfrm>
            <a:off x="1947134" y="4539727"/>
            <a:ext cx="8035066" cy="871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10114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Yet another test scenario</a:t>
            </a:r>
            <a:br>
              <a:rPr lang="en-US"/>
            </a:br>
            <a:r>
              <a:rPr lang="en-US" sz="2800" b="0">
                <a:latin typeface="Effra Light"/>
              </a:rPr>
              <a:t>Any order for IRQs</a:t>
            </a:r>
            <a:endParaRPr lang="en-US"/>
          </a:p>
        </p:txBody>
      </p:sp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32</a:t>
            </a:fld>
            <a:endParaRPr lang="en-US"/>
          </a:p>
        </p:txBody>
      </p:sp>
      <p:sp>
        <p:nvSpPr>
          <p:cNvPr id="7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838200" y="1737598"/>
            <a:ext cx="10155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>
              <a:latin typeface="Courier"/>
            </a:endParaRPr>
          </a:p>
          <a:p>
            <a:pPr>
              <a:defRPr/>
            </a:pPr>
            <a:r>
              <a:rPr lang="en-US">
                <a:latin typeface="Courier"/>
              </a:rPr>
              <a:t>/* This is the entry point for the analysis */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int main() {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/* Force this </a:t>
            </a:r>
            <a:r>
              <a:rPr lang="en-US">
                <a:latin typeface="Courier"/>
              </a:rPr>
              <a:t>initialzation</a:t>
            </a:r>
            <a:r>
              <a:rPr lang="en-US">
                <a:latin typeface="Courier"/>
              </a:rPr>
              <a:t> of the driver */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int result = </a:t>
            </a:r>
            <a:r>
              <a:rPr lang="en-US">
                <a:latin typeface="Courier"/>
              </a:rPr>
              <a:t>goodix_ts_init</a:t>
            </a:r>
            <a:r>
              <a:rPr lang="en-US">
                <a:latin typeface="Courier"/>
              </a:rPr>
              <a:t>();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/* Probe the hardware */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TIS_I2C_DRIVER.probe(&amp;</a:t>
            </a:r>
            <a:r>
              <a:rPr lang="en-US">
                <a:latin typeface="Courier"/>
              </a:rPr>
              <a:t>tis_client</a:t>
            </a:r>
            <a:r>
              <a:rPr lang="en-US">
                <a:latin typeface="Courier"/>
              </a:rPr>
              <a:t>, 0);</a:t>
            </a:r>
            <a:endParaRPr/>
          </a:p>
          <a:p>
            <a:pPr>
              <a:defRPr/>
            </a:pPr>
            <a:endParaRPr lang="en-US">
              <a:latin typeface="Courier"/>
            </a:endParaRPr>
          </a:p>
          <a:p>
            <a:pPr>
              <a:defRPr/>
            </a:pPr>
            <a:r>
              <a:rPr lang="en-US">
                <a:latin typeface="Courier"/>
              </a:rPr>
              <a:t>    /* Infinite loop calling the interrupt handlers. */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while(1) {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    int </a:t>
            </a:r>
            <a:r>
              <a:rPr lang="en-US">
                <a:latin typeface="Courier"/>
              </a:rPr>
              <a:t>irq</a:t>
            </a:r>
            <a:r>
              <a:rPr lang="en-US">
                <a:latin typeface="Courier"/>
              </a:rPr>
              <a:t> = </a:t>
            </a:r>
            <a:r>
              <a:rPr lang="en-US">
                <a:latin typeface="Courier"/>
              </a:rPr>
              <a:t>tis_interval</a:t>
            </a:r>
            <a:r>
              <a:rPr lang="en-US">
                <a:latin typeface="Courier"/>
              </a:rPr>
              <a:t>(0, TIS_MAX_IRQ);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    if (</a:t>
            </a:r>
            <a:r>
              <a:rPr lang="en-US">
                <a:latin typeface="Courier"/>
              </a:rPr>
              <a:t>tis_irqs_handlers</a:t>
            </a:r>
            <a:r>
              <a:rPr lang="en-US">
                <a:latin typeface="Courier"/>
              </a:rPr>
              <a:t>[</a:t>
            </a:r>
            <a:r>
              <a:rPr lang="en-US">
                <a:latin typeface="Courier"/>
              </a:rPr>
              <a:t>irq</a:t>
            </a:r>
            <a:r>
              <a:rPr lang="en-US">
                <a:latin typeface="Courier"/>
              </a:rPr>
              <a:t>])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            (*</a:t>
            </a:r>
            <a:r>
              <a:rPr lang="en-US">
                <a:latin typeface="Courier"/>
              </a:rPr>
              <a:t>tis_irqs_handlers</a:t>
            </a:r>
            <a:r>
              <a:rPr lang="en-US">
                <a:latin typeface="Courier"/>
              </a:rPr>
              <a:t>[</a:t>
            </a:r>
            <a:r>
              <a:rPr lang="en-US">
                <a:latin typeface="Courier"/>
              </a:rPr>
              <a:t>irq</a:t>
            </a:r>
            <a:r>
              <a:rPr lang="en-US">
                <a:latin typeface="Courier"/>
              </a:rPr>
              <a:t>])(</a:t>
            </a:r>
            <a:r>
              <a:rPr lang="en-US">
                <a:latin typeface="Courier"/>
              </a:rPr>
              <a:t>irq</a:t>
            </a:r>
            <a:r>
              <a:rPr lang="en-US">
                <a:latin typeface="Courier"/>
              </a:rPr>
              <a:t>, </a:t>
            </a:r>
            <a:r>
              <a:rPr lang="en-US">
                <a:latin typeface="Courier"/>
              </a:rPr>
              <a:t>tis_irq_args</a:t>
            </a:r>
            <a:r>
              <a:rPr lang="en-US">
                <a:latin typeface="Courier"/>
              </a:rPr>
              <a:t>[</a:t>
            </a:r>
            <a:r>
              <a:rPr lang="en-US">
                <a:latin typeface="Courier"/>
              </a:rPr>
              <a:t>irq</a:t>
            </a:r>
            <a:r>
              <a:rPr lang="en-US">
                <a:latin typeface="Courier"/>
              </a:rPr>
              <a:t>]);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}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    return result;</a:t>
            </a:r>
            <a:endParaRPr/>
          </a:p>
          <a:p>
            <a:pPr>
              <a:defRPr/>
            </a:pPr>
            <a:r>
              <a:rPr lang="en-US">
                <a:latin typeface="Courier"/>
              </a:rPr>
              <a:t>}</a:t>
            </a:r>
            <a:endParaRPr/>
          </a:p>
          <a:p>
            <a:pPr>
              <a:defRPr/>
            </a:pPr>
            <a:endParaRPr lang="en-US">
              <a:latin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7824" y="36171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Journey to bug free software</a:t>
            </a:r>
            <a:endParaRPr/>
          </a:p>
        </p:txBody>
      </p:sp>
      <p:sp>
        <p:nvSpPr>
          <p:cNvPr id="5" name="Rounded Rectangle 3" hidden="0"/>
          <p:cNvSpPr/>
          <p:nvPr isPhoto="0" userDrawn="0"/>
        </p:nvSpPr>
        <p:spPr bwMode="auto">
          <a:xfrm>
            <a:off x="2129354" y="5633753"/>
            <a:ext cx="4129088" cy="728663"/>
          </a:xfrm>
          <a:prstGeom prst="roundRect">
            <a:avLst>
              <a:gd name="adj" fmla="val 17041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6" name="Rounded Rectangle 4" hidden="0"/>
          <p:cNvSpPr/>
          <p:nvPr isPhoto="0" userDrawn="0"/>
        </p:nvSpPr>
        <p:spPr bwMode="auto">
          <a:xfrm>
            <a:off x="2129355" y="4794557"/>
            <a:ext cx="4129088" cy="728663"/>
          </a:xfrm>
          <a:prstGeom prst="roundRect">
            <a:avLst>
              <a:gd name="adj" fmla="val 18591"/>
            </a:avLst>
          </a:prstGeom>
          <a:solidFill>
            <a:schemeClr val="accent2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Effra"/>
            </a:endParaRPr>
          </a:p>
        </p:txBody>
      </p:sp>
      <p:sp>
        <p:nvSpPr>
          <p:cNvPr id="7" name="Rounded Rectangle 5" hidden="0"/>
          <p:cNvSpPr/>
          <p:nvPr isPhoto="0" userDrawn="0"/>
        </p:nvSpPr>
        <p:spPr bwMode="auto">
          <a:xfrm>
            <a:off x="2129357" y="3941086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Effra"/>
            </a:endParaRPr>
          </a:p>
        </p:txBody>
      </p:sp>
      <p:sp>
        <p:nvSpPr>
          <p:cNvPr id="8" name="Rounded Rectangle 6" hidden="0"/>
          <p:cNvSpPr/>
          <p:nvPr isPhoto="0" userDrawn="0"/>
        </p:nvSpPr>
        <p:spPr bwMode="auto">
          <a:xfrm>
            <a:off x="2134389" y="3115202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Effra"/>
            </a:endParaRPr>
          </a:p>
        </p:txBody>
      </p:sp>
      <p:sp>
        <p:nvSpPr>
          <p:cNvPr id="9" name="Rounded Rectangle 17" hidden="0"/>
          <p:cNvSpPr/>
          <p:nvPr isPhoto="0" userDrawn="0"/>
        </p:nvSpPr>
        <p:spPr bwMode="auto">
          <a:xfrm>
            <a:off x="2131147" y="2276993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Effra"/>
            </a:endParaRPr>
          </a:p>
        </p:txBody>
      </p:sp>
      <p:sp>
        <p:nvSpPr>
          <p:cNvPr id="10" name="Rounded Rectangle 28" hidden="0"/>
          <p:cNvSpPr/>
          <p:nvPr isPhoto="0" userDrawn="0"/>
        </p:nvSpPr>
        <p:spPr bwMode="auto">
          <a:xfrm>
            <a:off x="2062682" y="5695667"/>
            <a:ext cx="4129088" cy="728663"/>
          </a:xfrm>
          <a:prstGeom prst="roundRect">
            <a:avLst>
              <a:gd name="adj" fmla="val 1704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Developers perform tests on their own</a:t>
            </a:r>
            <a:endParaRPr/>
          </a:p>
        </p:txBody>
      </p:sp>
      <p:sp>
        <p:nvSpPr>
          <p:cNvPr id="11" name="Rounded Rectangle 29" hidden="0"/>
          <p:cNvSpPr/>
          <p:nvPr isPhoto="0" userDrawn="0"/>
        </p:nvSpPr>
        <p:spPr bwMode="auto">
          <a:xfrm>
            <a:off x="2062682" y="4856477"/>
            <a:ext cx="4129088" cy="728663"/>
          </a:xfrm>
          <a:prstGeom prst="roundRect">
            <a:avLst>
              <a:gd name="adj" fmla="val 185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Some software tests exist and are replayed regularly</a:t>
            </a:r>
            <a:endParaRPr/>
          </a:p>
        </p:txBody>
      </p:sp>
      <p:sp>
        <p:nvSpPr>
          <p:cNvPr id="12" name="Rounded Rectangle 30" hidden="0"/>
          <p:cNvSpPr/>
          <p:nvPr isPhoto="0" userDrawn="0"/>
        </p:nvSpPr>
        <p:spPr bwMode="auto">
          <a:xfrm>
            <a:off x="2062682" y="4017288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Unit and integration test process</a:t>
            </a:r>
            <a:endParaRPr/>
          </a:p>
        </p:txBody>
      </p:sp>
      <p:sp>
        <p:nvSpPr>
          <p:cNvPr id="13" name="Rounded Rectangle 31" hidden="0"/>
          <p:cNvSpPr/>
          <p:nvPr isPhoto="0" userDrawn="0"/>
        </p:nvSpPr>
        <p:spPr bwMode="auto">
          <a:xfrm>
            <a:off x="2062682" y="3178099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Some security or safety properties are specified</a:t>
            </a:r>
            <a:endParaRPr/>
          </a:p>
        </p:txBody>
      </p:sp>
      <p:sp>
        <p:nvSpPr>
          <p:cNvPr id="14" name="TextBox 32" hidden="0"/>
          <p:cNvSpPr>
            <a:spLocks noAdjustHandles="0" noChangeArrowheads="0"/>
          </p:cNvSpPr>
          <p:nvPr isPhoto="0" userDrawn="0"/>
        </p:nvSpPr>
        <p:spPr bwMode="auto">
          <a:xfrm>
            <a:off x="2392677" y="1692579"/>
            <a:ext cx="340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>
                <a:latin typeface="Gotham Bold"/>
              </a:rPr>
              <a:t>Test Activities</a:t>
            </a:r>
            <a:endParaRPr/>
          </a:p>
        </p:txBody>
      </p:sp>
      <p:sp>
        <p:nvSpPr>
          <p:cNvPr id="15" name="TextBox 33" hidden="0"/>
          <p:cNvSpPr>
            <a:spLocks noAdjustHandles="0" noChangeArrowheads="0"/>
          </p:cNvSpPr>
          <p:nvPr isPhoto="0" userDrawn="0"/>
        </p:nvSpPr>
        <p:spPr bwMode="auto">
          <a:xfrm>
            <a:off x="570902" y="3355886"/>
            <a:ext cx="11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Gotham Bold"/>
              </a:rPr>
              <a:t>Level 4</a:t>
            </a:r>
            <a:endParaRPr/>
          </a:p>
        </p:txBody>
      </p:sp>
      <p:sp>
        <p:nvSpPr>
          <p:cNvPr id="16" name="TextBox 34" hidden="0"/>
          <p:cNvSpPr>
            <a:spLocks noAdjustHandles="0" noChangeArrowheads="0"/>
          </p:cNvSpPr>
          <p:nvPr isPhoto="0" userDrawn="0"/>
        </p:nvSpPr>
        <p:spPr bwMode="auto">
          <a:xfrm>
            <a:off x="570902" y="4201969"/>
            <a:ext cx="11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Gotham Bold"/>
              </a:rPr>
              <a:t>Level 3</a:t>
            </a:r>
            <a:endParaRPr/>
          </a:p>
        </p:txBody>
      </p:sp>
      <p:sp>
        <p:nvSpPr>
          <p:cNvPr id="17" name="TextBox 35" hidden="0"/>
          <p:cNvSpPr>
            <a:spLocks noAdjustHandles="0" noChangeArrowheads="0"/>
          </p:cNvSpPr>
          <p:nvPr isPhoto="0" userDrawn="0"/>
        </p:nvSpPr>
        <p:spPr bwMode="auto">
          <a:xfrm>
            <a:off x="570902" y="5029249"/>
            <a:ext cx="11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Gotham Bold"/>
              </a:rPr>
              <a:t>Level 2</a:t>
            </a:r>
            <a:endParaRPr/>
          </a:p>
        </p:txBody>
      </p:sp>
      <p:sp>
        <p:nvSpPr>
          <p:cNvPr id="18" name="TextBox 36" hidden="0"/>
          <p:cNvSpPr>
            <a:spLocks noAdjustHandles="0" noChangeArrowheads="0"/>
          </p:cNvSpPr>
          <p:nvPr isPhoto="0" userDrawn="0"/>
        </p:nvSpPr>
        <p:spPr bwMode="auto">
          <a:xfrm>
            <a:off x="570902" y="5875332"/>
            <a:ext cx="11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Gotham Bold"/>
              </a:rPr>
              <a:t>Level 1</a:t>
            </a:r>
            <a:endParaRPr/>
          </a:p>
        </p:txBody>
      </p:sp>
      <p:sp>
        <p:nvSpPr>
          <p:cNvPr id="19" name="TextBox 37" hidden="0"/>
          <p:cNvSpPr>
            <a:spLocks noAdjustHandles="0" noChangeArrowheads="0"/>
          </p:cNvSpPr>
          <p:nvPr isPhoto="0" userDrawn="0"/>
        </p:nvSpPr>
        <p:spPr bwMode="auto">
          <a:xfrm>
            <a:off x="8326990" y="1692579"/>
            <a:ext cx="26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>
                <a:latin typeface="Gotham Bold"/>
              </a:rPr>
              <a:t>Expected outcome</a:t>
            </a:r>
            <a:endParaRPr/>
          </a:p>
        </p:txBody>
      </p:sp>
      <p:sp>
        <p:nvSpPr>
          <p:cNvPr id="20" name="TextBox 38" hidden="0"/>
          <p:cNvSpPr>
            <a:spLocks noAdjustHandles="0" noChangeArrowheads="0"/>
          </p:cNvSpPr>
          <p:nvPr isPhoto="0" userDrawn="0"/>
        </p:nvSpPr>
        <p:spPr bwMode="auto">
          <a:xfrm>
            <a:off x="7371015" y="5890720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>
                <a:latin typeface="Gotham Regular"/>
              </a:rPr>
              <a:t>Developers find existing bugs earlier</a:t>
            </a:r>
            <a:endParaRPr/>
          </a:p>
        </p:txBody>
      </p:sp>
      <p:sp>
        <p:nvSpPr>
          <p:cNvPr id="21" name="TextBox 39" hidden="0"/>
          <p:cNvSpPr>
            <a:spLocks noAdjustHandles="0" noChangeArrowheads="0"/>
          </p:cNvSpPr>
          <p:nvPr isPhoto="0" userDrawn="0"/>
        </p:nvSpPr>
        <p:spPr bwMode="auto">
          <a:xfrm>
            <a:off x="7371015" y="5070424"/>
            <a:ext cx="3496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>
                <a:latin typeface="Gotham Regular"/>
              </a:rPr>
              <a:t>More defects found by test team</a:t>
            </a:r>
            <a:endParaRPr/>
          </a:p>
        </p:txBody>
      </p:sp>
      <p:sp>
        <p:nvSpPr>
          <p:cNvPr id="22" name="TextBox 40" hidden="0"/>
          <p:cNvSpPr>
            <a:spLocks noAdjustHandles="0" noChangeArrowheads="0"/>
          </p:cNvSpPr>
          <p:nvPr isPhoto="0" userDrawn="0"/>
        </p:nvSpPr>
        <p:spPr bwMode="auto">
          <a:xfrm>
            <a:off x="7371015" y="4232747"/>
            <a:ext cx="461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>
                <a:latin typeface="Gotham Regular"/>
              </a:rPr>
              <a:t>Guarantee the absence of standard defects</a:t>
            </a:r>
            <a:endParaRPr/>
          </a:p>
        </p:txBody>
      </p:sp>
      <p:sp>
        <p:nvSpPr>
          <p:cNvPr id="23" name="TextBox 41" hidden="0"/>
          <p:cNvSpPr>
            <a:spLocks noAdjustHandles="0" noChangeArrowheads="0"/>
          </p:cNvSpPr>
          <p:nvPr isPhoto="0" userDrawn="0"/>
        </p:nvSpPr>
        <p:spPr bwMode="auto">
          <a:xfrm>
            <a:off x="7371015" y="3386664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>
                <a:latin typeface="Gotham Regular"/>
              </a:rPr>
              <a:t>Ensure and enforce security properties</a:t>
            </a:r>
            <a:endParaRPr/>
          </a:p>
        </p:txBody>
      </p:sp>
      <p:sp>
        <p:nvSpPr>
          <p:cNvPr id="24" name="Rounded Rectangle 42" hidden="0"/>
          <p:cNvSpPr/>
          <p:nvPr isPhoto="0" userDrawn="0"/>
        </p:nvSpPr>
        <p:spPr bwMode="auto">
          <a:xfrm>
            <a:off x="2064475" y="2338910"/>
            <a:ext cx="4129088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Full top down requirement refinement</a:t>
            </a:r>
            <a:endParaRPr/>
          </a:p>
        </p:txBody>
      </p:sp>
      <p:sp>
        <p:nvSpPr>
          <p:cNvPr id="25" name="TextBox 43" hidden="0"/>
          <p:cNvSpPr>
            <a:spLocks noAdjustHandles="0" noChangeArrowheads="0"/>
          </p:cNvSpPr>
          <p:nvPr isPhoto="0" userDrawn="0"/>
        </p:nvSpPr>
        <p:spPr bwMode="auto">
          <a:xfrm>
            <a:off x="572695" y="2518574"/>
            <a:ext cx="11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Gotham Bold"/>
              </a:rPr>
              <a:t>Level 5	</a:t>
            </a:r>
            <a:endParaRPr/>
          </a:p>
        </p:txBody>
      </p:sp>
      <p:sp>
        <p:nvSpPr>
          <p:cNvPr id="26" name="TextBox 44" hidden="0"/>
          <p:cNvSpPr>
            <a:spLocks noAdjustHandles="0" noChangeArrowheads="0"/>
          </p:cNvSpPr>
          <p:nvPr isPhoto="0" userDrawn="0"/>
        </p:nvSpPr>
        <p:spPr bwMode="auto">
          <a:xfrm>
            <a:off x="7371015" y="2405322"/>
            <a:ext cx="461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>
                <a:latin typeface="Gotham Regular"/>
              </a:rPr>
              <a:t>Full mathematical guarantee for safety and security</a:t>
            </a:r>
            <a:endParaRPr/>
          </a:p>
        </p:txBody>
      </p:sp>
      <p:sp>
        <p:nvSpPr>
          <p:cNvPr id="27" name="Down Arrow 45" hidden="0"/>
          <p:cNvSpPr/>
          <p:nvPr isPhoto="0" userDrawn="0"/>
        </p:nvSpPr>
        <p:spPr bwMode="auto">
          <a:xfrm flipV="1">
            <a:off x="6674599" y="2171013"/>
            <a:ext cx="363148" cy="4327479"/>
          </a:xfrm>
          <a:prstGeom prst="down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46" hidden="0"/>
          <p:cNvSpPr>
            <a:spLocks noAdjustHandles="0" noChangeArrowheads="0"/>
          </p:cNvSpPr>
          <p:nvPr isPhoto="0" userDrawn="0"/>
        </p:nvSpPr>
        <p:spPr bwMode="auto">
          <a:xfrm>
            <a:off x="6276527" y="17852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Gotham Regular"/>
              </a:rPr>
              <a:t>Bug free</a:t>
            </a:r>
            <a:endParaRPr/>
          </a:p>
        </p:txBody>
      </p:sp>
      <p:sp>
        <p:nvSpPr>
          <p:cNvPr id="29" name="TextBox 47" hidden="0"/>
          <p:cNvSpPr>
            <a:spLocks noAdjustHandles="0" noChangeArrowheads="0"/>
          </p:cNvSpPr>
          <p:nvPr isPhoto="0" userDrawn="0"/>
        </p:nvSpPr>
        <p:spPr bwMode="auto">
          <a:xfrm>
            <a:off x="6406085" y="649849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Gotham Regular"/>
              </a:rPr>
              <a:t>at risk</a:t>
            </a:r>
            <a:endParaRPr/>
          </a:p>
        </p:txBody>
      </p:sp>
      <p:sp>
        <p:nvSpPr>
          <p:cNvPr id="30" name="Rounded Rectangle 49" hidden="0"/>
          <p:cNvSpPr/>
          <p:nvPr isPhoto="0" userDrawn="0"/>
        </p:nvSpPr>
        <p:spPr bwMode="auto">
          <a:xfrm>
            <a:off x="364541" y="3934054"/>
            <a:ext cx="11618634" cy="8459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Analysis result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968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/>
              <a:t>We state the total immunity of the GT9xx driver to the set of security weaknesses enumerated below when used according to the model and perimeter of this analysis.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838200" y="2793732"/>
            <a:ext cx="5564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CWE-119 Improper Restriction of Operations within the Bounds of a Memory Buffer</a:t>
            </a:r>
            <a:endParaRPr/>
          </a:p>
          <a:p>
            <a:pPr>
              <a:defRPr/>
            </a:pPr>
            <a:r>
              <a:rPr lang="en-US" sz="1800"/>
              <a:t> CWE-120 Buffer Copy without Checking Size of Input (‘Classic Buffer Overflow’)</a:t>
            </a:r>
            <a:endParaRPr/>
          </a:p>
          <a:p>
            <a:pPr>
              <a:defRPr/>
            </a:pPr>
            <a:r>
              <a:rPr lang="en-US" sz="1800"/>
              <a:t> CWE-121 Stack-based Buffer Overflow</a:t>
            </a:r>
            <a:endParaRPr/>
          </a:p>
          <a:p>
            <a:pPr>
              <a:defRPr/>
            </a:pPr>
            <a:r>
              <a:rPr lang="en-US" sz="1800"/>
              <a:t> CWE-122 Heap-based Buffer Overflow</a:t>
            </a:r>
            <a:endParaRPr/>
          </a:p>
          <a:p>
            <a:pPr>
              <a:defRPr/>
            </a:pPr>
            <a:r>
              <a:rPr lang="en-US" sz="1800"/>
              <a:t> CWE-123 Write-what-where Condition</a:t>
            </a:r>
            <a:endParaRPr/>
          </a:p>
          <a:p>
            <a:pPr>
              <a:defRPr/>
            </a:pPr>
            <a:r>
              <a:rPr lang="en-US" sz="1800"/>
              <a:t> CWE-124 Buffer Underwrite (‘Buffer Underflow’)</a:t>
            </a:r>
            <a:endParaRPr/>
          </a:p>
          <a:p>
            <a:pPr>
              <a:defRPr/>
            </a:pPr>
            <a:r>
              <a:rPr lang="en-US" sz="1800"/>
              <a:t> CWE-125 Out-of-bounds Read</a:t>
            </a:r>
            <a:endParaRPr/>
          </a:p>
          <a:p>
            <a:pPr>
              <a:defRPr/>
            </a:pPr>
            <a:r>
              <a:rPr lang="en-US" sz="1800"/>
              <a:t> CWE-127 Buffer Under-read</a:t>
            </a:r>
            <a:endParaRPr/>
          </a:p>
        </p:txBody>
      </p:sp>
      <p:sp>
        <p:nvSpPr>
          <p:cNvPr id="7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627055" y="2824737"/>
            <a:ext cx="5564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. CWE-369 Divide By Zero</a:t>
            </a:r>
            <a:endParaRPr/>
          </a:p>
          <a:p>
            <a:pPr>
              <a:defRPr/>
            </a:pPr>
            <a:r>
              <a:rPr lang="en-US" sz="1800"/>
              <a:t> CWE-415 Double Free</a:t>
            </a:r>
            <a:endParaRPr/>
          </a:p>
          <a:p>
            <a:pPr>
              <a:defRPr/>
            </a:pPr>
            <a:r>
              <a:rPr lang="en-US" sz="1800"/>
              <a:t> CWE-416 Use After Free</a:t>
            </a:r>
            <a:endParaRPr/>
          </a:p>
          <a:p>
            <a:pPr>
              <a:defRPr/>
            </a:pPr>
            <a:r>
              <a:rPr lang="en-US" sz="1800"/>
              <a:t> CWE-457 Use of Uninitialized Variable</a:t>
            </a:r>
            <a:endParaRPr/>
          </a:p>
          <a:p>
            <a:pPr>
              <a:defRPr/>
            </a:pPr>
            <a:r>
              <a:rPr lang="en-US" sz="1800"/>
              <a:t> CWE-476 NULL Pointer Dereference</a:t>
            </a:r>
            <a:endParaRPr/>
          </a:p>
          <a:p>
            <a:pPr>
              <a:defRPr/>
            </a:pPr>
            <a:r>
              <a:rPr lang="en-US" sz="1800"/>
              <a:t> CWE-562 Return of Stack Variable Address</a:t>
            </a:r>
            <a:endParaRPr/>
          </a:p>
          <a:p>
            <a:pPr>
              <a:defRPr/>
            </a:pPr>
            <a:r>
              <a:rPr lang="en-US" sz="1800"/>
              <a:t> CWE-690 Unchecked Return Value to NULL Pointer Dereference</a:t>
            </a:r>
            <a:endParaRPr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2107324" y="3044279"/>
            <a:ext cx="7977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>
                <a:latin typeface="Effra Light"/>
              </a:rPr>
              <a:t>toy example</a:t>
            </a:r>
            <a:endParaRPr/>
          </a:p>
        </p:txBody>
      </p:sp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38590" y="4292300"/>
            <a:ext cx="2514819" cy="2336223"/>
          </a:xfrm>
          <a:prstGeom prst="rect">
            <a:avLst/>
          </a:prstGeom>
        </p:spPr>
      </p:pic>
      <p:sp>
        <p:nvSpPr>
          <p:cNvPr id="6" name="Slide Number Placeholder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Gotham Bold"/>
                <a:ea typeface="Gotham Bold"/>
                <a:cs typeface="Gotham Bold"/>
              </a:rPr>
              <a:t>Compute 2^4 in a virtual machine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4"/>
            <a:ext cx="6070600" cy="503237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ARRAY_SIZE 10000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80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NEXT \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if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++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break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400000"/>
                </a:solidFill>
                <a:latin typeface="Courier New"/>
              </a:rPr>
              <a:t>main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switch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subtract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121400" y="1960560"/>
            <a:ext cx="6070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4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6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2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696969"/>
                </a:solidFill>
                <a:latin typeface="Courier New"/>
              </a:rPr>
              <a:t>    // load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store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exit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load and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goto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 A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6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break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swap A and B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;}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}}}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Gotham Bold"/>
                <a:ea typeface="Gotham Bold"/>
                <a:cs typeface="Gotham Bold"/>
              </a:rPr>
              <a:t>Let’s run this code</a:t>
            </a:r>
            <a:endParaRPr/>
          </a:p>
        </p:txBody>
      </p:sp>
      <p:sp>
        <p:nvSpPr>
          <p:cNvPr id="5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838200" y="2519679"/>
            <a:ext cx="9004300" cy="34874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Effra Light"/>
                <a:ea typeface="Effra Light"/>
                <a:cs typeface="Effra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Effra Light"/>
                <a:ea typeface="Effra Light"/>
                <a:cs typeface="Effra Light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Effra Light"/>
                <a:ea typeface="Effra Light"/>
                <a:cs typeface="Effra Light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Effra Light"/>
                <a:ea typeface="Effra Light"/>
                <a:cs typeface="Effra Light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Effra Light"/>
                <a:ea typeface="Effra Light"/>
                <a:cs typeface="Effra Light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4400" b="1">
                <a:solidFill>
                  <a:schemeClr val="accent5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4400">
                <a:latin typeface="Courier"/>
                <a:ea typeface="Courier"/>
                <a:cs typeface="Courier"/>
              </a:rPr>
              <a:t> clang </a:t>
            </a:r>
            <a:r>
              <a:rPr lang="en-US" sz="4400">
                <a:latin typeface="Courier"/>
                <a:ea typeface="Courier"/>
                <a:cs typeface="Courier"/>
              </a:rPr>
              <a:t>vm.c</a:t>
            </a:r>
            <a:r>
              <a:rPr lang="en-US" sz="4400">
                <a:latin typeface="Courier"/>
                <a:ea typeface="Courier"/>
                <a:cs typeface="Courier"/>
              </a:rPr>
              <a:t> &amp;&amp; ./</a:t>
            </a:r>
            <a:r>
              <a:rPr lang="en-US" sz="4400">
                <a:latin typeface="Courier"/>
                <a:ea typeface="Courier"/>
                <a:cs typeface="Courier"/>
              </a:rPr>
              <a:t>a.out</a:t>
            </a:r>
            <a:endParaRPr lang="en-US" sz="4400">
              <a:solidFill>
                <a:srgbClr val="0070C0"/>
              </a:solidFill>
              <a:latin typeface="Courier"/>
              <a:ea typeface="Courier"/>
              <a:cs typeface="Courier"/>
            </a:endParaRPr>
          </a:p>
          <a:p>
            <a:pPr marL="0" indent="0">
              <a:buFont typeface="Arial"/>
              <a:buNone/>
              <a:defRPr/>
            </a:pPr>
            <a:r>
              <a:rPr lang="en-US" sz="4400" b="1">
                <a:solidFill>
                  <a:schemeClr val="accent5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4400">
                <a:solidFill>
                  <a:schemeClr val="accent5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4400">
                <a:latin typeface="Courier"/>
                <a:ea typeface="Courier"/>
                <a:cs typeface="Courier"/>
              </a:rPr>
              <a:t>echo $?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440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16</a:t>
            </a:r>
            <a:endParaRPr/>
          </a:p>
        </p:txBody>
      </p:sp>
      <p:sp>
        <p:nvSpPr>
          <p:cNvPr id="6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" hidden="0"/>
          <p:cNvSpPr/>
          <p:nvPr isPhoto="0" userDrawn="0"/>
        </p:nvSpPr>
        <p:spPr bwMode="auto">
          <a:xfrm>
            <a:off x="688488" y="2183803"/>
            <a:ext cx="5382113" cy="666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Gotham Bold"/>
                <a:ea typeface="Gotham Bold"/>
                <a:cs typeface="Gotham Bold"/>
              </a:rPr>
              <a:t>Compute 2^4 in a virtual machine</a:t>
            </a:r>
            <a:endParaRPr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4"/>
            <a:ext cx="6070600" cy="503237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ARRAY_SIZE 10000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80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#define NEXT \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4A43"/>
                </a:solidFill>
                <a:latin typeface="Courier New"/>
              </a:rPr>
              <a:t>if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++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break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400000"/>
                </a:solidFill>
                <a:latin typeface="Courier New"/>
              </a:rPr>
              <a:t>main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switch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subtract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-=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]&gt;&gt;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121400" y="1960560"/>
            <a:ext cx="6070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4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6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2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696969"/>
                </a:solidFill>
                <a:latin typeface="Courier New"/>
              </a:rPr>
              <a:t>    // load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store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3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exit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4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load and add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5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]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goto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 A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6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ARRAY_SIZE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pos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break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96969"/>
                </a:solidFill>
                <a:latin typeface="Courier New"/>
              </a:rPr>
              <a:t>// swap A and B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case </a:t>
            </a:r>
            <a:r>
              <a:rPr lang="en-US" sz="1600">
                <a:solidFill>
                  <a:srgbClr val="008C00"/>
                </a:solidFill>
                <a:latin typeface="Courier New"/>
              </a:rPr>
              <a:t>7</a:t>
            </a:r>
            <a:r>
              <a:rPr lang="en-US" sz="1600">
                <a:solidFill>
                  <a:srgbClr val="E34ADC"/>
                </a:solidFill>
                <a:latin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tmp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;}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NEXT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endParaRPr lang="en-US" sz="160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}}}</a:t>
            </a:r>
            <a:endParaRPr lang="en-US" sz="16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prstGeom prst="rect">
          <a:avLst/>
        </a:prstGeom>
        <a:ln w="60325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ONLYOFFICE/6.1.1.53</Application>
  <DocSecurity>0</DocSecurity>
  <PresentationFormat>Widescreen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dc:identifier/>
  <dc:language/>
  <cp:lastModifiedBy>Jakub Zwolakowski</cp:lastModifiedBy>
  <cp:revision>100</cp:revision>
  <dcterms:created xsi:type="dcterms:W3CDTF">2018-06-05T15:36:07Z</dcterms:created>
  <dcterms:modified xsi:type="dcterms:W3CDTF">2021-11-17T12:09:30Z</dcterms:modified>
  <cp:category/>
  <cp:contentStatus/>
  <cp:version/>
</cp:coreProperties>
</file>