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69" r:id="rId5"/>
    <p:sldId id="260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81BA0-265E-E540-8C05-E40C492FD8BD}" v="604" dt="2021-11-15T15:04:10.915"/>
    <p1510:client id="{537FD3FD-572D-08EA-AAB7-F97319B6D340}" v="22" dt="2021-11-16T14:42:11.176"/>
    <p1510:client id="{7DCEDFBE-BF25-B1D5-4A39-81E4F61693BC}" v="33" dt="2021-11-15T16:17:46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12255B-EC10-2A4B-9435-FA15406CA427}" type="datetime1">
              <a:rPr lang="en-US"/>
              <a:t>11/17/2021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48FD769-E360-B647-9DAD-BB826396E069}" type="datetime1">
              <a:rPr lang="en-US"/>
              <a:t>11/17/2021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0D4BC3-2D2D-1946-A624-AE5AA746A3B8}" type="datetime1">
              <a:rPr lang="en-US"/>
              <a:t>11/17/2021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F2F5B3-E13D-C645-A03E-D8BDFA18EE18}" type="datetime1">
              <a:rPr lang="en-US"/>
              <a:t>11/17/2021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F72F65-34F2-A349-AA1B-2942E71442E3}" type="datetime1">
              <a:rPr lang="en-US"/>
              <a:t>11/17/2021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481196-079F-C447-9E69-A1EE3C95DDDE}" type="datetime1">
              <a:rPr lang="en-US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  <p:sp>
        <p:nvSpPr>
          <p:cNvPr id="7" name="TextBox 8"/>
          <p:cNvSpPr>
            <a:spLocks noAdjustHandles="1"/>
          </p:cNvSpPr>
          <p:nvPr userDrawn="1"/>
        </p:nvSpPr>
        <p:spPr bwMode="auto">
          <a:xfrm>
            <a:off x="838200" y="2535446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en-US" sz="2800" b="0" i="0">
              <a:latin typeface="Effra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Guarantees provided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What has been done?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The perimeter of the analysis performed on the GT9xx driver.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Descriptions of the internal specifications and models used for the analysis - provided by TrustInSoft.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800" b="0" i="0">
                <a:latin typeface="Effra Light"/>
              </a:rPr>
              <a:t>The model to exhaustively check the GT9xx driver.</a:t>
            </a:r>
            <a:endParaRPr/>
          </a:p>
          <a:p>
            <a:pPr>
              <a:defRPr/>
            </a:pPr>
            <a:endParaRPr lang="en-US" sz="2800"/>
          </a:p>
        </p:txBody>
      </p:sp>
      <p:sp>
        <p:nvSpPr>
          <p:cNvPr id="8" name="TextBox 9"/>
          <p:cNvSpPr>
            <a:spLocks noAdjustHandles="1"/>
          </p:cNvSpPr>
          <p:nvPr userDrawn="1"/>
        </p:nvSpPr>
        <p:spPr bwMode="auto">
          <a:xfrm>
            <a:off x="838200" y="78312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b="1" i="0">
                <a:solidFill>
                  <a:schemeClr val="tx1"/>
                </a:solidFill>
                <a:latin typeface="Gotham Ultra Regular"/>
                <a:ea typeface="+mj-ea"/>
                <a:cs typeface="+mj-cs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285D-293A-074B-A4F1-5FC317EF6BE5}" type="datetime1">
              <a:rPr lang="en-US"/>
              <a:t>11/17/2021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6268984-2738-4044-9C19-211FE1E8C106}" type="datetime1">
              <a:rPr lang="en-US"/>
              <a:t>11/17/2021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5BFEF76-3DC2-044D-BFBD-D2050BF9C35D}" type="datetime1">
              <a:rPr lang="en-US"/>
              <a:t>11/17/2021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0BFA9C-3342-F241-9AA0-11B8718830B8}" type="datetime1">
              <a:rPr lang="en-US"/>
              <a:t>11/17/2021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1740475-4C5D-E041-B7A4-9416000EC537}" type="datetime1">
              <a:rPr lang="en-US"/>
              <a:t>11/17/2021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61AC73-7EE5-F647-A522-E0A4B71CFC7C}" type="datetime1">
              <a:rPr lang="en-US"/>
              <a:t>11/17/2021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F87358-BD93-654B-B7E7-84498936B623}" type="datetime1">
              <a:rPr lang="en-US"/>
              <a:t>11/17/2021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79C6A-3E5E-FE49-A43F-A2B84997B19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 b="1" i="0">
          <a:solidFill>
            <a:schemeClr val="tx1"/>
          </a:solidFill>
          <a:latin typeface="Gotham Ultra Regular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 b="0" i="0">
          <a:solidFill>
            <a:schemeClr val="tx1"/>
          </a:solidFill>
          <a:latin typeface="Effra Ligh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b="0" i="0">
          <a:solidFill>
            <a:schemeClr val="tx1"/>
          </a:solidFill>
          <a:latin typeface="Effra Ligh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b="0" i="0">
          <a:solidFill>
            <a:schemeClr val="tx1"/>
          </a:solidFill>
          <a:latin typeface="Effra Ligh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chemeClr val="tx1"/>
          </a:solidFill>
          <a:latin typeface="Effra Ligh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chemeClr val="tx1"/>
          </a:solidFill>
          <a:latin typeface="Effra Ligh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pdf/945606/GOODIX/GT915/1" TargetMode="External"/><Relationship Id="rId2" Type="http://schemas.openxmlformats.org/officeDocument/2006/relationships/hyperlink" Target="http://1https:/source.codeaurora.org/quic/la/kernel/msm-3.18/tree/drivers/input/touchscreen/gt9xx?h=LA.HB.1.1.1.c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33196" y="-3702"/>
            <a:ext cx="6857932" cy="6865403"/>
          </a:xfrm>
          <a:prstGeom prst="rect">
            <a:avLst/>
          </a:prstGeom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500576" y="533270"/>
            <a:ext cx="4160589" cy="28075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1" i="0">
                <a:solidFill>
                  <a:schemeClr val="tx1"/>
                </a:solidFill>
                <a:latin typeface="Gotham Ultra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 err="1"/>
              <a:t>Goodix</a:t>
            </a:r>
            <a:r>
              <a:rPr lang="en-US" sz="2800" dirty="0"/>
              <a:t> GT915</a:t>
            </a:r>
            <a:endParaRPr lang="en-US" sz="2800"/>
          </a:p>
          <a:p>
            <a:pPr>
              <a:defRPr/>
            </a:pPr>
            <a:r>
              <a:rPr lang="en-US" sz="2800" b="0" dirty="0"/>
              <a:t>large-screen 5:00 capacitive touch chip</a:t>
            </a:r>
            <a:endParaRPr lang="en-US" sz="2800"/>
          </a:p>
          <a:p>
            <a:pPr>
              <a:defRPr/>
            </a:pPr>
            <a:endParaRPr lang="en-US" sz="2800" b="0" dirty="0"/>
          </a:p>
          <a:p>
            <a:pPr>
              <a:defRPr/>
            </a:pPr>
            <a:r>
              <a:rPr lang="en-US" sz="2400" b="0" dirty="0"/>
              <a:t> inside the phone</a:t>
            </a:r>
            <a:endParaRPr lang="en-US" sz="2400" dirty="0"/>
          </a:p>
          <a:p>
            <a:pPr>
              <a:defRPr/>
            </a:pPr>
            <a:endParaRPr lang="en-US" sz="2800" b="0" dirty="0"/>
          </a:p>
          <a:p>
            <a:pPr>
              <a:defRPr/>
            </a:pPr>
            <a:r>
              <a:rPr lang="en-US" sz="2800" dirty="0"/>
              <a:t>Wiko Rainbow 4G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1</a:t>
            </a:fld>
            <a:endParaRPr lang="en-US"/>
          </a:p>
        </p:txBody>
      </p:sp>
      <p:pic>
        <p:nvPicPr>
          <p:cNvPr id="3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56A92D7-2D3A-4908-BA2D-C1F09565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8" y="3321022"/>
            <a:ext cx="3133492" cy="3105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68807" y="61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The Code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91220" y="1175119"/>
            <a:ext cx="5813922" cy="4580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1800" dirty="0"/>
              <a:t>The GTXX driver </a:t>
            </a:r>
            <a:r>
              <a:rPr lang="en-US" sz="1800" b="1" dirty="0"/>
              <a:t>source code</a:t>
            </a:r>
            <a:r>
              <a:rPr lang="en-US" sz="1800" dirty="0"/>
              <a:t> used for the analysis was taken from this repository </a:t>
            </a:r>
            <a:r>
              <a:rPr lang="en-US" sz="1800" baseline="30000" dirty="0"/>
              <a:t>1</a:t>
            </a:r>
            <a:r>
              <a:rPr lang="en-US" sz="1800" dirty="0"/>
              <a:t> :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800" dirty="0"/>
              <a:t>The commit used for the analysis is</a:t>
            </a:r>
            <a:br>
              <a:rPr lang="en-US" sz="1800" dirty="0"/>
            </a:br>
            <a:r>
              <a:rPr lang="en-US" sz="1800" b="1" dirty="0"/>
              <a:t>f7d281d16eff5031b39c41e6af6c527ecec31385</a:t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r>
              <a:rPr lang="en-US" sz="1800" dirty="0"/>
              <a:t>The product's official </a:t>
            </a:r>
            <a:r>
              <a:rPr lang="en-US" sz="1800" b="1" dirty="0"/>
              <a:t>data-sheet</a:t>
            </a:r>
            <a:r>
              <a:rPr lang="en-US" sz="1800" dirty="0"/>
              <a:t> was used to model the </a:t>
            </a:r>
            <a:r>
              <a:rPr lang="en-US" sz="1800" b="1" dirty="0"/>
              <a:t>hardware </a:t>
            </a:r>
            <a:r>
              <a:rPr lang="en-US" sz="1800" dirty="0"/>
              <a:t>behavior </a:t>
            </a:r>
            <a:r>
              <a:rPr lang="en-US" sz="1800" baseline="30000" dirty="0"/>
              <a:t>2</a:t>
            </a:r>
            <a:r>
              <a:rPr lang="en-US" sz="1800" dirty="0"/>
              <a:t> :</a:t>
            </a:r>
            <a:endParaRPr lang="en-US" sz="1800" u="sn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BBD47-E84A-4DCC-8C2E-B0FFF0693483}"/>
              </a:ext>
            </a:extLst>
          </p:cNvPr>
          <p:cNvSpPr txBox="1"/>
          <p:nvPr/>
        </p:nvSpPr>
        <p:spPr>
          <a:xfrm>
            <a:off x="96722" y="6178354"/>
            <a:ext cx="11062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aseline="30000" dirty="0">
                <a:ea typeface="+mn-lt"/>
                <a:cs typeface="+mn-lt"/>
              </a:rPr>
              <a:t>1</a:t>
            </a:r>
            <a:r>
              <a:rPr lang="en-US" sz="900" dirty="0">
                <a:ea typeface="+mn-lt"/>
                <a:cs typeface="+mn-lt"/>
              </a:rPr>
              <a:t> </a:t>
            </a:r>
            <a:r>
              <a:rPr lang="en-US" sz="900" u="sng" dirty="0">
                <a:ea typeface="+mn-lt"/>
                <a:cs typeface="+mn-lt"/>
                <a:hlinkClick r:id="rId2"/>
              </a:rPr>
              <a:t>https://source.codeaurora.org/quic/la/kernel/msm-3.18/tree/drivers/input/touchscreen/gt9xx?h=LA.HB.1.1.1.c2</a:t>
            </a:r>
            <a:endParaRPr lang="en-US" sz="900" u="sng">
              <a:ea typeface="+mn-lt"/>
              <a:cs typeface="+mn-lt"/>
            </a:endParaRPr>
          </a:p>
          <a:p>
            <a:r>
              <a:rPr lang="en-US" sz="900" baseline="30000" dirty="0">
                <a:cs typeface="Calibri"/>
              </a:rPr>
              <a:t>2</a:t>
            </a:r>
            <a:r>
              <a:rPr lang="en-US" sz="900" dirty="0">
                <a:cs typeface="Calibri"/>
              </a:rPr>
              <a:t> </a:t>
            </a:r>
            <a:r>
              <a:rPr lang="en-US" sz="900" dirty="0">
                <a:ea typeface="+mn-lt"/>
                <a:cs typeface="+mn-lt"/>
                <a:hlinkClick r:id="rId3"/>
              </a:rPr>
              <a:t>https://datasheetspdf.com/pdf/945606/GOODIX/GT915/1</a:t>
            </a:r>
            <a:endParaRPr lang="en-US" sz="900" dirty="0">
              <a:ea typeface="+mn-lt"/>
              <a:cs typeface="+mn-lt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20E5E29D-50E9-4605-8D4D-356830019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75" y="1834636"/>
            <a:ext cx="3841376" cy="2123593"/>
          </a:xfrm>
          <a:prstGeom prst="rect">
            <a:avLst/>
          </a:prstGeom>
        </p:spPr>
      </p:pic>
      <p:pic>
        <p:nvPicPr>
          <p:cNvPr id="11" name="Picture 11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A08E997-5E06-44A7-91E3-C2C4D3F1C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871" y="274"/>
            <a:ext cx="5806141" cy="68574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C851-07CB-4162-810B-2CCDF99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perimeters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514-F021-4B60-A1BC-52C83ED9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037"/>
            <a:ext cx="10508130" cy="43886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 suppose that the attacker controls the hardware</a:t>
            </a:r>
            <a:br>
              <a:rPr lang="en-US" dirty="0"/>
            </a:br>
            <a:r>
              <a:rPr lang="en-US"/>
              <a:t>(through interrupts).</a:t>
            </a:r>
          </a:p>
          <a:p>
            <a:pPr lvl="1"/>
            <a:r>
              <a:rPr lang="en-US" dirty="0"/>
              <a:t>Result:</a:t>
            </a:r>
            <a:br>
              <a:rPr lang="en-US" dirty="0"/>
            </a:br>
            <a:r>
              <a:rPr lang="en-US"/>
              <a:t>  proven </a:t>
            </a:r>
            <a:r>
              <a:rPr lang="en-US" sz="3200" b="1" dirty="0">
                <a:solidFill>
                  <a:schemeClr val="accent6"/>
                </a:solidFill>
              </a:rPr>
              <a:t>IMMUNITY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to a set of security weaknesses.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/>
              <a:t>We suppose that the attacker has direct access</a:t>
            </a:r>
            <a:br>
              <a:rPr lang="en-US" dirty="0"/>
            </a:br>
            <a:r>
              <a:rPr lang="en-US"/>
              <a:t>to the device's proc file (through the OS filesystem).</a:t>
            </a:r>
          </a:p>
          <a:p>
            <a:pPr lvl="1"/>
            <a:r>
              <a:rPr lang="en-US" dirty="0"/>
              <a:t>Result:</a:t>
            </a:r>
            <a:br>
              <a:rPr lang="en-US" dirty="0"/>
            </a:br>
            <a:r>
              <a:rPr lang="en-US"/>
              <a:t>  found potential </a:t>
            </a:r>
            <a:r>
              <a:rPr lang="en-US" sz="3200" b="1">
                <a:solidFill>
                  <a:srgbClr val="C00000"/>
                </a:solidFill>
              </a:rPr>
              <a:t>VULNERABILITIES!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16FEE-AE12-4748-A8E3-0DA9FF32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ounded Rectangle 7"/>
          <p:cNvSpPr/>
          <p:nvPr/>
        </p:nvSpPr>
        <p:spPr bwMode="auto">
          <a:xfrm>
            <a:off x="1846976" y="3118969"/>
            <a:ext cx="3782444" cy="2690986"/>
          </a:xfrm>
          <a:prstGeom prst="roundRect">
            <a:avLst>
              <a:gd name="adj" fmla="val 552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Linux Kernel</a:t>
            </a:r>
            <a:endParaRPr/>
          </a:p>
        </p:txBody>
      </p:sp>
      <p:sp>
        <p:nvSpPr>
          <p:cNvPr id="5" name="Rounded Rectangle 23"/>
          <p:cNvSpPr/>
          <p:nvPr/>
        </p:nvSpPr>
        <p:spPr bwMode="auto">
          <a:xfrm>
            <a:off x="6159896" y="3117771"/>
            <a:ext cx="3782444" cy="2690986"/>
          </a:xfrm>
          <a:prstGeom prst="roundRect">
            <a:avLst>
              <a:gd name="adj" fmla="val 44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Skeleton provided by TrustInSoft</a:t>
            </a:r>
            <a:endParaRPr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 a module of the linux kernel</a:t>
            </a:r>
            <a:endParaRPr/>
          </a:p>
        </p:txBody>
      </p:sp>
      <p:sp>
        <p:nvSpPr>
          <p:cNvPr id="7" name="Rounded Rectangle 3"/>
          <p:cNvSpPr/>
          <p:nvPr/>
        </p:nvSpPr>
        <p:spPr bwMode="auto">
          <a:xfrm>
            <a:off x="2062682" y="322949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Mutex</a:t>
            </a:r>
            <a:endParaRPr/>
          </a:p>
        </p:txBody>
      </p:sp>
      <p:sp>
        <p:nvSpPr>
          <p:cNvPr id="8" name="Rounded Rectangle 4"/>
          <p:cNvSpPr/>
          <p:nvPr/>
        </p:nvSpPr>
        <p:spPr bwMode="auto">
          <a:xfrm>
            <a:off x="2062682" y="2263694"/>
            <a:ext cx="335103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Kernel Module Source Code</a:t>
            </a:r>
            <a:endParaRPr/>
          </a:p>
        </p:txBody>
      </p:sp>
      <p:sp>
        <p:nvSpPr>
          <p:cNvPr id="9" name="Rounded Rectangle 5"/>
          <p:cNvSpPr/>
          <p:nvPr/>
        </p:nvSpPr>
        <p:spPr bwMode="auto">
          <a:xfrm>
            <a:off x="3861002" y="322949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Input Drv</a:t>
            </a:r>
          </a:p>
        </p:txBody>
      </p:sp>
      <p:sp>
        <p:nvSpPr>
          <p:cNvPr id="10" name="Content Placeholder 2"/>
          <p:cNvSpPr>
            <a:spLocks/>
          </p:cNvSpPr>
          <p:nvPr/>
        </p:nvSpPr>
        <p:spPr bwMode="auto">
          <a:xfrm>
            <a:off x="2173754" y="5907232"/>
            <a:ext cx="3128889" cy="551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execution</a:t>
            </a:r>
            <a:endParaRPr/>
          </a:p>
        </p:txBody>
      </p:sp>
      <p:sp>
        <p:nvSpPr>
          <p:cNvPr id="11" name="Content Placeholder 2"/>
          <p:cNvSpPr>
            <a:spLocks/>
          </p:cNvSpPr>
          <p:nvPr/>
        </p:nvSpPr>
        <p:spPr bwMode="auto">
          <a:xfrm>
            <a:off x="6476124" y="5907232"/>
            <a:ext cx="3128889" cy="551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verification</a:t>
            </a:r>
            <a:endParaRPr/>
          </a:p>
        </p:txBody>
      </p:sp>
      <p:sp>
        <p:nvSpPr>
          <p:cNvPr id="12" name="Rounded Rectangle 12"/>
          <p:cNvSpPr/>
          <p:nvPr/>
        </p:nvSpPr>
        <p:spPr bwMode="auto">
          <a:xfrm>
            <a:off x="2062682" y="364273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</a:t>
            </a:r>
            <a:endParaRPr/>
          </a:p>
        </p:txBody>
      </p:sp>
      <p:sp>
        <p:nvSpPr>
          <p:cNvPr id="13" name="Rounded Rectangle 13"/>
          <p:cNvSpPr/>
          <p:nvPr/>
        </p:nvSpPr>
        <p:spPr bwMode="auto">
          <a:xfrm>
            <a:off x="3861002" y="364273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GPIO</a:t>
            </a:r>
            <a:endParaRPr/>
          </a:p>
        </p:txBody>
      </p:sp>
      <p:sp>
        <p:nvSpPr>
          <p:cNvPr id="14" name="Rounded Rectangle 14"/>
          <p:cNvSpPr/>
          <p:nvPr/>
        </p:nvSpPr>
        <p:spPr bwMode="auto">
          <a:xfrm>
            <a:off x="2062682" y="405597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IRQ</a:t>
            </a:r>
            <a:endParaRPr/>
          </a:p>
        </p:txBody>
      </p:sp>
      <p:sp>
        <p:nvSpPr>
          <p:cNvPr id="15" name="Rounded Rectangle 15"/>
          <p:cNvSpPr/>
          <p:nvPr/>
        </p:nvSpPr>
        <p:spPr bwMode="auto">
          <a:xfrm>
            <a:off x="3861002" y="405597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I2C</a:t>
            </a:r>
            <a:endParaRPr/>
          </a:p>
        </p:txBody>
      </p:sp>
      <p:sp>
        <p:nvSpPr>
          <p:cNvPr id="16" name="Rounded Rectangle 16"/>
          <p:cNvSpPr/>
          <p:nvPr/>
        </p:nvSpPr>
        <p:spPr bwMode="auto">
          <a:xfrm>
            <a:off x="2062682" y="4469209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Mem Mngt</a:t>
            </a:r>
          </a:p>
        </p:txBody>
      </p:sp>
      <p:sp>
        <p:nvSpPr>
          <p:cNvPr id="17" name="Rounded Rectangle 17"/>
          <p:cNvSpPr/>
          <p:nvPr/>
        </p:nvSpPr>
        <p:spPr bwMode="auto">
          <a:xfrm>
            <a:off x="3861002" y="4469209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Time</a:t>
            </a:r>
            <a:endParaRPr/>
          </a:p>
        </p:txBody>
      </p:sp>
      <p:sp>
        <p:nvSpPr>
          <p:cNvPr id="18" name="Rounded Rectangle 18"/>
          <p:cNvSpPr/>
          <p:nvPr/>
        </p:nvSpPr>
        <p:spPr bwMode="auto">
          <a:xfrm>
            <a:off x="2062682" y="4882448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 tree</a:t>
            </a:r>
            <a:endParaRPr/>
          </a:p>
        </p:txBody>
      </p:sp>
      <p:sp>
        <p:nvSpPr>
          <p:cNvPr id="19" name="Rounded Rectangle 19"/>
          <p:cNvSpPr/>
          <p:nvPr/>
        </p:nvSpPr>
        <p:spPr bwMode="auto">
          <a:xfrm>
            <a:off x="3861002" y="4882448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Kernel</a:t>
            </a:r>
            <a:endParaRPr/>
          </a:p>
        </p:txBody>
      </p:sp>
      <p:sp>
        <p:nvSpPr>
          <p:cNvPr id="20" name="Rounded Rectangle 20"/>
          <p:cNvSpPr/>
          <p:nvPr/>
        </p:nvSpPr>
        <p:spPr bwMode="auto">
          <a:xfrm>
            <a:off x="6375601" y="3228297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Mutex</a:t>
            </a:r>
            <a:endParaRPr/>
          </a:p>
        </p:txBody>
      </p:sp>
      <p:sp>
        <p:nvSpPr>
          <p:cNvPr id="21" name="Rounded Rectangle 21"/>
          <p:cNvSpPr/>
          <p:nvPr/>
        </p:nvSpPr>
        <p:spPr bwMode="auto">
          <a:xfrm>
            <a:off x="6375601" y="2262496"/>
            <a:ext cx="3351035" cy="728663"/>
          </a:xfrm>
          <a:prstGeom prst="roundRect">
            <a:avLst>
              <a:gd name="adj" fmla="val 201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Effra"/>
              </a:rPr>
              <a:t>Kernel Module Source Code</a:t>
            </a:r>
            <a:endParaRPr/>
          </a:p>
        </p:txBody>
      </p:sp>
      <p:sp>
        <p:nvSpPr>
          <p:cNvPr id="22" name="Rounded Rectangle 22"/>
          <p:cNvSpPr/>
          <p:nvPr/>
        </p:nvSpPr>
        <p:spPr bwMode="auto">
          <a:xfrm>
            <a:off x="8173922" y="3228297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Input Drv</a:t>
            </a:r>
          </a:p>
        </p:txBody>
      </p:sp>
      <p:sp>
        <p:nvSpPr>
          <p:cNvPr id="23" name="Rounded Rectangle 24"/>
          <p:cNvSpPr/>
          <p:nvPr/>
        </p:nvSpPr>
        <p:spPr bwMode="auto">
          <a:xfrm>
            <a:off x="6375601" y="364153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</a:t>
            </a:r>
            <a:endParaRPr/>
          </a:p>
        </p:txBody>
      </p:sp>
      <p:sp>
        <p:nvSpPr>
          <p:cNvPr id="24" name="Rounded Rectangle 25"/>
          <p:cNvSpPr/>
          <p:nvPr/>
        </p:nvSpPr>
        <p:spPr bwMode="auto">
          <a:xfrm>
            <a:off x="8173922" y="3641535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GPIO</a:t>
            </a:r>
            <a:endParaRPr/>
          </a:p>
        </p:txBody>
      </p:sp>
      <p:sp>
        <p:nvSpPr>
          <p:cNvPr id="25" name="Rounded Rectangle 26"/>
          <p:cNvSpPr/>
          <p:nvPr/>
        </p:nvSpPr>
        <p:spPr bwMode="auto">
          <a:xfrm>
            <a:off x="6375601" y="405477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IRQ</a:t>
            </a:r>
            <a:endParaRPr/>
          </a:p>
        </p:txBody>
      </p:sp>
      <p:sp>
        <p:nvSpPr>
          <p:cNvPr id="26" name="Rounded Rectangle 27"/>
          <p:cNvSpPr/>
          <p:nvPr/>
        </p:nvSpPr>
        <p:spPr bwMode="auto">
          <a:xfrm>
            <a:off x="8173922" y="4054773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I2C</a:t>
            </a:r>
            <a:endParaRPr/>
          </a:p>
        </p:txBody>
      </p:sp>
      <p:sp>
        <p:nvSpPr>
          <p:cNvPr id="27" name="Rounded Rectangle 28"/>
          <p:cNvSpPr/>
          <p:nvPr/>
        </p:nvSpPr>
        <p:spPr bwMode="auto">
          <a:xfrm>
            <a:off x="6375601" y="446801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Mem Mngt</a:t>
            </a:r>
          </a:p>
        </p:txBody>
      </p:sp>
      <p:sp>
        <p:nvSpPr>
          <p:cNvPr id="28" name="Rounded Rectangle 29"/>
          <p:cNvSpPr/>
          <p:nvPr/>
        </p:nvSpPr>
        <p:spPr bwMode="auto">
          <a:xfrm>
            <a:off x="8173922" y="4468011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Time</a:t>
            </a:r>
            <a:endParaRPr/>
          </a:p>
        </p:txBody>
      </p:sp>
      <p:sp>
        <p:nvSpPr>
          <p:cNvPr id="29" name="Rounded Rectangle 30"/>
          <p:cNvSpPr/>
          <p:nvPr/>
        </p:nvSpPr>
        <p:spPr bwMode="auto">
          <a:xfrm>
            <a:off x="6375601" y="4881250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Device tree</a:t>
            </a:r>
            <a:endParaRPr/>
          </a:p>
        </p:txBody>
      </p:sp>
      <p:sp>
        <p:nvSpPr>
          <p:cNvPr id="30" name="Rounded Rectangle 31"/>
          <p:cNvSpPr/>
          <p:nvPr/>
        </p:nvSpPr>
        <p:spPr bwMode="auto">
          <a:xfrm>
            <a:off x="8173922" y="4881250"/>
            <a:ext cx="1552715" cy="315561"/>
          </a:xfrm>
          <a:prstGeom prst="roundRect">
            <a:avLst>
              <a:gd name="adj" fmla="val 201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Effra"/>
              </a:rPr>
              <a:t>Kernel</a:t>
            </a:r>
            <a:endParaRPr/>
          </a:p>
        </p:txBody>
      </p:sp>
      <p:sp>
        <p:nvSpPr>
          <p:cNvPr id="31" name="Slide Number Placeholder 3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Analysis result (for interrupts)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9681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We state the total immunity of the GT9xx driver to the set of security weaknesses enumerated below when used according to the model and perimeter of this analysis.</a:t>
            </a:r>
            <a:endParaRPr dirty="0"/>
          </a:p>
          <a:p>
            <a:pPr>
              <a:defRPr/>
            </a:pPr>
            <a:endParaRPr lang="en-US"/>
          </a:p>
        </p:txBody>
      </p:sp>
      <p:sp>
        <p:nvSpPr>
          <p:cNvPr id="6" name="Content Placeholder 2"/>
          <p:cNvSpPr>
            <a:spLocks/>
          </p:cNvSpPr>
          <p:nvPr/>
        </p:nvSpPr>
        <p:spPr bwMode="auto">
          <a:xfrm>
            <a:off x="838200" y="2793732"/>
            <a:ext cx="556494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CWE-119 Improper Restriction of Operations within </a:t>
            </a:r>
            <a:r>
              <a:rPr lang="en-US" sz="1800" dirty="0"/>
              <a:t>the Bounds of a Memory Buffer</a:t>
            </a:r>
            <a:endParaRPr/>
          </a:p>
          <a:p>
            <a:pPr>
              <a:defRPr/>
            </a:pPr>
            <a:r>
              <a:rPr lang="en-US" sz="1800"/>
              <a:t>CWE-120 Buffer Copy without Checking Size of Input </a:t>
            </a:r>
            <a:r>
              <a:rPr lang="en-US" sz="1800" dirty="0"/>
              <a:t>(‘Classic Buffer Overflow’)</a:t>
            </a:r>
            <a:endParaRPr/>
          </a:p>
          <a:p>
            <a:pPr>
              <a:defRPr/>
            </a:pPr>
            <a:r>
              <a:rPr lang="en-US" sz="1800"/>
              <a:t>CWE-121 Stack-based Buffer Overflow</a:t>
            </a:r>
            <a:endParaRPr/>
          </a:p>
          <a:p>
            <a:pPr>
              <a:defRPr/>
            </a:pPr>
            <a:r>
              <a:rPr lang="en-US" sz="1800"/>
              <a:t>CWE-122 Heap-based Buffer Overflow</a:t>
            </a:r>
            <a:endParaRPr/>
          </a:p>
          <a:p>
            <a:pPr>
              <a:defRPr/>
            </a:pPr>
            <a:r>
              <a:rPr lang="en-US" sz="1800"/>
              <a:t>CWE-123 Write-what-where Condition</a:t>
            </a:r>
            <a:endParaRPr/>
          </a:p>
          <a:p>
            <a:pPr>
              <a:defRPr/>
            </a:pPr>
            <a:r>
              <a:rPr lang="en-US" sz="1800"/>
              <a:t>CWE-124 Buffer Underwrite (‘Buffer Underflow’)</a:t>
            </a:r>
            <a:endParaRPr/>
          </a:p>
          <a:p>
            <a:pPr>
              <a:defRPr/>
            </a:pPr>
            <a:r>
              <a:rPr lang="en-US" sz="1800"/>
              <a:t>CWE-125 Out-of-bounds Read</a:t>
            </a:r>
            <a:endParaRPr/>
          </a:p>
          <a:p>
            <a:pPr>
              <a:defRPr/>
            </a:pPr>
            <a:r>
              <a:rPr lang="en-US" sz="1800"/>
              <a:t>CWE-127 Buffer Under-read</a:t>
            </a:r>
            <a:endParaRPr/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6627055" y="2824737"/>
            <a:ext cx="556494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Effra Ligh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CWE-369 Divide By Zero</a:t>
            </a:r>
            <a:endParaRPr/>
          </a:p>
          <a:p>
            <a:pPr>
              <a:defRPr/>
            </a:pPr>
            <a:r>
              <a:rPr lang="en-US" sz="1800"/>
              <a:t>CWE-415 Double Free</a:t>
            </a:r>
            <a:endParaRPr/>
          </a:p>
          <a:p>
            <a:pPr>
              <a:defRPr/>
            </a:pPr>
            <a:r>
              <a:rPr lang="en-US" sz="1800"/>
              <a:t>CWE-416 Use After Free</a:t>
            </a:r>
            <a:endParaRPr/>
          </a:p>
          <a:p>
            <a:pPr>
              <a:defRPr/>
            </a:pPr>
            <a:r>
              <a:rPr lang="en-US" sz="1800"/>
              <a:t>CWE-457 Use of Uninitialized Variable</a:t>
            </a:r>
            <a:endParaRPr/>
          </a:p>
          <a:p>
            <a:pPr>
              <a:defRPr/>
            </a:pPr>
            <a:r>
              <a:rPr lang="en-US" sz="1800"/>
              <a:t>CWE-476 NULL Pointer Dereference</a:t>
            </a:r>
            <a:endParaRPr/>
          </a:p>
          <a:p>
            <a:pPr>
              <a:defRPr/>
            </a:pPr>
            <a:r>
              <a:rPr lang="en-US" sz="1800"/>
              <a:t>CWE-562 Return of Stack Variable Address</a:t>
            </a:r>
            <a:endParaRPr/>
          </a:p>
          <a:p>
            <a:pPr>
              <a:defRPr/>
            </a:pPr>
            <a:r>
              <a:rPr lang="en-US" sz="1800"/>
              <a:t>CWE-690 Unchecked Return Value to NULL Pointer </a:t>
            </a:r>
            <a:r>
              <a:rPr lang="en-US" sz="1800" dirty="0"/>
              <a:t>Dereference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889EEA-0817-7F44-B129-9CB52C3CB55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prstGeom prst="rect">
          <a:avLst/>
        </a:prstGeom>
        <a:ln w="60325">
          <a:solidFill>
            <a:schemeClr val="accent1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DocSecurity>0</DocSecurity>
  <PresentationFormat>Widescreen</PresentationFormat>
  <Paragraphs>0</Paragraphs>
  <Slides>5</Slides>
  <Notes>0</Notes>
  <HiddenSlides>2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The Code</vt:lpstr>
      <vt:lpstr>2 perimeters of analysis</vt:lpstr>
      <vt:lpstr>On a module of the linux kernel</vt:lpstr>
      <vt:lpstr>Analysis result (for interrupts)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Jakub Zwolakowski</cp:lastModifiedBy>
  <cp:revision>322</cp:revision>
  <dcterms:created xsi:type="dcterms:W3CDTF">2018-06-05T15:36:07Z</dcterms:created>
  <dcterms:modified xsi:type="dcterms:W3CDTF">2021-11-17T12:08:27Z</dcterms:modified>
  <cp:category/>
  <dc:identifier/>
  <cp:contentStatus/>
  <dc:language/>
  <cp:version/>
</cp:coreProperties>
</file>