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noProof="0" dirty="0"/>
              <a:t>Trips by</a:t>
            </a:r>
            <a:r>
              <a:rPr lang="en-US" baseline="0" noProof="0" dirty="0"/>
              <a:t> month</a:t>
            </a:r>
            <a:endParaRPr lang="en-US" noProof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15916</c:v>
                </c:pt>
                <c:pt idx="1">
                  <c:v>9218</c:v>
                </c:pt>
                <c:pt idx="2">
                  <c:v>78863</c:v>
                </c:pt>
                <c:pt idx="3">
                  <c:v>126170</c:v>
                </c:pt>
                <c:pt idx="4">
                  <c:v>231150</c:v>
                </c:pt>
                <c:pt idx="5">
                  <c:v>327789</c:v>
                </c:pt>
                <c:pt idx="6">
                  <c:v>394427</c:v>
                </c:pt>
                <c:pt idx="7">
                  <c:v>283868</c:v>
                </c:pt>
                <c:pt idx="8">
                  <c:v>220711</c:v>
                </c:pt>
                <c:pt idx="9">
                  <c:v>130567</c:v>
                </c:pt>
                <c:pt idx="10">
                  <c:v>78446</c:v>
                </c:pt>
                <c:pt idx="11">
                  <c:v>26446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86-4730-B303-27C002D05A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72287</c:v>
                </c:pt>
                <c:pt idx="1">
                  <c:v>36354</c:v>
                </c:pt>
                <c:pt idx="2">
                  <c:v>134773</c:v>
                </c:pt>
                <c:pt idx="3">
                  <c:v>184969</c:v>
                </c:pt>
                <c:pt idx="4">
                  <c:v>246686</c:v>
                </c:pt>
                <c:pt idx="5">
                  <c:v>321648</c:v>
                </c:pt>
                <c:pt idx="6">
                  <c:v>340639</c:v>
                </c:pt>
                <c:pt idx="7">
                  <c:v>326545</c:v>
                </c:pt>
                <c:pt idx="8">
                  <c:v>289705</c:v>
                </c:pt>
                <c:pt idx="9">
                  <c:v>224248</c:v>
                </c:pt>
                <c:pt idx="10">
                  <c:v>155954</c:v>
                </c:pt>
                <c:pt idx="11">
                  <c:v>93027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86-4730-B303-27C002D05A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6258864"/>
        <c:axId val="576259520"/>
      </c:barChart>
      <c:catAx>
        <c:axId val="576258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259520"/>
        <c:crosses val="autoZero"/>
        <c:auto val="1"/>
        <c:lblAlgn val="ctr"/>
        <c:lblOffset val="100"/>
        <c:noMultiLvlLbl val="0"/>
      </c:catAx>
      <c:valAx>
        <c:axId val="576259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258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noProof="0" dirty="0"/>
              <a:t>Trips</a:t>
            </a:r>
            <a:r>
              <a:rPr lang="en-US" baseline="0" noProof="0" dirty="0"/>
              <a:t> by week day</a:t>
            </a:r>
            <a:endParaRPr lang="en-US" noProof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365328</c:v>
                </c:pt>
                <c:pt idx="1">
                  <c:v>209136</c:v>
                </c:pt>
                <c:pt idx="2">
                  <c:v>201570</c:v>
                </c:pt>
                <c:pt idx="3">
                  <c:v>209219</c:v>
                </c:pt>
                <c:pt idx="4">
                  <c:v>209278</c:v>
                </c:pt>
                <c:pt idx="5">
                  <c:v>275074</c:v>
                </c:pt>
                <c:pt idx="6">
                  <c:v>453966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38-47AE-A353-857CD1B6C8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305103</c:v>
                </c:pt>
                <c:pt idx="1">
                  <c:v>323132</c:v>
                </c:pt>
                <c:pt idx="2">
                  <c:v>352154</c:v>
                </c:pt>
                <c:pt idx="3">
                  <c:v>370347</c:v>
                </c:pt>
                <c:pt idx="4">
                  <c:v>351679</c:v>
                </c:pt>
                <c:pt idx="5">
                  <c:v>358310</c:v>
                </c:pt>
                <c:pt idx="6">
                  <c:v>366110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38-47AE-A353-857CD1B6C8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6785344"/>
        <c:axId val="496786328"/>
      </c:barChart>
      <c:catAx>
        <c:axId val="496785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786328"/>
        <c:crosses val="autoZero"/>
        <c:auto val="1"/>
        <c:lblAlgn val="ctr"/>
        <c:lblOffset val="100"/>
        <c:noMultiLvlLbl val="0"/>
      </c:catAx>
      <c:valAx>
        <c:axId val="496786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785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62" b="0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noProof="0" dirty="0"/>
              <a:t>Number of trips in percent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62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rides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5EA-4176-88B7-D28668A8F7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5EA-4176-88B7-D28668A8F7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1923571</c:v>
                </c:pt>
                <c:pt idx="1">
                  <c:v>2426835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47-45AD-8CE4-AE4BE8DF49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62" b="0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noProof="0" dirty="0"/>
              <a:t>Avg ride length</a:t>
            </a:r>
            <a:r>
              <a:rPr lang="cs-CZ" noProof="0" dirty="0"/>
              <a:t> by </a:t>
            </a:r>
            <a:r>
              <a:rPr lang="en-US" noProof="0" dirty="0"/>
              <a:t>weekday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62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2543.5370200880652</c:v>
                </c:pt>
                <c:pt idx="1">
                  <c:v>2100.0077740674833</c:v>
                </c:pt>
                <c:pt idx="2">
                  <c:v>2033.015685065782</c:v>
                </c:pt>
                <c:pt idx="3">
                  <c:v>1938.2354271546949</c:v>
                </c:pt>
                <c:pt idx="4">
                  <c:v>1807.3527137013425</c:v>
                </c:pt>
                <c:pt idx="5">
                  <c:v>2212.271619796154</c:v>
                </c:pt>
                <c:pt idx="6">
                  <c:v>2464.3093159560699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EC-45D4-9C2B-828E03A72B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1001.9591810053638</c:v>
                </c:pt>
                <c:pt idx="1">
                  <c:v>869.28997805384552</c:v>
                </c:pt>
                <c:pt idx="2">
                  <c:v>835.46371558794226</c:v>
                </c:pt>
                <c:pt idx="3">
                  <c:v>845.22138556566154</c:v>
                </c:pt>
                <c:pt idx="4">
                  <c:v>819.10360934403172</c:v>
                </c:pt>
                <c:pt idx="5">
                  <c:v>864.41045527580036</c:v>
                </c:pt>
                <c:pt idx="6">
                  <c:v>968.04795917351339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EC-45D4-9C2B-828E03A72B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4267648"/>
        <c:axId val="494270600"/>
      </c:barChart>
      <c:catAx>
        <c:axId val="49426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270600"/>
        <c:crosses val="autoZero"/>
        <c:auto val="1"/>
        <c:lblAlgn val="ctr"/>
        <c:lblOffset val="100"/>
        <c:noMultiLvlLbl val="0"/>
      </c:catAx>
      <c:valAx>
        <c:axId val="494270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267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noProof="0" dirty="0"/>
              <a:t>Avg</a:t>
            </a:r>
            <a:r>
              <a:rPr lang="en-US" baseline="0" noProof="0" dirty="0"/>
              <a:t> trip length by months</a:t>
            </a:r>
            <a:endParaRPr lang="en-US" noProof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1572.7139228295614</c:v>
                </c:pt>
                <c:pt idx="1">
                  <c:v>2839.3385142817674</c:v>
                </c:pt>
                <c:pt idx="2">
                  <c:v>2229.1919530513928</c:v>
                </c:pt>
                <c:pt idx="3">
                  <c:v>2315.0755501461113</c:v>
                </c:pt>
                <c:pt idx="4">
                  <c:v>2274.4023045321846</c:v>
                </c:pt>
                <c:pt idx="5">
                  <c:v>2298.9046648059743</c:v>
                </c:pt>
                <c:pt idx="6">
                  <c:v>2028.6345214974813</c:v>
                </c:pt>
                <c:pt idx="7">
                  <c:v>2659.3205247617402</c:v>
                </c:pt>
                <c:pt idx="8">
                  <c:v>2262.7636129000698</c:v>
                </c:pt>
                <c:pt idx="9">
                  <c:v>1827.3141449113959</c:v>
                </c:pt>
                <c:pt idx="10">
                  <c:v>1920.6466051602099</c:v>
                </c:pt>
                <c:pt idx="11">
                  <c:v>1655.2300625442699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28-40DD-893E-4FDABC1AF5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779.61105740876314</c:v>
                </c:pt>
                <c:pt idx="1">
                  <c:v>1119.6338808628011</c:v>
                </c:pt>
                <c:pt idx="2">
                  <c:v>835.75069540434754</c:v>
                </c:pt>
                <c:pt idx="3">
                  <c:v>884.84741612935886</c:v>
                </c:pt>
                <c:pt idx="4">
                  <c:v>877.3656782501954</c:v>
                </c:pt>
                <c:pt idx="5">
                  <c:v>886.24930256451739</c:v>
                </c:pt>
                <c:pt idx="6">
                  <c:v>857.09250570781603</c:v>
                </c:pt>
                <c:pt idx="7">
                  <c:v>1005.5165003018004</c:v>
                </c:pt>
                <c:pt idx="8">
                  <c:v>940.7268244651242</c:v>
                </c:pt>
                <c:pt idx="9">
                  <c:v>848.0614786870907</c:v>
                </c:pt>
                <c:pt idx="10">
                  <c:v>825.55864049751449</c:v>
                </c:pt>
                <c:pt idx="11">
                  <c:v>774.15107801694342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28-40DD-893E-4FDABC1AF5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5424720"/>
        <c:axId val="585425376"/>
      </c:barChart>
      <c:catAx>
        <c:axId val="58542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425376"/>
        <c:crosses val="autoZero"/>
        <c:auto val="1"/>
        <c:lblAlgn val="ctr"/>
        <c:lblOffset val="100"/>
        <c:noMultiLvlLbl val="0"/>
      </c:catAx>
      <c:valAx>
        <c:axId val="58542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424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D29C-6655-405D-A22E-0F121219A704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2600-81BB-4607-8942-8877BAB2C6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0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D29C-6655-405D-A22E-0F121219A704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2600-81BB-4607-8942-8877BAB2C6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5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D29C-6655-405D-A22E-0F121219A704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2600-81BB-4607-8942-8877BAB2C6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5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D29C-6655-405D-A22E-0F121219A704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2600-81BB-4607-8942-8877BAB2C6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51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D29C-6655-405D-A22E-0F121219A704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2600-81BB-4607-8942-8877BAB2C6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7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D29C-6655-405D-A22E-0F121219A704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2600-81BB-4607-8942-8877BAB2C6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13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D29C-6655-405D-A22E-0F121219A704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2600-81BB-4607-8942-8877BAB2C6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D29C-6655-405D-A22E-0F121219A704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2600-81BB-4607-8942-8877BAB2C6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8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D29C-6655-405D-A22E-0F121219A704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2600-81BB-4607-8942-8877BAB2C6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6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D29C-6655-405D-A22E-0F121219A704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2600-81BB-4607-8942-8877BAB2C6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58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D29C-6655-405D-A22E-0F121219A704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2600-81BB-4607-8942-8877BAB2C6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4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0A4D29C-6655-405D-A22E-0F121219A704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6972600-81BB-4607-8942-8877BAB2C6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2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88948-D886-4B92-96AC-1FC63294C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Do Customers Use Bike Rental Differently?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E8997-409A-4DE1-AE42-DFF8C483BC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Jakub Vlček – 09/2021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98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6CFD-9C57-43D3-A603-7CF48257D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1924146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+mn-lt"/>
              </a:rPr>
              <a:t>Main objective is to analyze trends and patters in bike usage.</a:t>
            </a:r>
            <a:br>
              <a:rPr lang="en-US" sz="2200" dirty="0">
                <a:latin typeface="+mn-lt"/>
              </a:rPr>
            </a:b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Two types of users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- casual ( single trip or one-day pass)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- members (annual membership)</a:t>
            </a:r>
            <a:br>
              <a:rPr lang="en-US" sz="2200" dirty="0">
                <a:latin typeface="+mn-lt"/>
              </a:rPr>
            </a:br>
            <a:endParaRPr lang="en-US" sz="2200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42B3A-D96C-410F-B33B-F6CDBE2F7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912" y="3662838"/>
            <a:ext cx="7315200" cy="914400"/>
          </a:xfrm>
        </p:spPr>
        <p:txBody>
          <a:bodyPr/>
          <a:lstStyle/>
          <a:p>
            <a:r>
              <a:rPr lang="en-US" dirty="0"/>
              <a:t>How do they differ?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0D217-C50C-402B-9A18-2BCE165B9616}"/>
              </a:ext>
            </a:extLst>
          </p:cNvPr>
          <p:cNvSpPr txBox="1"/>
          <p:nvPr/>
        </p:nvSpPr>
        <p:spPr>
          <a:xfrm>
            <a:off x="71021" y="3052548"/>
            <a:ext cx="3302493" cy="646331"/>
          </a:xfrm>
          <a:custGeom>
            <a:avLst/>
            <a:gdLst>
              <a:gd name="connsiteX0" fmla="*/ 0 w 2618912"/>
              <a:gd name="connsiteY0" fmla="*/ 0 h 646331"/>
              <a:gd name="connsiteX1" fmla="*/ 2618912 w 2618912"/>
              <a:gd name="connsiteY1" fmla="*/ 0 h 646331"/>
              <a:gd name="connsiteX2" fmla="*/ 2618912 w 2618912"/>
              <a:gd name="connsiteY2" fmla="*/ 646331 h 646331"/>
              <a:gd name="connsiteX3" fmla="*/ 0 w 2618912"/>
              <a:gd name="connsiteY3" fmla="*/ 646331 h 646331"/>
              <a:gd name="connsiteX4" fmla="*/ 0 w 2618912"/>
              <a:gd name="connsiteY4" fmla="*/ 0 h 646331"/>
              <a:gd name="connsiteX0" fmla="*/ 106532 w 2725444"/>
              <a:gd name="connsiteY0" fmla="*/ 0 h 3274122"/>
              <a:gd name="connsiteX1" fmla="*/ 2725444 w 2725444"/>
              <a:gd name="connsiteY1" fmla="*/ 0 h 3274122"/>
              <a:gd name="connsiteX2" fmla="*/ 2725444 w 2725444"/>
              <a:gd name="connsiteY2" fmla="*/ 646331 h 3274122"/>
              <a:gd name="connsiteX3" fmla="*/ 0 w 2725444"/>
              <a:gd name="connsiteY3" fmla="*/ 3274122 h 3274122"/>
              <a:gd name="connsiteX4" fmla="*/ 106532 w 2725444"/>
              <a:gd name="connsiteY4" fmla="*/ 0 h 3274122"/>
              <a:gd name="connsiteX0" fmla="*/ 106532 w 2752077"/>
              <a:gd name="connsiteY0" fmla="*/ 0 h 3336265"/>
              <a:gd name="connsiteX1" fmla="*/ 2725444 w 2752077"/>
              <a:gd name="connsiteY1" fmla="*/ 0 h 3336265"/>
              <a:gd name="connsiteX2" fmla="*/ 2752077 w 2752077"/>
              <a:gd name="connsiteY2" fmla="*/ 3336265 h 3336265"/>
              <a:gd name="connsiteX3" fmla="*/ 0 w 2752077"/>
              <a:gd name="connsiteY3" fmla="*/ 3274122 h 3336265"/>
              <a:gd name="connsiteX4" fmla="*/ 106532 w 2752077"/>
              <a:gd name="connsiteY4" fmla="*/ 0 h 3336265"/>
              <a:gd name="connsiteX0" fmla="*/ 106532 w 3018407"/>
              <a:gd name="connsiteY0" fmla="*/ 1748901 h 5085166"/>
              <a:gd name="connsiteX1" fmla="*/ 3018407 w 3018407"/>
              <a:gd name="connsiteY1" fmla="*/ 0 h 5085166"/>
              <a:gd name="connsiteX2" fmla="*/ 2752077 w 3018407"/>
              <a:gd name="connsiteY2" fmla="*/ 5085166 h 5085166"/>
              <a:gd name="connsiteX3" fmla="*/ 0 w 3018407"/>
              <a:gd name="connsiteY3" fmla="*/ 5023023 h 5085166"/>
              <a:gd name="connsiteX4" fmla="*/ 106532 w 3018407"/>
              <a:gd name="connsiteY4" fmla="*/ 1748901 h 5085166"/>
              <a:gd name="connsiteX0" fmla="*/ 26633 w 3018407"/>
              <a:gd name="connsiteY0" fmla="*/ 0 h 5120677"/>
              <a:gd name="connsiteX1" fmla="*/ 3018407 w 3018407"/>
              <a:gd name="connsiteY1" fmla="*/ 35511 h 5120677"/>
              <a:gd name="connsiteX2" fmla="*/ 2752077 w 3018407"/>
              <a:gd name="connsiteY2" fmla="*/ 5120677 h 5120677"/>
              <a:gd name="connsiteX3" fmla="*/ 0 w 3018407"/>
              <a:gd name="connsiteY3" fmla="*/ 5058534 h 5120677"/>
              <a:gd name="connsiteX4" fmla="*/ 26633 w 3018407"/>
              <a:gd name="connsiteY4" fmla="*/ 0 h 5120677"/>
              <a:gd name="connsiteX0" fmla="*/ 26633 w 3187083"/>
              <a:gd name="connsiteY0" fmla="*/ 0 h 5165066"/>
              <a:gd name="connsiteX1" fmla="*/ 3018407 w 3187083"/>
              <a:gd name="connsiteY1" fmla="*/ 35511 h 5165066"/>
              <a:gd name="connsiteX2" fmla="*/ 3187083 w 3187083"/>
              <a:gd name="connsiteY2" fmla="*/ 5165066 h 5165066"/>
              <a:gd name="connsiteX3" fmla="*/ 0 w 3187083"/>
              <a:gd name="connsiteY3" fmla="*/ 5058534 h 5165066"/>
              <a:gd name="connsiteX4" fmla="*/ 26633 w 3187083"/>
              <a:gd name="connsiteY4" fmla="*/ 0 h 5165066"/>
              <a:gd name="connsiteX0" fmla="*/ 115410 w 3275860"/>
              <a:gd name="connsiteY0" fmla="*/ 0 h 5165066"/>
              <a:gd name="connsiteX1" fmla="*/ 3107184 w 3275860"/>
              <a:gd name="connsiteY1" fmla="*/ 35511 h 5165066"/>
              <a:gd name="connsiteX2" fmla="*/ 3275860 w 3275860"/>
              <a:gd name="connsiteY2" fmla="*/ 5165066 h 5165066"/>
              <a:gd name="connsiteX3" fmla="*/ 0 w 3275860"/>
              <a:gd name="connsiteY3" fmla="*/ 5120677 h 5165066"/>
              <a:gd name="connsiteX4" fmla="*/ 115410 w 3275860"/>
              <a:gd name="connsiteY4" fmla="*/ 0 h 5165066"/>
              <a:gd name="connsiteX0" fmla="*/ 0 w 3302493"/>
              <a:gd name="connsiteY0" fmla="*/ 0 h 5227210"/>
              <a:gd name="connsiteX1" fmla="*/ 3133817 w 3302493"/>
              <a:gd name="connsiteY1" fmla="*/ 97655 h 5227210"/>
              <a:gd name="connsiteX2" fmla="*/ 3302493 w 3302493"/>
              <a:gd name="connsiteY2" fmla="*/ 5227210 h 5227210"/>
              <a:gd name="connsiteX3" fmla="*/ 26633 w 3302493"/>
              <a:gd name="connsiteY3" fmla="*/ 5182821 h 5227210"/>
              <a:gd name="connsiteX4" fmla="*/ 0 w 3302493"/>
              <a:gd name="connsiteY4" fmla="*/ 0 h 5227210"/>
              <a:gd name="connsiteX0" fmla="*/ 0 w 3302493"/>
              <a:gd name="connsiteY0" fmla="*/ 0 h 5227210"/>
              <a:gd name="connsiteX1" fmla="*/ 3258105 w 3302493"/>
              <a:gd name="connsiteY1" fmla="*/ 0 h 5227210"/>
              <a:gd name="connsiteX2" fmla="*/ 3302493 w 3302493"/>
              <a:gd name="connsiteY2" fmla="*/ 5227210 h 5227210"/>
              <a:gd name="connsiteX3" fmla="*/ 26633 w 3302493"/>
              <a:gd name="connsiteY3" fmla="*/ 5182821 h 5227210"/>
              <a:gd name="connsiteX4" fmla="*/ 0 w 3302493"/>
              <a:gd name="connsiteY4" fmla="*/ 0 h 522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2493" h="5227210">
                <a:moveTo>
                  <a:pt x="0" y="0"/>
                </a:moveTo>
                <a:lnTo>
                  <a:pt x="3258105" y="0"/>
                </a:lnTo>
                <a:lnTo>
                  <a:pt x="3302493" y="5227210"/>
                </a:lnTo>
                <a:lnTo>
                  <a:pt x="26633" y="5182821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86805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101D-A034-44EC-B163-82DCFC0A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trips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95EEFC1-D19D-499C-866F-A011B53E6B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237703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5CA0B3F-8617-49D3-969E-5879FB95F59D}"/>
              </a:ext>
            </a:extLst>
          </p:cNvPr>
          <p:cNvSpPr txBox="1"/>
          <p:nvPr/>
        </p:nvSpPr>
        <p:spPr>
          <a:xfrm>
            <a:off x="0" y="621436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Both groups use bikes in similar way during a year. Warmer months are preferred over colder months.</a:t>
            </a:r>
          </a:p>
        </p:txBody>
      </p:sp>
    </p:spTree>
    <p:extLst>
      <p:ext uri="{BB962C8B-B14F-4D97-AF65-F5344CB8AC3E}">
        <p14:creationId xmlns:p14="http://schemas.microsoft.com/office/powerpoint/2010/main" val="21149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EA9E-252C-431F-8170-49B0CDCA6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trips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F198870-871A-4B2C-9162-A1B2B4420E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063154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1796925-AED7-41ED-A78A-FD19634B0E28}"/>
              </a:ext>
            </a:extLst>
          </p:cNvPr>
          <p:cNvSpPr txBox="1"/>
          <p:nvPr/>
        </p:nvSpPr>
        <p:spPr>
          <a:xfrm>
            <a:off x="252919" y="6143347"/>
            <a:ext cx="12002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Casual users use bikes almost twice as much over a weekend compare to any other day in a week.</a:t>
            </a:r>
          </a:p>
          <a:p>
            <a:pPr algn="ctr"/>
            <a:r>
              <a:rPr lang="en-US" dirty="0"/>
              <a:t>Members use bikes pretty much the same way over the whole week.  </a:t>
            </a:r>
          </a:p>
        </p:txBody>
      </p:sp>
    </p:spTree>
    <p:extLst>
      <p:ext uri="{BB962C8B-B14F-4D97-AF65-F5344CB8AC3E}">
        <p14:creationId xmlns:p14="http://schemas.microsoft.com/office/powerpoint/2010/main" val="207091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93077-31B8-4751-877A-56FEEB6A7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of the trips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8076772-C1B7-431C-9B57-8C8F8FE66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00338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3D32CE6-0810-46D1-8666-C95DF9574168}"/>
              </a:ext>
            </a:extLst>
          </p:cNvPr>
          <p:cNvSpPr txBox="1"/>
          <p:nvPr/>
        </p:nvSpPr>
        <p:spPr>
          <a:xfrm>
            <a:off x="79899" y="6205491"/>
            <a:ext cx="1202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Members make 56% of all trips.</a:t>
            </a:r>
          </a:p>
        </p:txBody>
      </p:sp>
    </p:spTree>
    <p:extLst>
      <p:ext uri="{BB962C8B-B14F-4D97-AF65-F5344CB8AC3E}">
        <p14:creationId xmlns:p14="http://schemas.microsoft.com/office/powerpoint/2010/main" val="13562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58C9-9B49-4AE1-A68C-DFD8A1351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 Length by weekdays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AA8CC44-857A-46D2-98DC-14AFCDF46F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2848219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1547413-6EEC-4724-9A0D-610C2A76E6FD}"/>
              </a:ext>
            </a:extLst>
          </p:cNvPr>
          <p:cNvSpPr txBox="1"/>
          <p:nvPr/>
        </p:nvSpPr>
        <p:spPr>
          <a:xfrm>
            <a:off x="36990" y="6134471"/>
            <a:ext cx="1211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Casual users make less trips but their average trip length is more than twice longer.</a:t>
            </a:r>
          </a:p>
        </p:txBody>
      </p:sp>
    </p:spTree>
    <p:extLst>
      <p:ext uri="{BB962C8B-B14F-4D97-AF65-F5344CB8AC3E}">
        <p14:creationId xmlns:p14="http://schemas.microsoft.com/office/powerpoint/2010/main" val="46788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4378-97BD-4793-93BF-D2A4C5A3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 Length by months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14E612E-4BD1-4EFB-A386-9C71B235D3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962361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83EEA96-E0AA-4D8D-86FA-087B0FEA1BBA}"/>
              </a:ext>
            </a:extLst>
          </p:cNvPr>
          <p:cNvSpPr txBox="1"/>
          <p:nvPr/>
        </p:nvSpPr>
        <p:spPr>
          <a:xfrm>
            <a:off x="252919" y="6317673"/>
            <a:ext cx="1181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Similar situation is when we compare trip lengths over a year.</a:t>
            </a:r>
          </a:p>
        </p:txBody>
      </p:sp>
    </p:spTree>
    <p:extLst>
      <p:ext uri="{BB962C8B-B14F-4D97-AF65-F5344CB8AC3E}">
        <p14:creationId xmlns:p14="http://schemas.microsoft.com/office/powerpoint/2010/main" val="1132915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EF6B-BAC7-4DD3-8998-12DBFDB8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96DC0-5792-4AB0-8E0B-17E7C229D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Casual users use bikes for longer trips </a:t>
            </a:r>
            <a:endParaRPr lang="cs-CZ" dirty="0"/>
          </a:p>
          <a:p>
            <a:endParaRPr lang="cs-CZ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Casual users make more trips during</a:t>
            </a:r>
            <a:r>
              <a:rPr lang="cs-CZ" dirty="0"/>
              <a:t> a</a:t>
            </a:r>
            <a:r>
              <a:rPr lang="en-US" dirty="0"/>
              <a:t> weekend</a:t>
            </a:r>
          </a:p>
        </p:txBody>
      </p:sp>
    </p:spTree>
    <p:extLst>
      <p:ext uri="{BB962C8B-B14F-4D97-AF65-F5344CB8AC3E}">
        <p14:creationId xmlns:p14="http://schemas.microsoft.com/office/powerpoint/2010/main" val="292237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14D54-CC41-4D09-AC78-03ACBA9A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B8E7C-9454-4614-B224-84F1BC4D9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Further analysis is necessary to answer questions about how many trips make user over a week and a month.</a:t>
            </a:r>
          </a:p>
          <a:p>
            <a:pPr marL="0" indent="0">
              <a:buNone/>
            </a:pPr>
            <a:r>
              <a:rPr lang="en-US" dirty="0"/>
              <a:t>Do members use it more often?</a:t>
            </a:r>
          </a:p>
          <a:p>
            <a:pPr marL="0" indent="0">
              <a:buNone/>
            </a:pPr>
            <a:r>
              <a:rPr lang="en-US" dirty="0"/>
              <a:t>Are casual users tourists?</a:t>
            </a:r>
          </a:p>
          <a:p>
            <a:pPr marL="0" indent="0">
              <a:buNone/>
            </a:pPr>
            <a:r>
              <a:rPr lang="en-US" dirty="0"/>
              <a:t>How many of them make more than one trip?</a:t>
            </a:r>
          </a:p>
          <a:p>
            <a:pPr marL="0" indent="0">
              <a:buNone/>
            </a:pPr>
            <a:r>
              <a:rPr lang="en-US" dirty="0"/>
              <a:t>How many trips have to be taken to justify cost of membership?</a:t>
            </a:r>
          </a:p>
        </p:txBody>
      </p:sp>
    </p:spTree>
    <p:extLst>
      <p:ext uri="{BB962C8B-B14F-4D97-AF65-F5344CB8AC3E}">
        <p14:creationId xmlns:p14="http://schemas.microsoft.com/office/powerpoint/2010/main" val="94334931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192</TotalTime>
  <Words>254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Wingdings 2</vt:lpstr>
      <vt:lpstr>Frame</vt:lpstr>
      <vt:lpstr>How Do Customers Use Bike Rental Differently?</vt:lpstr>
      <vt:lpstr>Main objective is to analyze trends and patters in bike usage.  Two types of users - casual ( single trip or one-day pass) - members (annual membership) </vt:lpstr>
      <vt:lpstr>Number of trips</vt:lpstr>
      <vt:lpstr>Number of trips</vt:lpstr>
      <vt:lpstr>Share of the trips</vt:lpstr>
      <vt:lpstr>Trip Length by weekdays</vt:lpstr>
      <vt:lpstr>Trip Length by months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a Bike-Share Navigate Speedy Success?</dc:title>
  <dc:creator>Jakub Vlček</dc:creator>
  <cp:lastModifiedBy>Jakub Vlček</cp:lastModifiedBy>
  <cp:revision>12</cp:revision>
  <dcterms:created xsi:type="dcterms:W3CDTF">2021-09-02T13:54:34Z</dcterms:created>
  <dcterms:modified xsi:type="dcterms:W3CDTF">2021-09-03T10:22:53Z</dcterms:modified>
</cp:coreProperties>
</file>