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6" r:id="rId4"/>
    <p:sldId id="259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6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AB767B-00CB-44A2-A900-6BEBCD6D3E67}" type="datetimeFigureOut">
              <a:rPr lang="pl-PL" smtClean="0"/>
              <a:pPr/>
              <a:t>30.03.2020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98CA09-7337-4DAB-8513-9A934EE6D3B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767B-00CB-44A2-A900-6BEBCD6D3E67}" type="datetimeFigureOut">
              <a:rPr lang="pl-PL" smtClean="0"/>
              <a:pPr/>
              <a:t>30.03.2020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CA09-7337-4DAB-8513-9A934EE6D3B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767B-00CB-44A2-A900-6BEBCD6D3E67}" type="datetimeFigureOut">
              <a:rPr lang="pl-PL" smtClean="0"/>
              <a:pPr/>
              <a:t>30.03.2020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CA09-7337-4DAB-8513-9A934EE6D3B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767B-00CB-44A2-A900-6BEBCD6D3E67}" type="datetimeFigureOut">
              <a:rPr lang="pl-PL" smtClean="0"/>
              <a:pPr/>
              <a:t>30.03.2020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CA09-7337-4DAB-8513-9A934EE6D3BF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767B-00CB-44A2-A900-6BEBCD6D3E67}" type="datetimeFigureOut">
              <a:rPr lang="pl-PL" smtClean="0"/>
              <a:pPr/>
              <a:t>30.03.2020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CA09-7337-4DAB-8513-9A934EE6D3BF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767B-00CB-44A2-A900-6BEBCD6D3E67}" type="datetimeFigureOut">
              <a:rPr lang="pl-PL" smtClean="0"/>
              <a:pPr/>
              <a:t>30.03.2020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CA09-7337-4DAB-8513-9A934EE6D3BF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767B-00CB-44A2-A900-6BEBCD6D3E67}" type="datetimeFigureOut">
              <a:rPr lang="pl-PL" smtClean="0"/>
              <a:pPr/>
              <a:t>30.03.2020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CA09-7337-4DAB-8513-9A934EE6D3B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767B-00CB-44A2-A900-6BEBCD6D3E67}" type="datetimeFigureOut">
              <a:rPr lang="pl-PL" smtClean="0"/>
              <a:pPr/>
              <a:t>30.03.2020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CA09-7337-4DAB-8513-9A934EE6D3BF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767B-00CB-44A2-A900-6BEBCD6D3E67}" type="datetimeFigureOut">
              <a:rPr lang="pl-PL" smtClean="0"/>
              <a:pPr/>
              <a:t>30.03.2020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CA09-7337-4DAB-8513-9A934EE6D3B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3AB767B-00CB-44A2-A900-6BEBCD6D3E67}" type="datetimeFigureOut">
              <a:rPr lang="pl-PL" smtClean="0"/>
              <a:pPr/>
              <a:t>30.03.2020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CA09-7337-4DAB-8513-9A934EE6D3B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3AB767B-00CB-44A2-A900-6BEBCD6D3E67}" type="datetimeFigureOut">
              <a:rPr lang="pl-PL" smtClean="0"/>
              <a:pPr/>
              <a:t>30.03.2020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698CA09-7337-4DAB-8513-9A934EE6D3BF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/>
              <a:t>Kliknij, aby edytować style wzorca tekstu</a:t>
            </a:r>
          </a:p>
          <a:p>
            <a:pPr lvl="1" eaLnBrk="1" latinLnBrk="0" hangingPunct="1"/>
            <a:r>
              <a:rPr kumimoji="0" lang="pl-PL"/>
              <a:t>Drugi poziom</a:t>
            </a:r>
          </a:p>
          <a:p>
            <a:pPr lvl="2" eaLnBrk="1" latinLnBrk="0" hangingPunct="1"/>
            <a:r>
              <a:rPr kumimoji="0" lang="pl-PL"/>
              <a:t>Trzeci poziom</a:t>
            </a:r>
          </a:p>
          <a:p>
            <a:pPr lvl="3" eaLnBrk="1" latinLnBrk="0" hangingPunct="1"/>
            <a:r>
              <a:rPr kumimoji="0" lang="pl-PL"/>
              <a:t>Czwarty poziom</a:t>
            </a:r>
          </a:p>
          <a:p>
            <a:pPr lvl="4" eaLnBrk="1" latinLnBrk="0" hangingPunct="1"/>
            <a:r>
              <a:rPr kumimoji="0" lang="pl-PL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3AB767B-00CB-44A2-A900-6BEBCD6D3E67}" type="datetimeFigureOut">
              <a:rPr lang="pl-PL" smtClean="0"/>
              <a:pPr/>
              <a:t>30.03.2020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698CA09-7337-4DAB-8513-9A934EE6D3BF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8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42" Type="http://schemas.openxmlformats.org/officeDocument/2006/relationships/image" Target="../media/image44.png"/><Relationship Id="rId47" Type="http://schemas.openxmlformats.org/officeDocument/2006/relationships/image" Target="../media/image49.png"/><Relationship Id="rId50" Type="http://schemas.openxmlformats.org/officeDocument/2006/relationships/image" Target="../media/image52.png"/><Relationship Id="rId55" Type="http://schemas.openxmlformats.org/officeDocument/2006/relationships/image" Target="../media/image57.png"/><Relationship Id="rId63" Type="http://schemas.openxmlformats.org/officeDocument/2006/relationships/image" Target="../media/image6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9" Type="http://schemas.openxmlformats.org/officeDocument/2006/relationships/image" Target="../media/image31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45" Type="http://schemas.openxmlformats.org/officeDocument/2006/relationships/image" Target="../media/image47.png"/><Relationship Id="rId53" Type="http://schemas.openxmlformats.org/officeDocument/2006/relationships/image" Target="../media/image55.png"/><Relationship Id="rId58" Type="http://schemas.openxmlformats.org/officeDocument/2006/relationships/image" Target="../media/image60.png"/><Relationship Id="rId5" Type="http://schemas.openxmlformats.org/officeDocument/2006/relationships/image" Target="../media/image7.png"/><Relationship Id="rId61" Type="http://schemas.openxmlformats.org/officeDocument/2006/relationships/image" Target="../media/image63.png"/><Relationship Id="rId19" Type="http://schemas.openxmlformats.org/officeDocument/2006/relationships/image" Target="../media/image2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43" Type="http://schemas.openxmlformats.org/officeDocument/2006/relationships/image" Target="../media/image45.png"/><Relationship Id="rId48" Type="http://schemas.openxmlformats.org/officeDocument/2006/relationships/image" Target="../media/image50.png"/><Relationship Id="rId56" Type="http://schemas.openxmlformats.org/officeDocument/2006/relationships/image" Target="../media/image58.png"/><Relationship Id="rId64" Type="http://schemas.openxmlformats.org/officeDocument/2006/relationships/image" Target="../media/image66.png"/><Relationship Id="rId8" Type="http://schemas.openxmlformats.org/officeDocument/2006/relationships/image" Target="../media/image10.png"/><Relationship Id="rId51" Type="http://schemas.openxmlformats.org/officeDocument/2006/relationships/image" Target="../media/image53.png"/><Relationship Id="rId3" Type="http://schemas.openxmlformats.org/officeDocument/2006/relationships/image" Target="../media/image5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46" Type="http://schemas.openxmlformats.org/officeDocument/2006/relationships/image" Target="../media/image48.png"/><Relationship Id="rId59" Type="http://schemas.openxmlformats.org/officeDocument/2006/relationships/image" Target="../media/image61.png"/><Relationship Id="rId20" Type="http://schemas.openxmlformats.org/officeDocument/2006/relationships/image" Target="../media/image22.png"/><Relationship Id="rId41" Type="http://schemas.openxmlformats.org/officeDocument/2006/relationships/image" Target="../media/image43.png"/><Relationship Id="rId54" Type="http://schemas.openxmlformats.org/officeDocument/2006/relationships/image" Target="../media/image56.png"/><Relationship Id="rId6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49" Type="http://schemas.openxmlformats.org/officeDocument/2006/relationships/image" Target="../media/image51.png"/><Relationship Id="rId57" Type="http://schemas.openxmlformats.org/officeDocument/2006/relationships/image" Target="../media/image59.png"/><Relationship Id="rId10" Type="http://schemas.openxmlformats.org/officeDocument/2006/relationships/image" Target="../media/image12.png"/><Relationship Id="rId31" Type="http://schemas.openxmlformats.org/officeDocument/2006/relationships/image" Target="../media/image33.png"/><Relationship Id="rId44" Type="http://schemas.openxmlformats.org/officeDocument/2006/relationships/image" Target="../media/image46.png"/><Relationship Id="rId52" Type="http://schemas.openxmlformats.org/officeDocument/2006/relationships/image" Target="../media/image54.png"/><Relationship Id="rId60" Type="http://schemas.openxmlformats.org/officeDocument/2006/relationships/image" Target="../media/image62.png"/><Relationship Id="rId65" Type="http://schemas.openxmlformats.org/officeDocument/2006/relationships/image" Target="../media/image6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9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PRA0W1kECgv" TargetMode="External"/><Relationship Id="rId2" Type="http://schemas.openxmlformats.org/officeDocument/2006/relationships/hyperlink" Target="https://www.youtube.com/watch?v=ZZuD6iUe3P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Temat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4</a:t>
            </a:r>
            <a:endParaRPr lang="pl-P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Sortowanie szybkie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Sortowanie przez scalanie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Złożoność:</a:t>
            </a:r>
          </a:p>
          <a:p>
            <a:pPr lvl="1"/>
            <a:r>
              <a:rPr lang="pl-PL" dirty="0">
                <a:latin typeface="Times New Roman" pitchFamily="18" charset="0"/>
                <a:cs typeface="Times New Roman" pitchFamily="18" charset="0"/>
              </a:rPr>
              <a:t>Czasowa:</a:t>
            </a:r>
          </a:p>
          <a:p>
            <a:pPr lvl="2"/>
            <a:r>
              <a:rPr lang="pl-PL" dirty="0">
                <a:latin typeface="Times New Roman" pitchFamily="18" charset="0"/>
                <a:cs typeface="Times New Roman" pitchFamily="18" charset="0"/>
              </a:rPr>
              <a:t>Pesymistyczna: O(n</a:t>
            </a:r>
            <a:r>
              <a:rPr lang="pl-PL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/>
            <a:r>
              <a:rPr lang="pl-PL" dirty="0">
                <a:latin typeface="Times New Roman" pitchFamily="18" charset="0"/>
                <a:cs typeface="Times New Roman" pitchFamily="18" charset="0"/>
              </a:rPr>
              <a:t>Optymistyczna: O(n) albo O(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nlogn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) w zależności od wersji</a:t>
            </a:r>
          </a:p>
          <a:p>
            <a:pPr lvl="2"/>
            <a:r>
              <a:rPr lang="pl-PL" dirty="0">
                <a:latin typeface="Times New Roman" pitchFamily="18" charset="0"/>
                <a:cs typeface="Times New Roman" pitchFamily="18" charset="0"/>
              </a:rPr>
              <a:t>Średnia: O(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nlogn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pl-PL">
                <a:latin typeface="Times New Roman" pitchFamily="18" charset="0"/>
                <a:cs typeface="Times New Roman" pitchFamily="18" charset="0"/>
              </a:rPr>
              <a:t>Pamięciowa: O(n)</a:t>
            </a:r>
            <a:endParaRPr lang="pl-P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Sortowanie szybkie (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3200" dirty="0">
                <a:effectLst/>
                <a:latin typeface="Times New Roman" pitchFamily="18" charset="0"/>
                <a:cs typeface="Times New Roman" pitchFamily="18" charset="0"/>
              </a:rPr>
              <a:t>Sortowanie szybkie (Wersja </a:t>
            </a:r>
            <a:r>
              <a:rPr lang="pl-PL" sz="3200" dirty="0" err="1">
                <a:effectLst/>
                <a:latin typeface="Times New Roman" pitchFamily="18" charset="0"/>
                <a:cs typeface="Times New Roman" pitchFamily="18" charset="0"/>
              </a:rPr>
              <a:t>Tony’ego</a:t>
            </a:r>
            <a:r>
              <a:rPr lang="pl-PL" sz="320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3200" dirty="0" err="1">
                <a:effectLst/>
                <a:latin typeface="Times New Roman" pitchFamily="18" charset="0"/>
                <a:cs typeface="Times New Roman" pitchFamily="18" charset="0"/>
              </a:rPr>
              <a:t>Hoare’a</a:t>
            </a:r>
            <a:r>
              <a:rPr lang="pl-PL" sz="3200" dirty="0">
                <a:effectLst/>
                <a:latin typeface="Times New Roman" pitchFamily="18" charset="0"/>
                <a:cs typeface="Times New Roman" pitchFamily="18" charset="0"/>
              </a:rPr>
              <a:t>) – oparte jest o algorytm Flagi Polskiej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481328"/>
            <a:ext cx="4680520" cy="73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Schemat NS algorytmu sortowania szybkiego (Wersja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Nick’a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Lomuto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4685" y="1639072"/>
            <a:ext cx="7542115" cy="52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działania</a:t>
            </a: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508026"/>
            <a:ext cx="59055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508026"/>
            <a:ext cx="59055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2047" y="1508026"/>
            <a:ext cx="60007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72047" y="1508026"/>
            <a:ext cx="60007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72047" y="1508026"/>
            <a:ext cx="60007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72047" y="1508026"/>
            <a:ext cx="60007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72047" y="1508026"/>
            <a:ext cx="60007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72047" y="1508026"/>
            <a:ext cx="60007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72047" y="1508026"/>
            <a:ext cx="60007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72047" y="1508026"/>
            <a:ext cx="60007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72047" y="1508026"/>
            <a:ext cx="60007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72047" y="1508026"/>
            <a:ext cx="60007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72047" y="1508026"/>
            <a:ext cx="60007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72047" y="1508026"/>
            <a:ext cx="60007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" name="Picture 30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572047" y="1508026"/>
            <a:ext cx="60007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5" name="Picture 31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572047" y="1508026"/>
            <a:ext cx="60007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6" name="Picture 32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572047" y="1508026"/>
            <a:ext cx="60007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7" name="Picture 33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572047" y="1508026"/>
            <a:ext cx="60007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8" name="Picture 34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572047" y="1508026"/>
            <a:ext cx="60007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9" name="Picture 35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1572047" y="1508026"/>
            <a:ext cx="60007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0" name="Picture 36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1572047" y="1508026"/>
            <a:ext cx="60007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2" name="Picture 38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1572047" y="1508026"/>
            <a:ext cx="60007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3" name="Picture 39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1572047" y="1508026"/>
            <a:ext cx="60007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3" name="Picture 59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1560935" y="1501676"/>
            <a:ext cx="6021387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4" name="Picture 60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1560935" y="1501676"/>
            <a:ext cx="6021387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" name="Picture 61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1560935" y="1501676"/>
            <a:ext cx="6021387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6" name="Picture 62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1560935" y="1501676"/>
            <a:ext cx="6021387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7" name="Picture 63"/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1560935" y="1501676"/>
            <a:ext cx="6021387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8" name="Picture 64"/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1560935" y="1501676"/>
            <a:ext cx="6021387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9" name="Picture 65"/>
          <p:cNvPicPr>
            <a:picLocks noChangeAspect="1" noChangeArrowheads="1"/>
          </p:cNvPicPr>
          <p:nvPr/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1560935" y="1501676"/>
            <a:ext cx="6021387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0" name="Picture 66"/>
          <p:cNvPicPr>
            <a:picLocks noChangeAspect="1" noChangeArrowheads="1"/>
          </p:cNvPicPr>
          <p:nvPr/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1560935" y="1501676"/>
            <a:ext cx="6021387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1" name="Picture 67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1560935" y="1501676"/>
            <a:ext cx="6021387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2" name="Picture 68"/>
          <p:cNvPicPr>
            <a:picLocks noChangeAspect="1" noChangeArrowheads="1"/>
          </p:cNvPicPr>
          <p:nvPr/>
        </p:nvPicPr>
        <p:blipFill>
          <a:blip r:embed="rId34" cstate="print"/>
          <a:srcRect/>
          <a:stretch>
            <a:fillRect/>
          </a:stretch>
        </p:blipFill>
        <p:spPr bwMode="auto">
          <a:xfrm>
            <a:off x="1560935" y="1501676"/>
            <a:ext cx="6021387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3" name="Picture 69"/>
          <p:cNvPicPr>
            <a:picLocks noChangeAspect="1" noChangeArrowheads="1"/>
          </p:cNvPicPr>
          <p:nvPr/>
        </p:nvPicPr>
        <p:blipFill>
          <a:blip r:embed="rId35" cstate="print"/>
          <a:srcRect/>
          <a:stretch>
            <a:fillRect/>
          </a:stretch>
        </p:blipFill>
        <p:spPr bwMode="auto">
          <a:xfrm>
            <a:off x="1560935" y="1501676"/>
            <a:ext cx="6021387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4" name="Picture 70"/>
          <p:cNvPicPr>
            <a:picLocks noChangeAspect="1" noChangeArrowheads="1"/>
          </p:cNvPicPr>
          <p:nvPr/>
        </p:nvPicPr>
        <p:blipFill>
          <a:blip r:embed="rId35" cstate="print"/>
          <a:srcRect/>
          <a:stretch>
            <a:fillRect/>
          </a:stretch>
        </p:blipFill>
        <p:spPr bwMode="auto">
          <a:xfrm>
            <a:off x="1560935" y="1501676"/>
            <a:ext cx="6021387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5" name="Picture 71"/>
          <p:cNvPicPr>
            <a:picLocks noChangeAspect="1" noChangeArrowheads="1"/>
          </p:cNvPicPr>
          <p:nvPr/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1560935" y="1501676"/>
            <a:ext cx="6021387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6" name="Picture 72"/>
          <p:cNvPicPr>
            <a:picLocks noChangeAspect="1" noChangeArrowheads="1"/>
          </p:cNvPicPr>
          <p:nvPr/>
        </p:nvPicPr>
        <p:blipFill>
          <a:blip r:embed="rId37" cstate="print"/>
          <a:srcRect/>
          <a:stretch>
            <a:fillRect/>
          </a:stretch>
        </p:blipFill>
        <p:spPr bwMode="auto">
          <a:xfrm>
            <a:off x="1572047" y="1508026"/>
            <a:ext cx="60007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7" name="Picture 73"/>
          <p:cNvPicPr>
            <a:picLocks noChangeAspect="1" noChangeArrowheads="1"/>
          </p:cNvPicPr>
          <p:nvPr/>
        </p:nvPicPr>
        <p:blipFill>
          <a:blip r:embed="rId38" cstate="print"/>
          <a:srcRect/>
          <a:stretch>
            <a:fillRect/>
          </a:stretch>
        </p:blipFill>
        <p:spPr bwMode="auto">
          <a:xfrm>
            <a:off x="1572047" y="1508026"/>
            <a:ext cx="60007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8" name="Picture 74"/>
          <p:cNvPicPr>
            <a:picLocks noChangeAspect="1" noChangeArrowheads="1"/>
          </p:cNvPicPr>
          <p:nvPr/>
        </p:nvPicPr>
        <p:blipFill>
          <a:blip r:embed="rId39" cstate="print"/>
          <a:srcRect/>
          <a:stretch>
            <a:fillRect/>
          </a:stretch>
        </p:blipFill>
        <p:spPr bwMode="auto">
          <a:xfrm>
            <a:off x="1620094" y="1513012"/>
            <a:ext cx="60007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9" name="Picture 75"/>
          <p:cNvPicPr>
            <a:picLocks noChangeAspect="1" noChangeArrowheads="1"/>
          </p:cNvPicPr>
          <p:nvPr/>
        </p:nvPicPr>
        <p:blipFill>
          <a:blip r:embed="rId40" cstate="print"/>
          <a:srcRect/>
          <a:stretch>
            <a:fillRect/>
          </a:stretch>
        </p:blipFill>
        <p:spPr bwMode="auto">
          <a:xfrm>
            <a:off x="1620094" y="1513012"/>
            <a:ext cx="60007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1" cstate="print"/>
          <a:srcRect/>
          <a:stretch>
            <a:fillRect/>
          </a:stretch>
        </p:blipFill>
        <p:spPr bwMode="auto">
          <a:xfrm>
            <a:off x="1764110" y="1513012"/>
            <a:ext cx="59055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2" cstate="print"/>
          <a:srcRect/>
          <a:stretch>
            <a:fillRect/>
          </a:stretch>
        </p:blipFill>
        <p:spPr bwMode="auto">
          <a:xfrm>
            <a:off x="1764110" y="1513012"/>
            <a:ext cx="59055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3" cstate="print"/>
          <a:srcRect/>
          <a:stretch>
            <a:fillRect/>
          </a:stretch>
        </p:blipFill>
        <p:spPr bwMode="auto">
          <a:xfrm>
            <a:off x="1619672" y="1412776"/>
            <a:ext cx="59055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4" cstate="print"/>
          <a:srcRect/>
          <a:stretch>
            <a:fillRect/>
          </a:stretch>
        </p:blipFill>
        <p:spPr bwMode="auto">
          <a:xfrm>
            <a:off x="1619672" y="1412776"/>
            <a:ext cx="59055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5" cstate="print"/>
          <a:srcRect/>
          <a:stretch>
            <a:fillRect/>
          </a:stretch>
        </p:blipFill>
        <p:spPr bwMode="auto">
          <a:xfrm>
            <a:off x="1619672" y="1412776"/>
            <a:ext cx="59055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6" cstate="print"/>
          <a:srcRect/>
          <a:stretch>
            <a:fillRect/>
          </a:stretch>
        </p:blipFill>
        <p:spPr bwMode="auto">
          <a:xfrm>
            <a:off x="1619672" y="1412776"/>
            <a:ext cx="59055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7" cstate="print"/>
          <a:srcRect/>
          <a:stretch>
            <a:fillRect/>
          </a:stretch>
        </p:blipFill>
        <p:spPr bwMode="auto">
          <a:xfrm>
            <a:off x="1619672" y="1412776"/>
            <a:ext cx="59055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48" cstate="print"/>
          <a:srcRect/>
          <a:stretch>
            <a:fillRect/>
          </a:stretch>
        </p:blipFill>
        <p:spPr bwMode="auto">
          <a:xfrm>
            <a:off x="1619672" y="1412776"/>
            <a:ext cx="59055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49" cstate="print"/>
          <a:srcRect/>
          <a:stretch>
            <a:fillRect/>
          </a:stretch>
        </p:blipFill>
        <p:spPr bwMode="auto">
          <a:xfrm>
            <a:off x="1619672" y="1412776"/>
            <a:ext cx="59055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50" cstate="print"/>
          <a:srcRect/>
          <a:stretch>
            <a:fillRect/>
          </a:stretch>
        </p:blipFill>
        <p:spPr bwMode="auto">
          <a:xfrm>
            <a:off x="1619672" y="1412776"/>
            <a:ext cx="59055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51" cstate="print"/>
          <a:srcRect/>
          <a:stretch>
            <a:fillRect/>
          </a:stretch>
        </p:blipFill>
        <p:spPr bwMode="auto">
          <a:xfrm>
            <a:off x="1619672" y="1412776"/>
            <a:ext cx="59055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52" cstate="print"/>
          <a:srcRect/>
          <a:stretch>
            <a:fillRect/>
          </a:stretch>
        </p:blipFill>
        <p:spPr bwMode="auto">
          <a:xfrm>
            <a:off x="1619672" y="1412776"/>
            <a:ext cx="59055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53" cstate="print"/>
          <a:srcRect/>
          <a:stretch>
            <a:fillRect/>
          </a:stretch>
        </p:blipFill>
        <p:spPr bwMode="auto">
          <a:xfrm>
            <a:off x="1619672" y="1412776"/>
            <a:ext cx="59055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54" cstate="print"/>
          <a:srcRect/>
          <a:stretch>
            <a:fillRect/>
          </a:stretch>
        </p:blipFill>
        <p:spPr bwMode="auto">
          <a:xfrm>
            <a:off x="1620094" y="1441004"/>
            <a:ext cx="59055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55" cstate="print"/>
          <a:srcRect/>
          <a:stretch>
            <a:fillRect/>
          </a:stretch>
        </p:blipFill>
        <p:spPr bwMode="auto">
          <a:xfrm>
            <a:off x="1620094" y="1441004"/>
            <a:ext cx="59055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56" cstate="print"/>
          <a:srcRect/>
          <a:stretch>
            <a:fillRect/>
          </a:stretch>
        </p:blipFill>
        <p:spPr bwMode="auto">
          <a:xfrm>
            <a:off x="1620094" y="1441004"/>
            <a:ext cx="59055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57" cstate="print"/>
          <a:srcRect/>
          <a:stretch>
            <a:fillRect/>
          </a:stretch>
        </p:blipFill>
        <p:spPr bwMode="auto">
          <a:xfrm>
            <a:off x="1692102" y="1441004"/>
            <a:ext cx="59055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2" name="Picture 24"/>
          <p:cNvPicPr>
            <a:picLocks noChangeAspect="1" noChangeArrowheads="1"/>
          </p:cNvPicPr>
          <p:nvPr/>
        </p:nvPicPr>
        <p:blipFill>
          <a:blip r:embed="rId58" cstate="print"/>
          <a:srcRect/>
          <a:stretch>
            <a:fillRect/>
          </a:stretch>
        </p:blipFill>
        <p:spPr bwMode="auto">
          <a:xfrm>
            <a:off x="1619672" y="1412776"/>
            <a:ext cx="59055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3" name="Picture 25"/>
          <p:cNvPicPr>
            <a:picLocks noChangeAspect="1" noChangeArrowheads="1"/>
          </p:cNvPicPr>
          <p:nvPr/>
        </p:nvPicPr>
        <p:blipFill>
          <a:blip r:embed="rId59" cstate="print"/>
          <a:srcRect/>
          <a:stretch>
            <a:fillRect/>
          </a:stretch>
        </p:blipFill>
        <p:spPr bwMode="auto">
          <a:xfrm>
            <a:off x="1619672" y="1412776"/>
            <a:ext cx="59055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4" name="Picture 26"/>
          <p:cNvPicPr>
            <a:picLocks noChangeAspect="1" noChangeArrowheads="1"/>
          </p:cNvPicPr>
          <p:nvPr/>
        </p:nvPicPr>
        <p:blipFill>
          <a:blip r:embed="rId60" cstate="print"/>
          <a:srcRect/>
          <a:stretch>
            <a:fillRect/>
          </a:stretch>
        </p:blipFill>
        <p:spPr bwMode="auto">
          <a:xfrm>
            <a:off x="1619672" y="1412776"/>
            <a:ext cx="59055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5" name="Picture 27"/>
          <p:cNvPicPr>
            <a:picLocks noChangeAspect="1" noChangeArrowheads="1"/>
          </p:cNvPicPr>
          <p:nvPr/>
        </p:nvPicPr>
        <p:blipFill>
          <a:blip r:embed="rId61" cstate="print"/>
          <a:srcRect/>
          <a:stretch>
            <a:fillRect/>
          </a:stretch>
        </p:blipFill>
        <p:spPr bwMode="auto">
          <a:xfrm>
            <a:off x="1619672" y="1412776"/>
            <a:ext cx="59055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6" name="Picture 28"/>
          <p:cNvPicPr>
            <a:picLocks noChangeAspect="1" noChangeArrowheads="1"/>
          </p:cNvPicPr>
          <p:nvPr/>
        </p:nvPicPr>
        <p:blipFill>
          <a:blip r:embed="rId62" cstate="print"/>
          <a:srcRect/>
          <a:stretch>
            <a:fillRect/>
          </a:stretch>
        </p:blipFill>
        <p:spPr bwMode="auto">
          <a:xfrm>
            <a:off x="1619672" y="1412776"/>
            <a:ext cx="59055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7" name="Picture 29"/>
          <p:cNvPicPr>
            <a:picLocks noChangeAspect="1" noChangeArrowheads="1"/>
          </p:cNvPicPr>
          <p:nvPr/>
        </p:nvPicPr>
        <p:blipFill>
          <a:blip r:embed="rId63" cstate="print"/>
          <a:srcRect/>
          <a:stretch>
            <a:fillRect/>
          </a:stretch>
        </p:blipFill>
        <p:spPr bwMode="auto">
          <a:xfrm>
            <a:off x="1619672" y="1412776"/>
            <a:ext cx="59055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8" name="Picture 30"/>
          <p:cNvPicPr>
            <a:picLocks noChangeAspect="1" noChangeArrowheads="1"/>
          </p:cNvPicPr>
          <p:nvPr/>
        </p:nvPicPr>
        <p:blipFill>
          <a:blip r:embed="rId64" cstate="print"/>
          <a:srcRect/>
          <a:stretch>
            <a:fillRect/>
          </a:stretch>
        </p:blipFill>
        <p:spPr bwMode="auto">
          <a:xfrm>
            <a:off x="1619672" y="1412776"/>
            <a:ext cx="59055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9" name="Picture 31"/>
          <p:cNvPicPr>
            <a:picLocks noChangeAspect="1" noChangeArrowheads="1"/>
          </p:cNvPicPr>
          <p:nvPr/>
        </p:nvPicPr>
        <p:blipFill>
          <a:blip r:embed="rId65" cstate="print"/>
          <a:srcRect/>
          <a:stretch>
            <a:fillRect/>
          </a:stretch>
        </p:blipFill>
        <p:spPr bwMode="auto">
          <a:xfrm>
            <a:off x="1619672" y="1412776"/>
            <a:ext cx="59055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7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00"/>
                                        <p:tgtEl>
                                          <p:spTgt spid="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Napisz program, który będzie miał następujące funkcjonalności:</a:t>
            </a:r>
          </a:p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pl-PL" b="1" dirty="0" err="1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pl-PL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b="1" dirty="0" err="1">
                <a:latin typeface="Times New Roman" pitchFamily="18" charset="0"/>
                <a:cs typeface="Times New Roman" pitchFamily="18" charset="0"/>
              </a:rPr>
              <a:t>sortowanieQuickSortHoar</a:t>
            </a:r>
            <a:r>
              <a:rPr lang="pl-PL" b="1" dirty="0">
                <a:latin typeface="Times New Roman" pitchFamily="18" charset="0"/>
                <a:cs typeface="Times New Roman" pitchFamily="18" charset="0"/>
              </a:rPr>
              <a:t>(student* </a:t>
            </a:r>
            <a:r>
              <a:rPr lang="pl-PL" b="1" dirty="0" err="1">
                <a:latin typeface="Times New Roman" pitchFamily="18" charset="0"/>
                <a:cs typeface="Times New Roman" pitchFamily="18" charset="0"/>
              </a:rPr>
              <a:t>tab</a:t>
            </a:r>
            <a:r>
              <a:rPr lang="pl-PL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l-PL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pl-PL" b="1" dirty="0">
                <a:latin typeface="Times New Roman" pitchFamily="18" charset="0"/>
                <a:cs typeface="Times New Roman" pitchFamily="18" charset="0"/>
              </a:rPr>
              <a:t> rozmiar)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– sortowanie tablicy jednowymiarowej rosnąco z wykorzystaniem algorytmu Flagi Polskiej, omawianego na poprzednich zajęciach</a:t>
            </a:r>
            <a:r>
              <a:rPr lang="pl-PL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Należy posortować studentów względem liczby punktów.</a:t>
            </a:r>
          </a:p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pl-PL" b="1" dirty="0" err="1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pl-PL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b="1" dirty="0" err="1">
                <a:latin typeface="Times New Roman" pitchFamily="18" charset="0"/>
                <a:cs typeface="Times New Roman" pitchFamily="18" charset="0"/>
              </a:rPr>
              <a:t>sortowanieQuickSortLomuto</a:t>
            </a:r>
            <a:r>
              <a:rPr lang="pl-PL" b="1" dirty="0">
                <a:latin typeface="Times New Roman" pitchFamily="18" charset="0"/>
                <a:cs typeface="Times New Roman" pitchFamily="18" charset="0"/>
              </a:rPr>
              <a:t>(student* </a:t>
            </a:r>
            <a:r>
              <a:rPr lang="pl-PL" b="1" dirty="0" err="1">
                <a:latin typeface="Times New Roman" pitchFamily="18" charset="0"/>
                <a:cs typeface="Times New Roman" pitchFamily="18" charset="0"/>
              </a:rPr>
              <a:t>tab</a:t>
            </a:r>
            <a:r>
              <a:rPr lang="pl-PL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l-PL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pl-PL" b="1" dirty="0">
                <a:latin typeface="Times New Roman" pitchFamily="18" charset="0"/>
                <a:cs typeface="Times New Roman" pitchFamily="18" charset="0"/>
              </a:rPr>
              <a:t> rozmiar)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– sortowanie tablicy jednowymiarowej rosnąco za pomocą schematu podanego na slajdzie 4</a:t>
            </a:r>
            <a:r>
              <a:rPr lang="pl-PL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Należy posortować studentów względem liczby punktów.</a:t>
            </a:r>
          </a:p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Nie zapomnij zwolnić pamięć.</a:t>
            </a:r>
          </a:p>
          <a:p>
            <a:endParaRPr lang="pl-P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Zadanie do zaprogramowania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Porównanie najbardziej popularnych rodzajów algorytmów:</a:t>
            </a:r>
          </a:p>
          <a:p>
            <a:pPr>
              <a:buNone/>
            </a:pPr>
            <a:r>
              <a:rPr lang="pl-PL" dirty="0">
                <a:hlinkClick r:id="rId2"/>
              </a:rPr>
              <a:t>	https://www.youtube.com/watch?v=ZZuD6iUe3Pc</a:t>
            </a:r>
            <a:r>
              <a:rPr lang="pl-PL" dirty="0"/>
              <a:t> </a:t>
            </a:r>
          </a:p>
          <a:p>
            <a:pPr>
              <a:buNone/>
            </a:pPr>
            <a:r>
              <a:rPr lang="pl-PL" dirty="0">
                <a:hlinkClick r:id="rId3"/>
              </a:rPr>
              <a:t>https://www.youtube.com/watch?v=kPRA0W1kECgv</a:t>
            </a:r>
            <a:r>
              <a:rPr lang="pl-PL" dirty="0"/>
              <a:t> 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Ciekawostka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3297</TotalTime>
  <Words>191</Words>
  <Application>Microsoft Office PowerPoint</Application>
  <PresentationFormat>Pokaz na ekranie (4:3)</PresentationFormat>
  <Paragraphs>22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3" baseType="lpstr">
      <vt:lpstr>Lucida Sans Unicode</vt:lpstr>
      <vt:lpstr>Times New Roman</vt:lpstr>
      <vt:lpstr>Verdana</vt:lpstr>
      <vt:lpstr>Wingdings 2</vt:lpstr>
      <vt:lpstr>Wingdings 3</vt:lpstr>
      <vt:lpstr>Hol</vt:lpstr>
      <vt:lpstr>Temat 4</vt:lpstr>
      <vt:lpstr>Sortowanie szybkie (quicksort)</vt:lpstr>
      <vt:lpstr>Sortowanie szybkie (Wersja Tony’ego Hoare’a) – oparte jest o algorytm Flagi Polskiej</vt:lpstr>
      <vt:lpstr>Schemat NS algorytmu sortowania szybkiego (Wersja Nick’a Lomuto)</vt:lpstr>
      <vt:lpstr>Przykład działania</vt:lpstr>
      <vt:lpstr>Zadanie do zaprogramowania</vt:lpstr>
      <vt:lpstr>Ciekawostka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MTokovarov</dc:creator>
  <cp:lastModifiedBy>user</cp:lastModifiedBy>
  <cp:revision>136</cp:revision>
  <dcterms:created xsi:type="dcterms:W3CDTF">2018-03-06T10:08:03Z</dcterms:created>
  <dcterms:modified xsi:type="dcterms:W3CDTF">2020-03-30T13:46:32Z</dcterms:modified>
</cp:coreProperties>
</file>