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6" r:id="rId3"/>
    <p:sldId id="263" r:id="rId4"/>
    <p:sldId id="265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Zck7SWbb83TBq8BEzv4p+KEJg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8607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533400" y="3370052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Alex Shi &amp; Jakub Bester</a:t>
            </a: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8432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Project #2 (FISA Project)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#1</a:t>
            </a:r>
          </a:p>
          <a:p>
            <a:pPr lvl="1"/>
            <a:r>
              <a:rPr lang="en-US" sz="1400" b="1" dirty="0"/>
              <a:t>s</a:t>
            </a:r>
            <a:r>
              <a:rPr lang="en-US" sz="1400" b="1" dirty="0" smtClean="0"/>
              <a:t>urveillance: </a:t>
            </a:r>
            <a:r>
              <a:rPr lang="en-US" sz="1400" dirty="0" smtClean="0"/>
              <a:t>other and over the wire</a:t>
            </a:r>
          </a:p>
          <a:p>
            <a:pPr lvl="1"/>
            <a:r>
              <a:rPr lang="en-US" sz="1400" b="1" dirty="0"/>
              <a:t>s</a:t>
            </a:r>
            <a:r>
              <a:rPr lang="en-US" sz="1400" b="1" dirty="0" smtClean="0"/>
              <a:t>ender: </a:t>
            </a:r>
            <a:r>
              <a:rPr lang="en-US" sz="1400" dirty="0" smtClean="0"/>
              <a:t>in the U.S.A. and is American</a:t>
            </a:r>
          </a:p>
          <a:p>
            <a:pPr lvl="1"/>
            <a:r>
              <a:rPr lang="en-US" sz="1400" b="1" dirty="0"/>
              <a:t>r</a:t>
            </a:r>
            <a:r>
              <a:rPr lang="en-US" sz="1400" b="1" dirty="0" smtClean="0"/>
              <a:t>eceiver: </a:t>
            </a:r>
            <a:r>
              <a:rPr lang="en-US" sz="1400" dirty="0" smtClean="0"/>
              <a:t>not in the U.S.A. and is not American</a:t>
            </a:r>
          </a:p>
          <a:p>
            <a:pPr lvl="1"/>
            <a:r>
              <a:rPr lang="en-US" sz="1400" b="1" dirty="0" smtClean="0"/>
              <a:t>warrant: </a:t>
            </a:r>
            <a:r>
              <a:rPr lang="en-US" sz="1400" dirty="0"/>
              <a:t>is needed, expectation of </a:t>
            </a:r>
            <a:r>
              <a:rPr lang="en-US" sz="1400" dirty="0" smtClean="0"/>
              <a:t>privacy</a:t>
            </a:r>
          </a:p>
          <a:p>
            <a:pPr lvl="1"/>
            <a:r>
              <a:rPr lang="en-US" sz="1400" b="1" dirty="0" smtClean="0"/>
              <a:t>IF </a:t>
            </a:r>
            <a:r>
              <a:rPr lang="en-US" sz="1400" dirty="0" smtClean="0"/>
              <a:t>target person </a:t>
            </a:r>
            <a:r>
              <a:rPr lang="en-US" sz="1400" dirty="0"/>
              <a:t>is </a:t>
            </a:r>
            <a:r>
              <a:rPr lang="en-US" sz="1400" dirty="0" smtClean="0"/>
              <a:t>American </a:t>
            </a:r>
            <a:r>
              <a:rPr lang="en-US" sz="1400" dirty="0"/>
              <a:t>→ </a:t>
            </a:r>
            <a:r>
              <a:rPr lang="en-US" sz="1400" dirty="0" smtClean="0"/>
              <a:t>True</a:t>
            </a:r>
            <a:endParaRPr lang="en-US" sz="1400" dirty="0"/>
          </a:p>
          <a:p>
            <a:pPr lvl="1"/>
            <a:r>
              <a:rPr lang="en-US" sz="1400" b="1" dirty="0" smtClean="0"/>
              <a:t>IF</a:t>
            </a:r>
            <a:r>
              <a:rPr lang="en-US" sz="1400" dirty="0" smtClean="0"/>
              <a:t> </a:t>
            </a:r>
            <a:r>
              <a:rPr lang="en-US" sz="1400" dirty="0"/>
              <a:t>sender not </a:t>
            </a:r>
            <a:r>
              <a:rPr lang="en-US" sz="1400" dirty="0" smtClean="0"/>
              <a:t>American </a:t>
            </a:r>
            <a:r>
              <a:rPr lang="en-US" sz="1400" dirty="0"/>
              <a:t>→ </a:t>
            </a:r>
            <a:r>
              <a:rPr lang="en-US" sz="1400" dirty="0" smtClean="0"/>
              <a:t>False</a:t>
            </a:r>
          </a:p>
          <a:p>
            <a:pPr marL="365760" lvl="1" indent="0">
              <a:buNone/>
            </a:pPr>
            <a:endParaRPr lang="en-US" sz="1400" dirty="0"/>
          </a:p>
          <a:p>
            <a:r>
              <a:rPr lang="en-US" sz="2000" dirty="0"/>
              <a:t>Example #2</a:t>
            </a:r>
          </a:p>
          <a:p>
            <a:pPr lvl="1"/>
            <a:r>
              <a:rPr lang="en-US" sz="1400" dirty="0" smtClean="0"/>
              <a:t>relevant information</a:t>
            </a:r>
          </a:p>
          <a:p>
            <a:pPr lvl="1"/>
            <a:r>
              <a:rPr lang="en-US" sz="1400" b="1" dirty="0" smtClean="0"/>
              <a:t>investigation:</a:t>
            </a:r>
            <a:r>
              <a:rPr lang="en-US" sz="1400" dirty="0" smtClean="0"/>
              <a:t> relevant to it and in process</a:t>
            </a:r>
          </a:p>
          <a:p>
            <a:pPr lvl="1"/>
            <a:r>
              <a:rPr lang="en-US" sz="1400" b="1" dirty="0"/>
              <a:t>m</a:t>
            </a:r>
            <a:r>
              <a:rPr lang="en-US" sz="1400" b="1" dirty="0" smtClean="0"/>
              <a:t>onitoring: </a:t>
            </a:r>
            <a:r>
              <a:rPr lang="en-US" sz="1400" dirty="0" smtClean="0"/>
              <a:t>authorized, over the wire, electronic means, </a:t>
            </a:r>
            <a:r>
              <a:rPr lang="en-US" sz="1400" dirty="0"/>
              <a:t>no </a:t>
            </a:r>
            <a:r>
              <a:rPr lang="en-US" sz="1400" dirty="0" smtClean="0"/>
              <a:t>consent</a:t>
            </a:r>
          </a:p>
          <a:p>
            <a:pPr lvl="1"/>
            <a:r>
              <a:rPr lang="en-US" sz="1400" dirty="0" smtClean="0"/>
              <a:t>sender/receiver: in the U.S.A. (sender American)</a:t>
            </a:r>
          </a:p>
          <a:p>
            <a:pPr lvl="1"/>
            <a:r>
              <a:rPr lang="en-US" sz="1400" b="1" dirty="0" smtClean="0"/>
              <a:t>IF </a:t>
            </a:r>
            <a:r>
              <a:rPr lang="en-US" sz="1400" dirty="0" smtClean="0"/>
              <a:t>above is true </a:t>
            </a:r>
            <a:r>
              <a:rPr lang="en-US" sz="1400" dirty="0"/>
              <a:t>→ F</a:t>
            </a:r>
            <a:r>
              <a:rPr lang="en-US" sz="1400" dirty="0" smtClean="0"/>
              <a:t>alse</a:t>
            </a:r>
          </a:p>
          <a:p>
            <a:pPr lvl="1"/>
            <a:r>
              <a:rPr lang="en-US" sz="1400" b="1" dirty="0" smtClean="0"/>
              <a:t>IF</a:t>
            </a:r>
            <a:r>
              <a:rPr lang="en-US" sz="1400" dirty="0" smtClean="0"/>
              <a:t> </a:t>
            </a:r>
            <a:r>
              <a:rPr lang="en-US" sz="1400" dirty="0"/>
              <a:t>not authorized (section2511 is false) → T</a:t>
            </a:r>
            <a:r>
              <a:rPr lang="en-US" sz="1400" dirty="0" smtClean="0"/>
              <a:t>rue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#3</a:t>
            </a:r>
          </a:p>
          <a:p>
            <a:pPr lvl="1"/>
            <a:r>
              <a:rPr lang="en-US" sz="1400" b="1" dirty="0" smtClean="0"/>
              <a:t>acquisition: </a:t>
            </a:r>
            <a:r>
              <a:rPr lang="en-US" sz="1400" dirty="0" smtClean="0"/>
              <a:t>intentional and </a:t>
            </a:r>
            <a:r>
              <a:rPr lang="en-US" sz="1400" dirty="0"/>
              <a:t>electronic, </a:t>
            </a:r>
            <a:endParaRPr lang="en-US" sz="1400" dirty="0" smtClean="0"/>
          </a:p>
          <a:p>
            <a:pPr lvl="1"/>
            <a:r>
              <a:rPr lang="en-US" sz="1400" b="1" dirty="0" smtClean="0"/>
              <a:t>received/sender:</a:t>
            </a:r>
            <a:r>
              <a:rPr lang="en-US" sz="1400" dirty="0" smtClean="0"/>
              <a:t> in the U.S.A.</a:t>
            </a:r>
          </a:p>
          <a:p>
            <a:pPr lvl="1"/>
            <a:r>
              <a:rPr lang="en-US" sz="1400" b="1" dirty="0"/>
              <a:t>w</a:t>
            </a:r>
            <a:r>
              <a:rPr lang="en-US" sz="1400" b="1" dirty="0" smtClean="0"/>
              <a:t>arrant: </a:t>
            </a:r>
            <a:r>
              <a:rPr lang="en-US" sz="1400" dirty="0" smtClean="0"/>
              <a:t>is needed, expectation of privacy</a:t>
            </a:r>
          </a:p>
          <a:p>
            <a:pPr lvl="1"/>
            <a:r>
              <a:rPr lang="en-US" sz="1400" b="1" dirty="0" smtClean="0"/>
              <a:t>IF </a:t>
            </a:r>
            <a:r>
              <a:rPr lang="en-US" sz="1400" dirty="0" smtClean="0"/>
              <a:t>above is true → </a:t>
            </a:r>
            <a:r>
              <a:rPr lang="en-US" sz="1400" dirty="0"/>
              <a:t>T</a:t>
            </a:r>
            <a:r>
              <a:rPr lang="en-US" sz="1400" dirty="0" smtClean="0"/>
              <a:t>rue</a:t>
            </a:r>
            <a:endParaRPr lang="en-US" sz="1400" dirty="0"/>
          </a:p>
          <a:p>
            <a:pPr lvl="1"/>
            <a:r>
              <a:rPr lang="en-US" sz="1400" b="1" dirty="0" smtClean="0"/>
              <a:t>IF </a:t>
            </a:r>
            <a:r>
              <a:rPr lang="en-US" sz="1400" dirty="0" smtClean="0"/>
              <a:t>not </a:t>
            </a:r>
            <a:r>
              <a:rPr lang="en-US" sz="1400" dirty="0"/>
              <a:t>sent from </a:t>
            </a:r>
            <a:r>
              <a:rPr lang="en-US" sz="1400" dirty="0" smtClean="0"/>
              <a:t>U.S.A. → False</a:t>
            </a:r>
          </a:p>
          <a:p>
            <a:pPr marL="365760" lvl="1" indent="0">
              <a:buNone/>
            </a:pPr>
            <a:endParaRPr lang="en-US" sz="1400" smtClean="0"/>
          </a:p>
          <a:p>
            <a:pPr marL="365760" lvl="1" indent="0">
              <a:buNone/>
            </a:pPr>
            <a:endParaRPr lang="en-US" sz="1400" dirty="0"/>
          </a:p>
          <a:p>
            <a:r>
              <a:rPr lang="en-US" sz="2000" dirty="0"/>
              <a:t>Example #4</a:t>
            </a:r>
          </a:p>
          <a:p>
            <a:pPr lvl="1"/>
            <a:r>
              <a:rPr lang="en-US" sz="1400" dirty="0" smtClean="0"/>
              <a:t>intention </a:t>
            </a:r>
            <a:r>
              <a:rPr lang="en-US" sz="1400" dirty="0"/>
              <a:t>to </a:t>
            </a:r>
            <a:r>
              <a:rPr lang="en-US" sz="1400" dirty="0" smtClean="0"/>
              <a:t>monitor</a:t>
            </a:r>
          </a:p>
          <a:p>
            <a:pPr lvl="1"/>
            <a:r>
              <a:rPr lang="en-US" sz="1400" b="1" dirty="0"/>
              <a:t>d</a:t>
            </a:r>
            <a:r>
              <a:rPr lang="en-US" sz="1400" b="1" dirty="0" smtClean="0"/>
              <a:t>evice:</a:t>
            </a:r>
            <a:r>
              <a:rPr lang="en-US" sz="1400" dirty="0" smtClean="0"/>
              <a:t> in the U.S.A., </a:t>
            </a:r>
            <a:r>
              <a:rPr lang="en-US" sz="1400" dirty="0"/>
              <a:t>mechanical, not wire/radio, </a:t>
            </a:r>
            <a:endParaRPr lang="en-US" sz="1400" dirty="0" smtClean="0"/>
          </a:p>
          <a:p>
            <a:pPr lvl="1"/>
            <a:r>
              <a:rPr lang="en-US" sz="1400" b="1" dirty="0"/>
              <a:t>w</a:t>
            </a:r>
            <a:r>
              <a:rPr lang="en-US" sz="1400" b="1" dirty="0" smtClean="0"/>
              <a:t>arrant: </a:t>
            </a:r>
            <a:r>
              <a:rPr lang="en-US" sz="1400" dirty="0" smtClean="0"/>
              <a:t>needed, </a:t>
            </a:r>
            <a:r>
              <a:rPr lang="en-US" sz="1400" dirty="0"/>
              <a:t>privacy </a:t>
            </a:r>
            <a:r>
              <a:rPr lang="en-US" sz="1400" dirty="0" smtClean="0"/>
              <a:t>expectation</a:t>
            </a:r>
          </a:p>
          <a:p>
            <a:pPr lvl="1"/>
            <a:r>
              <a:rPr lang="en-US" sz="1400" b="1" dirty="0" smtClean="0"/>
              <a:t>IF</a:t>
            </a:r>
            <a:r>
              <a:rPr lang="en-US" sz="1400" dirty="0" smtClean="0"/>
              <a:t> above is true </a:t>
            </a:r>
            <a:r>
              <a:rPr lang="en-US" sz="1400" dirty="0"/>
              <a:t>→ </a:t>
            </a:r>
            <a:r>
              <a:rPr lang="en-US" sz="1400" dirty="0" smtClean="0"/>
              <a:t>True</a:t>
            </a:r>
            <a:endParaRPr lang="en-US" sz="1400" dirty="0"/>
          </a:p>
          <a:p>
            <a:pPr lvl="1"/>
            <a:r>
              <a:rPr lang="en-US" sz="1400" b="1" dirty="0" smtClean="0"/>
              <a:t>IF</a:t>
            </a:r>
            <a:r>
              <a:rPr lang="en-US" sz="1400" dirty="0" smtClean="0"/>
              <a:t> radio </a:t>
            </a:r>
            <a:r>
              <a:rPr lang="en-US" sz="1400" dirty="0"/>
              <a:t>→ F</a:t>
            </a:r>
            <a:r>
              <a:rPr lang="en-US" sz="1400" dirty="0" smtClean="0"/>
              <a:t>alse</a:t>
            </a: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8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ery </a:t>
            </a:r>
            <a:r>
              <a:rPr lang="en-US" b="1" dirty="0" smtClean="0"/>
              <a:t>slow tool</a:t>
            </a:r>
            <a:r>
              <a:rPr lang="en-US" dirty="0" smtClean="0"/>
              <a:t> (versus visibility)</a:t>
            </a:r>
          </a:p>
          <a:p>
            <a:pPr lvl="1"/>
            <a:r>
              <a:rPr lang="en-US" dirty="0" smtClean="0"/>
              <a:t>that can’t handle many scenarios at once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imitation of using Selenium</a:t>
            </a:r>
          </a:p>
          <a:p>
            <a:r>
              <a:rPr lang="en-US" dirty="0" smtClean="0"/>
              <a:t>relies on primitives of terms that would need to be formalized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odeling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ambiguous terms.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. </a:t>
            </a:r>
            <a:r>
              <a:rPr lang="en-US" dirty="0" smtClean="0"/>
              <a:t>intentional, “reasonable </a:t>
            </a:r>
            <a:r>
              <a:rPr lang="en-US" dirty="0"/>
              <a:t>expectations of </a:t>
            </a:r>
            <a:r>
              <a:rPr lang="en-US" dirty="0" smtClean="0"/>
              <a:t>privacy”</a:t>
            </a:r>
            <a:endParaRPr lang="en-US" dirty="0"/>
          </a:p>
          <a:p>
            <a:pPr lvl="1"/>
            <a:r>
              <a:rPr lang="en-US" dirty="0"/>
              <a:t>differentiating between circumstances</a:t>
            </a:r>
          </a:p>
          <a:p>
            <a:r>
              <a:rPr lang="en-US" b="1" dirty="0"/>
              <a:t>t</a:t>
            </a:r>
            <a:r>
              <a:rPr lang="en-US" b="1" dirty="0" smtClean="0"/>
              <a:t>ranslation</a:t>
            </a:r>
            <a:r>
              <a:rPr lang="en-US" b="1" dirty="0"/>
              <a:t>: </a:t>
            </a:r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convert inputs into formulaic axioms</a:t>
            </a:r>
          </a:p>
          <a:p>
            <a:r>
              <a:rPr lang="en-US" b="1" dirty="0"/>
              <a:t>GUI:</a:t>
            </a:r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to communicate clearly to users</a:t>
            </a:r>
          </a:p>
          <a:p>
            <a:r>
              <a:rPr lang="en-US" dirty="0" smtClean="0"/>
              <a:t>our inherent interpretations of the law</a:t>
            </a:r>
            <a:endParaRPr lang="en-US" dirty="0" smtClean="0"/>
          </a:p>
          <a:p>
            <a:r>
              <a:rPr lang="en-US" dirty="0" smtClean="0"/>
              <a:t>minor </a:t>
            </a:r>
            <a:r>
              <a:rPr lang="en-US" dirty="0"/>
              <a:t>challenges in implementing the final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minor </a:t>
            </a:r>
            <a:r>
              <a:rPr lang="en-US" dirty="0"/>
              <a:t>logical errors </a:t>
            </a:r>
            <a:r>
              <a:rPr lang="en-US" dirty="0" smtClean="0"/>
              <a:t>in final </a:t>
            </a:r>
            <a:r>
              <a:rPr lang="en-US" dirty="0"/>
              <a:t>model for defining "Electronic Surveillance."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Challenges/Difficulties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59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29</TotalTime>
  <Words>279</Words>
  <Application>Microsoft Office PowerPoint</Application>
  <PresentationFormat>Custom</PresentationFormat>
  <Paragraphs>46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Project #2 (FISA Project)</vt:lpstr>
      <vt:lpstr>Examples/Demonstration</vt:lpstr>
      <vt:lpstr>Limitations of Tool</vt:lpstr>
      <vt:lpstr>Challenges/Difficulties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#2 (FISA Project)</dc:title>
  <dc:creator>Bester, Jakub</dc:creator>
  <cp:lastModifiedBy>Jakub Bester</cp:lastModifiedBy>
  <cp:revision>108</cp:revision>
  <dcterms:created xsi:type="dcterms:W3CDTF">2022-11-28T00:52:10Z</dcterms:created>
  <dcterms:modified xsi:type="dcterms:W3CDTF">2022-11-29T16:43:05Z</dcterms:modified>
</cp:coreProperties>
</file>