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321" r:id="rId8"/>
    <p:sldId id="262" r:id="rId9"/>
    <p:sldId id="264" r:id="rId10"/>
    <p:sldId id="265" r:id="rId11"/>
    <p:sldId id="266" r:id="rId12"/>
    <p:sldId id="267" r:id="rId13"/>
    <p:sldId id="268" r:id="rId14"/>
    <p:sldId id="269" r:id="rId15"/>
    <p:sldId id="270" r:id="rId16"/>
    <p:sldId id="271" r:id="rId17"/>
    <p:sldId id="272" r:id="rId18"/>
    <p:sldId id="274" r:id="rId19"/>
    <p:sldId id="280" r:id="rId20"/>
    <p:sldId id="322" r:id="rId21"/>
    <p:sldId id="292" r:id="rId22"/>
    <p:sldId id="293" r:id="rId23"/>
    <p:sldId id="294" r:id="rId24"/>
    <p:sldId id="320" r:id="rId25"/>
    <p:sldId id="319" r:id="rId26"/>
    <p:sldId id="318" r:id="rId27"/>
    <p:sldId id="296" r:id="rId28"/>
    <p:sldId id="297" r:id="rId29"/>
    <p:sldId id="298" r:id="rId30"/>
    <p:sldId id="299" r:id="rId31"/>
    <p:sldId id="32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33E474E1-66F2-072F-5445-1B071ED01299}"/>
              </a:ext>
            </a:extLst>
          </p:cNvPr>
          <p:cNvSpPr txBox="1"/>
          <p:nvPr/>
        </p:nvSpPr>
        <p:spPr>
          <a:xfrm>
            <a:off x="373010" y="4094364"/>
            <a:ext cx="5451110" cy="175437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800" kern="1200" dirty="0">
                <a:solidFill>
                  <a:schemeClr val="tx1"/>
                </a:solidFill>
                <a:latin typeface="+mj-lt"/>
                <a:ea typeface="+mj-ea"/>
                <a:cs typeface="+mj-cs"/>
              </a:rPr>
              <a:t>Introduction to Angular with a simple but complete project</a:t>
            </a:r>
          </a:p>
        </p:txBody>
      </p:sp>
      <p:pic>
        <p:nvPicPr>
          <p:cNvPr id="6" name="Рисунок 5">
            <a:extLst>
              <a:ext uri="{FF2B5EF4-FFF2-40B4-BE49-F238E27FC236}">
                <a16:creationId xmlns:a16="http://schemas.microsoft.com/office/drawing/2014/main" id="{84D9A71F-A185-102E-B725-90AEB8817C61}"/>
              </a:ext>
            </a:extLst>
          </p:cNvPr>
          <p:cNvPicPr>
            <a:picLocks noChangeAspect="1"/>
          </p:cNvPicPr>
          <p:nvPr/>
        </p:nvPicPr>
        <p:blipFill>
          <a:blip r:embed="rId2"/>
          <a:stretch>
            <a:fillRect/>
          </a:stretch>
        </p:blipFill>
        <p:spPr>
          <a:xfrm>
            <a:off x="3993356" y="1344800"/>
            <a:ext cx="4614862" cy="1176790"/>
          </a:xfrm>
          <a:prstGeom prst="rect">
            <a:avLst/>
          </a:prstGeom>
        </p:spPr>
      </p:pic>
      <p:sp>
        <p:nvSpPr>
          <p:cNvPr id="7" name="TextBox 6">
            <a:extLst>
              <a:ext uri="{FF2B5EF4-FFF2-40B4-BE49-F238E27FC236}">
                <a16:creationId xmlns:a16="http://schemas.microsoft.com/office/drawing/2014/main" id="{220A7244-92A7-CB3B-3F26-7C679DEB9503}"/>
              </a:ext>
            </a:extLst>
          </p:cNvPr>
          <p:cNvSpPr txBox="1"/>
          <p:nvPr/>
        </p:nvSpPr>
        <p:spPr>
          <a:xfrm>
            <a:off x="5824120" y="6420465"/>
            <a:ext cx="3195298" cy="369332"/>
          </a:xfrm>
          <a:prstGeom prst="rect">
            <a:avLst/>
          </a:prstGeom>
          <a:noFill/>
        </p:spPr>
        <p:txBody>
          <a:bodyPr wrap="none" rtlCol="0">
            <a:spAutoFit/>
          </a:bodyPr>
          <a:lstStyle/>
          <a:p>
            <a:r>
              <a:rPr lang="en-US" dirty="0"/>
              <a:t>Artem Sikirinskyi 65119 Group 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311DD5B-FC76-6F4A-EDB9-924F21ACF58F}"/>
              </a:ext>
            </a:extLst>
          </p:cNvPr>
          <p:cNvSpPr txBox="1"/>
          <p:nvPr/>
        </p:nvSpPr>
        <p:spPr>
          <a:xfrm>
            <a:off x="646774" y="552115"/>
            <a:ext cx="2570251" cy="3908586"/>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en-US" sz="2800" dirty="0"/>
              <a:t>After install </a:t>
            </a:r>
            <a:r>
              <a:rPr lang="en-US" sz="2800" dirty="0" err="1"/>
              <a:t>npm</a:t>
            </a:r>
            <a:r>
              <a:rPr lang="en-US" sz="2800" dirty="0"/>
              <a:t>, install typescript and angular cli using the </a:t>
            </a:r>
            <a:r>
              <a:rPr lang="en-US" sz="2800" dirty="0" err="1"/>
              <a:t>npm</a:t>
            </a:r>
            <a:r>
              <a:rPr lang="en-US" sz="2800" dirty="0"/>
              <a:t> of node. </a:t>
            </a:r>
            <a:r>
              <a:rPr lang="en-US" sz="2800" dirty="0" err="1"/>
              <a:t>js</a:t>
            </a:r>
            <a:endParaRPr lang="en-US" sz="2800" dirty="0"/>
          </a:p>
          <a:p>
            <a:pPr indent="-228600" defTabSz="914400">
              <a:lnSpc>
                <a:spcPct val="90000"/>
              </a:lnSpc>
              <a:spcAft>
                <a:spcPts val="600"/>
              </a:spcAft>
              <a:buFont typeface="Arial" panose="020B0604020202020204" pitchFamily="34" charset="0"/>
              <a:buChar char="•"/>
            </a:pPr>
            <a:endParaRPr lang="en-US" sz="2800" dirty="0"/>
          </a:p>
          <a:p>
            <a:pPr indent="-228600" defTabSz="914400">
              <a:lnSpc>
                <a:spcPct val="90000"/>
              </a:lnSpc>
              <a:spcAft>
                <a:spcPts val="600"/>
              </a:spcAft>
              <a:buFont typeface="Arial" panose="020B0604020202020204" pitchFamily="34" charset="0"/>
              <a:buChar char="•"/>
            </a:pPr>
            <a:r>
              <a:rPr lang="en-US" sz="2800" dirty="0" err="1"/>
              <a:t>sudo</a:t>
            </a:r>
            <a:r>
              <a:rPr lang="en-US" sz="2800" dirty="0"/>
              <a:t> </a:t>
            </a:r>
            <a:r>
              <a:rPr lang="en-US" sz="2800" dirty="0" err="1"/>
              <a:t>npm</a:t>
            </a:r>
            <a:r>
              <a:rPr lang="en-US" sz="2800" dirty="0"/>
              <a:t> </a:t>
            </a:r>
            <a:r>
              <a:rPr lang="en-US" sz="2800" dirty="0" err="1"/>
              <a:t>intall</a:t>
            </a:r>
            <a:r>
              <a:rPr lang="en-US" sz="2800" dirty="0"/>
              <a:t> —g typescript</a:t>
            </a:r>
          </a:p>
          <a:p>
            <a:pPr indent="-228600" defTabSz="914400">
              <a:lnSpc>
                <a:spcPct val="90000"/>
              </a:lnSpc>
              <a:spcAft>
                <a:spcPts val="600"/>
              </a:spcAft>
              <a:buFont typeface="Arial" panose="020B0604020202020204" pitchFamily="34" charset="0"/>
              <a:buChar char="•"/>
            </a:pPr>
            <a:endParaRPr lang="en-US" sz="2800" dirty="0"/>
          </a:p>
          <a:p>
            <a:pPr indent="-228600" defTabSz="914400">
              <a:lnSpc>
                <a:spcPct val="90000"/>
              </a:lnSpc>
              <a:spcAft>
                <a:spcPts val="600"/>
              </a:spcAft>
              <a:buFont typeface="Arial" panose="020B0604020202020204" pitchFamily="34" charset="0"/>
              <a:buChar char="•"/>
            </a:pPr>
            <a:r>
              <a:rPr lang="en-US" sz="2800" dirty="0" err="1"/>
              <a:t>sudo</a:t>
            </a:r>
            <a:r>
              <a:rPr lang="en-US" sz="2800" dirty="0"/>
              <a:t> </a:t>
            </a:r>
            <a:r>
              <a:rPr lang="en-US" sz="2800" dirty="0" err="1"/>
              <a:t>npm</a:t>
            </a:r>
            <a:r>
              <a:rPr lang="en-US" sz="2800" dirty="0"/>
              <a:t> </a:t>
            </a:r>
            <a:r>
              <a:rPr lang="en-US" sz="2800" dirty="0" err="1"/>
              <a:t>intall</a:t>
            </a:r>
            <a:r>
              <a:rPr lang="en-US" sz="2800" dirty="0"/>
              <a:t> -g @angular/cli</a:t>
            </a:r>
          </a:p>
        </p:txBody>
      </p:sp>
      <p:pic>
        <p:nvPicPr>
          <p:cNvPr id="3" name="Рисунок 2">
            <a:extLst>
              <a:ext uri="{FF2B5EF4-FFF2-40B4-BE49-F238E27FC236}">
                <a16:creationId xmlns:a16="http://schemas.microsoft.com/office/drawing/2014/main" id="{FA0C2BF4-E2C5-B5DD-CE00-8EB9991A71CE}"/>
              </a:ext>
            </a:extLst>
          </p:cNvPr>
          <p:cNvPicPr>
            <a:picLocks noChangeAspect="1"/>
          </p:cNvPicPr>
          <p:nvPr/>
        </p:nvPicPr>
        <p:blipFill>
          <a:blip r:embed="rId2"/>
          <a:stretch>
            <a:fillRect/>
          </a:stretch>
        </p:blipFill>
        <p:spPr>
          <a:xfrm>
            <a:off x="3699054" y="2088457"/>
            <a:ext cx="5257033" cy="2681086"/>
          </a:xfrm>
          <a:prstGeom prst="rect">
            <a:avLst/>
          </a:prstGeom>
        </p:spPr>
      </p:pic>
    </p:spTree>
    <p:extLst>
      <p:ext uri="{BB962C8B-B14F-4D97-AF65-F5344CB8AC3E}">
        <p14:creationId xmlns:p14="http://schemas.microsoft.com/office/powerpoint/2010/main" val="285759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a:extLst>
              <a:ext uri="{FF2B5EF4-FFF2-40B4-BE49-F238E27FC236}">
                <a16:creationId xmlns:a16="http://schemas.microsoft.com/office/drawing/2014/main" id="{64777DBD-08A6-749D-15DD-8ED9FD414D4B}"/>
              </a:ext>
            </a:extLst>
          </p:cNvPr>
          <p:cNvPicPr>
            <a:picLocks noChangeAspect="1"/>
          </p:cNvPicPr>
          <p:nvPr/>
        </p:nvPicPr>
        <p:blipFill>
          <a:blip r:embed="rId2"/>
          <a:stretch>
            <a:fillRect/>
          </a:stretch>
        </p:blipFill>
        <p:spPr>
          <a:xfrm>
            <a:off x="482600" y="1987487"/>
            <a:ext cx="8178799" cy="288302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99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DEC319AA-8E4E-C55F-1F57-EE77A507BDCB}"/>
              </a:ext>
            </a:extLst>
          </p:cNvPr>
          <p:cNvSpPr txBox="1"/>
          <p:nvPr/>
        </p:nvSpPr>
        <p:spPr>
          <a:xfrm>
            <a:off x="621506" y="494414"/>
            <a:ext cx="7900987" cy="81740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100" kern="1200">
                <a:solidFill>
                  <a:schemeClr val="tx1"/>
                </a:solidFill>
                <a:latin typeface="+mj-lt"/>
                <a:ea typeface="+mj-ea"/>
                <a:cs typeface="+mj-cs"/>
              </a:rPr>
              <a:t>Create a new Project by Angular</a:t>
            </a:r>
          </a:p>
        </p:txBody>
      </p:sp>
      <p:pic>
        <p:nvPicPr>
          <p:cNvPr id="5" name="Рисунок 4">
            <a:extLst>
              <a:ext uri="{FF2B5EF4-FFF2-40B4-BE49-F238E27FC236}">
                <a16:creationId xmlns:a16="http://schemas.microsoft.com/office/drawing/2014/main" id="{6ED3D490-B6C5-D43C-63DD-DB59354A9907}"/>
              </a:ext>
            </a:extLst>
          </p:cNvPr>
          <p:cNvPicPr>
            <a:picLocks noChangeAspect="1"/>
          </p:cNvPicPr>
          <p:nvPr/>
        </p:nvPicPr>
        <p:blipFill>
          <a:blip r:embed="rId2"/>
          <a:stretch>
            <a:fillRect/>
          </a:stretch>
        </p:blipFill>
        <p:spPr>
          <a:xfrm>
            <a:off x="1183086" y="2354239"/>
            <a:ext cx="6777827" cy="3948085"/>
          </a:xfrm>
          <a:prstGeom prst="rect">
            <a:avLst/>
          </a:prstGeom>
        </p:spPr>
      </p:pic>
    </p:spTree>
    <p:extLst>
      <p:ext uri="{BB962C8B-B14F-4D97-AF65-F5344CB8AC3E}">
        <p14:creationId xmlns:p14="http://schemas.microsoft.com/office/powerpoint/2010/main" val="88630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6824" y="1204508"/>
            <a:ext cx="3850317" cy="4903967"/>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FD90F70-5626-88EB-58AA-8C4B83AC0FA9}"/>
              </a:ext>
            </a:extLst>
          </p:cNvPr>
          <p:cNvSpPr txBox="1"/>
          <p:nvPr/>
        </p:nvSpPr>
        <p:spPr>
          <a:xfrm>
            <a:off x="401540" y="2248263"/>
            <a:ext cx="2826688" cy="160616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500" kern="1200">
                <a:solidFill>
                  <a:schemeClr val="tx1"/>
                </a:solidFill>
                <a:latin typeface="+mj-lt"/>
                <a:ea typeface="+mj-ea"/>
                <a:cs typeface="+mj-cs"/>
              </a:rPr>
              <a:t>Open angular project in Atom</a:t>
            </a:r>
          </a:p>
        </p:txBody>
      </p:sp>
      <p:pic>
        <p:nvPicPr>
          <p:cNvPr id="3" name="Рисунок 2">
            <a:extLst>
              <a:ext uri="{FF2B5EF4-FFF2-40B4-BE49-F238E27FC236}">
                <a16:creationId xmlns:a16="http://schemas.microsoft.com/office/drawing/2014/main" id="{EA67371C-4F51-3FD0-EA2C-30967681E4B4}"/>
              </a:ext>
            </a:extLst>
          </p:cNvPr>
          <p:cNvPicPr>
            <a:picLocks noChangeAspect="1"/>
          </p:cNvPicPr>
          <p:nvPr/>
        </p:nvPicPr>
        <p:blipFill>
          <a:blip r:embed="rId2"/>
          <a:stretch>
            <a:fillRect/>
          </a:stretch>
        </p:blipFill>
        <p:spPr>
          <a:xfrm>
            <a:off x="5386568" y="1053372"/>
            <a:ext cx="3278366" cy="4751255"/>
          </a:xfrm>
          <a:prstGeom prst="rect">
            <a:avLst/>
          </a:prstGeom>
        </p:spPr>
      </p:pic>
    </p:spTree>
    <p:extLst>
      <p:ext uri="{BB962C8B-B14F-4D97-AF65-F5344CB8AC3E}">
        <p14:creationId xmlns:p14="http://schemas.microsoft.com/office/powerpoint/2010/main" val="20427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5" name="TextBox 4">
            <a:extLst>
              <a:ext uri="{FF2B5EF4-FFF2-40B4-BE49-F238E27FC236}">
                <a16:creationId xmlns:a16="http://schemas.microsoft.com/office/drawing/2014/main" id="{0EFA33F7-3DC8-087D-0C7B-9C10F193B3FC}"/>
              </a:ext>
            </a:extLst>
          </p:cNvPr>
          <p:cNvSpPr txBox="1"/>
          <p:nvPr/>
        </p:nvSpPr>
        <p:spPr>
          <a:xfrm>
            <a:off x="542925" y="509587"/>
            <a:ext cx="5736930" cy="742951"/>
          </a:xfrm>
          <a:prstGeom prst="rect">
            <a:avLst/>
          </a:prstGeom>
        </p:spPr>
        <p:txBody>
          <a:bodyPr vert="horz" lIns="91440" tIns="45720" rIns="91440" bIns="45720" rtlCol="0" anchor="ctr">
            <a:noAutofit/>
          </a:bodyPr>
          <a:lstStyle/>
          <a:p>
            <a:pPr defTabSz="914400">
              <a:lnSpc>
                <a:spcPct val="90000"/>
              </a:lnSpc>
              <a:spcBef>
                <a:spcPct val="0"/>
              </a:spcBef>
              <a:spcAft>
                <a:spcPts val="600"/>
              </a:spcAft>
            </a:pPr>
            <a:r>
              <a:rPr lang="en-US" sz="2000" kern="1200">
                <a:solidFill>
                  <a:schemeClr val="tx1"/>
                </a:solidFill>
                <a:latin typeface="+mj-lt"/>
                <a:ea typeface="+mj-ea"/>
                <a:cs typeface="+mj-cs"/>
              </a:rPr>
              <a:t>Running the project:</a:t>
            </a:r>
            <a:br>
              <a:rPr lang="en-US" sz="2000" kern="1200">
                <a:solidFill>
                  <a:schemeClr val="tx1"/>
                </a:solidFill>
                <a:latin typeface="+mj-lt"/>
                <a:ea typeface="+mj-ea"/>
                <a:cs typeface="+mj-cs"/>
              </a:rPr>
            </a:br>
            <a:r>
              <a:rPr lang="en-US" sz="2000" kern="1200">
                <a:solidFill>
                  <a:schemeClr val="tx1"/>
                </a:solidFill>
                <a:latin typeface="+mj-lt"/>
                <a:ea typeface="+mj-ea"/>
                <a:cs typeface="+mj-cs"/>
              </a:rPr>
              <a:t>ng server inside of project folder </a:t>
            </a:r>
            <a:br>
              <a:rPr lang="en-US" sz="2000" kern="1200">
                <a:solidFill>
                  <a:schemeClr val="tx1"/>
                </a:solidFill>
                <a:latin typeface="+mj-lt"/>
                <a:ea typeface="+mj-ea"/>
                <a:cs typeface="+mj-cs"/>
              </a:rPr>
            </a:br>
            <a:r>
              <a:rPr lang="en-US" sz="2000" kern="1200">
                <a:solidFill>
                  <a:schemeClr val="tx1"/>
                </a:solidFill>
                <a:latin typeface="+mj-lt"/>
                <a:ea typeface="+mj-ea"/>
                <a:cs typeface="+mj-cs"/>
              </a:rPr>
              <a:t>open the browser on http://localhost:4200</a:t>
            </a:r>
          </a:p>
        </p:txBody>
      </p:sp>
      <p:pic>
        <p:nvPicPr>
          <p:cNvPr id="3" name="Рисунок 2">
            <a:extLst>
              <a:ext uri="{FF2B5EF4-FFF2-40B4-BE49-F238E27FC236}">
                <a16:creationId xmlns:a16="http://schemas.microsoft.com/office/drawing/2014/main" id="{4B511135-393F-E09B-9AD1-E2500AE08706}"/>
              </a:ext>
            </a:extLst>
          </p:cNvPr>
          <p:cNvPicPr>
            <a:picLocks noChangeAspect="1"/>
          </p:cNvPicPr>
          <p:nvPr/>
        </p:nvPicPr>
        <p:blipFill>
          <a:blip r:embed="rId2"/>
          <a:stretch>
            <a:fillRect/>
          </a:stretch>
        </p:blipFill>
        <p:spPr>
          <a:xfrm>
            <a:off x="529479" y="2804146"/>
            <a:ext cx="8076135" cy="2665123"/>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01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6824" y="1204508"/>
            <a:ext cx="3850317" cy="4903967"/>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23EDDB74-C22B-6465-0925-D796EBE68C4C}"/>
              </a:ext>
            </a:extLst>
          </p:cNvPr>
          <p:cNvSpPr txBox="1"/>
          <p:nvPr/>
        </p:nvSpPr>
        <p:spPr>
          <a:xfrm>
            <a:off x="401540" y="2248263"/>
            <a:ext cx="2826688" cy="160616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800" kern="1200">
                <a:solidFill>
                  <a:schemeClr val="tx1"/>
                </a:solidFill>
                <a:latin typeface="+mj-lt"/>
                <a:ea typeface="+mj-ea"/>
                <a:cs typeface="+mj-cs"/>
              </a:rPr>
              <a:t>Default Angular Page</a:t>
            </a:r>
          </a:p>
        </p:txBody>
      </p:sp>
      <p:pic>
        <p:nvPicPr>
          <p:cNvPr id="3" name="Рисунок 2">
            <a:extLst>
              <a:ext uri="{FF2B5EF4-FFF2-40B4-BE49-F238E27FC236}">
                <a16:creationId xmlns:a16="http://schemas.microsoft.com/office/drawing/2014/main" id="{57E4818D-CBE2-7C3E-D679-06EA4495501A}"/>
              </a:ext>
            </a:extLst>
          </p:cNvPr>
          <p:cNvPicPr>
            <a:picLocks noChangeAspect="1"/>
          </p:cNvPicPr>
          <p:nvPr/>
        </p:nvPicPr>
        <p:blipFill>
          <a:blip r:embed="rId2"/>
          <a:stretch>
            <a:fillRect/>
          </a:stretch>
        </p:blipFill>
        <p:spPr>
          <a:xfrm>
            <a:off x="5386568" y="870881"/>
            <a:ext cx="3278366" cy="5116238"/>
          </a:xfrm>
          <a:prstGeom prst="rect">
            <a:avLst/>
          </a:prstGeom>
        </p:spPr>
      </p:pic>
    </p:spTree>
    <p:extLst>
      <p:ext uri="{BB962C8B-B14F-4D97-AF65-F5344CB8AC3E}">
        <p14:creationId xmlns:p14="http://schemas.microsoft.com/office/powerpoint/2010/main" val="402706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1D52F5EC-0DE5-F1A6-91B9-FF5FD53C6D47}"/>
              </a:ext>
            </a:extLst>
          </p:cNvPr>
          <p:cNvSpPr txBox="1"/>
          <p:nvPr/>
        </p:nvSpPr>
        <p:spPr>
          <a:xfrm>
            <a:off x="606478" y="463624"/>
            <a:ext cx="2570251" cy="3908586"/>
          </a:xfrm>
          <a:prstGeom prst="rect">
            <a:avLst/>
          </a:prstGeom>
        </p:spPr>
        <p:txBody>
          <a:bodyPr vert="horz" lIns="91440" tIns="45720" rIns="91440" bIns="45720" rtlCol="0">
            <a:noAutofit/>
          </a:bodyPr>
          <a:lstStyle/>
          <a:p>
            <a:pPr defTabSz="914400">
              <a:lnSpc>
                <a:spcPct val="90000"/>
              </a:lnSpc>
              <a:spcAft>
                <a:spcPts val="600"/>
              </a:spcAft>
            </a:pPr>
            <a:r>
              <a:rPr lang="en-US" sz="2800" dirty="0"/>
              <a:t>Angular is based on components:</a:t>
            </a:r>
          </a:p>
          <a:p>
            <a:pPr defTabSz="914400">
              <a:lnSpc>
                <a:spcPct val="90000"/>
              </a:lnSpc>
              <a:spcAft>
                <a:spcPts val="600"/>
              </a:spcAft>
            </a:pPr>
            <a:r>
              <a:rPr lang="en-US" sz="2800" dirty="0"/>
              <a:t>There is already the main component called </a:t>
            </a:r>
            <a:r>
              <a:rPr lang="en-US" sz="2800" dirty="0" err="1"/>
              <a:t>app.component</a:t>
            </a:r>
            <a:r>
              <a:rPr lang="en-US" sz="2800" dirty="0"/>
              <a:t> that shows the “</a:t>
            </a:r>
            <a:r>
              <a:rPr lang="en-US" sz="2800" dirty="0" err="1"/>
              <a:t>Wellcome</a:t>
            </a:r>
            <a:r>
              <a:rPr lang="en-US" sz="2800" dirty="0"/>
              <a:t> to App” page ‘when you access localhost:4200</a:t>
            </a:r>
          </a:p>
        </p:txBody>
      </p:sp>
      <p:pic>
        <p:nvPicPr>
          <p:cNvPr id="3" name="Рисунок 2">
            <a:extLst>
              <a:ext uri="{FF2B5EF4-FFF2-40B4-BE49-F238E27FC236}">
                <a16:creationId xmlns:a16="http://schemas.microsoft.com/office/drawing/2014/main" id="{D7CE3087-307C-4378-9DB4-3EDFFF809BBC}"/>
              </a:ext>
            </a:extLst>
          </p:cNvPr>
          <p:cNvPicPr>
            <a:picLocks noChangeAspect="1"/>
          </p:cNvPicPr>
          <p:nvPr/>
        </p:nvPicPr>
        <p:blipFill>
          <a:blip r:embed="rId2"/>
          <a:stretch>
            <a:fillRect/>
          </a:stretch>
        </p:blipFill>
        <p:spPr>
          <a:xfrm>
            <a:off x="3866079" y="1844374"/>
            <a:ext cx="5153255" cy="3169251"/>
          </a:xfrm>
          <a:prstGeom prst="rect">
            <a:avLst/>
          </a:prstGeom>
        </p:spPr>
      </p:pic>
    </p:spTree>
    <p:extLst>
      <p:ext uri="{BB962C8B-B14F-4D97-AF65-F5344CB8AC3E}">
        <p14:creationId xmlns:p14="http://schemas.microsoft.com/office/powerpoint/2010/main" val="2134267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A801251A-4B6B-8848-8B94-9D56C3A8674C}"/>
              </a:ext>
            </a:extLst>
          </p:cNvPr>
          <p:cNvSpPr txBox="1"/>
          <p:nvPr/>
        </p:nvSpPr>
        <p:spPr>
          <a:xfrm>
            <a:off x="443552" y="239809"/>
            <a:ext cx="2570251" cy="3908586"/>
          </a:xfrm>
          <a:prstGeom prst="rect">
            <a:avLst/>
          </a:prstGeom>
        </p:spPr>
        <p:txBody>
          <a:bodyPr vert="horz" lIns="91440" tIns="45720" rIns="91440" bIns="45720" rtlCol="0">
            <a:noAutofit/>
          </a:bodyPr>
          <a:lstStyle/>
          <a:p>
            <a:pPr defTabSz="914400">
              <a:lnSpc>
                <a:spcPct val="90000"/>
              </a:lnSpc>
              <a:spcAft>
                <a:spcPts val="600"/>
              </a:spcAft>
            </a:pPr>
            <a:r>
              <a:rPr lang="en-US" sz="2800" dirty="0"/>
              <a:t>Angular component have 3 basics parts:</a:t>
            </a:r>
          </a:p>
          <a:p>
            <a:pPr defTabSz="914400">
              <a:lnSpc>
                <a:spcPct val="90000"/>
              </a:lnSpc>
              <a:spcAft>
                <a:spcPts val="600"/>
              </a:spcAft>
            </a:pPr>
            <a:r>
              <a:rPr lang="en-US" sz="2800" dirty="0"/>
              <a:t>name-component.html (the html code of component) + name-component.css (</a:t>
            </a:r>
            <a:r>
              <a:rPr lang="en-US" sz="2800" dirty="0" err="1"/>
              <a:t>css</a:t>
            </a:r>
            <a:r>
              <a:rPr lang="en-US" sz="2800" dirty="0"/>
              <a:t> style of component)</a:t>
            </a:r>
          </a:p>
          <a:p>
            <a:pPr defTabSz="914400">
              <a:lnSpc>
                <a:spcPct val="90000"/>
              </a:lnSpc>
              <a:spcAft>
                <a:spcPts val="600"/>
              </a:spcAft>
            </a:pPr>
            <a:r>
              <a:rPr lang="en-US" sz="2800" dirty="0"/>
              <a:t>name-</a:t>
            </a:r>
            <a:r>
              <a:rPr lang="en-US" sz="2800" dirty="0" err="1"/>
              <a:t>component.ts</a:t>
            </a:r>
            <a:r>
              <a:rPr lang="en-US" sz="2800" dirty="0"/>
              <a:t> (the </a:t>
            </a:r>
            <a:r>
              <a:rPr lang="en-US" sz="2800" dirty="0" err="1"/>
              <a:t>typescritp</a:t>
            </a:r>
            <a:r>
              <a:rPr lang="en-US" sz="2800" dirty="0"/>
              <a:t> of component)</a:t>
            </a:r>
          </a:p>
        </p:txBody>
      </p:sp>
      <p:pic>
        <p:nvPicPr>
          <p:cNvPr id="3" name="Рисунок 2">
            <a:extLst>
              <a:ext uri="{FF2B5EF4-FFF2-40B4-BE49-F238E27FC236}">
                <a16:creationId xmlns:a16="http://schemas.microsoft.com/office/drawing/2014/main" id="{BEDBF411-ABDE-E1ED-BF92-CA44CD416E2F}"/>
              </a:ext>
            </a:extLst>
          </p:cNvPr>
          <p:cNvPicPr>
            <a:picLocks noChangeAspect="1"/>
          </p:cNvPicPr>
          <p:nvPr/>
        </p:nvPicPr>
        <p:blipFill>
          <a:blip r:embed="rId2"/>
          <a:stretch>
            <a:fillRect/>
          </a:stretch>
        </p:blipFill>
        <p:spPr>
          <a:xfrm>
            <a:off x="3651512" y="1848465"/>
            <a:ext cx="5393065" cy="3316734"/>
          </a:xfrm>
          <a:prstGeom prst="rect">
            <a:avLst/>
          </a:prstGeom>
        </p:spPr>
      </p:pic>
    </p:spTree>
    <p:extLst>
      <p:ext uri="{BB962C8B-B14F-4D97-AF65-F5344CB8AC3E}">
        <p14:creationId xmlns:p14="http://schemas.microsoft.com/office/powerpoint/2010/main" val="342558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2">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42443" y="2"/>
            <a:ext cx="5701557"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0D5B023E-F2D5-F9FE-77F3-0A3C4FD4FB2C}"/>
              </a:ext>
            </a:extLst>
          </p:cNvPr>
          <p:cNvSpPr txBox="1"/>
          <p:nvPr/>
        </p:nvSpPr>
        <p:spPr>
          <a:xfrm>
            <a:off x="1294343" y="580484"/>
            <a:ext cx="2922812" cy="1591318"/>
          </a:xfrm>
          <a:prstGeom prst="rect">
            <a:avLst/>
          </a:prstGeom>
        </p:spPr>
        <p:txBody>
          <a:bodyPr vert="horz" lIns="91440" tIns="45720" rIns="91440" bIns="45720" rtlCol="0">
            <a:noAutofit/>
          </a:bodyPr>
          <a:lstStyle/>
          <a:p>
            <a:pPr defTabSz="914400">
              <a:lnSpc>
                <a:spcPct val="90000"/>
              </a:lnSpc>
              <a:spcAft>
                <a:spcPts val="600"/>
              </a:spcAft>
            </a:pPr>
            <a:r>
              <a:rPr lang="en-US" sz="2400" dirty="0"/>
              <a:t>Create Angular components: </a:t>
            </a:r>
          </a:p>
          <a:p>
            <a:pPr indent="-228600" defTabSz="914400">
              <a:lnSpc>
                <a:spcPct val="90000"/>
              </a:lnSpc>
              <a:spcAft>
                <a:spcPts val="600"/>
              </a:spcAft>
              <a:buFont typeface="Arial" panose="020B0604020202020204" pitchFamily="34" charset="0"/>
              <a:buChar char="•"/>
            </a:pPr>
            <a:r>
              <a:rPr lang="en-US" sz="2400" dirty="0"/>
              <a:t>ng g c header</a:t>
            </a:r>
          </a:p>
          <a:p>
            <a:pPr indent="-228600" defTabSz="914400">
              <a:lnSpc>
                <a:spcPct val="90000"/>
              </a:lnSpc>
              <a:spcAft>
                <a:spcPts val="600"/>
              </a:spcAft>
              <a:buFont typeface="Arial" panose="020B0604020202020204" pitchFamily="34" charset="0"/>
              <a:buChar char="•"/>
            </a:pPr>
            <a:r>
              <a:rPr lang="en-US" sz="2400" dirty="0"/>
              <a:t>ng g c home</a:t>
            </a:r>
          </a:p>
          <a:p>
            <a:pPr indent="-228600" defTabSz="914400">
              <a:lnSpc>
                <a:spcPct val="90000"/>
              </a:lnSpc>
              <a:spcAft>
                <a:spcPts val="600"/>
              </a:spcAft>
              <a:buFont typeface="Arial" panose="020B0604020202020204" pitchFamily="34" charset="0"/>
              <a:buChar char="•"/>
            </a:pPr>
            <a:r>
              <a:rPr lang="en-US" sz="2400" dirty="0"/>
              <a:t>ng g c footer</a:t>
            </a:r>
          </a:p>
        </p:txBody>
      </p:sp>
      <p:pic>
        <p:nvPicPr>
          <p:cNvPr id="3" name="Рисунок 2">
            <a:extLst>
              <a:ext uri="{FF2B5EF4-FFF2-40B4-BE49-F238E27FC236}">
                <a16:creationId xmlns:a16="http://schemas.microsoft.com/office/drawing/2014/main" id="{05ACAC25-885D-CACB-6263-58F3E502F422}"/>
              </a:ext>
            </a:extLst>
          </p:cNvPr>
          <p:cNvPicPr>
            <a:picLocks noChangeAspect="1"/>
          </p:cNvPicPr>
          <p:nvPr/>
        </p:nvPicPr>
        <p:blipFill>
          <a:blip r:embed="rId2"/>
          <a:stretch>
            <a:fillRect/>
          </a:stretch>
        </p:blipFill>
        <p:spPr>
          <a:xfrm>
            <a:off x="5701559" y="1434009"/>
            <a:ext cx="2856377" cy="3663615"/>
          </a:xfrm>
          <a:prstGeom prst="rect">
            <a:avLst/>
          </a:prstGeom>
        </p:spPr>
      </p:pic>
      <p:pic>
        <p:nvPicPr>
          <p:cNvPr id="4" name="Рисунок 3">
            <a:extLst>
              <a:ext uri="{FF2B5EF4-FFF2-40B4-BE49-F238E27FC236}">
                <a16:creationId xmlns:a16="http://schemas.microsoft.com/office/drawing/2014/main" id="{394D458F-5923-ACC2-25C2-C71CE2913376}"/>
              </a:ext>
            </a:extLst>
          </p:cNvPr>
          <p:cNvPicPr>
            <a:picLocks noChangeAspect="1"/>
          </p:cNvPicPr>
          <p:nvPr/>
        </p:nvPicPr>
        <p:blipFill>
          <a:blip r:embed="rId3"/>
          <a:stretch>
            <a:fillRect/>
          </a:stretch>
        </p:blipFill>
        <p:spPr>
          <a:xfrm>
            <a:off x="352482" y="2752285"/>
            <a:ext cx="4806534" cy="2295119"/>
          </a:xfrm>
          <a:prstGeom prst="rect">
            <a:avLst/>
          </a:prstGeom>
        </p:spPr>
      </p:pic>
      <p:sp>
        <p:nvSpPr>
          <p:cNvPr id="15" name="Freeform: Shape 14">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8010421"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D9099BE8-CC88-F828-0432-8045CAC4213E}"/>
              </a:ext>
            </a:extLst>
          </p:cNvPr>
          <p:cNvPicPr>
            <a:picLocks noChangeAspect="1"/>
          </p:cNvPicPr>
          <p:nvPr/>
        </p:nvPicPr>
        <p:blipFill>
          <a:blip r:embed="rId2"/>
          <a:stretch>
            <a:fillRect/>
          </a:stretch>
        </p:blipFill>
        <p:spPr>
          <a:xfrm>
            <a:off x="482600" y="975360"/>
            <a:ext cx="8178799" cy="490727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15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3" name="Picture 3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4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9" name="Graphic 8" descr="Web Design">
            <a:extLst>
              <a:ext uri="{FF2B5EF4-FFF2-40B4-BE49-F238E27FC236}">
                <a16:creationId xmlns:a16="http://schemas.microsoft.com/office/drawing/2014/main" id="{C2023831-F483-6D6E-AE2A-CD7C276F44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5" name="TextBox 4">
            <a:extLst>
              <a:ext uri="{FF2B5EF4-FFF2-40B4-BE49-F238E27FC236}">
                <a16:creationId xmlns:a16="http://schemas.microsoft.com/office/drawing/2014/main" id="{3430B66A-7E0E-52AB-1BE1-E79BF13EAF1B}"/>
              </a:ext>
            </a:extLst>
          </p:cNvPr>
          <p:cNvSpPr txBox="1"/>
          <p:nvPr/>
        </p:nvSpPr>
        <p:spPr>
          <a:xfrm>
            <a:off x="4570579" y="263905"/>
            <a:ext cx="4003614" cy="6166392"/>
          </a:xfrm>
          <a:prstGeom prst="rect">
            <a:avLst/>
          </a:prstGeom>
        </p:spPr>
        <p:txBody>
          <a:bodyPr vert="horz" lIns="91440" tIns="45720" rIns="91440" bIns="45720" rtlCol="0" anchor="ctr">
            <a:normAutofit/>
          </a:bodyPr>
          <a:lstStyle/>
          <a:p>
            <a:pPr defTabSz="914400">
              <a:lnSpc>
                <a:spcPct val="90000"/>
              </a:lnSpc>
              <a:spcAft>
                <a:spcPts val="600"/>
              </a:spcAft>
            </a:pPr>
            <a:r>
              <a:rPr lang="en-US" sz="2400" dirty="0">
                <a:solidFill>
                  <a:srgbClr val="000000"/>
                </a:solidFill>
              </a:rPr>
              <a:t>Introduction</a:t>
            </a:r>
          </a:p>
          <a:p>
            <a:pPr defTabSz="914400">
              <a:lnSpc>
                <a:spcPct val="90000"/>
              </a:lnSpc>
              <a:spcAft>
                <a:spcPts val="600"/>
              </a:spcAft>
            </a:pPr>
            <a:endParaRPr lang="en-US" sz="2400" dirty="0">
              <a:solidFill>
                <a:srgbClr val="000000"/>
              </a:solidFill>
            </a:endParaRPr>
          </a:p>
          <a:p>
            <a:pPr defTabSz="914400">
              <a:lnSpc>
                <a:spcPct val="90000"/>
              </a:lnSpc>
              <a:spcAft>
                <a:spcPts val="600"/>
              </a:spcAft>
            </a:pPr>
            <a:r>
              <a:rPr lang="en-US" sz="2400" dirty="0">
                <a:solidFill>
                  <a:srgbClr val="000000"/>
                </a:solidFill>
              </a:rPr>
              <a:t>Angular is a framework for building client applications in HTML, CSS and TypeScript ( that compiles to JavaScript ).</a:t>
            </a:r>
          </a:p>
          <a:p>
            <a:pPr defTabSz="914400">
              <a:lnSpc>
                <a:spcPct val="90000"/>
              </a:lnSpc>
              <a:spcAft>
                <a:spcPts val="600"/>
              </a:spcAft>
            </a:pPr>
            <a:endParaRPr lang="en-US" sz="2400" dirty="0">
              <a:solidFill>
                <a:srgbClr val="000000"/>
              </a:solidFill>
            </a:endParaRPr>
          </a:p>
          <a:p>
            <a:pPr defTabSz="914400">
              <a:lnSpc>
                <a:spcPct val="90000"/>
              </a:lnSpc>
              <a:spcAft>
                <a:spcPts val="600"/>
              </a:spcAft>
            </a:pPr>
            <a:r>
              <a:rPr lang="en-US" sz="2400" dirty="0">
                <a:solidFill>
                  <a:srgbClr val="000000"/>
                </a:solidFill>
              </a:rPr>
              <a:t> It has changed the way we develop client side applications, by providing the possibilities to apply the best practices usually applied on server side like modular programming, separation of concerns, testability and many other, on client side.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7ECC81F9-2F9C-1CF2-12BA-AF1536DA8F84}"/>
              </a:ext>
            </a:extLst>
          </p:cNvPr>
          <p:cNvPicPr>
            <a:picLocks noChangeAspect="1"/>
          </p:cNvPicPr>
          <p:nvPr/>
        </p:nvPicPr>
        <p:blipFill>
          <a:blip r:embed="rId2"/>
          <a:stretch>
            <a:fillRect/>
          </a:stretch>
        </p:blipFill>
        <p:spPr>
          <a:xfrm>
            <a:off x="482600" y="954913"/>
            <a:ext cx="8178799" cy="4948173"/>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212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40DAC578-4B4C-C7E0-76DA-9DD62A91E8F9}"/>
              </a:ext>
            </a:extLst>
          </p:cNvPr>
          <p:cNvPicPr>
            <a:picLocks noChangeAspect="1"/>
          </p:cNvPicPr>
          <p:nvPr/>
        </p:nvPicPr>
        <p:blipFill>
          <a:blip r:embed="rId2"/>
          <a:stretch>
            <a:fillRect/>
          </a:stretch>
        </p:blipFill>
        <p:spPr>
          <a:xfrm>
            <a:off x="482600" y="1486534"/>
            <a:ext cx="8178799" cy="388493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007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C3948A9B-D4E0-0C07-AE8A-004321D1461C}"/>
              </a:ext>
            </a:extLst>
          </p:cNvPr>
          <p:cNvPicPr>
            <a:picLocks noChangeAspect="1"/>
          </p:cNvPicPr>
          <p:nvPr/>
        </p:nvPicPr>
        <p:blipFill>
          <a:blip r:embed="rId2"/>
          <a:stretch>
            <a:fillRect/>
          </a:stretch>
        </p:blipFill>
        <p:spPr>
          <a:xfrm>
            <a:off x="482600" y="1363852"/>
            <a:ext cx="8178799" cy="413029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172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2925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B8FD9C7-5C28-64E9-A376-E3943E05DFDA}"/>
              </a:ext>
            </a:extLst>
          </p:cNvPr>
          <p:cNvSpPr txBox="1"/>
          <p:nvPr/>
        </p:nvSpPr>
        <p:spPr>
          <a:xfrm>
            <a:off x="628650" y="945404"/>
            <a:ext cx="3557078" cy="3983415"/>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en-US" sz="2400" dirty="0"/>
              <a:t>Attribute Directives and Structural Directives:</a:t>
            </a:r>
          </a:p>
          <a:p>
            <a:pPr indent="-228600" defTabSz="914400">
              <a:lnSpc>
                <a:spcPct val="90000"/>
              </a:lnSpc>
              <a:spcAft>
                <a:spcPts val="600"/>
              </a:spcAft>
              <a:buFont typeface="Arial" panose="020B0604020202020204" pitchFamily="34" charset="0"/>
              <a:buChar char="•"/>
            </a:pPr>
            <a:endParaRPr lang="en-US" sz="2400" dirty="0"/>
          </a:p>
          <a:p>
            <a:pPr indent="-228600" defTabSz="914400">
              <a:lnSpc>
                <a:spcPct val="90000"/>
              </a:lnSpc>
              <a:spcAft>
                <a:spcPts val="600"/>
              </a:spcAft>
              <a:buFont typeface="Arial" panose="020B0604020202020204" pitchFamily="34" charset="0"/>
              <a:buChar char="•"/>
            </a:pPr>
            <a:r>
              <a:rPr lang="en-US" sz="2400" dirty="0"/>
              <a:t>Attribute Directives: changes the appearance or behavior of a DOM element</a:t>
            </a:r>
          </a:p>
          <a:p>
            <a:pPr indent="-228600" defTabSz="914400">
              <a:lnSpc>
                <a:spcPct val="90000"/>
              </a:lnSpc>
              <a:spcAft>
                <a:spcPts val="600"/>
              </a:spcAft>
              <a:buFont typeface="Arial" panose="020B0604020202020204" pitchFamily="34" charset="0"/>
              <a:buChar char="•"/>
            </a:pPr>
            <a:endParaRPr lang="en-US" sz="2400" dirty="0"/>
          </a:p>
          <a:p>
            <a:pPr indent="-228600" defTabSz="914400">
              <a:lnSpc>
                <a:spcPct val="90000"/>
              </a:lnSpc>
              <a:spcAft>
                <a:spcPts val="600"/>
              </a:spcAft>
              <a:buFont typeface="Arial" panose="020B0604020202020204" pitchFamily="34" charset="0"/>
              <a:buChar char="•"/>
            </a:pPr>
            <a:r>
              <a:rPr lang="en-US" sz="2400" dirty="0"/>
              <a:t>Structural Directives: Change the DOM's structure, typically by adding, removing, or manipulating elements.</a:t>
            </a:r>
          </a:p>
        </p:txBody>
      </p:sp>
      <p:pic>
        <p:nvPicPr>
          <p:cNvPr id="3" name="Рисунок 2">
            <a:extLst>
              <a:ext uri="{FF2B5EF4-FFF2-40B4-BE49-F238E27FC236}">
                <a16:creationId xmlns:a16="http://schemas.microsoft.com/office/drawing/2014/main" id="{B29AE610-FA26-6156-02E1-5D1F9AB70C33}"/>
              </a:ext>
            </a:extLst>
          </p:cNvPr>
          <p:cNvPicPr>
            <a:picLocks noChangeAspect="1"/>
          </p:cNvPicPr>
          <p:nvPr/>
        </p:nvPicPr>
        <p:blipFill>
          <a:blip r:embed="rId2"/>
          <a:stretch>
            <a:fillRect/>
          </a:stretch>
        </p:blipFill>
        <p:spPr>
          <a:xfrm>
            <a:off x="5335487" y="1078883"/>
            <a:ext cx="3700972" cy="2350117"/>
          </a:xfrm>
          <a:prstGeom prst="rect">
            <a:avLst/>
          </a:prstGeom>
        </p:spPr>
      </p:pic>
      <p:pic>
        <p:nvPicPr>
          <p:cNvPr id="6" name="Рисунок 5">
            <a:extLst>
              <a:ext uri="{FF2B5EF4-FFF2-40B4-BE49-F238E27FC236}">
                <a16:creationId xmlns:a16="http://schemas.microsoft.com/office/drawing/2014/main" id="{0F458A91-CA5D-AFE4-2C81-CF2E0D69D7BD}"/>
              </a:ext>
            </a:extLst>
          </p:cNvPr>
          <p:cNvPicPr>
            <a:picLocks noChangeAspect="1"/>
          </p:cNvPicPr>
          <p:nvPr/>
        </p:nvPicPr>
        <p:blipFill>
          <a:blip r:embed="rId3"/>
          <a:stretch>
            <a:fillRect/>
          </a:stretch>
        </p:blipFill>
        <p:spPr>
          <a:xfrm>
            <a:off x="5138842" y="3827780"/>
            <a:ext cx="3700971" cy="2202077"/>
          </a:xfrm>
          <a:prstGeom prst="rect">
            <a:avLst/>
          </a:prstGeom>
        </p:spPr>
      </p:pic>
    </p:spTree>
    <p:extLst>
      <p:ext uri="{BB962C8B-B14F-4D97-AF65-F5344CB8AC3E}">
        <p14:creationId xmlns:p14="http://schemas.microsoft.com/office/powerpoint/2010/main" val="1711091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37B26B3C-C16E-147D-9316-3E620888D398}"/>
              </a:ext>
            </a:extLst>
          </p:cNvPr>
          <p:cNvSpPr txBox="1"/>
          <p:nvPr/>
        </p:nvSpPr>
        <p:spPr>
          <a:xfrm>
            <a:off x="569658" y="1102722"/>
            <a:ext cx="2570251" cy="3908586"/>
          </a:xfrm>
          <a:prstGeom prst="rect">
            <a:avLst/>
          </a:prstGeom>
        </p:spPr>
        <p:txBody>
          <a:bodyPr vert="horz" lIns="91440" tIns="45720" rIns="91440" bIns="45720" rtlCol="0">
            <a:noAutofit/>
          </a:bodyPr>
          <a:lstStyle/>
          <a:p>
            <a:pPr defTabSz="914400">
              <a:lnSpc>
                <a:spcPct val="90000"/>
              </a:lnSpc>
              <a:spcAft>
                <a:spcPts val="600"/>
              </a:spcAft>
            </a:pPr>
            <a:r>
              <a:rPr lang="en-US" sz="2400" dirty="0"/>
              <a:t>Angular Routes:</a:t>
            </a:r>
            <a:br>
              <a:rPr lang="en-US" sz="2400" dirty="0"/>
            </a:br>
            <a:r>
              <a:rPr lang="en-US" sz="2400" dirty="0"/>
              <a:t>Routes is a functionally that helps your application to become a Single Page Application </a:t>
            </a:r>
            <a:br>
              <a:rPr lang="en-US" sz="2400" dirty="0"/>
            </a:br>
            <a:r>
              <a:rPr lang="en-US" sz="2400" dirty="0"/>
              <a:t>It redirect the user to another component without reload the page or call the back end.</a:t>
            </a:r>
          </a:p>
        </p:txBody>
      </p:sp>
      <p:pic>
        <p:nvPicPr>
          <p:cNvPr id="3" name="Рисунок 2">
            <a:extLst>
              <a:ext uri="{FF2B5EF4-FFF2-40B4-BE49-F238E27FC236}">
                <a16:creationId xmlns:a16="http://schemas.microsoft.com/office/drawing/2014/main" id="{E1C4906C-2784-2225-E345-180A7B5F6DEE}"/>
              </a:ext>
            </a:extLst>
          </p:cNvPr>
          <p:cNvPicPr>
            <a:picLocks noChangeAspect="1"/>
          </p:cNvPicPr>
          <p:nvPr/>
        </p:nvPicPr>
        <p:blipFill>
          <a:blip r:embed="rId2"/>
          <a:stretch>
            <a:fillRect/>
          </a:stretch>
        </p:blipFill>
        <p:spPr>
          <a:xfrm>
            <a:off x="3776018" y="1853998"/>
            <a:ext cx="5197684" cy="3573408"/>
          </a:xfrm>
          <a:prstGeom prst="rect">
            <a:avLst/>
          </a:prstGeom>
        </p:spPr>
      </p:pic>
    </p:spTree>
    <p:extLst>
      <p:ext uri="{BB962C8B-B14F-4D97-AF65-F5344CB8AC3E}">
        <p14:creationId xmlns:p14="http://schemas.microsoft.com/office/powerpoint/2010/main" val="158925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9251" y="1415034"/>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F3190E-ABA3-035C-7B2F-95AAE3321817}"/>
              </a:ext>
            </a:extLst>
          </p:cNvPr>
          <p:cNvSpPr txBox="1"/>
          <p:nvPr/>
        </p:nvSpPr>
        <p:spPr>
          <a:xfrm>
            <a:off x="4155947" y="457200"/>
            <a:ext cx="4505706" cy="1929384"/>
          </a:xfrm>
          <a:prstGeom prst="rect">
            <a:avLst/>
          </a:prstGeom>
        </p:spPr>
        <p:txBody>
          <a:bodyPr vert="horz" lIns="91440" tIns="45720" rIns="91440" bIns="45720" rtlCol="0" anchor="ctr">
            <a:normAutofit/>
          </a:bodyPr>
          <a:lstStyle/>
          <a:p>
            <a:pPr defTabSz="914400">
              <a:lnSpc>
                <a:spcPct val="90000"/>
              </a:lnSpc>
              <a:spcAft>
                <a:spcPts val="600"/>
              </a:spcAft>
            </a:pPr>
            <a:r>
              <a:rPr lang="en-US" sz="1900" dirty="0"/>
              <a:t>Angular Environment Variables</a:t>
            </a:r>
          </a:p>
        </p:txBody>
      </p:sp>
      <p:pic>
        <p:nvPicPr>
          <p:cNvPr id="5" name="Рисунок 4"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90E5B534-55D8-58F6-55B1-9DF14F169706}"/>
              </a:ext>
            </a:extLst>
          </p:cNvPr>
          <p:cNvPicPr>
            <a:picLocks noChangeAspect="1"/>
          </p:cNvPicPr>
          <p:nvPr/>
        </p:nvPicPr>
        <p:blipFill>
          <a:blip r:embed="rId2"/>
          <a:stretch>
            <a:fillRect/>
          </a:stretch>
        </p:blipFill>
        <p:spPr>
          <a:xfrm>
            <a:off x="349758" y="3050448"/>
            <a:ext cx="4101084" cy="2716967"/>
          </a:xfrm>
          <a:prstGeom prst="rect">
            <a:avLst/>
          </a:prstGeom>
        </p:spPr>
      </p:pic>
      <p:pic>
        <p:nvPicPr>
          <p:cNvPr id="3" name="Рисунок 2" descr="Изображение выглядит как текст, электроника, Электронное устройство&#10;&#10;Автоматически созданное описание">
            <a:extLst>
              <a:ext uri="{FF2B5EF4-FFF2-40B4-BE49-F238E27FC236}">
                <a16:creationId xmlns:a16="http://schemas.microsoft.com/office/drawing/2014/main" id="{D0C2B7E2-886E-1588-8A32-E88A3DDC359C}"/>
              </a:ext>
            </a:extLst>
          </p:cNvPr>
          <p:cNvPicPr>
            <a:picLocks noChangeAspect="1"/>
          </p:cNvPicPr>
          <p:nvPr/>
        </p:nvPicPr>
        <p:blipFill>
          <a:blip r:embed="rId3"/>
          <a:stretch>
            <a:fillRect/>
          </a:stretch>
        </p:blipFill>
        <p:spPr>
          <a:xfrm>
            <a:off x="4690872" y="3409293"/>
            <a:ext cx="4101084" cy="1999278"/>
          </a:xfrm>
          <a:prstGeom prst="rect">
            <a:avLst/>
          </a:prstGeom>
        </p:spPr>
      </p:pic>
    </p:spTree>
    <p:extLst>
      <p:ext uri="{BB962C8B-B14F-4D97-AF65-F5344CB8AC3E}">
        <p14:creationId xmlns:p14="http://schemas.microsoft.com/office/powerpoint/2010/main" val="252446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00F4901E-10B1-5F67-5113-80244051305A}"/>
              </a:ext>
            </a:extLst>
          </p:cNvPr>
          <p:cNvPicPr>
            <a:picLocks noChangeAspect="1"/>
          </p:cNvPicPr>
          <p:nvPr/>
        </p:nvPicPr>
        <p:blipFill>
          <a:blip r:embed="rId2"/>
          <a:stretch>
            <a:fillRect/>
          </a:stretch>
        </p:blipFill>
        <p:spPr>
          <a:xfrm>
            <a:off x="482600" y="1517205"/>
            <a:ext cx="8178799" cy="382358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87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C82398-8401-8981-E0ED-97793ADDDCA8}"/>
              </a:ext>
            </a:extLst>
          </p:cNvPr>
          <p:cNvSpPr txBox="1"/>
          <p:nvPr/>
        </p:nvSpPr>
        <p:spPr>
          <a:xfrm>
            <a:off x="479160" y="417576"/>
            <a:ext cx="8182230" cy="124939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800" kern="1200">
                <a:solidFill>
                  <a:schemeClr val="tx1"/>
                </a:solidFill>
                <a:latin typeface="+mj-lt"/>
                <a:ea typeface="+mj-ea"/>
                <a:cs typeface="+mj-cs"/>
              </a:rPr>
              <a:t>Angular Commands Summary</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35A64CED-A3EC-6979-6A6B-425DADA4869A}"/>
              </a:ext>
            </a:extLst>
          </p:cNvPr>
          <p:cNvPicPr>
            <a:picLocks noChangeAspect="1"/>
          </p:cNvPicPr>
          <p:nvPr/>
        </p:nvPicPr>
        <p:blipFill>
          <a:blip r:embed="rId2"/>
          <a:stretch>
            <a:fillRect/>
          </a:stretch>
        </p:blipFill>
        <p:spPr>
          <a:xfrm>
            <a:off x="1155282" y="2633472"/>
            <a:ext cx="6831149" cy="3586353"/>
          </a:xfrm>
          <a:prstGeom prst="rect">
            <a:avLst/>
          </a:prstGeom>
        </p:spPr>
      </p:pic>
    </p:spTree>
    <p:extLst>
      <p:ext uri="{BB962C8B-B14F-4D97-AF65-F5344CB8AC3E}">
        <p14:creationId xmlns:p14="http://schemas.microsoft.com/office/powerpoint/2010/main" val="1877961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644F9E2-6376-CA59-BEB6-6F01DCEE1C29}"/>
              </a:ext>
            </a:extLst>
          </p:cNvPr>
          <p:cNvSpPr txBox="1"/>
          <p:nvPr/>
        </p:nvSpPr>
        <p:spPr>
          <a:xfrm>
            <a:off x="479160" y="417576"/>
            <a:ext cx="8182230" cy="124939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kern="1200">
                <a:solidFill>
                  <a:schemeClr val="tx1"/>
                </a:solidFill>
                <a:latin typeface="+mj-lt"/>
                <a:ea typeface="+mj-ea"/>
                <a:cs typeface="+mj-cs"/>
              </a:rPr>
              <a:t>Angular Project Structure Overview</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E6B1B6DC-849E-CAE0-AB6D-039FDF3170D6}"/>
              </a:ext>
            </a:extLst>
          </p:cNvPr>
          <p:cNvPicPr>
            <a:picLocks noChangeAspect="1"/>
          </p:cNvPicPr>
          <p:nvPr/>
        </p:nvPicPr>
        <p:blipFill>
          <a:blip r:embed="rId2"/>
          <a:stretch>
            <a:fillRect/>
          </a:stretch>
        </p:blipFill>
        <p:spPr>
          <a:xfrm>
            <a:off x="1354396" y="2633472"/>
            <a:ext cx="6432921" cy="3586353"/>
          </a:xfrm>
          <a:prstGeom prst="rect">
            <a:avLst/>
          </a:prstGeom>
        </p:spPr>
      </p:pic>
    </p:spTree>
    <p:extLst>
      <p:ext uri="{BB962C8B-B14F-4D97-AF65-F5344CB8AC3E}">
        <p14:creationId xmlns:p14="http://schemas.microsoft.com/office/powerpoint/2010/main" val="1426388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104EAB-42BE-CBB5-AA74-266DA9B8BCA2}"/>
              </a:ext>
            </a:extLst>
          </p:cNvPr>
          <p:cNvSpPr txBox="1"/>
          <p:nvPr/>
        </p:nvSpPr>
        <p:spPr>
          <a:xfrm>
            <a:off x="479160" y="417576"/>
            <a:ext cx="8182230" cy="124939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kern="1200">
                <a:solidFill>
                  <a:schemeClr val="tx1"/>
                </a:solidFill>
                <a:latin typeface="+mj-lt"/>
                <a:ea typeface="+mj-ea"/>
                <a:cs typeface="+mj-cs"/>
              </a:rPr>
              <a:t>Angular Project Structure (Inside src folder)</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2A911E4D-9D03-9CD6-4B92-1A11F78EA357}"/>
              </a:ext>
            </a:extLst>
          </p:cNvPr>
          <p:cNvPicPr>
            <a:picLocks noChangeAspect="1"/>
          </p:cNvPicPr>
          <p:nvPr/>
        </p:nvPicPr>
        <p:blipFill>
          <a:blip r:embed="rId2"/>
          <a:stretch>
            <a:fillRect/>
          </a:stretch>
        </p:blipFill>
        <p:spPr>
          <a:xfrm>
            <a:off x="1122441" y="2633472"/>
            <a:ext cx="6896831" cy="3586353"/>
          </a:xfrm>
          <a:prstGeom prst="rect">
            <a:avLst/>
          </a:prstGeom>
        </p:spPr>
      </p:pic>
    </p:spTree>
    <p:extLst>
      <p:ext uri="{BB962C8B-B14F-4D97-AF65-F5344CB8AC3E}">
        <p14:creationId xmlns:p14="http://schemas.microsoft.com/office/powerpoint/2010/main" val="80125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1BF268B-3BDE-8969-A507-49E04C0D5C7E}"/>
              </a:ext>
            </a:extLst>
          </p:cNvPr>
          <p:cNvSpPr txBox="1"/>
          <p:nvPr/>
        </p:nvSpPr>
        <p:spPr>
          <a:xfrm>
            <a:off x="621506" y="494414"/>
            <a:ext cx="7900987" cy="81740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600" kern="1200" dirty="0">
                <a:solidFill>
                  <a:schemeClr val="tx1"/>
                </a:solidFill>
                <a:latin typeface="+mj-lt"/>
                <a:ea typeface="+mj-ea"/>
                <a:cs typeface="+mj-cs"/>
              </a:rPr>
              <a:t>Angular is oriented to develop the front end uncoupled of the back end</a:t>
            </a:r>
          </a:p>
        </p:txBody>
      </p:sp>
      <p:pic>
        <p:nvPicPr>
          <p:cNvPr id="7" name="Рисунок 6">
            <a:extLst>
              <a:ext uri="{FF2B5EF4-FFF2-40B4-BE49-F238E27FC236}">
                <a16:creationId xmlns:a16="http://schemas.microsoft.com/office/drawing/2014/main" id="{FD1DF86D-2286-FBC3-7DB7-DB31BE8C181A}"/>
              </a:ext>
            </a:extLst>
          </p:cNvPr>
          <p:cNvPicPr>
            <a:picLocks noChangeAspect="1"/>
          </p:cNvPicPr>
          <p:nvPr/>
        </p:nvPicPr>
        <p:blipFill>
          <a:blip r:embed="rId2"/>
          <a:stretch>
            <a:fillRect/>
          </a:stretch>
        </p:blipFill>
        <p:spPr>
          <a:xfrm>
            <a:off x="2152311" y="2419686"/>
            <a:ext cx="4839375" cy="3943900"/>
          </a:xfrm>
          <a:prstGeom prst="rect">
            <a:avLst/>
          </a:prstGeom>
        </p:spPr>
      </p:pic>
    </p:spTree>
    <p:extLst>
      <p:ext uri="{BB962C8B-B14F-4D97-AF65-F5344CB8AC3E}">
        <p14:creationId xmlns:p14="http://schemas.microsoft.com/office/powerpoint/2010/main" val="1696742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F3111B-BFBC-D5B7-CEA3-2BFCD6B1CA93}"/>
              </a:ext>
            </a:extLst>
          </p:cNvPr>
          <p:cNvSpPr txBox="1"/>
          <p:nvPr/>
        </p:nvSpPr>
        <p:spPr>
          <a:xfrm>
            <a:off x="479160" y="417576"/>
            <a:ext cx="8182230" cy="124939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kern="1200">
                <a:solidFill>
                  <a:schemeClr val="tx1"/>
                </a:solidFill>
                <a:latin typeface="+mj-lt"/>
                <a:ea typeface="+mj-ea"/>
                <a:cs typeface="+mj-cs"/>
              </a:rPr>
              <a:t>Angular Project Structure (Inside app folder)</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B4C2121F-80FE-5740-F0D5-52A9F543944E}"/>
              </a:ext>
            </a:extLst>
          </p:cNvPr>
          <p:cNvPicPr>
            <a:picLocks noChangeAspect="1"/>
          </p:cNvPicPr>
          <p:nvPr/>
        </p:nvPicPr>
        <p:blipFill>
          <a:blip r:embed="rId2"/>
          <a:stretch>
            <a:fillRect/>
          </a:stretch>
        </p:blipFill>
        <p:spPr>
          <a:xfrm>
            <a:off x="240030" y="2770108"/>
            <a:ext cx="8661654" cy="3313081"/>
          </a:xfrm>
          <a:prstGeom prst="rect">
            <a:avLst/>
          </a:prstGeom>
        </p:spPr>
      </p:pic>
    </p:spTree>
    <p:extLst>
      <p:ext uri="{BB962C8B-B14F-4D97-AF65-F5344CB8AC3E}">
        <p14:creationId xmlns:p14="http://schemas.microsoft.com/office/powerpoint/2010/main" val="2068897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D417E07-EE21-1EB4-3F5E-5E0273B83A97}"/>
              </a:ext>
            </a:extLst>
          </p:cNvPr>
          <p:cNvSpPr txBox="1"/>
          <p:nvPr/>
        </p:nvSpPr>
        <p:spPr>
          <a:xfrm>
            <a:off x="480060" y="320040"/>
            <a:ext cx="5019620" cy="389266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700" kern="1200">
                <a:solidFill>
                  <a:schemeClr val="tx1"/>
                </a:solidFill>
                <a:latin typeface="+mj-lt"/>
                <a:ea typeface="+mj-ea"/>
                <a:cs typeface="+mj-cs"/>
              </a:rPr>
              <a:t>Thanks for Attention</a:t>
            </a:r>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921"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452B151E-DF69-6716-EFEA-7A1358959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6158" y="1778000"/>
            <a:ext cx="3065526" cy="3065526"/>
          </a:xfrm>
          <a:prstGeom prst="rect">
            <a:avLst/>
          </a:prstGeom>
        </p:spPr>
      </p:pic>
    </p:spTree>
    <p:extLst>
      <p:ext uri="{BB962C8B-B14F-4D97-AF65-F5344CB8AC3E}">
        <p14:creationId xmlns:p14="http://schemas.microsoft.com/office/powerpoint/2010/main" val="361072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C913A3B2-8806-FAC9-261B-9BF7F596AF65}"/>
              </a:ext>
            </a:extLst>
          </p:cNvPr>
          <p:cNvSpPr txBox="1"/>
          <p:nvPr/>
        </p:nvSpPr>
        <p:spPr>
          <a:xfrm>
            <a:off x="621506" y="494414"/>
            <a:ext cx="7900987" cy="81740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100" kern="1200" dirty="0">
                <a:solidFill>
                  <a:schemeClr val="tx1"/>
                </a:solidFill>
                <a:latin typeface="+mj-lt"/>
                <a:ea typeface="+mj-ea"/>
                <a:cs typeface="+mj-cs"/>
              </a:rPr>
              <a:t>Angular Evolution</a:t>
            </a:r>
          </a:p>
        </p:txBody>
      </p:sp>
      <p:pic>
        <p:nvPicPr>
          <p:cNvPr id="10" name="Рисунок 9">
            <a:extLst>
              <a:ext uri="{FF2B5EF4-FFF2-40B4-BE49-F238E27FC236}">
                <a16:creationId xmlns:a16="http://schemas.microsoft.com/office/drawing/2014/main" id="{66EDE72E-5E60-1AF2-D64E-CBCC528A3F98}"/>
              </a:ext>
            </a:extLst>
          </p:cNvPr>
          <p:cNvPicPr>
            <a:picLocks noChangeAspect="1"/>
          </p:cNvPicPr>
          <p:nvPr/>
        </p:nvPicPr>
        <p:blipFill>
          <a:blip r:embed="rId2"/>
          <a:stretch>
            <a:fillRect/>
          </a:stretch>
        </p:blipFill>
        <p:spPr>
          <a:xfrm>
            <a:off x="532835" y="2996516"/>
            <a:ext cx="8078327" cy="24577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9B72972-41C8-F2DA-2410-8EA39CE46BC9}"/>
              </a:ext>
            </a:extLst>
          </p:cNvPr>
          <p:cNvSpPr txBox="1"/>
          <p:nvPr/>
        </p:nvSpPr>
        <p:spPr>
          <a:xfrm>
            <a:off x="621506" y="494414"/>
            <a:ext cx="7900987" cy="81740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100" kern="1200">
                <a:solidFill>
                  <a:schemeClr val="tx1"/>
                </a:solidFill>
                <a:latin typeface="+mj-lt"/>
                <a:ea typeface="+mj-ea"/>
                <a:cs typeface="+mj-cs"/>
              </a:rPr>
              <a:t>Traditional WEB Architecture</a:t>
            </a:r>
          </a:p>
        </p:txBody>
      </p:sp>
      <p:pic>
        <p:nvPicPr>
          <p:cNvPr id="7" name="Рисунок 6">
            <a:extLst>
              <a:ext uri="{FF2B5EF4-FFF2-40B4-BE49-F238E27FC236}">
                <a16:creationId xmlns:a16="http://schemas.microsoft.com/office/drawing/2014/main" id="{08FEBD71-0F41-38C4-4B0E-BD01D63BAFC2}"/>
              </a:ext>
            </a:extLst>
          </p:cNvPr>
          <p:cNvPicPr>
            <a:picLocks noChangeAspect="1"/>
          </p:cNvPicPr>
          <p:nvPr/>
        </p:nvPicPr>
        <p:blipFill>
          <a:blip r:embed="rId2"/>
          <a:stretch>
            <a:fillRect/>
          </a:stretch>
        </p:blipFill>
        <p:spPr>
          <a:xfrm>
            <a:off x="472745" y="2383466"/>
            <a:ext cx="8049748" cy="3467584"/>
          </a:xfrm>
          <a:prstGeom prst="rect">
            <a:avLst/>
          </a:prstGeom>
        </p:spPr>
      </p:pic>
    </p:spTree>
    <p:extLst>
      <p:ext uri="{BB962C8B-B14F-4D97-AF65-F5344CB8AC3E}">
        <p14:creationId xmlns:p14="http://schemas.microsoft.com/office/powerpoint/2010/main" val="363019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351CD0F-5F85-FDA9-700E-F7E1A409DC8D}"/>
              </a:ext>
            </a:extLst>
          </p:cNvPr>
          <p:cNvSpPr txBox="1"/>
          <p:nvPr/>
        </p:nvSpPr>
        <p:spPr>
          <a:xfrm>
            <a:off x="852775" y="609600"/>
            <a:ext cx="3588597" cy="133084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kern="1200">
                <a:solidFill>
                  <a:schemeClr val="tx1"/>
                </a:solidFill>
                <a:latin typeface="+mj-lt"/>
                <a:ea typeface="+mj-ea"/>
                <a:cs typeface="+mj-cs"/>
              </a:rPr>
              <a:t>Service Oriented Front End Architecture - SOFEA</a:t>
            </a:r>
          </a:p>
        </p:txBody>
      </p:sp>
      <p:sp>
        <p:nvSpPr>
          <p:cNvPr id="7" name="TextBox 6">
            <a:extLst>
              <a:ext uri="{FF2B5EF4-FFF2-40B4-BE49-F238E27FC236}">
                <a16:creationId xmlns:a16="http://schemas.microsoft.com/office/drawing/2014/main" id="{C5304B06-464D-8ABB-159A-FD1A4CABC7BA}"/>
              </a:ext>
            </a:extLst>
          </p:cNvPr>
          <p:cNvSpPr txBox="1"/>
          <p:nvPr/>
        </p:nvSpPr>
        <p:spPr>
          <a:xfrm>
            <a:off x="852775" y="2194102"/>
            <a:ext cx="3328527" cy="3908585"/>
          </a:xfrm>
          <a:prstGeom prst="rect">
            <a:avLst/>
          </a:prstGeom>
        </p:spPr>
        <p:txBody>
          <a:bodyPr vert="horz" lIns="91440" tIns="45720" rIns="91440" bIns="45720" rtlCol="0">
            <a:normAutofit/>
          </a:bodyPr>
          <a:lstStyle/>
          <a:p>
            <a:pPr defTabSz="914400">
              <a:lnSpc>
                <a:spcPct val="90000"/>
              </a:lnSpc>
              <a:spcAft>
                <a:spcPts val="600"/>
              </a:spcAft>
            </a:pPr>
            <a:r>
              <a:rPr lang="en-US" sz="2400" dirty="0"/>
              <a:t>SOFEA advantages:</a:t>
            </a:r>
          </a:p>
          <a:p>
            <a:pPr indent="-228600" defTabSz="914400">
              <a:lnSpc>
                <a:spcPct val="90000"/>
              </a:lnSpc>
              <a:spcAft>
                <a:spcPts val="600"/>
              </a:spcAft>
              <a:buFont typeface="Arial" panose="020B0604020202020204" pitchFamily="34" charset="0"/>
              <a:buChar char="•"/>
            </a:pPr>
            <a:r>
              <a:rPr lang="en-US" sz="2400" dirty="0"/>
              <a:t> Scalability (processing, stateless, caching) </a:t>
            </a:r>
          </a:p>
          <a:p>
            <a:pPr indent="-228600" defTabSz="914400">
              <a:lnSpc>
                <a:spcPct val="90000"/>
              </a:lnSpc>
              <a:spcAft>
                <a:spcPts val="600"/>
              </a:spcAft>
              <a:buFont typeface="Arial" panose="020B0604020202020204" pitchFamily="34" charset="0"/>
              <a:buChar char="•"/>
            </a:pPr>
            <a:r>
              <a:rPr lang="en-US" sz="2400" dirty="0"/>
              <a:t> Interoperability (BaaS - Back-end as a Service, Web and Mobile) </a:t>
            </a:r>
          </a:p>
          <a:p>
            <a:pPr indent="-228600" defTabSz="914400">
              <a:lnSpc>
                <a:spcPct val="90000"/>
              </a:lnSpc>
              <a:spcAft>
                <a:spcPts val="600"/>
              </a:spcAft>
              <a:buFont typeface="Arial" panose="020B0604020202020204" pitchFamily="34" charset="0"/>
              <a:buChar char="•"/>
            </a:pPr>
            <a:r>
              <a:rPr lang="en-US" sz="2400" dirty="0"/>
              <a:t> Offline Applications </a:t>
            </a:r>
          </a:p>
          <a:p>
            <a:pPr indent="-228600" defTabSz="914400">
              <a:lnSpc>
                <a:spcPct val="90000"/>
              </a:lnSpc>
              <a:spcAft>
                <a:spcPts val="600"/>
              </a:spcAft>
              <a:buFont typeface="Arial" panose="020B0604020202020204" pitchFamily="34" charset="0"/>
              <a:buChar char="•"/>
            </a:pPr>
            <a:r>
              <a:rPr lang="en-US" sz="2400" dirty="0"/>
              <a:t> Asynchronous development ( front-end x back-end)</a:t>
            </a:r>
          </a:p>
        </p:txBody>
      </p:sp>
      <p:pic>
        <p:nvPicPr>
          <p:cNvPr id="3" name="Рисунок 2" descr="Изображение выглядит как текст, снимок экрана, Шрифт, логотип&#10;&#10;Автоматически созданное описание">
            <a:extLst>
              <a:ext uri="{FF2B5EF4-FFF2-40B4-BE49-F238E27FC236}">
                <a16:creationId xmlns:a16="http://schemas.microsoft.com/office/drawing/2014/main" id="{49A936E0-122C-BAD9-288C-C5E83B277245}"/>
              </a:ext>
            </a:extLst>
          </p:cNvPr>
          <p:cNvPicPr>
            <a:picLocks noChangeAspect="1"/>
          </p:cNvPicPr>
          <p:nvPr/>
        </p:nvPicPr>
        <p:blipFill>
          <a:blip r:embed="rId2"/>
          <a:stretch>
            <a:fillRect/>
          </a:stretch>
        </p:blipFill>
        <p:spPr>
          <a:xfrm>
            <a:off x="4933396" y="2445201"/>
            <a:ext cx="4166565" cy="2333276"/>
          </a:xfrm>
          <a:prstGeom prst="rect">
            <a:avLst/>
          </a:prstGeom>
        </p:spPr>
      </p:pic>
    </p:spTree>
    <p:extLst>
      <p:ext uri="{BB962C8B-B14F-4D97-AF65-F5344CB8AC3E}">
        <p14:creationId xmlns:p14="http://schemas.microsoft.com/office/powerpoint/2010/main" val="243123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87927581-66EC-652A-F45A-ED9633D82730}"/>
              </a:ext>
            </a:extLst>
          </p:cNvPr>
          <p:cNvSpPr txBox="1"/>
          <p:nvPr/>
        </p:nvSpPr>
        <p:spPr>
          <a:xfrm>
            <a:off x="115686" y="322815"/>
            <a:ext cx="4614466" cy="3355258"/>
          </a:xfrm>
          <a:prstGeom prst="rect">
            <a:avLst/>
          </a:prstGeom>
        </p:spPr>
        <p:txBody>
          <a:bodyPr vert="horz" lIns="91440" tIns="45720" rIns="91440" bIns="45720" rtlCol="0">
            <a:noAutofit/>
          </a:bodyPr>
          <a:lstStyle/>
          <a:p>
            <a:pPr defTabSz="914400">
              <a:lnSpc>
                <a:spcPct val="90000"/>
              </a:lnSpc>
              <a:spcAft>
                <a:spcPts val="600"/>
              </a:spcAft>
            </a:pPr>
            <a:r>
              <a:rPr lang="en-US" sz="2000" dirty="0"/>
              <a:t>Angular uses the concept of Single Page Application (SPA)</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SPA is not an application of a unique html file but a fully contained applications in the browser that do not need to make requests for new pages on the server.</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Usually SPA makes request just of the data that will be show inside of the pages ( accessing back end REST+JSON services)</a:t>
            </a:r>
          </a:p>
        </p:txBody>
      </p:sp>
      <p:pic>
        <p:nvPicPr>
          <p:cNvPr id="9" name="Graphic 8" descr="Web Design">
            <a:extLst>
              <a:ext uri="{FF2B5EF4-FFF2-40B4-BE49-F238E27FC236}">
                <a16:creationId xmlns:a16="http://schemas.microsoft.com/office/drawing/2014/main" id="{EED0996B-DC0E-EA35-C264-9C5AA50E6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0457" y="1663488"/>
            <a:ext cx="3553238" cy="3553238"/>
          </a:xfrm>
          <a:prstGeom prst="rect">
            <a:avLst/>
          </a:prstGeom>
        </p:spPr>
      </p:pic>
      <p:sp>
        <p:nvSpPr>
          <p:cNvPr id="5" name="TextBox 4">
            <a:extLst>
              <a:ext uri="{FF2B5EF4-FFF2-40B4-BE49-F238E27FC236}">
                <a16:creationId xmlns:a16="http://schemas.microsoft.com/office/drawing/2014/main" id="{C699F115-6CF2-F8BD-937E-39BCE15FBD8C}"/>
              </a:ext>
            </a:extLst>
          </p:cNvPr>
          <p:cNvSpPr txBox="1"/>
          <p:nvPr/>
        </p:nvSpPr>
        <p:spPr>
          <a:xfrm>
            <a:off x="115686" y="3831526"/>
            <a:ext cx="4572000" cy="1323439"/>
          </a:xfrm>
          <a:prstGeom prst="rect">
            <a:avLst/>
          </a:prstGeom>
          <a:noFill/>
        </p:spPr>
        <p:txBody>
          <a:bodyPr wrap="square">
            <a:spAutoFit/>
          </a:bodyPr>
          <a:lstStyle/>
          <a:p>
            <a:pPr>
              <a:spcAft>
                <a:spcPts val="600"/>
              </a:spcAft>
            </a:pPr>
            <a:r>
              <a:rPr lang="en-GB" sz="2000" dirty="0"/>
              <a:t>Single Page Application Advantages:  Faster, eliminate the download of html, </a:t>
            </a:r>
            <a:r>
              <a:rPr lang="en-GB" sz="2000" dirty="0" err="1"/>
              <a:t>js</a:t>
            </a:r>
            <a:r>
              <a:rPr lang="en-GB" sz="2000" dirty="0"/>
              <a:t> and </a:t>
            </a:r>
            <a:r>
              <a:rPr lang="en-GB" sz="2000" dirty="0" err="1"/>
              <a:t>css</a:t>
            </a:r>
            <a:r>
              <a:rPr lang="en-GB" sz="2000" dirty="0"/>
              <a:t> code in each request </a:t>
            </a:r>
            <a:br>
              <a:rPr lang="en-GB" sz="2000" dirty="0"/>
            </a:br>
            <a:r>
              <a:rPr lang="en-GB" sz="2000" dirty="0"/>
              <a:t>Possibility to create off line applications</a:t>
            </a:r>
          </a:p>
        </p:txBody>
      </p:sp>
    </p:spTree>
    <p:extLst>
      <p:ext uri="{BB962C8B-B14F-4D97-AF65-F5344CB8AC3E}">
        <p14:creationId xmlns:p14="http://schemas.microsoft.com/office/powerpoint/2010/main" val="203102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21990EA-B6C4-1E5C-8AB8-1D628EA6E1B3}"/>
              </a:ext>
            </a:extLst>
          </p:cNvPr>
          <p:cNvSpPr txBox="1"/>
          <p:nvPr/>
        </p:nvSpPr>
        <p:spPr>
          <a:xfrm>
            <a:off x="852775" y="609597"/>
            <a:ext cx="7044316" cy="133084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chemeClr val="tx1"/>
                </a:solidFill>
                <a:latin typeface="+mj-lt"/>
                <a:ea typeface="+mj-ea"/>
                <a:cs typeface="+mj-cs"/>
              </a:rPr>
              <a:t>Angular Environment</a:t>
            </a:r>
          </a:p>
        </p:txBody>
      </p:sp>
      <p:sp>
        <p:nvSpPr>
          <p:cNvPr id="7" name="TextBox 6">
            <a:extLst>
              <a:ext uri="{FF2B5EF4-FFF2-40B4-BE49-F238E27FC236}">
                <a16:creationId xmlns:a16="http://schemas.microsoft.com/office/drawing/2014/main" id="{BFEA0B12-AB21-91E8-84C8-235625A5E8B7}"/>
              </a:ext>
            </a:extLst>
          </p:cNvPr>
          <p:cNvSpPr txBox="1"/>
          <p:nvPr/>
        </p:nvSpPr>
        <p:spPr>
          <a:xfrm>
            <a:off x="665962" y="2194298"/>
            <a:ext cx="3719225" cy="3917773"/>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t>ATOM : Text editor</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Node.js + </a:t>
            </a:r>
            <a:r>
              <a:rPr lang="en-US" sz="2000" dirty="0" err="1"/>
              <a:t>npm</a:t>
            </a:r>
            <a:r>
              <a:rPr lang="en-US" sz="2000" dirty="0"/>
              <a:t>: dependence management (</a:t>
            </a:r>
            <a:r>
              <a:rPr lang="en-US" sz="2000" dirty="0" err="1"/>
              <a:t>npm</a:t>
            </a:r>
            <a:r>
              <a:rPr lang="en-US" sz="2000" dirty="0"/>
              <a:t> = </a:t>
            </a:r>
            <a:r>
              <a:rPr lang="en-US" sz="2000" dirty="0" err="1"/>
              <a:t>gradle</a:t>
            </a:r>
            <a:r>
              <a:rPr lang="en-US" sz="2000" dirty="0"/>
              <a:t>/maven in java world)</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Angular CLI: Command Line Interfaces for angular</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TypeScript: The language of angular 2</a:t>
            </a:r>
          </a:p>
        </p:txBody>
      </p:sp>
      <p:pic>
        <p:nvPicPr>
          <p:cNvPr id="3" name="Рисунок 2">
            <a:extLst>
              <a:ext uri="{FF2B5EF4-FFF2-40B4-BE49-F238E27FC236}">
                <a16:creationId xmlns:a16="http://schemas.microsoft.com/office/drawing/2014/main" id="{BADCC764-66EE-40A1-0556-C083958D8C3A}"/>
              </a:ext>
            </a:extLst>
          </p:cNvPr>
          <p:cNvPicPr>
            <a:picLocks noChangeAspect="1"/>
          </p:cNvPicPr>
          <p:nvPr/>
        </p:nvPicPr>
        <p:blipFill>
          <a:blip r:embed="rId2"/>
          <a:stretch>
            <a:fillRect/>
          </a:stretch>
        </p:blipFill>
        <p:spPr>
          <a:xfrm>
            <a:off x="4237907" y="2788592"/>
            <a:ext cx="4471656" cy="2805964"/>
          </a:xfrm>
          <a:prstGeom prst="rect">
            <a:avLst/>
          </a:prstGeom>
        </p:spPr>
      </p:pic>
      <p:sp>
        <p:nvSpPr>
          <p:cNvPr id="39" name="Freeform: Shape 3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3583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36EE5D02-F245-5346-D5F3-0C0A71E00508}"/>
              </a:ext>
            </a:extLst>
          </p:cNvPr>
          <p:cNvPicPr>
            <a:picLocks noChangeAspect="1"/>
          </p:cNvPicPr>
          <p:nvPr/>
        </p:nvPicPr>
        <p:blipFill>
          <a:blip r:embed="rId2"/>
          <a:stretch>
            <a:fillRect/>
          </a:stretch>
        </p:blipFill>
        <p:spPr>
          <a:xfrm>
            <a:off x="482600" y="1057148"/>
            <a:ext cx="8178799" cy="4743702"/>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177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TotalTime>
  <Words>525</Words>
  <Application>Microsoft Office PowerPoint</Application>
  <PresentationFormat>Экран (4:3)</PresentationFormat>
  <Paragraphs>60</Paragraphs>
  <Slides>31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31</vt:i4>
      </vt:variant>
    </vt:vector>
  </HeadingPairs>
  <TitlesOfParts>
    <vt:vector size="34" baseType="lpstr">
      <vt:lpstr>Arial</vt:lpstr>
      <vt:lpstr>Calibri</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Артем сикиринский</dc:creator>
  <cp:keywords/>
  <dc:description>generated using python-pptx</dc:description>
  <cp:lastModifiedBy>Artem Sikirinskyi</cp:lastModifiedBy>
  <cp:revision>3</cp:revision>
  <dcterms:created xsi:type="dcterms:W3CDTF">2013-01-27T09:14:16Z</dcterms:created>
  <dcterms:modified xsi:type="dcterms:W3CDTF">2024-10-27T22:27:42Z</dcterms:modified>
  <cp:category/>
</cp:coreProperties>
</file>