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1"/>
  </p:sldMasterIdLst>
  <p:notesMasterIdLst>
    <p:notesMasterId r:id="rId42"/>
  </p:notesMasterIdLst>
  <p:sldIdLst>
    <p:sldId id="256" r:id="rId2"/>
    <p:sldId id="258" r:id="rId3"/>
    <p:sldId id="312" r:id="rId4"/>
    <p:sldId id="313" r:id="rId5"/>
    <p:sldId id="261" r:id="rId6"/>
    <p:sldId id="262" r:id="rId7"/>
    <p:sldId id="315" r:id="rId8"/>
    <p:sldId id="314" r:id="rId9"/>
    <p:sldId id="316" r:id="rId10"/>
    <p:sldId id="318" r:id="rId11"/>
    <p:sldId id="317" r:id="rId12"/>
    <p:sldId id="319" r:id="rId13"/>
    <p:sldId id="345" r:id="rId14"/>
    <p:sldId id="321" r:id="rId15"/>
    <p:sldId id="320" r:id="rId16"/>
    <p:sldId id="322" r:id="rId17"/>
    <p:sldId id="323" r:id="rId18"/>
    <p:sldId id="324" r:id="rId19"/>
    <p:sldId id="327" r:id="rId20"/>
    <p:sldId id="346" r:id="rId21"/>
    <p:sldId id="335" r:id="rId22"/>
    <p:sldId id="336" r:id="rId23"/>
    <p:sldId id="328" r:id="rId24"/>
    <p:sldId id="347" r:id="rId25"/>
    <p:sldId id="337" r:id="rId26"/>
    <p:sldId id="338" r:id="rId27"/>
    <p:sldId id="339" r:id="rId28"/>
    <p:sldId id="340" r:id="rId29"/>
    <p:sldId id="325" r:id="rId30"/>
    <p:sldId id="330" r:id="rId31"/>
    <p:sldId id="331" r:id="rId32"/>
    <p:sldId id="332" r:id="rId33"/>
    <p:sldId id="333" r:id="rId34"/>
    <p:sldId id="341" r:id="rId35"/>
    <p:sldId id="342" r:id="rId36"/>
    <p:sldId id="343" r:id="rId37"/>
    <p:sldId id="344" r:id="rId38"/>
    <p:sldId id="348" r:id="rId39"/>
    <p:sldId id="349" r:id="rId40"/>
    <p:sldId id="350" r:id="rId4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kcja domyślna" id="{C988C098-BB06-45E9-B076-A752D5058C21}">
          <p14:sldIdLst>
            <p14:sldId id="256"/>
            <p14:sldId id="258"/>
            <p14:sldId id="312"/>
            <p14:sldId id="313"/>
            <p14:sldId id="261"/>
            <p14:sldId id="262"/>
            <p14:sldId id="315"/>
            <p14:sldId id="314"/>
            <p14:sldId id="316"/>
            <p14:sldId id="318"/>
            <p14:sldId id="317"/>
            <p14:sldId id="319"/>
            <p14:sldId id="345"/>
            <p14:sldId id="321"/>
            <p14:sldId id="320"/>
            <p14:sldId id="322"/>
            <p14:sldId id="323"/>
            <p14:sldId id="324"/>
            <p14:sldId id="327"/>
            <p14:sldId id="346"/>
            <p14:sldId id="335"/>
            <p14:sldId id="336"/>
            <p14:sldId id="328"/>
            <p14:sldId id="347"/>
            <p14:sldId id="337"/>
            <p14:sldId id="338"/>
            <p14:sldId id="339"/>
            <p14:sldId id="340"/>
            <p14:sldId id="325"/>
            <p14:sldId id="330"/>
            <p14:sldId id="331"/>
            <p14:sldId id="332"/>
            <p14:sldId id="333"/>
            <p14:sldId id="341"/>
            <p14:sldId id="342"/>
            <p14:sldId id="343"/>
            <p14:sldId id="344"/>
            <p14:sldId id="348"/>
            <p14:sldId id="349"/>
            <p14:sldId id="35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6C1BE7-FD0C-41E6-9B65-6FBDED8A2EB7}">
  <a:tblStyle styleId="{0A6C1BE7-FD0C-41E6-9B65-6FBDED8A2E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F77BE2E-C42A-48EB-98CD-065EECD0AE2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8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259c8fb3b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259c8fb3b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2994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1837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36587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02879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7156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36016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88383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33279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97963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7608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259c8fb3bfc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259c8fb3bfc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63344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90555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77627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33279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42217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01995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57098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12471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6887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259c8fb3bfc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259c8fb3bfc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00171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90555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89952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33279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259c8fb3b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259c8fb3b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3307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259c8fb3bfc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259c8fb3bfc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8582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8372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9791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0456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400" y="0"/>
            <a:ext cx="9144001" cy="514098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164400" y="176400"/>
            <a:ext cx="8815200" cy="4790700"/>
          </a:xfrm>
          <a:prstGeom prst="roundRect">
            <a:avLst>
              <a:gd name="adj" fmla="val 563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812188" y="1601175"/>
            <a:ext cx="4905000" cy="155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923263" y="3225850"/>
            <a:ext cx="4528800" cy="475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airo Medium"/>
                <a:ea typeface="Cairo Medium"/>
                <a:cs typeface="Cairo Medium"/>
                <a:sym typeface="Cair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713225" y="539500"/>
            <a:ext cx="1620900" cy="53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000" b="1">
                <a:solidFill>
                  <a:schemeClr val="accen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394300" y="622949"/>
            <a:ext cx="8279950" cy="4228963"/>
            <a:chOff x="394300" y="622949"/>
            <a:chExt cx="8279950" cy="4228963"/>
          </a:xfrm>
        </p:grpSpPr>
        <p:grpSp>
          <p:nvGrpSpPr>
            <p:cNvPr id="15" name="Google Shape;15;p2"/>
            <p:cNvGrpSpPr/>
            <p:nvPr/>
          </p:nvGrpSpPr>
          <p:grpSpPr>
            <a:xfrm>
              <a:off x="1653875" y="622949"/>
              <a:ext cx="7020375" cy="4228963"/>
              <a:chOff x="1653875" y="622949"/>
              <a:chExt cx="7020375" cy="4228963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1653875" y="4810813"/>
                <a:ext cx="41100" cy="41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8469875" y="1921125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633150" y="1601163"/>
                <a:ext cx="41100" cy="41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6942525" y="622950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069125" y="1224988"/>
                <a:ext cx="41100" cy="41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21" name="Google Shape;21;p2"/>
              <p:cNvGrpSpPr/>
              <p:nvPr/>
            </p:nvGrpSpPr>
            <p:grpSpPr>
              <a:xfrm rot="4980310">
                <a:off x="5994701" y="629231"/>
                <a:ext cx="483690" cy="532357"/>
                <a:chOff x="691835" y="3836638"/>
                <a:chExt cx="611034" cy="672514"/>
              </a:xfrm>
            </p:grpSpPr>
            <p:sp>
              <p:nvSpPr>
                <p:cNvPr id="22" name="Google Shape;22;p2"/>
                <p:cNvSpPr/>
                <p:nvPr/>
              </p:nvSpPr>
              <p:spPr>
                <a:xfrm>
                  <a:off x="691835" y="4382552"/>
                  <a:ext cx="126600" cy="126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cxnSp>
              <p:nvCxnSpPr>
                <p:cNvPr id="23" name="Google Shape;23;p2"/>
                <p:cNvCxnSpPr>
                  <a:stCxn id="22" idx="7"/>
                  <a:endCxn id="24" idx="2"/>
                </p:cNvCxnSpPr>
                <p:nvPr/>
              </p:nvCxnSpPr>
              <p:spPr>
                <a:xfrm rot="-4981137">
                  <a:off x="761187" y="4146966"/>
                  <a:ext cx="325815" cy="21035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5" name="Google Shape;25;p2"/>
                <p:cNvSpPr/>
                <p:nvPr/>
              </p:nvSpPr>
              <p:spPr>
                <a:xfrm>
                  <a:off x="1176270" y="4283199"/>
                  <a:ext cx="126600" cy="126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cxnSp>
              <p:nvCxnSpPr>
                <p:cNvPr id="26" name="Google Shape;26;p2"/>
                <p:cNvCxnSpPr>
                  <a:stCxn id="25" idx="1"/>
                  <a:endCxn id="24" idx="6"/>
                </p:cNvCxnSpPr>
                <p:nvPr/>
              </p:nvCxnSpPr>
              <p:spPr>
                <a:xfrm rot="5818979" flipH="1">
                  <a:off x="1035142" y="4121283"/>
                  <a:ext cx="180136" cy="16231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7" name="Google Shape;27;p2"/>
                <p:cNvSpPr/>
                <p:nvPr/>
              </p:nvSpPr>
              <p:spPr>
                <a:xfrm>
                  <a:off x="988613" y="3836638"/>
                  <a:ext cx="126600" cy="126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cxnSp>
              <p:nvCxnSpPr>
                <p:cNvPr id="28" name="Google Shape;28;p2"/>
                <p:cNvCxnSpPr>
                  <a:stCxn id="27" idx="4"/>
                  <a:endCxn id="24" idx="0"/>
                </p:cNvCxnSpPr>
                <p:nvPr/>
              </p:nvCxnSpPr>
              <p:spPr>
                <a:xfrm rot="-4980057" flipH="1">
                  <a:off x="984208" y="4023171"/>
                  <a:ext cx="135409" cy="16633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4" name="Google Shape;24;p2"/>
                <p:cNvSpPr/>
                <p:nvPr/>
              </p:nvSpPr>
              <p:spPr>
                <a:xfrm>
                  <a:off x="1048361" y="4099700"/>
                  <a:ext cx="7200" cy="7200"/>
                </a:xfrm>
                <a:prstGeom prst="ellipse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29" name="Google Shape;29;p2"/>
              <p:cNvSpPr/>
              <p:nvPr/>
            </p:nvSpPr>
            <p:spPr>
              <a:xfrm>
                <a:off x="7471775" y="4437850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6499675" y="4667463"/>
                <a:ext cx="41100" cy="41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1" name="Google Shape;31;p2"/>
            <p:cNvGrpSpPr/>
            <p:nvPr/>
          </p:nvGrpSpPr>
          <p:grpSpPr>
            <a:xfrm>
              <a:off x="394300" y="3388463"/>
              <a:ext cx="1801450" cy="1387029"/>
              <a:chOff x="394300" y="3388463"/>
              <a:chExt cx="1801450" cy="1387029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394300" y="4061263"/>
                <a:ext cx="41100" cy="41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33" name="Google Shape;33;p2"/>
              <p:cNvGrpSpPr/>
              <p:nvPr/>
            </p:nvGrpSpPr>
            <p:grpSpPr>
              <a:xfrm rot="1800099">
                <a:off x="506397" y="4303801"/>
                <a:ext cx="413412" cy="394781"/>
                <a:chOff x="812200" y="3836638"/>
                <a:chExt cx="522275" cy="498738"/>
              </a:xfrm>
            </p:grpSpPr>
            <p:sp>
              <p:nvSpPr>
                <p:cNvPr id="34" name="Google Shape;34;p2"/>
                <p:cNvSpPr/>
                <p:nvPr/>
              </p:nvSpPr>
              <p:spPr>
                <a:xfrm>
                  <a:off x="812200" y="4208775"/>
                  <a:ext cx="126600" cy="126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cxnSp>
              <p:nvCxnSpPr>
                <p:cNvPr id="35" name="Google Shape;35;p2"/>
                <p:cNvCxnSpPr>
                  <a:stCxn id="34" idx="7"/>
                  <a:endCxn id="36" idx="2"/>
                </p:cNvCxnSpPr>
                <p:nvPr/>
              </p:nvCxnSpPr>
              <p:spPr>
                <a:xfrm rot="9000505" flipH="1">
                  <a:off x="897888" y="4143727"/>
                  <a:ext cx="172844" cy="4327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7" name="Google Shape;37;p2"/>
                <p:cNvSpPr/>
                <p:nvPr/>
              </p:nvSpPr>
              <p:spPr>
                <a:xfrm>
                  <a:off x="1207875" y="4192250"/>
                  <a:ext cx="126600" cy="126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cxnSp>
              <p:nvCxnSpPr>
                <p:cNvPr id="38" name="Google Shape;38;p2"/>
                <p:cNvCxnSpPr>
                  <a:stCxn id="37" idx="1"/>
                  <a:endCxn id="36" idx="6"/>
                </p:cNvCxnSpPr>
                <p:nvPr/>
              </p:nvCxnSpPr>
              <p:spPr>
                <a:xfrm rot="9000372">
                  <a:off x="1093806" y="4067840"/>
                  <a:ext cx="94218" cy="17850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9" name="Google Shape;39;p2"/>
                <p:cNvSpPr/>
                <p:nvPr/>
              </p:nvSpPr>
              <p:spPr>
                <a:xfrm>
                  <a:off x="988613" y="3836638"/>
                  <a:ext cx="126600" cy="126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cxnSp>
              <p:nvCxnSpPr>
                <p:cNvPr id="40" name="Google Shape;40;p2"/>
                <p:cNvCxnSpPr>
                  <a:stCxn id="39" idx="4"/>
                  <a:endCxn id="36" idx="0"/>
                </p:cNvCxnSpPr>
                <p:nvPr/>
              </p:nvCxnSpPr>
              <p:spPr>
                <a:xfrm rot="-1803427" flipH="1">
                  <a:off x="1017771" y="3972415"/>
                  <a:ext cx="68282" cy="11814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6" name="Google Shape;36;p2"/>
                <p:cNvSpPr/>
                <p:nvPr/>
              </p:nvSpPr>
              <p:spPr>
                <a:xfrm>
                  <a:off x="1048361" y="4099700"/>
                  <a:ext cx="7200" cy="7200"/>
                </a:xfrm>
                <a:prstGeom prst="ellipse">
                  <a:avLst/>
                </a:pr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41" name="Google Shape;41;p2"/>
              <p:cNvSpPr/>
              <p:nvPr/>
            </p:nvSpPr>
            <p:spPr>
              <a:xfrm>
                <a:off x="1267950" y="4465350"/>
                <a:ext cx="71700" cy="71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479625" y="3388463"/>
                <a:ext cx="41100" cy="41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2069150" y="4437850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5400" y="0"/>
            <a:ext cx="9144001" cy="5140982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3"/>
          <p:cNvSpPr/>
          <p:nvPr/>
        </p:nvSpPr>
        <p:spPr>
          <a:xfrm>
            <a:off x="164400" y="176400"/>
            <a:ext cx="8815200" cy="4790700"/>
          </a:xfrm>
          <a:prstGeom prst="roundRect">
            <a:avLst>
              <a:gd name="adj" fmla="val 563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3978275" y="2363100"/>
            <a:ext cx="4178400" cy="108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5241375" y="1150363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3978275" y="3552725"/>
            <a:ext cx="4178400" cy="440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>
            <a:spLocks noGrp="1"/>
          </p:cNvSpPr>
          <p:nvPr>
            <p:ph type="title"/>
          </p:nvPr>
        </p:nvSpPr>
        <p:spPr>
          <a:xfrm>
            <a:off x="1453675" y="970950"/>
            <a:ext cx="4088100" cy="10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7"/>
          <p:cNvSpPr txBox="1">
            <a:spLocks noGrp="1"/>
          </p:cNvSpPr>
          <p:nvPr>
            <p:ph type="subTitle" idx="1"/>
          </p:nvPr>
        </p:nvSpPr>
        <p:spPr>
          <a:xfrm>
            <a:off x="1453675" y="2018250"/>
            <a:ext cx="4088100" cy="21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pic>
        <p:nvPicPr>
          <p:cNvPr id="93" name="Google Shape;9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400" y="0"/>
            <a:ext cx="9144001" cy="514098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7"/>
          <p:cNvSpPr/>
          <p:nvPr/>
        </p:nvSpPr>
        <p:spPr>
          <a:xfrm>
            <a:off x="164400" y="176400"/>
            <a:ext cx="8815200" cy="4790700"/>
          </a:xfrm>
          <a:prstGeom prst="roundRect">
            <a:avLst>
              <a:gd name="adj" fmla="val 563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5" name="Google Shape;95;p7"/>
          <p:cNvGrpSpPr/>
          <p:nvPr/>
        </p:nvGrpSpPr>
        <p:grpSpPr>
          <a:xfrm>
            <a:off x="7196925" y="380128"/>
            <a:ext cx="1748048" cy="2909596"/>
            <a:chOff x="7196925" y="380128"/>
            <a:chExt cx="1748048" cy="2909596"/>
          </a:xfrm>
        </p:grpSpPr>
        <p:pic>
          <p:nvPicPr>
            <p:cNvPr id="96" name="Google Shape;96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7134099" y="442954"/>
              <a:ext cx="1123150" cy="997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7740497" y="1839675"/>
              <a:ext cx="1204476" cy="14500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8" name="Google Shape;98;p7"/>
          <p:cNvGrpSpPr/>
          <p:nvPr/>
        </p:nvGrpSpPr>
        <p:grpSpPr>
          <a:xfrm>
            <a:off x="6519363" y="413250"/>
            <a:ext cx="2198098" cy="4087117"/>
            <a:chOff x="6519363" y="413250"/>
            <a:chExt cx="2198098" cy="4087117"/>
          </a:xfrm>
        </p:grpSpPr>
        <p:sp>
          <p:nvSpPr>
            <p:cNvPr id="99" name="Google Shape;99;p7"/>
            <p:cNvSpPr/>
            <p:nvPr/>
          </p:nvSpPr>
          <p:spPr>
            <a:xfrm>
              <a:off x="6519363" y="413250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00" name="Google Shape;100;p7"/>
            <p:cNvGrpSpPr/>
            <p:nvPr/>
          </p:nvGrpSpPr>
          <p:grpSpPr>
            <a:xfrm rot="1800099">
              <a:off x="8169451" y="4031415"/>
              <a:ext cx="487693" cy="371941"/>
              <a:chOff x="712441" y="3912546"/>
              <a:chExt cx="616115" cy="469883"/>
            </a:xfrm>
          </p:grpSpPr>
          <p:sp>
            <p:nvSpPr>
              <p:cNvPr id="101" name="Google Shape;101;p7"/>
              <p:cNvSpPr/>
              <p:nvPr/>
            </p:nvSpPr>
            <p:spPr>
              <a:xfrm>
                <a:off x="712441" y="3912546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02" name="Google Shape;102;p7"/>
              <p:cNvCxnSpPr>
                <a:stCxn id="101" idx="5"/>
                <a:endCxn id="103" idx="2"/>
              </p:cNvCxnSpPr>
              <p:nvPr/>
            </p:nvCxnSpPr>
            <p:spPr>
              <a:xfrm rot="-1801102">
                <a:off x="856394" y="3969202"/>
                <a:ext cx="155913" cy="18560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" name="Google Shape;104;p7"/>
              <p:cNvSpPr/>
              <p:nvPr/>
            </p:nvSpPr>
            <p:spPr>
              <a:xfrm>
                <a:off x="973961" y="4255829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05" name="Google Shape;105;p7"/>
              <p:cNvCxnSpPr>
                <a:stCxn id="104" idx="0"/>
                <a:endCxn id="103" idx="6"/>
              </p:cNvCxnSpPr>
              <p:nvPr/>
            </p:nvCxnSpPr>
            <p:spPr>
              <a:xfrm rot="8995885" flipH="1">
                <a:off x="1000307" y="4117988"/>
                <a:ext cx="92209" cy="12298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6" name="Google Shape;106;p7"/>
              <p:cNvSpPr/>
              <p:nvPr/>
            </p:nvSpPr>
            <p:spPr>
              <a:xfrm>
                <a:off x="1201956" y="3916847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107" name="Google Shape;107;p7"/>
              <p:cNvCxnSpPr>
                <a:stCxn id="106" idx="3"/>
                <a:endCxn id="103" idx="0"/>
              </p:cNvCxnSpPr>
              <p:nvPr/>
            </p:nvCxnSpPr>
            <p:spPr>
              <a:xfrm rot="8997166">
                <a:off x="1044527" y="4052657"/>
                <a:ext cx="183338" cy="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3" name="Google Shape;103;p7"/>
              <p:cNvSpPr/>
              <p:nvPr/>
            </p:nvSpPr>
            <p:spPr>
              <a:xfrm>
                <a:off x="1048361" y="4099700"/>
                <a:ext cx="7200" cy="72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2" name="Google Shape;172;p13"/>
          <p:cNvSpPr/>
          <p:nvPr/>
        </p:nvSpPr>
        <p:spPr>
          <a:xfrm>
            <a:off x="164400" y="176400"/>
            <a:ext cx="8815200" cy="4790700"/>
          </a:xfrm>
          <a:prstGeom prst="roundRect">
            <a:avLst>
              <a:gd name="adj" fmla="val 563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1"/>
          </p:nvPr>
        </p:nvSpPr>
        <p:spPr>
          <a:xfrm>
            <a:off x="1117325" y="2093918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Cairo Medium"/>
                <a:ea typeface="Cairo Medium"/>
                <a:cs typeface="Cairo Medium"/>
                <a:sym typeface="Cai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2"/>
          </p:nvPr>
        </p:nvSpPr>
        <p:spPr>
          <a:xfrm>
            <a:off x="3415471" y="2093918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Cairo Medium"/>
                <a:ea typeface="Cairo Medium"/>
                <a:cs typeface="Cairo Medium"/>
                <a:sym typeface="Cai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subTitle" idx="3"/>
          </p:nvPr>
        </p:nvSpPr>
        <p:spPr>
          <a:xfrm>
            <a:off x="1117325" y="3827100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Cairo Medium"/>
                <a:ea typeface="Cairo Medium"/>
                <a:cs typeface="Cairo Medium"/>
                <a:sym typeface="Cai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3"/>
          <p:cNvSpPr txBox="1">
            <a:spLocks noGrp="1"/>
          </p:cNvSpPr>
          <p:nvPr>
            <p:ph type="subTitle" idx="4"/>
          </p:nvPr>
        </p:nvSpPr>
        <p:spPr>
          <a:xfrm>
            <a:off x="3415471" y="3827100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Cairo Medium"/>
                <a:ea typeface="Cairo Medium"/>
                <a:cs typeface="Cairo Medium"/>
                <a:sym typeface="Cai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3"/>
          <p:cNvSpPr txBox="1">
            <a:spLocks noGrp="1"/>
          </p:cNvSpPr>
          <p:nvPr>
            <p:ph type="subTitle" idx="5"/>
          </p:nvPr>
        </p:nvSpPr>
        <p:spPr>
          <a:xfrm>
            <a:off x="5720974" y="2093918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Cairo Medium"/>
                <a:ea typeface="Cairo Medium"/>
                <a:cs typeface="Cairo Medium"/>
                <a:sym typeface="Cai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3"/>
          <p:cNvSpPr txBox="1">
            <a:spLocks noGrp="1"/>
          </p:cNvSpPr>
          <p:nvPr>
            <p:ph type="subTitle" idx="6"/>
          </p:nvPr>
        </p:nvSpPr>
        <p:spPr>
          <a:xfrm>
            <a:off x="5720974" y="3827100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Cairo Medium"/>
                <a:ea typeface="Cairo Medium"/>
                <a:cs typeface="Cairo Medium"/>
                <a:sym typeface="Cai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title" idx="7" hasCustomPrompt="1"/>
          </p:nvPr>
        </p:nvSpPr>
        <p:spPr>
          <a:xfrm>
            <a:off x="1902725" y="1259870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1" name="Google Shape;181;p13"/>
          <p:cNvSpPr txBox="1">
            <a:spLocks noGrp="1"/>
          </p:cNvSpPr>
          <p:nvPr>
            <p:ph type="title" idx="8" hasCustomPrompt="1"/>
          </p:nvPr>
        </p:nvSpPr>
        <p:spPr>
          <a:xfrm>
            <a:off x="1902725" y="299246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13"/>
          <p:cNvSpPr txBox="1">
            <a:spLocks noGrp="1"/>
          </p:cNvSpPr>
          <p:nvPr>
            <p:ph type="title" idx="9" hasCustomPrompt="1"/>
          </p:nvPr>
        </p:nvSpPr>
        <p:spPr>
          <a:xfrm>
            <a:off x="4200871" y="1259870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3" name="Google Shape;183;p13"/>
          <p:cNvSpPr txBox="1">
            <a:spLocks noGrp="1"/>
          </p:cNvSpPr>
          <p:nvPr>
            <p:ph type="title" idx="13" hasCustomPrompt="1"/>
          </p:nvPr>
        </p:nvSpPr>
        <p:spPr>
          <a:xfrm>
            <a:off x="4200871" y="299246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 idx="14" hasCustomPrompt="1"/>
          </p:nvPr>
        </p:nvSpPr>
        <p:spPr>
          <a:xfrm>
            <a:off x="6506374" y="1259870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5" name="Google Shape;185;p13"/>
          <p:cNvSpPr txBox="1">
            <a:spLocks noGrp="1"/>
          </p:cNvSpPr>
          <p:nvPr>
            <p:ph type="title" idx="15" hasCustomPrompt="1"/>
          </p:nvPr>
        </p:nvSpPr>
        <p:spPr>
          <a:xfrm>
            <a:off x="6506374" y="299246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6" name="Google Shape;186;p13"/>
          <p:cNvSpPr txBox="1">
            <a:spLocks noGrp="1"/>
          </p:cNvSpPr>
          <p:nvPr>
            <p:ph type="subTitle" idx="16"/>
          </p:nvPr>
        </p:nvSpPr>
        <p:spPr>
          <a:xfrm>
            <a:off x="1117325" y="17074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subTitle" idx="17"/>
          </p:nvPr>
        </p:nvSpPr>
        <p:spPr>
          <a:xfrm>
            <a:off x="3415471" y="17074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8"/>
          </p:nvPr>
        </p:nvSpPr>
        <p:spPr>
          <a:xfrm>
            <a:off x="5720974" y="17074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19"/>
          </p:nvPr>
        </p:nvSpPr>
        <p:spPr>
          <a:xfrm>
            <a:off x="1117325" y="34400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subTitle" idx="20"/>
          </p:nvPr>
        </p:nvSpPr>
        <p:spPr>
          <a:xfrm>
            <a:off x="3415471" y="34400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21"/>
          </p:nvPr>
        </p:nvSpPr>
        <p:spPr>
          <a:xfrm>
            <a:off x="5720974" y="34400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/>
          <p:nvPr/>
        </p:nvSpPr>
        <p:spPr>
          <a:xfrm>
            <a:off x="8394925" y="3883475"/>
            <a:ext cx="71700" cy="71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3" name="Google Shape;193;p13"/>
          <p:cNvSpPr/>
          <p:nvPr/>
        </p:nvSpPr>
        <p:spPr>
          <a:xfrm>
            <a:off x="8674250" y="4050150"/>
            <a:ext cx="126600" cy="126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4" name="Google Shape;194;p13"/>
          <p:cNvSpPr/>
          <p:nvPr/>
        </p:nvSpPr>
        <p:spPr>
          <a:xfrm>
            <a:off x="8674250" y="3591313"/>
            <a:ext cx="41100" cy="41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" name="Google Shape;195;p13"/>
          <p:cNvSpPr/>
          <p:nvPr/>
        </p:nvSpPr>
        <p:spPr>
          <a:xfrm>
            <a:off x="8058625" y="4666300"/>
            <a:ext cx="71700" cy="71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6" name="Google Shape;196;p13"/>
          <p:cNvSpPr/>
          <p:nvPr/>
        </p:nvSpPr>
        <p:spPr>
          <a:xfrm>
            <a:off x="7571675" y="4771063"/>
            <a:ext cx="41100" cy="41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97" name="Google Shape;197;p13"/>
          <p:cNvGrpSpPr/>
          <p:nvPr/>
        </p:nvGrpSpPr>
        <p:grpSpPr>
          <a:xfrm>
            <a:off x="-230431" y="2464250"/>
            <a:ext cx="1136606" cy="1848596"/>
            <a:chOff x="-230431" y="2464250"/>
            <a:chExt cx="1136606" cy="1848596"/>
          </a:xfrm>
        </p:grpSpPr>
        <p:pic>
          <p:nvPicPr>
            <p:cNvPr id="198" name="Google Shape;198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5050" y="2464250"/>
              <a:ext cx="631125" cy="637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9" name="Google Shape;199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2700013">
              <a:off x="-172390" y="3495836"/>
              <a:ext cx="957256" cy="5606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0" name="Google Shape;200;p13"/>
          <p:cNvGrpSpPr/>
          <p:nvPr/>
        </p:nvGrpSpPr>
        <p:grpSpPr>
          <a:xfrm>
            <a:off x="302025" y="2093925"/>
            <a:ext cx="8506005" cy="2755631"/>
            <a:chOff x="302025" y="2093925"/>
            <a:chExt cx="8506005" cy="2755631"/>
          </a:xfrm>
        </p:grpSpPr>
        <p:sp>
          <p:nvSpPr>
            <p:cNvPr id="201" name="Google Shape;201;p13"/>
            <p:cNvSpPr/>
            <p:nvPr/>
          </p:nvSpPr>
          <p:spPr>
            <a:xfrm rot="-2082478">
              <a:off x="8438189" y="4729733"/>
              <a:ext cx="100209" cy="10020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202" name="Google Shape;202;p13"/>
            <p:cNvCxnSpPr>
              <a:stCxn id="201" idx="7"/>
              <a:endCxn id="203" idx="2"/>
            </p:cNvCxnSpPr>
            <p:nvPr/>
          </p:nvCxnSpPr>
          <p:spPr>
            <a:xfrm rot="10800000" flipH="1">
              <a:off x="8497245" y="4592239"/>
              <a:ext cx="27600" cy="138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4" name="Google Shape;204;p13"/>
            <p:cNvSpPr/>
            <p:nvPr/>
          </p:nvSpPr>
          <p:spPr>
            <a:xfrm rot="-2082478">
              <a:off x="8688207" y="4540649"/>
              <a:ext cx="100209" cy="10020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205" name="Google Shape;205;p13"/>
            <p:cNvCxnSpPr>
              <a:stCxn id="204" idx="1"/>
              <a:endCxn id="203" idx="6"/>
            </p:cNvCxnSpPr>
            <p:nvPr/>
          </p:nvCxnSpPr>
          <p:spPr>
            <a:xfrm flipH="1">
              <a:off x="8529413" y="4581802"/>
              <a:ext cx="159600" cy="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6" name="Google Shape;206;p13"/>
            <p:cNvSpPr/>
            <p:nvPr/>
          </p:nvSpPr>
          <p:spPr>
            <a:xfrm rot="-2082478">
              <a:off x="8385258" y="4408074"/>
              <a:ext cx="100209" cy="10020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207" name="Google Shape;207;p13"/>
            <p:cNvCxnSpPr>
              <a:stCxn id="206" idx="4"/>
              <a:endCxn id="203" idx="0"/>
            </p:cNvCxnSpPr>
            <p:nvPr/>
          </p:nvCxnSpPr>
          <p:spPr>
            <a:xfrm>
              <a:off x="8463892" y="4499368"/>
              <a:ext cx="61500" cy="88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3" name="Google Shape;203;p13"/>
            <p:cNvSpPr/>
            <p:nvPr/>
          </p:nvSpPr>
          <p:spPr>
            <a:xfrm rot="-2082478">
              <a:off x="8524200" y="4587635"/>
              <a:ext cx="5699" cy="5699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8" name="Google Shape;208;p13"/>
            <p:cNvSpPr/>
            <p:nvPr/>
          </p:nvSpPr>
          <p:spPr>
            <a:xfrm>
              <a:off x="551800" y="3385625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302025" y="2093925"/>
              <a:ext cx="71700" cy="71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833875" y="3172338"/>
              <a:ext cx="41100" cy="4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7" name="Google Shape;367;p22"/>
          <p:cNvSpPr/>
          <p:nvPr/>
        </p:nvSpPr>
        <p:spPr>
          <a:xfrm>
            <a:off x="164400" y="176400"/>
            <a:ext cx="8815200" cy="4790700"/>
          </a:xfrm>
          <a:prstGeom prst="roundRect">
            <a:avLst>
              <a:gd name="adj" fmla="val 563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8" name="Google Shape;368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22"/>
          <p:cNvSpPr txBox="1">
            <a:spLocks noGrp="1"/>
          </p:cNvSpPr>
          <p:nvPr>
            <p:ph type="subTitle" idx="1"/>
          </p:nvPr>
        </p:nvSpPr>
        <p:spPr>
          <a:xfrm>
            <a:off x="4772383" y="2765875"/>
            <a:ext cx="2541600" cy="11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22"/>
          <p:cNvSpPr txBox="1">
            <a:spLocks noGrp="1"/>
          </p:cNvSpPr>
          <p:nvPr>
            <p:ph type="subTitle" idx="2"/>
          </p:nvPr>
        </p:nvSpPr>
        <p:spPr>
          <a:xfrm>
            <a:off x="1830013" y="2765875"/>
            <a:ext cx="2541600" cy="11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22"/>
          <p:cNvSpPr txBox="1">
            <a:spLocks noGrp="1"/>
          </p:cNvSpPr>
          <p:nvPr>
            <p:ph type="subTitle" idx="3"/>
          </p:nvPr>
        </p:nvSpPr>
        <p:spPr>
          <a:xfrm>
            <a:off x="1830013" y="2305900"/>
            <a:ext cx="2541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372" name="Google Shape;372;p22"/>
          <p:cNvSpPr txBox="1">
            <a:spLocks noGrp="1"/>
          </p:cNvSpPr>
          <p:nvPr>
            <p:ph type="subTitle" idx="4"/>
          </p:nvPr>
        </p:nvSpPr>
        <p:spPr>
          <a:xfrm>
            <a:off x="4772380" y="2305900"/>
            <a:ext cx="2541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tillium Web"/>
              <a:buNone/>
              <a:defRPr sz="24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grpSp>
        <p:nvGrpSpPr>
          <p:cNvPr id="373" name="Google Shape;373;p22"/>
          <p:cNvGrpSpPr/>
          <p:nvPr/>
        </p:nvGrpSpPr>
        <p:grpSpPr>
          <a:xfrm>
            <a:off x="355025" y="1781075"/>
            <a:ext cx="8450775" cy="2864013"/>
            <a:chOff x="355025" y="1781075"/>
            <a:chExt cx="8450775" cy="2864013"/>
          </a:xfrm>
        </p:grpSpPr>
        <p:sp>
          <p:nvSpPr>
            <p:cNvPr id="374" name="Google Shape;374;p22"/>
            <p:cNvSpPr/>
            <p:nvPr/>
          </p:nvSpPr>
          <p:spPr>
            <a:xfrm>
              <a:off x="8679200" y="1781075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75" name="Google Shape;375;p22"/>
            <p:cNvGrpSpPr/>
            <p:nvPr/>
          </p:nvGrpSpPr>
          <p:grpSpPr>
            <a:xfrm>
              <a:off x="355025" y="4157788"/>
              <a:ext cx="41100" cy="487300"/>
              <a:chOff x="355025" y="4157788"/>
              <a:chExt cx="41100" cy="487300"/>
            </a:xfrm>
          </p:grpSpPr>
          <p:sp>
            <p:nvSpPr>
              <p:cNvPr id="376" name="Google Shape;376;p22"/>
              <p:cNvSpPr/>
              <p:nvPr/>
            </p:nvSpPr>
            <p:spPr>
              <a:xfrm>
                <a:off x="355025" y="4157788"/>
                <a:ext cx="41100" cy="41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77" name="Google Shape;377;p22"/>
              <p:cNvSpPr/>
              <p:nvPr/>
            </p:nvSpPr>
            <p:spPr>
              <a:xfrm>
                <a:off x="355025" y="4603988"/>
                <a:ext cx="41100" cy="411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378" name="Google Shape;378;p22"/>
          <p:cNvGrpSpPr/>
          <p:nvPr/>
        </p:nvGrpSpPr>
        <p:grpSpPr>
          <a:xfrm>
            <a:off x="44709" y="3127443"/>
            <a:ext cx="1579754" cy="2016064"/>
            <a:chOff x="44709" y="3127443"/>
            <a:chExt cx="1579754" cy="2016064"/>
          </a:xfrm>
        </p:grpSpPr>
        <p:pic>
          <p:nvPicPr>
            <p:cNvPr id="379" name="Google Shape;379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860318">
              <a:off x="131087" y="3185742"/>
              <a:ext cx="567536" cy="768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0" name="Google Shape;380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4187" y="4241658"/>
              <a:ext cx="1100276" cy="90184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83" name="Google Shape;383;p23"/>
          <p:cNvSpPr/>
          <p:nvPr/>
        </p:nvSpPr>
        <p:spPr>
          <a:xfrm>
            <a:off x="164400" y="176400"/>
            <a:ext cx="8815200" cy="4790700"/>
          </a:xfrm>
          <a:prstGeom prst="roundRect">
            <a:avLst>
              <a:gd name="adj" fmla="val 563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4" name="Google Shape;384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23"/>
          <p:cNvSpPr txBox="1">
            <a:spLocks noGrp="1"/>
          </p:cNvSpPr>
          <p:nvPr>
            <p:ph type="subTitle" idx="1"/>
          </p:nvPr>
        </p:nvSpPr>
        <p:spPr>
          <a:xfrm>
            <a:off x="1606962" y="1486650"/>
            <a:ext cx="5930100" cy="11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23"/>
          <p:cNvSpPr txBox="1">
            <a:spLocks noGrp="1"/>
          </p:cNvSpPr>
          <p:nvPr>
            <p:ph type="subTitle" idx="2"/>
          </p:nvPr>
        </p:nvSpPr>
        <p:spPr>
          <a:xfrm>
            <a:off x="1606962" y="2915375"/>
            <a:ext cx="5930100" cy="11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87" name="Google Shape;387;p23"/>
          <p:cNvGrpSpPr/>
          <p:nvPr/>
        </p:nvGrpSpPr>
        <p:grpSpPr>
          <a:xfrm>
            <a:off x="211993" y="3388463"/>
            <a:ext cx="8538281" cy="1468012"/>
            <a:chOff x="211993" y="3388463"/>
            <a:chExt cx="8538281" cy="1468012"/>
          </a:xfrm>
        </p:grpSpPr>
        <p:sp>
          <p:nvSpPr>
            <p:cNvPr id="388" name="Google Shape;388;p23"/>
            <p:cNvSpPr/>
            <p:nvPr/>
          </p:nvSpPr>
          <p:spPr>
            <a:xfrm>
              <a:off x="394300" y="4061263"/>
              <a:ext cx="41100" cy="4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89" name="Google Shape;389;p23"/>
            <p:cNvGrpSpPr/>
            <p:nvPr/>
          </p:nvGrpSpPr>
          <p:grpSpPr>
            <a:xfrm rot="1800099">
              <a:off x="309271" y="4231989"/>
              <a:ext cx="522897" cy="529208"/>
              <a:chOff x="584362" y="3836638"/>
              <a:chExt cx="660590" cy="668564"/>
            </a:xfrm>
          </p:grpSpPr>
          <p:sp>
            <p:nvSpPr>
              <p:cNvPr id="390" name="Google Shape;390;p23"/>
              <p:cNvSpPr/>
              <p:nvPr/>
            </p:nvSpPr>
            <p:spPr>
              <a:xfrm>
                <a:off x="584362" y="4378601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391" name="Google Shape;391;p23"/>
              <p:cNvCxnSpPr>
                <a:stCxn id="390" idx="7"/>
                <a:endCxn id="392" idx="2"/>
              </p:cNvCxnSpPr>
              <p:nvPr/>
            </p:nvCxnSpPr>
            <p:spPr>
              <a:xfrm rot="8999290" flipH="1">
                <a:off x="642853" y="4211907"/>
                <a:ext cx="455237" cy="764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93" name="Google Shape;393;p23"/>
              <p:cNvSpPr/>
              <p:nvPr/>
            </p:nvSpPr>
            <p:spPr>
              <a:xfrm>
                <a:off x="1118353" y="4209986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394" name="Google Shape;394;p23"/>
              <p:cNvCxnSpPr>
                <a:stCxn id="393" idx="1"/>
                <a:endCxn id="392" idx="6"/>
              </p:cNvCxnSpPr>
              <p:nvPr/>
            </p:nvCxnSpPr>
            <p:spPr>
              <a:xfrm rot="9031447">
                <a:off x="1092130" y="4091442"/>
                <a:ext cx="7926" cy="14906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95" name="Google Shape;395;p23"/>
              <p:cNvSpPr/>
              <p:nvPr/>
            </p:nvSpPr>
            <p:spPr>
              <a:xfrm>
                <a:off x="988613" y="3836638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396" name="Google Shape;396;p23"/>
              <p:cNvCxnSpPr>
                <a:stCxn id="395" idx="4"/>
                <a:endCxn id="392" idx="0"/>
              </p:cNvCxnSpPr>
              <p:nvPr/>
            </p:nvCxnSpPr>
            <p:spPr>
              <a:xfrm rot="-1803427" flipH="1">
                <a:off x="1017771" y="3972415"/>
                <a:ext cx="68282" cy="11814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92" name="Google Shape;392;p23"/>
              <p:cNvSpPr/>
              <p:nvPr/>
            </p:nvSpPr>
            <p:spPr>
              <a:xfrm>
                <a:off x="1048361" y="4099700"/>
                <a:ext cx="7200" cy="72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97" name="Google Shape;397;p23"/>
            <p:cNvSpPr/>
            <p:nvPr/>
          </p:nvSpPr>
          <p:spPr>
            <a:xfrm>
              <a:off x="1122475" y="4532300"/>
              <a:ext cx="71700" cy="71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" name="Google Shape;398;p23"/>
            <p:cNvSpPr/>
            <p:nvPr/>
          </p:nvSpPr>
          <p:spPr>
            <a:xfrm>
              <a:off x="479625" y="3388463"/>
              <a:ext cx="41100" cy="4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99" name="Google Shape;399;p23"/>
            <p:cNvGrpSpPr/>
            <p:nvPr/>
          </p:nvGrpSpPr>
          <p:grpSpPr>
            <a:xfrm rot="8986865">
              <a:off x="8248073" y="4246556"/>
              <a:ext cx="407649" cy="485790"/>
              <a:chOff x="691835" y="3895445"/>
              <a:chExt cx="514990" cy="613707"/>
            </a:xfrm>
          </p:grpSpPr>
          <p:sp>
            <p:nvSpPr>
              <p:cNvPr id="400" name="Google Shape;400;p23"/>
              <p:cNvSpPr/>
              <p:nvPr/>
            </p:nvSpPr>
            <p:spPr>
              <a:xfrm>
                <a:off x="691835" y="4382552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401" name="Google Shape;401;p23"/>
              <p:cNvCxnSpPr>
                <a:stCxn id="400" idx="7"/>
                <a:endCxn id="402" idx="2"/>
              </p:cNvCxnSpPr>
              <p:nvPr/>
            </p:nvCxnSpPr>
            <p:spPr>
              <a:xfrm rot="-8985757" flipH="1">
                <a:off x="891778" y="4061116"/>
                <a:ext cx="64935" cy="38235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03" name="Google Shape;403;p23"/>
              <p:cNvSpPr/>
              <p:nvPr/>
            </p:nvSpPr>
            <p:spPr>
              <a:xfrm>
                <a:off x="1080225" y="4199224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404" name="Google Shape;404;p23"/>
              <p:cNvCxnSpPr>
                <a:stCxn id="403" idx="1"/>
                <a:endCxn id="402" idx="6"/>
              </p:cNvCxnSpPr>
              <p:nvPr/>
            </p:nvCxnSpPr>
            <p:spPr>
              <a:xfrm rot="-8986964">
                <a:off x="1029776" y="4122100"/>
                <a:ext cx="94778" cy="7702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05" name="Google Shape;405;p23"/>
              <p:cNvSpPr/>
              <p:nvPr/>
            </p:nvSpPr>
            <p:spPr>
              <a:xfrm>
                <a:off x="975559" y="3895445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406" name="Google Shape;406;p23"/>
              <p:cNvCxnSpPr>
                <a:stCxn id="405" idx="4"/>
                <a:endCxn id="402" idx="0"/>
              </p:cNvCxnSpPr>
              <p:nvPr/>
            </p:nvCxnSpPr>
            <p:spPr>
              <a:xfrm rot="1822748">
                <a:off x="1020097" y="4030641"/>
                <a:ext cx="50423" cy="6050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02" name="Google Shape;402;p23"/>
              <p:cNvSpPr/>
              <p:nvPr/>
            </p:nvSpPr>
            <p:spPr>
              <a:xfrm>
                <a:off x="1048361" y="4099700"/>
                <a:ext cx="7200" cy="72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0" name="Google Shape;570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71" name="Google Shape;571;p31"/>
          <p:cNvSpPr/>
          <p:nvPr/>
        </p:nvSpPr>
        <p:spPr>
          <a:xfrm>
            <a:off x="164400" y="176400"/>
            <a:ext cx="8815200" cy="4790700"/>
          </a:xfrm>
          <a:prstGeom prst="roundRect">
            <a:avLst>
              <a:gd name="adj" fmla="val 563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72" name="Google Shape;572;p31"/>
          <p:cNvGrpSpPr/>
          <p:nvPr/>
        </p:nvGrpSpPr>
        <p:grpSpPr>
          <a:xfrm>
            <a:off x="1827675" y="-20226"/>
            <a:ext cx="7096600" cy="5130914"/>
            <a:chOff x="1827675" y="-20226"/>
            <a:chExt cx="7096600" cy="5130914"/>
          </a:xfrm>
        </p:grpSpPr>
        <p:pic>
          <p:nvPicPr>
            <p:cNvPr id="573" name="Google Shape;573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694660">
              <a:off x="8274888" y="2645925"/>
              <a:ext cx="364275" cy="615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4" name="Google Shape;574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245475" y="4265363"/>
              <a:ext cx="678800" cy="845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5" name="Google Shape;575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-1362565">
              <a:off x="1953298" y="100943"/>
              <a:ext cx="790278" cy="80951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76" name="Google Shape;576;p31"/>
          <p:cNvGrpSpPr/>
          <p:nvPr/>
        </p:nvGrpSpPr>
        <p:grpSpPr>
          <a:xfrm>
            <a:off x="379450" y="373424"/>
            <a:ext cx="8314800" cy="4401676"/>
            <a:chOff x="379450" y="373424"/>
            <a:chExt cx="8314800" cy="4401676"/>
          </a:xfrm>
        </p:grpSpPr>
        <p:sp>
          <p:nvSpPr>
            <p:cNvPr id="577" name="Google Shape;577;p31"/>
            <p:cNvSpPr/>
            <p:nvPr/>
          </p:nvSpPr>
          <p:spPr>
            <a:xfrm>
              <a:off x="8150863" y="2246025"/>
              <a:ext cx="71700" cy="71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8" name="Google Shape;578;p31"/>
            <p:cNvSpPr/>
            <p:nvPr/>
          </p:nvSpPr>
          <p:spPr>
            <a:xfrm>
              <a:off x="7824325" y="4648500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9" name="Google Shape;579;p31"/>
            <p:cNvSpPr/>
            <p:nvPr/>
          </p:nvSpPr>
          <p:spPr>
            <a:xfrm>
              <a:off x="8633150" y="3631188"/>
              <a:ext cx="41100" cy="4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0" name="Google Shape;580;p31"/>
            <p:cNvSpPr/>
            <p:nvPr/>
          </p:nvSpPr>
          <p:spPr>
            <a:xfrm>
              <a:off x="8430775" y="2286025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81" name="Google Shape;581;p31"/>
            <p:cNvGrpSpPr/>
            <p:nvPr/>
          </p:nvGrpSpPr>
          <p:grpSpPr>
            <a:xfrm rot="-2082478">
              <a:off x="7846426" y="3713761"/>
              <a:ext cx="413403" cy="394772"/>
              <a:chOff x="812200" y="3836638"/>
              <a:chExt cx="522275" cy="498738"/>
            </a:xfrm>
          </p:grpSpPr>
          <p:sp>
            <p:nvSpPr>
              <p:cNvPr id="582" name="Google Shape;582;p31"/>
              <p:cNvSpPr/>
              <p:nvPr/>
            </p:nvSpPr>
            <p:spPr>
              <a:xfrm>
                <a:off x="812200" y="4208775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583" name="Google Shape;583;p31"/>
              <p:cNvCxnSpPr>
                <a:stCxn id="582" idx="7"/>
                <a:endCxn id="584" idx="2"/>
              </p:cNvCxnSpPr>
              <p:nvPr/>
            </p:nvCxnSpPr>
            <p:spPr>
              <a:xfrm rot="-8712652" flipH="1">
                <a:off x="966958" y="4077944"/>
                <a:ext cx="34703" cy="17484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85" name="Google Shape;585;p31"/>
              <p:cNvSpPr/>
              <p:nvPr/>
            </p:nvSpPr>
            <p:spPr>
              <a:xfrm>
                <a:off x="1207875" y="4192250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586" name="Google Shape;586;p31"/>
              <p:cNvCxnSpPr>
                <a:stCxn id="585" idx="1"/>
                <a:endCxn id="584" idx="6"/>
              </p:cNvCxnSpPr>
              <p:nvPr/>
            </p:nvCxnSpPr>
            <p:spPr>
              <a:xfrm rot="2082356" flipH="1">
                <a:off x="1040013" y="4152529"/>
                <a:ext cx="201804" cy="88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87" name="Google Shape;587;p31"/>
              <p:cNvSpPr/>
              <p:nvPr/>
            </p:nvSpPr>
            <p:spPr>
              <a:xfrm>
                <a:off x="988613" y="3836638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588" name="Google Shape;588;p31"/>
              <p:cNvCxnSpPr>
                <a:stCxn id="587" idx="4"/>
                <a:endCxn id="584" idx="0"/>
              </p:cNvCxnSpPr>
              <p:nvPr/>
            </p:nvCxnSpPr>
            <p:spPr>
              <a:xfrm rot="2087577">
                <a:off x="1013007" y="3975439"/>
                <a:ext cx="77811" cy="1120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84" name="Google Shape;584;p31"/>
              <p:cNvSpPr/>
              <p:nvPr/>
            </p:nvSpPr>
            <p:spPr>
              <a:xfrm>
                <a:off x="1048361" y="4099700"/>
                <a:ext cx="7200" cy="72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589" name="Google Shape;589;p31"/>
            <p:cNvSpPr/>
            <p:nvPr/>
          </p:nvSpPr>
          <p:spPr>
            <a:xfrm>
              <a:off x="8653150" y="1786113"/>
              <a:ext cx="41100" cy="4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0" name="Google Shape;590;p31"/>
            <p:cNvSpPr/>
            <p:nvPr/>
          </p:nvSpPr>
          <p:spPr>
            <a:xfrm>
              <a:off x="7614350" y="4265363"/>
              <a:ext cx="41100" cy="4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1" name="Google Shape;591;p31"/>
            <p:cNvSpPr/>
            <p:nvPr/>
          </p:nvSpPr>
          <p:spPr>
            <a:xfrm>
              <a:off x="713225" y="808325"/>
              <a:ext cx="71700" cy="71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2" name="Google Shape;592;p31"/>
            <p:cNvSpPr/>
            <p:nvPr/>
          </p:nvSpPr>
          <p:spPr>
            <a:xfrm>
              <a:off x="379450" y="1098400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3" name="Google Shape;593;p31"/>
            <p:cNvSpPr/>
            <p:nvPr/>
          </p:nvSpPr>
          <p:spPr>
            <a:xfrm>
              <a:off x="641000" y="1684863"/>
              <a:ext cx="41100" cy="4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94" name="Google Shape;594;p31"/>
            <p:cNvGrpSpPr/>
            <p:nvPr/>
          </p:nvGrpSpPr>
          <p:grpSpPr>
            <a:xfrm rot="4980310">
              <a:off x="951151" y="379706"/>
              <a:ext cx="483690" cy="532357"/>
              <a:chOff x="691835" y="3836638"/>
              <a:chExt cx="611034" cy="672514"/>
            </a:xfrm>
          </p:grpSpPr>
          <p:sp>
            <p:nvSpPr>
              <p:cNvPr id="595" name="Google Shape;595;p31"/>
              <p:cNvSpPr/>
              <p:nvPr/>
            </p:nvSpPr>
            <p:spPr>
              <a:xfrm>
                <a:off x="691835" y="4382552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596" name="Google Shape;596;p31"/>
              <p:cNvCxnSpPr>
                <a:stCxn id="595" idx="7"/>
                <a:endCxn id="597" idx="2"/>
              </p:cNvCxnSpPr>
              <p:nvPr/>
            </p:nvCxnSpPr>
            <p:spPr>
              <a:xfrm rot="-4981137">
                <a:off x="761187" y="4146966"/>
                <a:ext cx="325815" cy="21035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98" name="Google Shape;598;p31"/>
              <p:cNvSpPr/>
              <p:nvPr/>
            </p:nvSpPr>
            <p:spPr>
              <a:xfrm>
                <a:off x="1176270" y="4283199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599" name="Google Shape;599;p31"/>
              <p:cNvCxnSpPr>
                <a:stCxn id="598" idx="1"/>
                <a:endCxn id="597" idx="6"/>
              </p:cNvCxnSpPr>
              <p:nvPr/>
            </p:nvCxnSpPr>
            <p:spPr>
              <a:xfrm rot="5818979" flipH="1">
                <a:off x="1035142" y="4121283"/>
                <a:ext cx="180136" cy="1623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00" name="Google Shape;600;p31"/>
              <p:cNvSpPr/>
              <p:nvPr/>
            </p:nvSpPr>
            <p:spPr>
              <a:xfrm>
                <a:off x="988613" y="3836638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601" name="Google Shape;601;p31"/>
              <p:cNvCxnSpPr>
                <a:stCxn id="600" idx="4"/>
                <a:endCxn id="597" idx="0"/>
              </p:cNvCxnSpPr>
              <p:nvPr/>
            </p:nvCxnSpPr>
            <p:spPr>
              <a:xfrm rot="-4980057" flipH="1">
                <a:off x="984208" y="4023171"/>
                <a:ext cx="135409" cy="1663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97" name="Google Shape;597;p31"/>
              <p:cNvSpPr/>
              <p:nvPr/>
            </p:nvSpPr>
            <p:spPr>
              <a:xfrm>
                <a:off x="1048361" y="4099700"/>
                <a:ext cx="7200" cy="72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3" name="Google Shape;603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255"/>
            <a:ext cx="9144001" cy="514099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04" name="Google Shape;604;p32"/>
          <p:cNvSpPr/>
          <p:nvPr/>
        </p:nvSpPr>
        <p:spPr>
          <a:xfrm>
            <a:off x="164400" y="176400"/>
            <a:ext cx="8815200" cy="4790700"/>
          </a:xfrm>
          <a:prstGeom prst="roundRect">
            <a:avLst>
              <a:gd name="adj" fmla="val 563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05" name="Google Shape;605;p32"/>
          <p:cNvGrpSpPr/>
          <p:nvPr/>
        </p:nvGrpSpPr>
        <p:grpSpPr>
          <a:xfrm>
            <a:off x="440725" y="94902"/>
            <a:ext cx="6756862" cy="4625348"/>
            <a:chOff x="440725" y="94902"/>
            <a:chExt cx="6756862" cy="4625348"/>
          </a:xfrm>
        </p:grpSpPr>
        <p:pic>
          <p:nvPicPr>
            <p:cNvPr id="606" name="Google Shape;606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63020" y="94902"/>
              <a:ext cx="834566" cy="7689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7" name="Google Shape;607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40725" y="3167449"/>
              <a:ext cx="1741853" cy="1552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08" name="Google Shape;608;p32"/>
          <p:cNvGrpSpPr/>
          <p:nvPr/>
        </p:nvGrpSpPr>
        <p:grpSpPr>
          <a:xfrm>
            <a:off x="2297390" y="386575"/>
            <a:ext cx="5342235" cy="4304381"/>
            <a:chOff x="2297390" y="386575"/>
            <a:chExt cx="5342235" cy="4304381"/>
          </a:xfrm>
        </p:grpSpPr>
        <p:sp>
          <p:nvSpPr>
            <p:cNvPr id="609" name="Google Shape;609;p32"/>
            <p:cNvSpPr/>
            <p:nvPr/>
          </p:nvSpPr>
          <p:spPr>
            <a:xfrm>
              <a:off x="7311100" y="1041938"/>
              <a:ext cx="41100" cy="4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0" name="Google Shape;610;p32"/>
            <p:cNvSpPr/>
            <p:nvPr/>
          </p:nvSpPr>
          <p:spPr>
            <a:xfrm>
              <a:off x="7311100" y="386575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1" name="Google Shape;611;p32"/>
            <p:cNvSpPr/>
            <p:nvPr/>
          </p:nvSpPr>
          <p:spPr>
            <a:xfrm>
              <a:off x="7542125" y="766419"/>
              <a:ext cx="97500" cy="9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2" name="Google Shape;612;p32"/>
            <p:cNvSpPr/>
            <p:nvPr/>
          </p:nvSpPr>
          <p:spPr>
            <a:xfrm>
              <a:off x="2440538" y="3678063"/>
              <a:ext cx="71700" cy="71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2690450" y="3803725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614" name="Google Shape;614;p32"/>
            <p:cNvGrpSpPr/>
            <p:nvPr/>
          </p:nvGrpSpPr>
          <p:grpSpPr>
            <a:xfrm rot="-2082478">
              <a:off x="2373001" y="4213611"/>
              <a:ext cx="413403" cy="394772"/>
              <a:chOff x="812200" y="3836638"/>
              <a:chExt cx="522275" cy="498738"/>
            </a:xfrm>
          </p:grpSpPr>
          <p:sp>
            <p:nvSpPr>
              <p:cNvPr id="615" name="Google Shape;615;p32"/>
              <p:cNvSpPr/>
              <p:nvPr/>
            </p:nvSpPr>
            <p:spPr>
              <a:xfrm>
                <a:off x="812200" y="4208775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616" name="Google Shape;616;p32"/>
              <p:cNvCxnSpPr>
                <a:stCxn id="615" idx="7"/>
                <a:endCxn id="617" idx="2"/>
              </p:cNvCxnSpPr>
              <p:nvPr/>
            </p:nvCxnSpPr>
            <p:spPr>
              <a:xfrm rot="-8712652" flipH="1">
                <a:off x="966958" y="4077944"/>
                <a:ext cx="34703" cy="17484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18" name="Google Shape;618;p32"/>
              <p:cNvSpPr/>
              <p:nvPr/>
            </p:nvSpPr>
            <p:spPr>
              <a:xfrm>
                <a:off x="1207875" y="4192250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619" name="Google Shape;619;p32"/>
              <p:cNvCxnSpPr>
                <a:stCxn id="618" idx="1"/>
                <a:endCxn id="617" idx="6"/>
              </p:cNvCxnSpPr>
              <p:nvPr/>
            </p:nvCxnSpPr>
            <p:spPr>
              <a:xfrm rot="2082356" flipH="1">
                <a:off x="1040013" y="4152529"/>
                <a:ext cx="201804" cy="88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20" name="Google Shape;620;p32"/>
              <p:cNvSpPr/>
              <p:nvPr/>
            </p:nvSpPr>
            <p:spPr>
              <a:xfrm>
                <a:off x="988613" y="3836638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621" name="Google Shape;621;p32"/>
              <p:cNvCxnSpPr>
                <a:stCxn id="620" idx="4"/>
                <a:endCxn id="617" idx="0"/>
              </p:cNvCxnSpPr>
              <p:nvPr/>
            </p:nvCxnSpPr>
            <p:spPr>
              <a:xfrm rot="2087577">
                <a:off x="1013007" y="3975439"/>
                <a:ext cx="77811" cy="1120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17" name="Google Shape;617;p32"/>
              <p:cNvSpPr/>
              <p:nvPr/>
            </p:nvSpPr>
            <p:spPr>
              <a:xfrm>
                <a:off x="1048361" y="4099700"/>
                <a:ext cx="7200" cy="72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622" name="Google Shape;622;p32"/>
            <p:cNvSpPr/>
            <p:nvPr/>
          </p:nvSpPr>
          <p:spPr>
            <a:xfrm>
              <a:off x="2455850" y="3255663"/>
              <a:ext cx="41100" cy="4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59" r:id="rId5"/>
    <p:sldLayoutId id="2147483668" r:id="rId6"/>
    <p:sldLayoutId id="2147483669" r:id="rId7"/>
    <p:sldLayoutId id="2147483677" r:id="rId8"/>
    <p:sldLayoutId id="214748367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36"/>
          <p:cNvSpPr txBox="1">
            <a:spLocks noGrp="1"/>
          </p:cNvSpPr>
          <p:nvPr>
            <p:ph type="ctrTitle"/>
          </p:nvPr>
        </p:nvSpPr>
        <p:spPr>
          <a:xfrm>
            <a:off x="812188" y="1601175"/>
            <a:ext cx="4905000" cy="155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Tłuszcze</a:t>
            </a:r>
            <a:endParaRPr dirty="0"/>
          </a:p>
        </p:txBody>
      </p:sp>
      <p:sp>
        <p:nvSpPr>
          <p:cNvPr id="634" name="Google Shape;634;p36"/>
          <p:cNvSpPr txBox="1">
            <a:spLocks noGrp="1"/>
          </p:cNvSpPr>
          <p:nvPr>
            <p:ph type="subTitle" idx="1"/>
          </p:nvPr>
        </p:nvSpPr>
        <p:spPr>
          <a:xfrm>
            <a:off x="923263" y="3225849"/>
            <a:ext cx="1515137" cy="12714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Jakub </a:t>
            </a:r>
            <a:r>
              <a:rPr lang="pl-PL" dirty="0" err="1"/>
              <a:t>Namyślak</a:t>
            </a: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Oliver Skiba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Tomasz Róg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Jakub </a:t>
            </a:r>
            <a:r>
              <a:rPr lang="pl-PL" dirty="0" err="1"/>
              <a:t>Tataruch</a:t>
            </a:r>
            <a:endParaRPr dirty="0"/>
          </a:p>
        </p:txBody>
      </p:sp>
      <p:sp>
        <p:nvSpPr>
          <p:cNvPr id="635" name="Google Shape;635;p36"/>
          <p:cNvSpPr txBox="1">
            <a:spLocks noGrp="1"/>
          </p:cNvSpPr>
          <p:nvPr>
            <p:ph type="subTitle" idx="2"/>
          </p:nvPr>
        </p:nvSpPr>
        <p:spPr>
          <a:xfrm>
            <a:off x="4096288" y="539500"/>
            <a:ext cx="1620900" cy="53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36" name="Google Shape;63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94660">
            <a:off x="8074938" y="3831950"/>
            <a:ext cx="364275" cy="61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362561">
            <a:off x="7675857" y="513141"/>
            <a:ext cx="911263" cy="933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89150" y="2782574"/>
            <a:ext cx="1741853" cy="15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57895" y="1529477"/>
            <a:ext cx="834566" cy="768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0" name="Google Shape;640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17675" y="2192525"/>
            <a:ext cx="678800" cy="845325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p36"/>
          <p:cNvSpPr/>
          <p:nvPr/>
        </p:nvSpPr>
        <p:spPr>
          <a:xfrm>
            <a:off x="6290175" y="1783050"/>
            <a:ext cx="71700" cy="71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36"/>
          <p:cNvSpPr/>
          <p:nvPr/>
        </p:nvSpPr>
        <p:spPr>
          <a:xfrm>
            <a:off x="7927313" y="1921125"/>
            <a:ext cx="71700" cy="71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36"/>
          <p:cNvSpPr/>
          <p:nvPr/>
        </p:nvSpPr>
        <p:spPr>
          <a:xfrm>
            <a:off x="5325475" y="4311250"/>
            <a:ext cx="126600" cy="126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36"/>
          <p:cNvSpPr/>
          <p:nvPr/>
        </p:nvSpPr>
        <p:spPr>
          <a:xfrm>
            <a:off x="6582375" y="2594638"/>
            <a:ext cx="41100" cy="41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36"/>
          <p:cNvSpPr/>
          <p:nvPr/>
        </p:nvSpPr>
        <p:spPr>
          <a:xfrm>
            <a:off x="8633150" y="3631188"/>
            <a:ext cx="41100" cy="41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36"/>
          <p:cNvSpPr/>
          <p:nvPr/>
        </p:nvSpPr>
        <p:spPr>
          <a:xfrm>
            <a:off x="7531000" y="2718963"/>
            <a:ext cx="41100" cy="41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7" name="Google Shape;647;p36"/>
          <p:cNvGrpSpPr/>
          <p:nvPr/>
        </p:nvGrpSpPr>
        <p:grpSpPr>
          <a:xfrm rot="-2082478">
            <a:off x="7756451" y="3153861"/>
            <a:ext cx="413403" cy="394772"/>
            <a:chOff x="812200" y="3836638"/>
            <a:chExt cx="522275" cy="498738"/>
          </a:xfrm>
        </p:grpSpPr>
        <p:sp>
          <p:nvSpPr>
            <p:cNvPr id="648" name="Google Shape;648;p36"/>
            <p:cNvSpPr/>
            <p:nvPr/>
          </p:nvSpPr>
          <p:spPr>
            <a:xfrm>
              <a:off x="812200" y="4208775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49" name="Google Shape;649;p36"/>
            <p:cNvCxnSpPr>
              <a:stCxn id="648" idx="7"/>
              <a:endCxn id="650" idx="2"/>
            </p:cNvCxnSpPr>
            <p:nvPr/>
          </p:nvCxnSpPr>
          <p:spPr>
            <a:xfrm rot="-8712652" flipH="1">
              <a:off x="966958" y="4077944"/>
              <a:ext cx="34703" cy="17484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1" name="Google Shape;651;p36"/>
            <p:cNvSpPr/>
            <p:nvPr/>
          </p:nvSpPr>
          <p:spPr>
            <a:xfrm>
              <a:off x="1207875" y="4192250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52" name="Google Shape;652;p36"/>
            <p:cNvCxnSpPr>
              <a:stCxn id="651" idx="1"/>
              <a:endCxn id="650" idx="6"/>
            </p:cNvCxnSpPr>
            <p:nvPr/>
          </p:nvCxnSpPr>
          <p:spPr>
            <a:xfrm rot="2082356" flipH="1">
              <a:off x="1040013" y="4152529"/>
              <a:ext cx="201804" cy="882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3" name="Google Shape;653;p36"/>
            <p:cNvSpPr/>
            <p:nvPr/>
          </p:nvSpPr>
          <p:spPr>
            <a:xfrm>
              <a:off x="988613" y="3836638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54" name="Google Shape;654;p36"/>
            <p:cNvCxnSpPr>
              <a:stCxn id="653" idx="4"/>
              <a:endCxn id="650" idx="0"/>
            </p:cNvCxnSpPr>
            <p:nvPr/>
          </p:nvCxnSpPr>
          <p:spPr>
            <a:xfrm rot="2087577">
              <a:off x="1013007" y="3975439"/>
              <a:ext cx="77811" cy="11209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0" name="Google Shape;650;p36"/>
            <p:cNvSpPr/>
            <p:nvPr/>
          </p:nvSpPr>
          <p:spPr>
            <a:xfrm>
              <a:off x="1048361" y="4099700"/>
              <a:ext cx="7200" cy="72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41"/>
          <p:cNvSpPr txBox="1">
            <a:spLocks noGrp="1"/>
          </p:cNvSpPr>
          <p:nvPr>
            <p:ph type="title"/>
          </p:nvPr>
        </p:nvSpPr>
        <p:spPr>
          <a:xfrm>
            <a:off x="3732187" y="2066263"/>
            <a:ext cx="4670475" cy="10880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Nazewnictwo</a:t>
            </a:r>
            <a:endParaRPr dirty="0"/>
          </a:p>
        </p:txBody>
      </p:sp>
      <p:sp>
        <p:nvSpPr>
          <p:cNvPr id="763" name="Google Shape;763;p41"/>
          <p:cNvSpPr txBox="1">
            <a:spLocks noGrp="1"/>
          </p:cNvSpPr>
          <p:nvPr>
            <p:ph type="title" idx="2"/>
          </p:nvPr>
        </p:nvSpPr>
        <p:spPr>
          <a:xfrm>
            <a:off x="5241375" y="1150363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pl-PL" dirty="0"/>
              <a:t>3</a:t>
            </a:r>
            <a:endParaRPr dirty="0"/>
          </a:p>
        </p:txBody>
      </p:sp>
      <p:grpSp>
        <p:nvGrpSpPr>
          <p:cNvPr id="765" name="Google Shape;765;p41"/>
          <p:cNvGrpSpPr/>
          <p:nvPr/>
        </p:nvGrpSpPr>
        <p:grpSpPr>
          <a:xfrm>
            <a:off x="649925" y="568291"/>
            <a:ext cx="2862268" cy="4006920"/>
            <a:chOff x="649925" y="346178"/>
            <a:chExt cx="2862268" cy="4006920"/>
          </a:xfrm>
        </p:grpSpPr>
        <p:pic>
          <p:nvPicPr>
            <p:cNvPr id="766" name="Google Shape;766;p4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19174" y="346178"/>
              <a:ext cx="945976" cy="9558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7" name="Google Shape;767;p4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19759" y="2458879"/>
              <a:ext cx="530399" cy="607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8" name="Google Shape;768;p4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5653896">
              <a:off x="1975508" y="1242301"/>
              <a:ext cx="748166" cy="6070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9" name="Google Shape;769;p4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55515" y="3746026"/>
              <a:ext cx="658875" cy="6070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0" name="Google Shape;770;p4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-5915897">
              <a:off x="2016163" y="2548016"/>
              <a:ext cx="1475624" cy="13105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1" name="Google Shape;771;p41"/>
            <p:cNvSpPr/>
            <p:nvPr/>
          </p:nvSpPr>
          <p:spPr>
            <a:xfrm>
              <a:off x="649925" y="1545025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1"/>
            <p:cNvSpPr/>
            <p:nvPr/>
          </p:nvSpPr>
          <p:spPr>
            <a:xfrm>
              <a:off x="692675" y="3318588"/>
              <a:ext cx="41100" cy="4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3" name="Google Shape;773;p41"/>
            <p:cNvGrpSpPr/>
            <p:nvPr/>
          </p:nvGrpSpPr>
          <p:grpSpPr>
            <a:xfrm rot="1800099">
              <a:off x="1534847" y="2064576"/>
              <a:ext cx="413412" cy="394781"/>
              <a:chOff x="812200" y="3836638"/>
              <a:chExt cx="522275" cy="498738"/>
            </a:xfrm>
          </p:grpSpPr>
          <p:sp>
            <p:nvSpPr>
              <p:cNvPr id="774" name="Google Shape;774;p41"/>
              <p:cNvSpPr/>
              <p:nvPr/>
            </p:nvSpPr>
            <p:spPr>
              <a:xfrm>
                <a:off x="812200" y="4208775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75" name="Google Shape;775;p41"/>
              <p:cNvCxnSpPr>
                <a:stCxn id="774" idx="7"/>
                <a:endCxn id="776" idx="2"/>
              </p:cNvCxnSpPr>
              <p:nvPr/>
            </p:nvCxnSpPr>
            <p:spPr>
              <a:xfrm rot="9000505" flipH="1">
                <a:off x="897888" y="4143727"/>
                <a:ext cx="172844" cy="4327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7" name="Google Shape;777;p41"/>
              <p:cNvSpPr/>
              <p:nvPr/>
            </p:nvSpPr>
            <p:spPr>
              <a:xfrm>
                <a:off x="1207875" y="4192250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78" name="Google Shape;778;p41"/>
              <p:cNvCxnSpPr>
                <a:stCxn id="777" idx="1"/>
                <a:endCxn id="776" idx="6"/>
              </p:cNvCxnSpPr>
              <p:nvPr/>
            </p:nvCxnSpPr>
            <p:spPr>
              <a:xfrm rot="9000372">
                <a:off x="1093806" y="4067840"/>
                <a:ext cx="94218" cy="17850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9" name="Google Shape;779;p41"/>
              <p:cNvSpPr/>
              <p:nvPr/>
            </p:nvSpPr>
            <p:spPr>
              <a:xfrm>
                <a:off x="988613" y="3836638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80" name="Google Shape;780;p41"/>
              <p:cNvCxnSpPr>
                <a:stCxn id="779" idx="4"/>
                <a:endCxn id="776" idx="0"/>
              </p:cNvCxnSpPr>
              <p:nvPr/>
            </p:nvCxnSpPr>
            <p:spPr>
              <a:xfrm rot="-1803427" flipH="1">
                <a:off x="1017771" y="3972415"/>
                <a:ext cx="68282" cy="11814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6" name="Google Shape;776;p41"/>
              <p:cNvSpPr/>
              <p:nvPr/>
            </p:nvSpPr>
            <p:spPr>
              <a:xfrm>
                <a:off x="1048361" y="4099700"/>
                <a:ext cx="7200" cy="72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1" name="Google Shape;781;p41"/>
            <p:cNvSpPr/>
            <p:nvPr/>
          </p:nvSpPr>
          <p:spPr>
            <a:xfrm>
              <a:off x="692675" y="2025163"/>
              <a:ext cx="41100" cy="4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1"/>
            <p:cNvSpPr/>
            <p:nvPr/>
          </p:nvSpPr>
          <p:spPr>
            <a:xfrm>
              <a:off x="1668000" y="3318600"/>
              <a:ext cx="71700" cy="71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1"/>
            <p:cNvSpPr/>
            <p:nvPr/>
          </p:nvSpPr>
          <p:spPr>
            <a:xfrm>
              <a:off x="1835725" y="4140613"/>
              <a:ext cx="41100" cy="4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1"/>
            <p:cNvSpPr/>
            <p:nvPr/>
          </p:nvSpPr>
          <p:spPr>
            <a:xfrm>
              <a:off x="1186225" y="1941288"/>
              <a:ext cx="41100" cy="4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1"/>
            <p:cNvSpPr/>
            <p:nvPr/>
          </p:nvSpPr>
          <p:spPr>
            <a:xfrm>
              <a:off x="1498275" y="3521200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6" name="Google Shape;786;p41"/>
            <p:cNvGrpSpPr/>
            <p:nvPr/>
          </p:nvGrpSpPr>
          <p:grpSpPr>
            <a:xfrm rot="4980310">
              <a:off x="2279951" y="447381"/>
              <a:ext cx="483690" cy="532357"/>
              <a:chOff x="691835" y="3836638"/>
              <a:chExt cx="611034" cy="672514"/>
            </a:xfrm>
          </p:grpSpPr>
          <p:sp>
            <p:nvSpPr>
              <p:cNvPr id="787" name="Google Shape;787;p41"/>
              <p:cNvSpPr/>
              <p:nvPr/>
            </p:nvSpPr>
            <p:spPr>
              <a:xfrm>
                <a:off x="691835" y="4382552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88" name="Google Shape;788;p41"/>
              <p:cNvCxnSpPr>
                <a:stCxn id="787" idx="7"/>
                <a:endCxn id="789" idx="2"/>
              </p:cNvCxnSpPr>
              <p:nvPr/>
            </p:nvCxnSpPr>
            <p:spPr>
              <a:xfrm rot="-4981137">
                <a:off x="761187" y="4146966"/>
                <a:ext cx="325815" cy="21035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0" name="Google Shape;790;p41"/>
              <p:cNvSpPr/>
              <p:nvPr/>
            </p:nvSpPr>
            <p:spPr>
              <a:xfrm>
                <a:off x="1176270" y="4283199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91" name="Google Shape;791;p41"/>
              <p:cNvCxnSpPr>
                <a:stCxn id="790" idx="1"/>
                <a:endCxn id="789" idx="6"/>
              </p:cNvCxnSpPr>
              <p:nvPr/>
            </p:nvCxnSpPr>
            <p:spPr>
              <a:xfrm rot="5818979" flipH="1">
                <a:off x="1035142" y="4121283"/>
                <a:ext cx="180136" cy="1623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2" name="Google Shape;792;p41"/>
              <p:cNvSpPr/>
              <p:nvPr/>
            </p:nvSpPr>
            <p:spPr>
              <a:xfrm>
                <a:off x="988613" y="3836638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93" name="Google Shape;793;p41"/>
              <p:cNvCxnSpPr>
                <a:stCxn id="792" idx="4"/>
                <a:endCxn id="789" idx="0"/>
              </p:cNvCxnSpPr>
              <p:nvPr/>
            </p:nvCxnSpPr>
            <p:spPr>
              <a:xfrm rot="-4980057" flipH="1">
                <a:off x="984208" y="4023171"/>
                <a:ext cx="135409" cy="1663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89" name="Google Shape;789;p41"/>
              <p:cNvSpPr/>
              <p:nvPr/>
            </p:nvSpPr>
            <p:spPr>
              <a:xfrm>
                <a:off x="1048361" y="4099700"/>
                <a:ext cx="7200" cy="72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Podtytuł 2">
            <a:extLst>
              <a:ext uri="{FF2B5EF4-FFF2-40B4-BE49-F238E27FC236}">
                <a16:creationId xmlns:a16="http://schemas.microsoft.com/office/drawing/2014/main" id="{F5B682B7-77F5-CD40-618D-5B2011080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7571" y="5622543"/>
            <a:ext cx="4178400" cy="440400"/>
          </a:xfrm>
        </p:spPr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30099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Jak tworzy się nazwy tłuszczów?</a:t>
            </a:r>
            <a:endParaRPr dirty="0"/>
          </a:p>
        </p:txBody>
      </p:sp>
      <p:sp>
        <p:nvSpPr>
          <p:cNvPr id="799" name="Google Shape;799;p42"/>
          <p:cNvSpPr txBox="1">
            <a:spLocks noGrp="1"/>
          </p:cNvSpPr>
          <p:nvPr>
            <p:ph type="subTitle" idx="1"/>
          </p:nvPr>
        </p:nvSpPr>
        <p:spPr>
          <a:xfrm>
            <a:off x="1733550" y="1478698"/>
            <a:ext cx="5930100" cy="9623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pl-PL" sz="1550" dirty="0"/>
              <a:t>Tłuszcze nazywamy </a:t>
            </a:r>
            <a:r>
              <a:rPr lang="pl-PL" sz="1550" b="1" dirty="0"/>
              <a:t>analogicznie do innych estrów</a:t>
            </a:r>
            <a:r>
              <a:rPr lang="pl-PL" sz="1550" dirty="0"/>
              <a:t>, poznanych w klasie 2. Ich nazwy tworzy się </a:t>
            </a:r>
            <a:r>
              <a:rPr lang="pl-PL" sz="1550" b="1" dirty="0"/>
              <a:t>od glicerolu i nazw kwasów karboksylowych, od których pochodzą.</a:t>
            </a:r>
          </a:p>
        </p:txBody>
      </p:sp>
      <p:sp>
        <p:nvSpPr>
          <p:cNvPr id="800" name="Google Shape;800;p42"/>
          <p:cNvSpPr txBox="1">
            <a:spLocks noGrp="1"/>
          </p:cNvSpPr>
          <p:nvPr>
            <p:ph type="subTitle" idx="2"/>
          </p:nvPr>
        </p:nvSpPr>
        <p:spPr>
          <a:xfrm>
            <a:off x="1733550" y="5407626"/>
            <a:ext cx="5930100" cy="11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grpSp>
        <p:nvGrpSpPr>
          <p:cNvPr id="801" name="Google Shape;801;p42"/>
          <p:cNvGrpSpPr/>
          <p:nvPr/>
        </p:nvGrpSpPr>
        <p:grpSpPr>
          <a:xfrm>
            <a:off x="720000" y="3778050"/>
            <a:ext cx="515275" cy="283213"/>
            <a:chOff x="720000" y="3778050"/>
            <a:chExt cx="515275" cy="283213"/>
          </a:xfrm>
        </p:grpSpPr>
        <p:sp>
          <p:nvSpPr>
            <p:cNvPr id="802" name="Google Shape;802;p42"/>
            <p:cNvSpPr/>
            <p:nvPr/>
          </p:nvSpPr>
          <p:spPr>
            <a:xfrm>
              <a:off x="1194175" y="4020163"/>
              <a:ext cx="41100" cy="4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2"/>
            <p:cNvSpPr/>
            <p:nvPr/>
          </p:nvSpPr>
          <p:spPr>
            <a:xfrm>
              <a:off x="720000" y="3778050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42"/>
          <p:cNvGrpSpPr/>
          <p:nvPr/>
        </p:nvGrpSpPr>
        <p:grpSpPr>
          <a:xfrm>
            <a:off x="7435199" y="3292334"/>
            <a:ext cx="1066270" cy="1496643"/>
            <a:chOff x="7435199" y="3292334"/>
            <a:chExt cx="1066270" cy="1496643"/>
          </a:xfrm>
        </p:grpSpPr>
        <p:pic>
          <p:nvPicPr>
            <p:cNvPr id="805" name="Google Shape;805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435199" y="4253352"/>
              <a:ext cx="468000" cy="535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6" name="Google Shape;806;p4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872144" y="3292334"/>
              <a:ext cx="629325" cy="7689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7" name="Google Shape;807;p42"/>
            <p:cNvSpPr/>
            <p:nvPr/>
          </p:nvSpPr>
          <p:spPr>
            <a:xfrm>
              <a:off x="7537050" y="3977425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2"/>
            <p:cNvSpPr/>
            <p:nvPr/>
          </p:nvSpPr>
          <p:spPr>
            <a:xfrm>
              <a:off x="8001675" y="4224925"/>
              <a:ext cx="41100" cy="4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Tłuszcze – budowa i właściwości - Zintegrowana Platforma Edukacyjna">
            <a:extLst>
              <a:ext uri="{FF2B5EF4-FFF2-40B4-BE49-F238E27FC236}">
                <a16:creationId xmlns:a16="http://schemas.microsoft.com/office/drawing/2014/main" id="{9745A411-D2DF-5390-7ED8-F77464021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49" y="2777491"/>
            <a:ext cx="5828249" cy="1326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8845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41"/>
          <p:cNvSpPr txBox="1">
            <a:spLocks noGrp="1"/>
          </p:cNvSpPr>
          <p:nvPr>
            <p:ph type="title"/>
          </p:nvPr>
        </p:nvSpPr>
        <p:spPr>
          <a:xfrm>
            <a:off x="3594075" y="2046467"/>
            <a:ext cx="4946700" cy="19210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Źródła i otrzymywanie</a:t>
            </a:r>
            <a:endParaRPr dirty="0"/>
          </a:p>
        </p:txBody>
      </p:sp>
      <p:sp>
        <p:nvSpPr>
          <p:cNvPr id="763" name="Google Shape;763;p41"/>
          <p:cNvSpPr txBox="1">
            <a:spLocks noGrp="1"/>
          </p:cNvSpPr>
          <p:nvPr>
            <p:ph type="title" idx="2"/>
          </p:nvPr>
        </p:nvSpPr>
        <p:spPr>
          <a:xfrm>
            <a:off x="5241375" y="1150363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pl-PL" dirty="0"/>
              <a:t>4</a:t>
            </a:r>
            <a:endParaRPr dirty="0"/>
          </a:p>
        </p:txBody>
      </p:sp>
      <p:grpSp>
        <p:nvGrpSpPr>
          <p:cNvPr id="765" name="Google Shape;765;p41"/>
          <p:cNvGrpSpPr/>
          <p:nvPr/>
        </p:nvGrpSpPr>
        <p:grpSpPr>
          <a:xfrm>
            <a:off x="649925" y="568291"/>
            <a:ext cx="2862268" cy="4006920"/>
            <a:chOff x="649925" y="346178"/>
            <a:chExt cx="2862268" cy="4006920"/>
          </a:xfrm>
        </p:grpSpPr>
        <p:pic>
          <p:nvPicPr>
            <p:cNvPr id="766" name="Google Shape;766;p4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19174" y="346178"/>
              <a:ext cx="945976" cy="9558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7" name="Google Shape;767;p4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19759" y="2458879"/>
              <a:ext cx="530399" cy="607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8" name="Google Shape;768;p4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5653896">
              <a:off x="1975508" y="1242301"/>
              <a:ext cx="748166" cy="6070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9" name="Google Shape;769;p4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55515" y="3746026"/>
              <a:ext cx="658875" cy="6070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0" name="Google Shape;770;p4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-5915897">
              <a:off x="2016163" y="2548016"/>
              <a:ext cx="1475624" cy="13105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1" name="Google Shape;771;p41"/>
            <p:cNvSpPr/>
            <p:nvPr/>
          </p:nvSpPr>
          <p:spPr>
            <a:xfrm>
              <a:off x="649925" y="1545025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1"/>
            <p:cNvSpPr/>
            <p:nvPr/>
          </p:nvSpPr>
          <p:spPr>
            <a:xfrm>
              <a:off x="692675" y="3318588"/>
              <a:ext cx="41100" cy="4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3" name="Google Shape;773;p41"/>
            <p:cNvGrpSpPr/>
            <p:nvPr/>
          </p:nvGrpSpPr>
          <p:grpSpPr>
            <a:xfrm rot="1800099">
              <a:off x="1534847" y="2064576"/>
              <a:ext cx="413412" cy="394781"/>
              <a:chOff x="812200" y="3836638"/>
              <a:chExt cx="522275" cy="498738"/>
            </a:xfrm>
          </p:grpSpPr>
          <p:sp>
            <p:nvSpPr>
              <p:cNvPr id="774" name="Google Shape;774;p41"/>
              <p:cNvSpPr/>
              <p:nvPr/>
            </p:nvSpPr>
            <p:spPr>
              <a:xfrm>
                <a:off x="812200" y="4208775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75" name="Google Shape;775;p41"/>
              <p:cNvCxnSpPr>
                <a:stCxn id="774" idx="7"/>
                <a:endCxn id="776" idx="2"/>
              </p:cNvCxnSpPr>
              <p:nvPr/>
            </p:nvCxnSpPr>
            <p:spPr>
              <a:xfrm rot="9000505" flipH="1">
                <a:off x="897888" y="4143727"/>
                <a:ext cx="172844" cy="4327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7" name="Google Shape;777;p41"/>
              <p:cNvSpPr/>
              <p:nvPr/>
            </p:nvSpPr>
            <p:spPr>
              <a:xfrm>
                <a:off x="1207875" y="4192250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78" name="Google Shape;778;p41"/>
              <p:cNvCxnSpPr>
                <a:stCxn id="777" idx="1"/>
                <a:endCxn id="776" idx="6"/>
              </p:cNvCxnSpPr>
              <p:nvPr/>
            </p:nvCxnSpPr>
            <p:spPr>
              <a:xfrm rot="9000372">
                <a:off x="1093806" y="4067840"/>
                <a:ext cx="94218" cy="17850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9" name="Google Shape;779;p41"/>
              <p:cNvSpPr/>
              <p:nvPr/>
            </p:nvSpPr>
            <p:spPr>
              <a:xfrm>
                <a:off x="988613" y="3836638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80" name="Google Shape;780;p41"/>
              <p:cNvCxnSpPr>
                <a:stCxn id="779" idx="4"/>
                <a:endCxn id="776" idx="0"/>
              </p:cNvCxnSpPr>
              <p:nvPr/>
            </p:nvCxnSpPr>
            <p:spPr>
              <a:xfrm rot="-1803427" flipH="1">
                <a:off x="1017771" y="3972415"/>
                <a:ext cx="68282" cy="11814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6" name="Google Shape;776;p41"/>
              <p:cNvSpPr/>
              <p:nvPr/>
            </p:nvSpPr>
            <p:spPr>
              <a:xfrm>
                <a:off x="1048361" y="4099700"/>
                <a:ext cx="7200" cy="72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1" name="Google Shape;781;p41"/>
            <p:cNvSpPr/>
            <p:nvPr/>
          </p:nvSpPr>
          <p:spPr>
            <a:xfrm>
              <a:off x="692675" y="2025163"/>
              <a:ext cx="41100" cy="4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1"/>
            <p:cNvSpPr/>
            <p:nvPr/>
          </p:nvSpPr>
          <p:spPr>
            <a:xfrm>
              <a:off x="1668000" y="3318600"/>
              <a:ext cx="71700" cy="71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1"/>
            <p:cNvSpPr/>
            <p:nvPr/>
          </p:nvSpPr>
          <p:spPr>
            <a:xfrm>
              <a:off x="1835725" y="4140613"/>
              <a:ext cx="41100" cy="4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1"/>
            <p:cNvSpPr/>
            <p:nvPr/>
          </p:nvSpPr>
          <p:spPr>
            <a:xfrm>
              <a:off x="1186225" y="1941288"/>
              <a:ext cx="41100" cy="4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1"/>
            <p:cNvSpPr/>
            <p:nvPr/>
          </p:nvSpPr>
          <p:spPr>
            <a:xfrm>
              <a:off x="1498275" y="3521200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6" name="Google Shape;786;p41"/>
            <p:cNvGrpSpPr/>
            <p:nvPr/>
          </p:nvGrpSpPr>
          <p:grpSpPr>
            <a:xfrm rot="4980310">
              <a:off x="2279951" y="447381"/>
              <a:ext cx="483690" cy="532357"/>
              <a:chOff x="691835" y="3836638"/>
              <a:chExt cx="611034" cy="672514"/>
            </a:xfrm>
          </p:grpSpPr>
          <p:sp>
            <p:nvSpPr>
              <p:cNvPr id="787" name="Google Shape;787;p41"/>
              <p:cNvSpPr/>
              <p:nvPr/>
            </p:nvSpPr>
            <p:spPr>
              <a:xfrm>
                <a:off x="691835" y="4382552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88" name="Google Shape;788;p41"/>
              <p:cNvCxnSpPr>
                <a:stCxn id="787" idx="7"/>
                <a:endCxn id="789" idx="2"/>
              </p:cNvCxnSpPr>
              <p:nvPr/>
            </p:nvCxnSpPr>
            <p:spPr>
              <a:xfrm rot="-4981137">
                <a:off x="761187" y="4146966"/>
                <a:ext cx="325815" cy="21035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0" name="Google Shape;790;p41"/>
              <p:cNvSpPr/>
              <p:nvPr/>
            </p:nvSpPr>
            <p:spPr>
              <a:xfrm>
                <a:off x="1176270" y="4283199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91" name="Google Shape;791;p41"/>
              <p:cNvCxnSpPr>
                <a:stCxn id="790" idx="1"/>
                <a:endCxn id="789" idx="6"/>
              </p:cNvCxnSpPr>
              <p:nvPr/>
            </p:nvCxnSpPr>
            <p:spPr>
              <a:xfrm rot="5818979" flipH="1">
                <a:off x="1035142" y="4121283"/>
                <a:ext cx="180136" cy="1623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2" name="Google Shape;792;p41"/>
              <p:cNvSpPr/>
              <p:nvPr/>
            </p:nvSpPr>
            <p:spPr>
              <a:xfrm>
                <a:off x="988613" y="3836638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93" name="Google Shape;793;p41"/>
              <p:cNvCxnSpPr>
                <a:stCxn id="792" idx="4"/>
                <a:endCxn id="789" idx="0"/>
              </p:cNvCxnSpPr>
              <p:nvPr/>
            </p:nvCxnSpPr>
            <p:spPr>
              <a:xfrm rot="-4980057" flipH="1">
                <a:off x="984208" y="4023171"/>
                <a:ext cx="135409" cy="1663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89" name="Google Shape;789;p41"/>
              <p:cNvSpPr/>
              <p:nvPr/>
            </p:nvSpPr>
            <p:spPr>
              <a:xfrm>
                <a:off x="1048361" y="4099700"/>
                <a:ext cx="7200" cy="72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Podtytuł 2">
            <a:extLst>
              <a:ext uri="{FF2B5EF4-FFF2-40B4-BE49-F238E27FC236}">
                <a16:creationId xmlns:a16="http://schemas.microsoft.com/office/drawing/2014/main" id="{F5B682B7-77F5-CD40-618D-5B2011080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7571" y="5622543"/>
            <a:ext cx="4178400" cy="440400"/>
          </a:xfrm>
        </p:spPr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357849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Czym są i gdzie możemy znaleźć tłuszcze?</a:t>
            </a:r>
            <a:endParaRPr dirty="0"/>
          </a:p>
        </p:txBody>
      </p:sp>
      <p:sp>
        <p:nvSpPr>
          <p:cNvPr id="799" name="Google Shape;799;p42"/>
          <p:cNvSpPr txBox="1">
            <a:spLocks noGrp="1"/>
          </p:cNvSpPr>
          <p:nvPr>
            <p:ph type="subTitle" idx="1"/>
          </p:nvPr>
        </p:nvSpPr>
        <p:spPr>
          <a:xfrm>
            <a:off x="1505099" y="5292504"/>
            <a:ext cx="5930100" cy="2158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endParaRPr lang="pl-PL" dirty="0"/>
          </a:p>
        </p:txBody>
      </p:sp>
      <p:sp>
        <p:nvSpPr>
          <p:cNvPr id="800" name="Google Shape;800;p42"/>
          <p:cNvSpPr txBox="1">
            <a:spLocks noGrp="1"/>
          </p:cNvSpPr>
          <p:nvPr>
            <p:ph type="subTitle" idx="2"/>
          </p:nvPr>
        </p:nvSpPr>
        <p:spPr>
          <a:xfrm>
            <a:off x="1235275" y="5175520"/>
            <a:ext cx="5930100" cy="11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grpSp>
        <p:nvGrpSpPr>
          <p:cNvPr id="801" name="Google Shape;801;p42"/>
          <p:cNvGrpSpPr/>
          <p:nvPr/>
        </p:nvGrpSpPr>
        <p:grpSpPr>
          <a:xfrm>
            <a:off x="720000" y="3778050"/>
            <a:ext cx="515275" cy="283213"/>
            <a:chOff x="720000" y="3778050"/>
            <a:chExt cx="515275" cy="283213"/>
          </a:xfrm>
        </p:grpSpPr>
        <p:sp>
          <p:nvSpPr>
            <p:cNvPr id="802" name="Google Shape;802;p42"/>
            <p:cNvSpPr/>
            <p:nvPr/>
          </p:nvSpPr>
          <p:spPr>
            <a:xfrm>
              <a:off x="1194175" y="4020163"/>
              <a:ext cx="41100" cy="4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2"/>
            <p:cNvSpPr/>
            <p:nvPr/>
          </p:nvSpPr>
          <p:spPr>
            <a:xfrm>
              <a:off x="720000" y="3778050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42"/>
          <p:cNvGrpSpPr/>
          <p:nvPr/>
        </p:nvGrpSpPr>
        <p:grpSpPr>
          <a:xfrm>
            <a:off x="7435199" y="3292334"/>
            <a:ext cx="1066270" cy="1496643"/>
            <a:chOff x="7435199" y="3292334"/>
            <a:chExt cx="1066270" cy="1496643"/>
          </a:xfrm>
        </p:grpSpPr>
        <p:pic>
          <p:nvPicPr>
            <p:cNvPr id="805" name="Google Shape;805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435199" y="4253352"/>
              <a:ext cx="468000" cy="535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6" name="Google Shape;806;p4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872144" y="3292334"/>
              <a:ext cx="629325" cy="7689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7" name="Google Shape;807;p42"/>
            <p:cNvSpPr/>
            <p:nvPr/>
          </p:nvSpPr>
          <p:spPr>
            <a:xfrm>
              <a:off x="7537050" y="3977425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2"/>
            <p:cNvSpPr/>
            <p:nvPr/>
          </p:nvSpPr>
          <p:spPr>
            <a:xfrm>
              <a:off x="8001675" y="4224925"/>
              <a:ext cx="41100" cy="4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Obraz 2">
            <a:extLst>
              <a:ext uri="{FF2B5EF4-FFF2-40B4-BE49-F238E27FC236}">
                <a16:creationId xmlns:a16="http://schemas.microsoft.com/office/drawing/2014/main" id="{C0C6331B-D844-79C8-84BA-7E336B0E63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7037" y="1432681"/>
            <a:ext cx="3286224" cy="279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0273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41"/>
          <p:cNvSpPr txBox="1">
            <a:spLocks noGrp="1"/>
          </p:cNvSpPr>
          <p:nvPr>
            <p:ph type="title"/>
          </p:nvPr>
        </p:nvSpPr>
        <p:spPr>
          <a:xfrm>
            <a:off x="3594075" y="2046467"/>
            <a:ext cx="4946700" cy="19210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Właściwości</a:t>
            </a:r>
            <a:br>
              <a:rPr lang="pl-PL" dirty="0"/>
            </a:br>
            <a:r>
              <a:rPr lang="pl-PL" dirty="0"/>
              <a:t>fizyczne</a:t>
            </a:r>
            <a:endParaRPr dirty="0"/>
          </a:p>
        </p:txBody>
      </p:sp>
      <p:sp>
        <p:nvSpPr>
          <p:cNvPr id="763" name="Google Shape;763;p41"/>
          <p:cNvSpPr txBox="1">
            <a:spLocks noGrp="1"/>
          </p:cNvSpPr>
          <p:nvPr>
            <p:ph type="title" idx="2"/>
          </p:nvPr>
        </p:nvSpPr>
        <p:spPr>
          <a:xfrm>
            <a:off x="5241375" y="1150363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pl-PL" dirty="0"/>
              <a:t>5</a:t>
            </a:r>
            <a:endParaRPr dirty="0"/>
          </a:p>
        </p:txBody>
      </p:sp>
      <p:grpSp>
        <p:nvGrpSpPr>
          <p:cNvPr id="765" name="Google Shape;765;p41"/>
          <p:cNvGrpSpPr/>
          <p:nvPr/>
        </p:nvGrpSpPr>
        <p:grpSpPr>
          <a:xfrm>
            <a:off x="649925" y="568291"/>
            <a:ext cx="2862268" cy="4006920"/>
            <a:chOff x="649925" y="346178"/>
            <a:chExt cx="2862268" cy="4006920"/>
          </a:xfrm>
        </p:grpSpPr>
        <p:pic>
          <p:nvPicPr>
            <p:cNvPr id="766" name="Google Shape;766;p4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19174" y="346178"/>
              <a:ext cx="945976" cy="9558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7" name="Google Shape;767;p4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19759" y="2458879"/>
              <a:ext cx="530399" cy="607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8" name="Google Shape;768;p4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5653896">
              <a:off x="1975508" y="1242301"/>
              <a:ext cx="748166" cy="6070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9" name="Google Shape;769;p4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55515" y="3746026"/>
              <a:ext cx="658875" cy="6070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0" name="Google Shape;770;p4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-5915897">
              <a:off x="2016163" y="2548016"/>
              <a:ext cx="1475624" cy="13105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1" name="Google Shape;771;p41"/>
            <p:cNvSpPr/>
            <p:nvPr/>
          </p:nvSpPr>
          <p:spPr>
            <a:xfrm>
              <a:off x="649925" y="1545025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1"/>
            <p:cNvSpPr/>
            <p:nvPr/>
          </p:nvSpPr>
          <p:spPr>
            <a:xfrm>
              <a:off x="692675" y="3318588"/>
              <a:ext cx="41100" cy="4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3" name="Google Shape;773;p41"/>
            <p:cNvGrpSpPr/>
            <p:nvPr/>
          </p:nvGrpSpPr>
          <p:grpSpPr>
            <a:xfrm rot="1800099">
              <a:off x="1534847" y="2064576"/>
              <a:ext cx="413412" cy="394781"/>
              <a:chOff x="812200" y="3836638"/>
              <a:chExt cx="522275" cy="498738"/>
            </a:xfrm>
          </p:grpSpPr>
          <p:sp>
            <p:nvSpPr>
              <p:cNvPr id="774" name="Google Shape;774;p41"/>
              <p:cNvSpPr/>
              <p:nvPr/>
            </p:nvSpPr>
            <p:spPr>
              <a:xfrm>
                <a:off x="812200" y="4208775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75" name="Google Shape;775;p41"/>
              <p:cNvCxnSpPr>
                <a:stCxn id="774" idx="7"/>
                <a:endCxn id="776" idx="2"/>
              </p:cNvCxnSpPr>
              <p:nvPr/>
            </p:nvCxnSpPr>
            <p:spPr>
              <a:xfrm rot="9000505" flipH="1">
                <a:off x="897888" y="4143727"/>
                <a:ext cx="172844" cy="4327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7" name="Google Shape;777;p41"/>
              <p:cNvSpPr/>
              <p:nvPr/>
            </p:nvSpPr>
            <p:spPr>
              <a:xfrm>
                <a:off x="1207875" y="4192250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78" name="Google Shape;778;p41"/>
              <p:cNvCxnSpPr>
                <a:stCxn id="777" idx="1"/>
                <a:endCxn id="776" idx="6"/>
              </p:cNvCxnSpPr>
              <p:nvPr/>
            </p:nvCxnSpPr>
            <p:spPr>
              <a:xfrm rot="9000372">
                <a:off x="1093806" y="4067840"/>
                <a:ext cx="94218" cy="17850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9" name="Google Shape;779;p41"/>
              <p:cNvSpPr/>
              <p:nvPr/>
            </p:nvSpPr>
            <p:spPr>
              <a:xfrm>
                <a:off x="988613" y="3836638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80" name="Google Shape;780;p41"/>
              <p:cNvCxnSpPr>
                <a:stCxn id="779" idx="4"/>
                <a:endCxn id="776" idx="0"/>
              </p:cNvCxnSpPr>
              <p:nvPr/>
            </p:nvCxnSpPr>
            <p:spPr>
              <a:xfrm rot="-1803427" flipH="1">
                <a:off x="1017771" y="3972415"/>
                <a:ext cx="68282" cy="11814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6" name="Google Shape;776;p41"/>
              <p:cNvSpPr/>
              <p:nvPr/>
            </p:nvSpPr>
            <p:spPr>
              <a:xfrm>
                <a:off x="1048361" y="4099700"/>
                <a:ext cx="7200" cy="72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1" name="Google Shape;781;p41"/>
            <p:cNvSpPr/>
            <p:nvPr/>
          </p:nvSpPr>
          <p:spPr>
            <a:xfrm>
              <a:off x="692675" y="2025163"/>
              <a:ext cx="41100" cy="4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1"/>
            <p:cNvSpPr/>
            <p:nvPr/>
          </p:nvSpPr>
          <p:spPr>
            <a:xfrm>
              <a:off x="1668000" y="3318600"/>
              <a:ext cx="71700" cy="71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1"/>
            <p:cNvSpPr/>
            <p:nvPr/>
          </p:nvSpPr>
          <p:spPr>
            <a:xfrm>
              <a:off x="1835725" y="4140613"/>
              <a:ext cx="41100" cy="4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1"/>
            <p:cNvSpPr/>
            <p:nvPr/>
          </p:nvSpPr>
          <p:spPr>
            <a:xfrm>
              <a:off x="1186225" y="1941288"/>
              <a:ext cx="41100" cy="4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1"/>
            <p:cNvSpPr/>
            <p:nvPr/>
          </p:nvSpPr>
          <p:spPr>
            <a:xfrm>
              <a:off x="1498275" y="3521200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6" name="Google Shape;786;p41"/>
            <p:cNvGrpSpPr/>
            <p:nvPr/>
          </p:nvGrpSpPr>
          <p:grpSpPr>
            <a:xfrm rot="4980310">
              <a:off x="2279951" y="447381"/>
              <a:ext cx="483690" cy="532357"/>
              <a:chOff x="691835" y="3836638"/>
              <a:chExt cx="611034" cy="672514"/>
            </a:xfrm>
          </p:grpSpPr>
          <p:sp>
            <p:nvSpPr>
              <p:cNvPr id="787" name="Google Shape;787;p41"/>
              <p:cNvSpPr/>
              <p:nvPr/>
            </p:nvSpPr>
            <p:spPr>
              <a:xfrm>
                <a:off x="691835" y="4382552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88" name="Google Shape;788;p41"/>
              <p:cNvCxnSpPr>
                <a:stCxn id="787" idx="7"/>
                <a:endCxn id="789" idx="2"/>
              </p:cNvCxnSpPr>
              <p:nvPr/>
            </p:nvCxnSpPr>
            <p:spPr>
              <a:xfrm rot="-4981137">
                <a:off x="761187" y="4146966"/>
                <a:ext cx="325815" cy="21035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0" name="Google Shape;790;p41"/>
              <p:cNvSpPr/>
              <p:nvPr/>
            </p:nvSpPr>
            <p:spPr>
              <a:xfrm>
                <a:off x="1176270" y="4283199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91" name="Google Shape;791;p41"/>
              <p:cNvCxnSpPr>
                <a:stCxn id="790" idx="1"/>
                <a:endCxn id="789" idx="6"/>
              </p:cNvCxnSpPr>
              <p:nvPr/>
            </p:nvCxnSpPr>
            <p:spPr>
              <a:xfrm rot="5818979" flipH="1">
                <a:off x="1035142" y="4121283"/>
                <a:ext cx="180136" cy="1623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2" name="Google Shape;792;p41"/>
              <p:cNvSpPr/>
              <p:nvPr/>
            </p:nvSpPr>
            <p:spPr>
              <a:xfrm>
                <a:off x="988613" y="3836638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93" name="Google Shape;793;p41"/>
              <p:cNvCxnSpPr>
                <a:stCxn id="792" idx="4"/>
                <a:endCxn id="789" idx="0"/>
              </p:cNvCxnSpPr>
              <p:nvPr/>
            </p:nvCxnSpPr>
            <p:spPr>
              <a:xfrm rot="-4980057" flipH="1">
                <a:off x="984208" y="4023171"/>
                <a:ext cx="135409" cy="1663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89" name="Google Shape;789;p41"/>
              <p:cNvSpPr/>
              <p:nvPr/>
            </p:nvSpPr>
            <p:spPr>
              <a:xfrm>
                <a:off x="1048361" y="4099700"/>
                <a:ext cx="7200" cy="72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Podtytuł 2">
            <a:extLst>
              <a:ext uri="{FF2B5EF4-FFF2-40B4-BE49-F238E27FC236}">
                <a16:creationId xmlns:a16="http://schemas.microsoft.com/office/drawing/2014/main" id="{F5B682B7-77F5-CD40-618D-5B2011080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7571" y="5622543"/>
            <a:ext cx="4178400" cy="440400"/>
          </a:xfrm>
        </p:spPr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146263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Jakie właściwości fizyczne mają tłuszcze?</a:t>
            </a:r>
            <a:endParaRPr dirty="0"/>
          </a:p>
        </p:txBody>
      </p:sp>
      <p:sp>
        <p:nvSpPr>
          <p:cNvPr id="799" name="Google Shape;799;p42"/>
          <p:cNvSpPr txBox="1">
            <a:spLocks noGrp="1"/>
          </p:cNvSpPr>
          <p:nvPr>
            <p:ph type="subTitle" idx="1"/>
          </p:nvPr>
        </p:nvSpPr>
        <p:spPr>
          <a:xfrm>
            <a:off x="1606950" y="1683118"/>
            <a:ext cx="5930100" cy="2158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pl-PL" dirty="0"/>
              <a:t>Tłuszcze są </a:t>
            </a:r>
            <a:r>
              <a:rPr lang="pl-P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substancjami dobrze rozpuszczalnymi w wodzie</a:t>
            </a:r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pl-P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słabo rozpuszczalnymi w alkoholu etylowym</a:t>
            </a:r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pl-P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dobrze rozpuszczalnymi w chloroformie i benzenie</a:t>
            </a:r>
            <a:r>
              <a:rPr lang="pl-PL" dirty="0"/>
              <a:t>. W obecności środków powierzchniowo czynnych (mydeł)</a:t>
            </a:r>
            <a:r>
              <a:rPr lang="pl-PL" b="1" dirty="0"/>
              <a:t> </a:t>
            </a:r>
            <a:r>
              <a:rPr lang="pl-P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tworzą emulsje</a:t>
            </a:r>
            <a:r>
              <a:rPr lang="pl-PL" dirty="0"/>
              <a:t>. Stan skupienia </a:t>
            </a:r>
            <a:r>
              <a:rPr lang="pl-P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tłuszczów zależy od rodzaju i ilościowego stosunku poszczególnych reszt kwasów tłuszczowych wchodzących w skład ich cząsteczek</a:t>
            </a:r>
            <a:r>
              <a:rPr lang="pl-PL" dirty="0"/>
              <a:t>. </a:t>
            </a:r>
            <a:r>
              <a:rPr lang="pl-P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Cząsteczki tłuszczów stałych </a:t>
            </a:r>
            <a:r>
              <a:rPr lang="pl-PL" dirty="0"/>
              <a:t>(głównie zwierzęcych) zawierają</a:t>
            </a:r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l-P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zdecydowanie więcej reszt kwasów nasyconych.</a:t>
            </a:r>
            <a:r>
              <a:rPr lang="pl-P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l-PL" dirty="0"/>
              <a:t>Z kolei </a:t>
            </a:r>
            <a:r>
              <a:rPr lang="pl-P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 tłuszczach ciekłych </a:t>
            </a:r>
            <a:r>
              <a:rPr lang="pl-PL" dirty="0"/>
              <a:t>(pochodzenia roślinnego) </a:t>
            </a:r>
            <a:r>
              <a:rPr lang="pl-P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dominują reszty kwasów nienasyconych.</a:t>
            </a:r>
          </a:p>
        </p:txBody>
      </p:sp>
      <p:sp>
        <p:nvSpPr>
          <p:cNvPr id="800" name="Google Shape;800;p42"/>
          <p:cNvSpPr txBox="1">
            <a:spLocks noGrp="1"/>
          </p:cNvSpPr>
          <p:nvPr>
            <p:ph type="subTitle" idx="2"/>
          </p:nvPr>
        </p:nvSpPr>
        <p:spPr>
          <a:xfrm>
            <a:off x="1235275" y="5175520"/>
            <a:ext cx="5930100" cy="11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grpSp>
        <p:nvGrpSpPr>
          <p:cNvPr id="801" name="Google Shape;801;p42"/>
          <p:cNvGrpSpPr/>
          <p:nvPr/>
        </p:nvGrpSpPr>
        <p:grpSpPr>
          <a:xfrm>
            <a:off x="720000" y="3778050"/>
            <a:ext cx="515275" cy="283213"/>
            <a:chOff x="720000" y="3778050"/>
            <a:chExt cx="515275" cy="283213"/>
          </a:xfrm>
        </p:grpSpPr>
        <p:sp>
          <p:nvSpPr>
            <p:cNvPr id="802" name="Google Shape;802;p42"/>
            <p:cNvSpPr/>
            <p:nvPr/>
          </p:nvSpPr>
          <p:spPr>
            <a:xfrm>
              <a:off x="1194175" y="4020163"/>
              <a:ext cx="41100" cy="4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2"/>
            <p:cNvSpPr/>
            <p:nvPr/>
          </p:nvSpPr>
          <p:spPr>
            <a:xfrm>
              <a:off x="720000" y="3778050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42"/>
          <p:cNvGrpSpPr/>
          <p:nvPr/>
        </p:nvGrpSpPr>
        <p:grpSpPr>
          <a:xfrm>
            <a:off x="7435199" y="3292334"/>
            <a:ext cx="1066270" cy="1496643"/>
            <a:chOff x="7435199" y="3292334"/>
            <a:chExt cx="1066270" cy="1496643"/>
          </a:xfrm>
        </p:grpSpPr>
        <p:pic>
          <p:nvPicPr>
            <p:cNvPr id="805" name="Google Shape;805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435199" y="4253352"/>
              <a:ext cx="468000" cy="535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6" name="Google Shape;806;p4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872144" y="3292334"/>
              <a:ext cx="629325" cy="7689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7" name="Google Shape;807;p42"/>
            <p:cNvSpPr/>
            <p:nvPr/>
          </p:nvSpPr>
          <p:spPr>
            <a:xfrm>
              <a:off x="7537050" y="3977425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2"/>
            <p:cNvSpPr/>
            <p:nvPr/>
          </p:nvSpPr>
          <p:spPr>
            <a:xfrm>
              <a:off x="8001675" y="4224925"/>
              <a:ext cx="41100" cy="4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339628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Jakie właściwości fizyczne mają tłuszcze?</a:t>
            </a:r>
            <a:endParaRPr dirty="0"/>
          </a:p>
        </p:txBody>
      </p:sp>
      <p:sp>
        <p:nvSpPr>
          <p:cNvPr id="799" name="Google Shape;799;p42"/>
          <p:cNvSpPr txBox="1">
            <a:spLocks noGrp="1"/>
          </p:cNvSpPr>
          <p:nvPr>
            <p:ph type="subTitle" idx="1"/>
          </p:nvPr>
        </p:nvSpPr>
        <p:spPr>
          <a:xfrm>
            <a:off x="1505099" y="5452147"/>
            <a:ext cx="5930100" cy="2158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endParaRPr lang="pl-PL" dirty="0"/>
          </a:p>
        </p:txBody>
      </p:sp>
      <p:sp>
        <p:nvSpPr>
          <p:cNvPr id="800" name="Google Shape;800;p42"/>
          <p:cNvSpPr txBox="1">
            <a:spLocks noGrp="1"/>
          </p:cNvSpPr>
          <p:nvPr>
            <p:ph type="subTitle" idx="2"/>
          </p:nvPr>
        </p:nvSpPr>
        <p:spPr>
          <a:xfrm>
            <a:off x="1235275" y="5175520"/>
            <a:ext cx="5930100" cy="11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grpSp>
        <p:nvGrpSpPr>
          <p:cNvPr id="801" name="Google Shape;801;p42"/>
          <p:cNvGrpSpPr/>
          <p:nvPr/>
        </p:nvGrpSpPr>
        <p:grpSpPr>
          <a:xfrm>
            <a:off x="720000" y="3778050"/>
            <a:ext cx="515275" cy="283213"/>
            <a:chOff x="720000" y="3778050"/>
            <a:chExt cx="515275" cy="283213"/>
          </a:xfrm>
        </p:grpSpPr>
        <p:sp>
          <p:nvSpPr>
            <p:cNvPr id="802" name="Google Shape;802;p42"/>
            <p:cNvSpPr/>
            <p:nvPr/>
          </p:nvSpPr>
          <p:spPr>
            <a:xfrm>
              <a:off x="1194175" y="4020163"/>
              <a:ext cx="41100" cy="4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2"/>
            <p:cNvSpPr/>
            <p:nvPr/>
          </p:nvSpPr>
          <p:spPr>
            <a:xfrm>
              <a:off x="720000" y="3778050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42"/>
          <p:cNvGrpSpPr/>
          <p:nvPr/>
        </p:nvGrpSpPr>
        <p:grpSpPr>
          <a:xfrm>
            <a:off x="7435199" y="3292334"/>
            <a:ext cx="1066270" cy="1496643"/>
            <a:chOff x="7435199" y="3292334"/>
            <a:chExt cx="1066270" cy="1496643"/>
          </a:xfrm>
        </p:grpSpPr>
        <p:pic>
          <p:nvPicPr>
            <p:cNvPr id="805" name="Google Shape;805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435199" y="4253352"/>
              <a:ext cx="468000" cy="535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6" name="Google Shape;806;p4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872144" y="3292334"/>
              <a:ext cx="629325" cy="7689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7" name="Google Shape;807;p42"/>
            <p:cNvSpPr/>
            <p:nvPr/>
          </p:nvSpPr>
          <p:spPr>
            <a:xfrm>
              <a:off x="7537050" y="3977425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2"/>
            <p:cNvSpPr/>
            <p:nvPr/>
          </p:nvSpPr>
          <p:spPr>
            <a:xfrm>
              <a:off x="8001675" y="4224925"/>
              <a:ext cx="41100" cy="4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7627CFF8-CCB3-AAF6-D05C-E217A329E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049" y="1083984"/>
            <a:ext cx="2362200" cy="254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EB05E5A8-080D-37A8-6B6A-E804059FDFC2}"/>
              </a:ext>
            </a:extLst>
          </p:cNvPr>
          <p:cNvSpPr txBox="1"/>
          <p:nvPr/>
        </p:nvSpPr>
        <p:spPr>
          <a:xfrm>
            <a:off x="1785203" y="3778050"/>
            <a:ext cx="5201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iro"/>
              </a:rPr>
              <a:t>Badanie rozpuszczalności tłuszczów kolejno w wodzie, w wodzie z detergentem, w chloroformie.</a:t>
            </a:r>
          </a:p>
        </p:txBody>
      </p:sp>
    </p:spTree>
    <p:extLst>
      <p:ext uri="{BB962C8B-B14F-4D97-AF65-F5344CB8AC3E}">
        <p14:creationId xmlns:p14="http://schemas.microsoft.com/office/powerpoint/2010/main" val="10088437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41"/>
          <p:cNvSpPr txBox="1">
            <a:spLocks noGrp="1"/>
          </p:cNvSpPr>
          <p:nvPr>
            <p:ph type="title"/>
          </p:nvPr>
        </p:nvSpPr>
        <p:spPr>
          <a:xfrm>
            <a:off x="3594075" y="2046467"/>
            <a:ext cx="4946700" cy="19210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Właściwości</a:t>
            </a:r>
            <a:br>
              <a:rPr lang="pl-PL" dirty="0"/>
            </a:br>
            <a:r>
              <a:rPr lang="pl-PL" dirty="0"/>
              <a:t>chemiczne</a:t>
            </a:r>
            <a:endParaRPr dirty="0"/>
          </a:p>
        </p:txBody>
      </p:sp>
      <p:sp>
        <p:nvSpPr>
          <p:cNvPr id="763" name="Google Shape;763;p41"/>
          <p:cNvSpPr txBox="1">
            <a:spLocks noGrp="1"/>
          </p:cNvSpPr>
          <p:nvPr>
            <p:ph type="title" idx="2"/>
          </p:nvPr>
        </p:nvSpPr>
        <p:spPr>
          <a:xfrm>
            <a:off x="5241375" y="1150363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pl-PL" dirty="0"/>
              <a:t>6</a:t>
            </a:r>
            <a:endParaRPr dirty="0"/>
          </a:p>
        </p:txBody>
      </p:sp>
      <p:grpSp>
        <p:nvGrpSpPr>
          <p:cNvPr id="765" name="Google Shape;765;p41"/>
          <p:cNvGrpSpPr/>
          <p:nvPr/>
        </p:nvGrpSpPr>
        <p:grpSpPr>
          <a:xfrm>
            <a:off x="649925" y="568291"/>
            <a:ext cx="2862268" cy="4006920"/>
            <a:chOff x="649925" y="346178"/>
            <a:chExt cx="2862268" cy="4006920"/>
          </a:xfrm>
        </p:grpSpPr>
        <p:pic>
          <p:nvPicPr>
            <p:cNvPr id="766" name="Google Shape;766;p4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19174" y="346178"/>
              <a:ext cx="945976" cy="9558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7" name="Google Shape;767;p4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19759" y="2458879"/>
              <a:ext cx="530399" cy="607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8" name="Google Shape;768;p4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5653896">
              <a:off x="1975508" y="1242301"/>
              <a:ext cx="748166" cy="6070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9" name="Google Shape;769;p4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55515" y="3746026"/>
              <a:ext cx="658875" cy="6070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0" name="Google Shape;770;p4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-5915897">
              <a:off x="2016163" y="2548016"/>
              <a:ext cx="1475624" cy="13105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1" name="Google Shape;771;p41"/>
            <p:cNvSpPr/>
            <p:nvPr/>
          </p:nvSpPr>
          <p:spPr>
            <a:xfrm>
              <a:off x="649925" y="1545025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1"/>
            <p:cNvSpPr/>
            <p:nvPr/>
          </p:nvSpPr>
          <p:spPr>
            <a:xfrm>
              <a:off x="692675" y="3318588"/>
              <a:ext cx="41100" cy="4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3" name="Google Shape;773;p41"/>
            <p:cNvGrpSpPr/>
            <p:nvPr/>
          </p:nvGrpSpPr>
          <p:grpSpPr>
            <a:xfrm rot="1800099">
              <a:off x="1534847" y="2064576"/>
              <a:ext cx="413412" cy="394781"/>
              <a:chOff x="812200" y="3836638"/>
              <a:chExt cx="522275" cy="498738"/>
            </a:xfrm>
          </p:grpSpPr>
          <p:sp>
            <p:nvSpPr>
              <p:cNvPr id="774" name="Google Shape;774;p41"/>
              <p:cNvSpPr/>
              <p:nvPr/>
            </p:nvSpPr>
            <p:spPr>
              <a:xfrm>
                <a:off x="812200" y="4208775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75" name="Google Shape;775;p41"/>
              <p:cNvCxnSpPr>
                <a:stCxn id="774" idx="7"/>
                <a:endCxn id="776" idx="2"/>
              </p:cNvCxnSpPr>
              <p:nvPr/>
            </p:nvCxnSpPr>
            <p:spPr>
              <a:xfrm rot="9000505" flipH="1">
                <a:off x="897888" y="4143727"/>
                <a:ext cx="172844" cy="4327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7" name="Google Shape;777;p41"/>
              <p:cNvSpPr/>
              <p:nvPr/>
            </p:nvSpPr>
            <p:spPr>
              <a:xfrm>
                <a:off x="1207875" y="4192250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78" name="Google Shape;778;p41"/>
              <p:cNvCxnSpPr>
                <a:stCxn id="777" idx="1"/>
                <a:endCxn id="776" idx="6"/>
              </p:cNvCxnSpPr>
              <p:nvPr/>
            </p:nvCxnSpPr>
            <p:spPr>
              <a:xfrm rot="9000372">
                <a:off x="1093806" y="4067840"/>
                <a:ext cx="94218" cy="17850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9" name="Google Shape;779;p41"/>
              <p:cNvSpPr/>
              <p:nvPr/>
            </p:nvSpPr>
            <p:spPr>
              <a:xfrm>
                <a:off x="988613" y="3836638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80" name="Google Shape;780;p41"/>
              <p:cNvCxnSpPr>
                <a:stCxn id="779" idx="4"/>
                <a:endCxn id="776" idx="0"/>
              </p:cNvCxnSpPr>
              <p:nvPr/>
            </p:nvCxnSpPr>
            <p:spPr>
              <a:xfrm rot="-1803427" flipH="1">
                <a:off x="1017771" y="3972415"/>
                <a:ext cx="68282" cy="11814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6" name="Google Shape;776;p41"/>
              <p:cNvSpPr/>
              <p:nvPr/>
            </p:nvSpPr>
            <p:spPr>
              <a:xfrm>
                <a:off x="1048361" y="4099700"/>
                <a:ext cx="7200" cy="72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1" name="Google Shape;781;p41"/>
            <p:cNvSpPr/>
            <p:nvPr/>
          </p:nvSpPr>
          <p:spPr>
            <a:xfrm>
              <a:off x="692675" y="2025163"/>
              <a:ext cx="41100" cy="4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1"/>
            <p:cNvSpPr/>
            <p:nvPr/>
          </p:nvSpPr>
          <p:spPr>
            <a:xfrm>
              <a:off x="1668000" y="3318600"/>
              <a:ext cx="71700" cy="71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1"/>
            <p:cNvSpPr/>
            <p:nvPr/>
          </p:nvSpPr>
          <p:spPr>
            <a:xfrm>
              <a:off x="1835725" y="4140613"/>
              <a:ext cx="41100" cy="4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1"/>
            <p:cNvSpPr/>
            <p:nvPr/>
          </p:nvSpPr>
          <p:spPr>
            <a:xfrm>
              <a:off x="1186225" y="1941288"/>
              <a:ext cx="41100" cy="4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1"/>
            <p:cNvSpPr/>
            <p:nvPr/>
          </p:nvSpPr>
          <p:spPr>
            <a:xfrm>
              <a:off x="1498275" y="3521200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6" name="Google Shape;786;p41"/>
            <p:cNvGrpSpPr/>
            <p:nvPr/>
          </p:nvGrpSpPr>
          <p:grpSpPr>
            <a:xfrm rot="4980310">
              <a:off x="2279951" y="447381"/>
              <a:ext cx="483690" cy="532357"/>
              <a:chOff x="691835" y="3836638"/>
              <a:chExt cx="611034" cy="672514"/>
            </a:xfrm>
          </p:grpSpPr>
          <p:sp>
            <p:nvSpPr>
              <p:cNvPr id="787" name="Google Shape;787;p41"/>
              <p:cNvSpPr/>
              <p:nvPr/>
            </p:nvSpPr>
            <p:spPr>
              <a:xfrm>
                <a:off x="691835" y="4382552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88" name="Google Shape;788;p41"/>
              <p:cNvCxnSpPr>
                <a:stCxn id="787" idx="7"/>
                <a:endCxn id="789" idx="2"/>
              </p:cNvCxnSpPr>
              <p:nvPr/>
            </p:nvCxnSpPr>
            <p:spPr>
              <a:xfrm rot="-4981137">
                <a:off x="761187" y="4146966"/>
                <a:ext cx="325815" cy="21035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0" name="Google Shape;790;p41"/>
              <p:cNvSpPr/>
              <p:nvPr/>
            </p:nvSpPr>
            <p:spPr>
              <a:xfrm>
                <a:off x="1176270" y="4283199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91" name="Google Shape;791;p41"/>
              <p:cNvCxnSpPr>
                <a:stCxn id="790" idx="1"/>
                <a:endCxn id="789" idx="6"/>
              </p:cNvCxnSpPr>
              <p:nvPr/>
            </p:nvCxnSpPr>
            <p:spPr>
              <a:xfrm rot="5818979" flipH="1">
                <a:off x="1035142" y="4121283"/>
                <a:ext cx="180136" cy="1623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2" name="Google Shape;792;p41"/>
              <p:cNvSpPr/>
              <p:nvPr/>
            </p:nvSpPr>
            <p:spPr>
              <a:xfrm>
                <a:off x="988613" y="3836638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93" name="Google Shape;793;p41"/>
              <p:cNvCxnSpPr>
                <a:stCxn id="792" idx="4"/>
                <a:endCxn id="789" idx="0"/>
              </p:cNvCxnSpPr>
              <p:nvPr/>
            </p:nvCxnSpPr>
            <p:spPr>
              <a:xfrm rot="-4980057" flipH="1">
                <a:off x="984208" y="4023171"/>
                <a:ext cx="135409" cy="1663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89" name="Google Shape;789;p41"/>
              <p:cNvSpPr/>
              <p:nvPr/>
            </p:nvSpPr>
            <p:spPr>
              <a:xfrm>
                <a:off x="1048361" y="4099700"/>
                <a:ext cx="7200" cy="72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Podtytuł 2">
            <a:extLst>
              <a:ext uri="{FF2B5EF4-FFF2-40B4-BE49-F238E27FC236}">
                <a16:creationId xmlns:a16="http://schemas.microsoft.com/office/drawing/2014/main" id="{F5B682B7-77F5-CD40-618D-5B2011080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7571" y="5622543"/>
            <a:ext cx="4178400" cy="440400"/>
          </a:xfrm>
        </p:spPr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619926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Jakie właściwości chemiczne mają tłuszcze?</a:t>
            </a:r>
            <a:endParaRPr dirty="0"/>
          </a:p>
        </p:txBody>
      </p:sp>
      <p:sp>
        <p:nvSpPr>
          <p:cNvPr id="799" name="Google Shape;799;p42"/>
          <p:cNvSpPr txBox="1">
            <a:spLocks noGrp="1"/>
          </p:cNvSpPr>
          <p:nvPr>
            <p:ph type="subTitle" idx="1"/>
          </p:nvPr>
        </p:nvSpPr>
        <p:spPr>
          <a:xfrm>
            <a:off x="1606950" y="1313936"/>
            <a:ext cx="5930100" cy="10153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pl-PL" dirty="0"/>
              <a:t>Tłuszcze – jak większość związków organicznych – są palne, a ponadto ulegają </a:t>
            </a:r>
            <a:r>
              <a:rPr lang="pl-PL" b="1" dirty="0"/>
              <a:t>hydrolizie w środowisku kwasowym lub zasadowym</a:t>
            </a:r>
            <a:r>
              <a:rPr lang="pl-PL" dirty="0"/>
              <a:t>. Ta reakcja zachodzi także pod wpływem enzymów trawiennych.</a:t>
            </a:r>
          </a:p>
        </p:txBody>
      </p:sp>
      <p:sp>
        <p:nvSpPr>
          <p:cNvPr id="800" name="Google Shape;800;p42"/>
          <p:cNvSpPr txBox="1">
            <a:spLocks noGrp="1"/>
          </p:cNvSpPr>
          <p:nvPr>
            <p:ph type="subTitle" idx="2"/>
          </p:nvPr>
        </p:nvSpPr>
        <p:spPr>
          <a:xfrm>
            <a:off x="1235275" y="5175520"/>
            <a:ext cx="5930100" cy="11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grpSp>
        <p:nvGrpSpPr>
          <p:cNvPr id="801" name="Google Shape;801;p42"/>
          <p:cNvGrpSpPr/>
          <p:nvPr/>
        </p:nvGrpSpPr>
        <p:grpSpPr>
          <a:xfrm>
            <a:off x="720000" y="3778050"/>
            <a:ext cx="515275" cy="283213"/>
            <a:chOff x="720000" y="3778050"/>
            <a:chExt cx="515275" cy="283213"/>
          </a:xfrm>
        </p:grpSpPr>
        <p:sp>
          <p:nvSpPr>
            <p:cNvPr id="802" name="Google Shape;802;p42"/>
            <p:cNvSpPr/>
            <p:nvPr/>
          </p:nvSpPr>
          <p:spPr>
            <a:xfrm>
              <a:off x="1194175" y="4020163"/>
              <a:ext cx="41100" cy="4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2"/>
            <p:cNvSpPr/>
            <p:nvPr/>
          </p:nvSpPr>
          <p:spPr>
            <a:xfrm>
              <a:off x="720000" y="3778050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42"/>
          <p:cNvGrpSpPr/>
          <p:nvPr/>
        </p:nvGrpSpPr>
        <p:grpSpPr>
          <a:xfrm>
            <a:off x="7435199" y="3292334"/>
            <a:ext cx="1066270" cy="1496643"/>
            <a:chOff x="7435199" y="3292334"/>
            <a:chExt cx="1066270" cy="1496643"/>
          </a:xfrm>
        </p:grpSpPr>
        <p:pic>
          <p:nvPicPr>
            <p:cNvPr id="805" name="Google Shape;805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435199" y="4253352"/>
              <a:ext cx="468000" cy="535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6" name="Google Shape;806;p4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872144" y="3292334"/>
              <a:ext cx="629325" cy="7689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7" name="Google Shape;807;p42"/>
            <p:cNvSpPr/>
            <p:nvPr/>
          </p:nvSpPr>
          <p:spPr>
            <a:xfrm>
              <a:off x="7537050" y="3977425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2"/>
            <p:cNvSpPr/>
            <p:nvPr/>
          </p:nvSpPr>
          <p:spPr>
            <a:xfrm>
              <a:off x="8001675" y="4224925"/>
              <a:ext cx="41100" cy="4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Obraz 8">
            <a:extLst>
              <a:ext uri="{FF2B5EF4-FFF2-40B4-BE49-F238E27FC236}">
                <a16:creationId xmlns:a16="http://schemas.microsoft.com/office/drawing/2014/main" id="{23C13DB5-FE71-5187-40D4-1E9B3EAE05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6950" y="2349432"/>
            <a:ext cx="5930100" cy="190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8324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Jakie właściwości chemiczne mają tłuszcze?</a:t>
            </a:r>
            <a:endParaRPr dirty="0"/>
          </a:p>
        </p:txBody>
      </p:sp>
      <p:sp>
        <p:nvSpPr>
          <p:cNvPr id="799" name="Google Shape;799;p42"/>
          <p:cNvSpPr txBox="1">
            <a:spLocks noGrp="1"/>
          </p:cNvSpPr>
          <p:nvPr>
            <p:ph type="subTitle" idx="1"/>
          </p:nvPr>
        </p:nvSpPr>
        <p:spPr>
          <a:xfrm>
            <a:off x="1606950" y="1313936"/>
            <a:ext cx="5930100" cy="10153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pl-PL" dirty="0"/>
              <a:t>Hydroliza przebiegająca w środowisku zasadowym (hydroliza zasadowa) jest nazywana </a:t>
            </a:r>
            <a:r>
              <a:rPr lang="pl-PL" b="1" dirty="0"/>
              <a:t>reakcją zmydlania</a:t>
            </a:r>
            <a:r>
              <a:rPr lang="pl-PL" dirty="0"/>
              <a:t>. Produktami tej reakcji są </a:t>
            </a:r>
            <a:r>
              <a:rPr lang="pl-PL" b="1" dirty="0"/>
              <a:t>glicerol</a:t>
            </a:r>
            <a:r>
              <a:rPr lang="pl-PL" dirty="0"/>
              <a:t> oraz </a:t>
            </a:r>
            <a:r>
              <a:rPr lang="pl-PL" b="1" dirty="0"/>
              <a:t>sole kwasów tłuszczowych</a:t>
            </a:r>
            <a:r>
              <a:rPr lang="pl-PL" dirty="0"/>
              <a:t>, czyli </a:t>
            </a:r>
            <a:r>
              <a:rPr lang="pl-PL" b="1" dirty="0"/>
              <a:t>mydła</a:t>
            </a:r>
            <a:r>
              <a:rPr lang="pl-PL" dirty="0"/>
              <a:t>.</a:t>
            </a:r>
          </a:p>
        </p:txBody>
      </p:sp>
      <p:sp>
        <p:nvSpPr>
          <p:cNvPr id="800" name="Google Shape;800;p42"/>
          <p:cNvSpPr txBox="1">
            <a:spLocks noGrp="1"/>
          </p:cNvSpPr>
          <p:nvPr>
            <p:ph type="subTitle" idx="2"/>
          </p:nvPr>
        </p:nvSpPr>
        <p:spPr>
          <a:xfrm>
            <a:off x="1235275" y="5175520"/>
            <a:ext cx="5930100" cy="11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grpSp>
        <p:nvGrpSpPr>
          <p:cNvPr id="801" name="Google Shape;801;p42"/>
          <p:cNvGrpSpPr/>
          <p:nvPr/>
        </p:nvGrpSpPr>
        <p:grpSpPr>
          <a:xfrm>
            <a:off x="720000" y="3778050"/>
            <a:ext cx="515275" cy="283213"/>
            <a:chOff x="720000" y="3778050"/>
            <a:chExt cx="515275" cy="283213"/>
          </a:xfrm>
        </p:grpSpPr>
        <p:sp>
          <p:nvSpPr>
            <p:cNvPr id="802" name="Google Shape;802;p42"/>
            <p:cNvSpPr/>
            <p:nvPr/>
          </p:nvSpPr>
          <p:spPr>
            <a:xfrm>
              <a:off x="1194175" y="4020163"/>
              <a:ext cx="41100" cy="4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2"/>
            <p:cNvSpPr/>
            <p:nvPr/>
          </p:nvSpPr>
          <p:spPr>
            <a:xfrm>
              <a:off x="720000" y="3778050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42"/>
          <p:cNvGrpSpPr/>
          <p:nvPr/>
        </p:nvGrpSpPr>
        <p:grpSpPr>
          <a:xfrm>
            <a:off x="7435199" y="3292334"/>
            <a:ext cx="1066270" cy="1496643"/>
            <a:chOff x="7435199" y="3292334"/>
            <a:chExt cx="1066270" cy="1496643"/>
          </a:xfrm>
        </p:grpSpPr>
        <p:pic>
          <p:nvPicPr>
            <p:cNvPr id="805" name="Google Shape;805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435199" y="4253352"/>
              <a:ext cx="468000" cy="535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6" name="Google Shape;806;p4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872144" y="3292334"/>
              <a:ext cx="629325" cy="7689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7" name="Google Shape;807;p42"/>
            <p:cNvSpPr/>
            <p:nvPr/>
          </p:nvSpPr>
          <p:spPr>
            <a:xfrm>
              <a:off x="7537050" y="3977425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2"/>
            <p:cNvSpPr/>
            <p:nvPr/>
          </p:nvSpPr>
          <p:spPr>
            <a:xfrm>
              <a:off x="8001675" y="4224925"/>
              <a:ext cx="41100" cy="4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Obraz 4">
            <a:extLst>
              <a:ext uri="{FF2B5EF4-FFF2-40B4-BE49-F238E27FC236}">
                <a16:creationId xmlns:a16="http://schemas.microsoft.com/office/drawing/2014/main" id="{70C0C3A3-5E69-43EF-8D16-B563D39CC7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6950" y="2329264"/>
            <a:ext cx="5930100" cy="186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115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Spis treści</a:t>
            </a:r>
            <a:endParaRPr dirty="0"/>
          </a:p>
        </p:txBody>
      </p:sp>
      <p:sp>
        <p:nvSpPr>
          <p:cNvPr id="669" name="Google Shape;669;p38"/>
          <p:cNvSpPr txBox="1">
            <a:spLocks noGrp="1"/>
          </p:cNvSpPr>
          <p:nvPr>
            <p:ph type="subTitle" idx="3"/>
          </p:nvPr>
        </p:nvSpPr>
        <p:spPr>
          <a:xfrm>
            <a:off x="1117325" y="3827100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Uczymy się systematyzacji tłuszczów.</a:t>
            </a:r>
            <a:endParaRPr sz="1600" dirty="0">
              <a:solidFill>
                <a:srgbClr val="666666"/>
              </a:solidFill>
            </a:endParaRPr>
          </a:p>
        </p:txBody>
      </p:sp>
      <p:sp>
        <p:nvSpPr>
          <p:cNvPr id="670" name="Google Shape;670;p38"/>
          <p:cNvSpPr txBox="1">
            <a:spLocks noGrp="1"/>
          </p:cNvSpPr>
          <p:nvPr>
            <p:ph type="subTitle" idx="1"/>
          </p:nvPr>
        </p:nvSpPr>
        <p:spPr>
          <a:xfrm>
            <a:off x="1117325" y="2093918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Uzyskujemy informacje definiujące glicerydy.</a:t>
            </a:r>
            <a:endParaRPr dirty="0"/>
          </a:p>
        </p:txBody>
      </p:sp>
      <p:sp>
        <p:nvSpPr>
          <p:cNvPr id="671" name="Google Shape;671;p38"/>
          <p:cNvSpPr txBox="1">
            <a:spLocks noGrp="1"/>
          </p:cNvSpPr>
          <p:nvPr>
            <p:ph type="subTitle" idx="2"/>
          </p:nvPr>
        </p:nvSpPr>
        <p:spPr>
          <a:xfrm>
            <a:off x="3415471" y="2093918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Analizujemy budowę i poznajemy wzór ogólny.</a:t>
            </a:r>
            <a:endParaRPr dirty="0"/>
          </a:p>
        </p:txBody>
      </p:sp>
      <p:sp>
        <p:nvSpPr>
          <p:cNvPr id="672" name="Google Shape;672;p38"/>
          <p:cNvSpPr txBox="1">
            <a:spLocks noGrp="1"/>
          </p:cNvSpPr>
          <p:nvPr>
            <p:ph type="subTitle" idx="4"/>
          </p:nvPr>
        </p:nvSpPr>
        <p:spPr>
          <a:xfrm>
            <a:off x="3415471" y="3827100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Badamy powyższe cechy tytułowych.</a:t>
            </a:r>
            <a:endParaRPr dirty="0"/>
          </a:p>
        </p:txBody>
      </p:sp>
      <p:sp>
        <p:nvSpPr>
          <p:cNvPr id="673" name="Google Shape;673;p38"/>
          <p:cNvSpPr txBox="1">
            <a:spLocks noGrp="1"/>
          </p:cNvSpPr>
          <p:nvPr>
            <p:ph type="subTitle" idx="5"/>
          </p:nvPr>
        </p:nvSpPr>
        <p:spPr>
          <a:xfrm>
            <a:off x="5720974" y="2093918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Odkrywamy tajniki nazywania związków.</a:t>
            </a:r>
            <a:endParaRPr b="1" dirty="0"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674" name="Google Shape;674;p38"/>
          <p:cNvSpPr txBox="1">
            <a:spLocks noGrp="1"/>
          </p:cNvSpPr>
          <p:nvPr>
            <p:ph type="subTitle" idx="6"/>
          </p:nvPr>
        </p:nvSpPr>
        <p:spPr>
          <a:xfrm>
            <a:off x="5720974" y="3827100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Zaznajamiamy się z wyżej wymienionymi aspektami.</a:t>
            </a:r>
            <a:endParaRPr dirty="0"/>
          </a:p>
        </p:txBody>
      </p:sp>
      <p:sp>
        <p:nvSpPr>
          <p:cNvPr id="675" name="Google Shape;675;p38"/>
          <p:cNvSpPr txBox="1">
            <a:spLocks noGrp="1"/>
          </p:cNvSpPr>
          <p:nvPr>
            <p:ph type="title" idx="7"/>
          </p:nvPr>
        </p:nvSpPr>
        <p:spPr>
          <a:xfrm>
            <a:off x="1902725" y="1259870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76" name="Google Shape;676;p38"/>
          <p:cNvSpPr txBox="1">
            <a:spLocks noGrp="1"/>
          </p:cNvSpPr>
          <p:nvPr>
            <p:ph type="title" idx="8"/>
          </p:nvPr>
        </p:nvSpPr>
        <p:spPr>
          <a:xfrm>
            <a:off x="1902725" y="299246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77" name="Google Shape;677;p38"/>
          <p:cNvSpPr txBox="1">
            <a:spLocks noGrp="1"/>
          </p:cNvSpPr>
          <p:nvPr>
            <p:ph type="title" idx="9"/>
          </p:nvPr>
        </p:nvSpPr>
        <p:spPr>
          <a:xfrm>
            <a:off x="4200871" y="1259870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78" name="Google Shape;678;p38"/>
          <p:cNvSpPr txBox="1">
            <a:spLocks noGrp="1"/>
          </p:cNvSpPr>
          <p:nvPr>
            <p:ph type="title" idx="13"/>
          </p:nvPr>
        </p:nvSpPr>
        <p:spPr>
          <a:xfrm>
            <a:off x="4200871" y="299246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679" name="Google Shape;679;p38"/>
          <p:cNvSpPr txBox="1">
            <a:spLocks noGrp="1"/>
          </p:cNvSpPr>
          <p:nvPr>
            <p:ph type="title" idx="14"/>
          </p:nvPr>
        </p:nvSpPr>
        <p:spPr>
          <a:xfrm>
            <a:off x="6506374" y="1259870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80" name="Google Shape;680;p38"/>
          <p:cNvSpPr txBox="1">
            <a:spLocks noGrp="1"/>
          </p:cNvSpPr>
          <p:nvPr>
            <p:ph type="title" idx="15"/>
          </p:nvPr>
        </p:nvSpPr>
        <p:spPr>
          <a:xfrm>
            <a:off x="6506374" y="299246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681" name="Google Shape;681;p38"/>
          <p:cNvSpPr txBox="1">
            <a:spLocks noGrp="1"/>
          </p:cNvSpPr>
          <p:nvPr>
            <p:ph type="subTitle" idx="16"/>
          </p:nvPr>
        </p:nvSpPr>
        <p:spPr>
          <a:xfrm>
            <a:off x="1117325" y="17074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Tłuszcze – czyli?</a:t>
            </a:r>
            <a:endParaRPr dirty="0"/>
          </a:p>
        </p:txBody>
      </p:sp>
      <p:sp>
        <p:nvSpPr>
          <p:cNvPr id="682" name="Google Shape;682;p38"/>
          <p:cNvSpPr txBox="1">
            <a:spLocks noGrp="1"/>
          </p:cNvSpPr>
          <p:nvPr>
            <p:ph type="subTitle" idx="17"/>
          </p:nvPr>
        </p:nvSpPr>
        <p:spPr>
          <a:xfrm>
            <a:off x="3415471" y="17074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Budowa i wzór</a:t>
            </a:r>
            <a:endParaRPr dirty="0"/>
          </a:p>
        </p:txBody>
      </p:sp>
      <p:sp>
        <p:nvSpPr>
          <p:cNvPr id="683" name="Google Shape;683;p38"/>
          <p:cNvSpPr txBox="1">
            <a:spLocks noGrp="1"/>
          </p:cNvSpPr>
          <p:nvPr>
            <p:ph type="subTitle" idx="18"/>
          </p:nvPr>
        </p:nvSpPr>
        <p:spPr>
          <a:xfrm>
            <a:off x="5720974" y="17074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Nazewnictwo</a:t>
            </a:r>
            <a:endParaRPr dirty="0"/>
          </a:p>
        </p:txBody>
      </p:sp>
      <p:sp>
        <p:nvSpPr>
          <p:cNvPr id="684" name="Google Shape;684;p38"/>
          <p:cNvSpPr txBox="1">
            <a:spLocks noGrp="1"/>
          </p:cNvSpPr>
          <p:nvPr>
            <p:ph type="subTitle" idx="19"/>
          </p:nvPr>
        </p:nvSpPr>
        <p:spPr>
          <a:xfrm>
            <a:off x="871976" y="3440075"/>
            <a:ext cx="2788841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Źródła i otrzymywanie</a:t>
            </a:r>
            <a:endParaRPr dirty="0"/>
          </a:p>
        </p:txBody>
      </p:sp>
      <p:sp>
        <p:nvSpPr>
          <p:cNvPr id="685" name="Google Shape;685;p38"/>
          <p:cNvSpPr txBox="1">
            <a:spLocks noGrp="1"/>
          </p:cNvSpPr>
          <p:nvPr>
            <p:ph type="subTitle" idx="20"/>
          </p:nvPr>
        </p:nvSpPr>
        <p:spPr>
          <a:xfrm>
            <a:off x="3415471" y="34400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W. fizyczne</a:t>
            </a:r>
            <a:endParaRPr dirty="0"/>
          </a:p>
        </p:txBody>
      </p:sp>
      <p:sp>
        <p:nvSpPr>
          <p:cNvPr id="686" name="Google Shape;686;p38"/>
          <p:cNvSpPr txBox="1">
            <a:spLocks noGrp="1"/>
          </p:cNvSpPr>
          <p:nvPr>
            <p:ph type="subTitle" idx="21"/>
          </p:nvPr>
        </p:nvSpPr>
        <p:spPr>
          <a:xfrm>
            <a:off x="5720974" y="34400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W. chemiczne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41"/>
          <p:cNvSpPr txBox="1">
            <a:spLocks noGrp="1"/>
          </p:cNvSpPr>
          <p:nvPr>
            <p:ph type="title"/>
          </p:nvPr>
        </p:nvSpPr>
        <p:spPr>
          <a:xfrm>
            <a:off x="3594075" y="2183951"/>
            <a:ext cx="4946700" cy="11192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Rozróżnianie</a:t>
            </a:r>
            <a:endParaRPr dirty="0"/>
          </a:p>
        </p:txBody>
      </p:sp>
      <p:sp>
        <p:nvSpPr>
          <p:cNvPr id="763" name="Google Shape;763;p41"/>
          <p:cNvSpPr txBox="1">
            <a:spLocks noGrp="1"/>
          </p:cNvSpPr>
          <p:nvPr>
            <p:ph type="title" idx="2"/>
          </p:nvPr>
        </p:nvSpPr>
        <p:spPr>
          <a:xfrm>
            <a:off x="5241375" y="1150363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pl-PL" dirty="0"/>
              <a:t>7</a:t>
            </a:r>
            <a:endParaRPr dirty="0"/>
          </a:p>
        </p:txBody>
      </p:sp>
      <p:grpSp>
        <p:nvGrpSpPr>
          <p:cNvPr id="765" name="Google Shape;765;p41"/>
          <p:cNvGrpSpPr/>
          <p:nvPr/>
        </p:nvGrpSpPr>
        <p:grpSpPr>
          <a:xfrm>
            <a:off x="649925" y="568291"/>
            <a:ext cx="2862268" cy="4006920"/>
            <a:chOff x="649925" y="346178"/>
            <a:chExt cx="2862268" cy="4006920"/>
          </a:xfrm>
        </p:grpSpPr>
        <p:pic>
          <p:nvPicPr>
            <p:cNvPr id="766" name="Google Shape;766;p4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19174" y="346178"/>
              <a:ext cx="945976" cy="9558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7" name="Google Shape;767;p4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19759" y="2458879"/>
              <a:ext cx="530399" cy="607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8" name="Google Shape;768;p4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5653896">
              <a:off x="1975508" y="1242301"/>
              <a:ext cx="748166" cy="6070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9" name="Google Shape;769;p4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55515" y="3746026"/>
              <a:ext cx="658875" cy="6070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0" name="Google Shape;770;p4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-5915897">
              <a:off x="2016163" y="2548016"/>
              <a:ext cx="1475624" cy="13105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1" name="Google Shape;771;p41"/>
            <p:cNvSpPr/>
            <p:nvPr/>
          </p:nvSpPr>
          <p:spPr>
            <a:xfrm>
              <a:off x="649925" y="1545025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1"/>
            <p:cNvSpPr/>
            <p:nvPr/>
          </p:nvSpPr>
          <p:spPr>
            <a:xfrm>
              <a:off x="692675" y="3318588"/>
              <a:ext cx="41100" cy="4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3" name="Google Shape;773;p41"/>
            <p:cNvGrpSpPr/>
            <p:nvPr/>
          </p:nvGrpSpPr>
          <p:grpSpPr>
            <a:xfrm rot="1800099">
              <a:off x="1534847" y="2064576"/>
              <a:ext cx="413412" cy="394781"/>
              <a:chOff x="812200" y="3836638"/>
              <a:chExt cx="522275" cy="498738"/>
            </a:xfrm>
          </p:grpSpPr>
          <p:sp>
            <p:nvSpPr>
              <p:cNvPr id="774" name="Google Shape;774;p41"/>
              <p:cNvSpPr/>
              <p:nvPr/>
            </p:nvSpPr>
            <p:spPr>
              <a:xfrm>
                <a:off x="812200" y="4208775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75" name="Google Shape;775;p41"/>
              <p:cNvCxnSpPr>
                <a:stCxn id="774" idx="7"/>
                <a:endCxn id="776" idx="2"/>
              </p:cNvCxnSpPr>
              <p:nvPr/>
            </p:nvCxnSpPr>
            <p:spPr>
              <a:xfrm rot="9000505" flipH="1">
                <a:off x="897888" y="4143727"/>
                <a:ext cx="172844" cy="4327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7" name="Google Shape;777;p41"/>
              <p:cNvSpPr/>
              <p:nvPr/>
            </p:nvSpPr>
            <p:spPr>
              <a:xfrm>
                <a:off x="1207875" y="4192250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78" name="Google Shape;778;p41"/>
              <p:cNvCxnSpPr>
                <a:stCxn id="777" idx="1"/>
                <a:endCxn id="776" idx="6"/>
              </p:cNvCxnSpPr>
              <p:nvPr/>
            </p:nvCxnSpPr>
            <p:spPr>
              <a:xfrm rot="9000372">
                <a:off x="1093806" y="4067840"/>
                <a:ext cx="94218" cy="17850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9" name="Google Shape;779;p41"/>
              <p:cNvSpPr/>
              <p:nvPr/>
            </p:nvSpPr>
            <p:spPr>
              <a:xfrm>
                <a:off x="988613" y="3836638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80" name="Google Shape;780;p41"/>
              <p:cNvCxnSpPr>
                <a:stCxn id="779" idx="4"/>
                <a:endCxn id="776" idx="0"/>
              </p:cNvCxnSpPr>
              <p:nvPr/>
            </p:nvCxnSpPr>
            <p:spPr>
              <a:xfrm rot="-1803427" flipH="1">
                <a:off x="1017771" y="3972415"/>
                <a:ext cx="68282" cy="11814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6" name="Google Shape;776;p41"/>
              <p:cNvSpPr/>
              <p:nvPr/>
            </p:nvSpPr>
            <p:spPr>
              <a:xfrm>
                <a:off x="1048361" y="4099700"/>
                <a:ext cx="7200" cy="72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1" name="Google Shape;781;p41"/>
            <p:cNvSpPr/>
            <p:nvPr/>
          </p:nvSpPr>
          <p:spPr>
            <a:xfrm>
              <a:off x="692675" y="2025163"/>
              <a:ext cx="41100" cy="4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1"/>
            <p:cNvSpPr/>
            <p:nvPr/>
          </p:nvSpPr>
          <p:spPr>
            <a:xfrm>
              <a:off x="1668000" y="3318600"/>
              <a:ext cx="71700" cy="71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1"/>
            <p:cNvSpPr/>
            <p:nvPr/>
          </p:nvSpPr>
          <p:spPr>
            <a:xfrm>
              <a:off x="1835725" y="4140613"/>
              <a:ext cx="41100" cy="4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1"/>
            <p:cNvSpPr/>
            <p:nvPr/>
          </p:nvSpPr>
          <p:spPr>
            <a:xfrm>
              <a:off x="1186225" y="1941288"/>
              <a:ext cx="41100" cy="4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1"/>
            <p:cNvSpPr/>
            <p:nvPr/>
          </p:nvSpPr>
          <p:spPr>
            <a:xfrm>
              <a:off x="1498275" y="3521200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6" name="Google Shape;786;p41"/>
            <p:cNvGrpSpPr/>
            <p:nvPr/>
          </p:nvGrpSpPr>
          <p:grpSpPr>
            <a:xfrm rot="4980310">
              <a:off x="2279951" y="447381"/>
              <a:ext cx="483690" cy="532357"/>
              <a:chOff x="691835" y="3836638"/>
              <a:chExt cx="611034" cy="672514"/>
            </a:xfrm>
          </p:grpSpPr>
          <p:sp>
            <p:nvSpPr>
              <p:cNvPr id="787" name="Google Shape;787;p41"/>
              <p:cNvSpPr/>
              <p:nvPr/>
            </p:nvSpPr>
            <p:spPr>
              <a:xfrm>
                <a:off x="691835" y="4382552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88" name="Google Shape;788;p41"/>
              <p:cNvCxnSpPr>
                <a:stCxn id="787" idx="7"/>
                <a:endCxn id="789" idx="2"/>
              </p:cNvCxnSpPr>
              <p:nvPr/>
            </p:nvCxnSpPr>
            <p:spPr>
              <a:xfrm rot="-4981137">
                <a:off x="761187" y="4146966"/>
                <a:ext cx="325815" cy="21035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0" name="Google Shape;790;p41"/>
              <p:cNvSpPr/>
              <p:nvPr/>
            </p:nvSpPr>
            <p:spPr>
              <a:xfrm>
                <a:off x="1176270" y="4283199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91" name="Google Shape;791;p41"/>
              <p:cNvCxnSpPr>
                <a:stCxn id="790" idx="1"/>
                <a:endCxn id="789" idx="6"/>
              </p:cNvCxnSpPr>
              <p:nvPr/>
            </p:nvCxnSpPr>
            <p:spPr>
              <a:xfrm rot="5818979" flipH="1">
                <a:off x="1035142" y="4121283"/>
                <a:ext cx="180136" cy="1623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2" name="Google Shape;792;p41"/>
              <p:cNvSpPr/>
              <p:nvPr/>
            </p:nvSpPr>
            <p:spPr>
              <a:xfrm>
                <a:off x="988613" y="3836638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93" name="Google Shape;793;p41"/>
              <p:cNvCxnSpPr>
                <a:stCxn id="792" idx="4"/>
                <a:endCxn id="789" idx="0"/>
              </p:cNvCxnSpPr>
              <p:nvPr/>
            </p:nvCxnSpPr>
            <p:spPr>
              <a:xfrm rot="-4980057" flipH="1">
                <a:off x="984208" y="4023171"/>
                <a:ext cx="135409" cy="1663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89" name="Google Shape;789;p41"/>
              <p:cNvSpPr/>
              <p:nvPr/>
            </p:nvSpPr>
            <p:spPr>
              <a:xfrm>
                <a:off x="1048361" y="4099700"/>
                <a:ext cx="7200" cy="72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Podtytuł 2">
            <a:extLst>
              <a:ext uri="{FF2B5EF4-FFF2-40B4-BE49-F238E27FC236}">
                <a16:creationId xmlns:a16="http://schemas.microsoft.com/office/drawing/2014/main" id="{F5B682B7-77F5-CD40-618D-5B2011080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7571" y="5622543"/>
            <a:ext cx="4178400" cy="440400"/>
          </a:xfrm>
        </p:spPr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045309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br>
              <a:rPr lang="en" dirty="0"/>
            </a:br>
            <a:endParaRPr lang="en" dirty="0"/>
          </a:p>
        </p:txBody>
      </p:sp>
      <p:sp>
        <p:nvSpPr>
          <p:cNvPr id="838" name="Google Shape;838;p44"/>
          <p:cNvSpPr txBox="1">
            <a:spLocks noGrp="1"/>
          </p:cNvSpPr>
          <p:nvPr>
            <p:ph type="subTitle" idx="1"/>
          </p:nvPr>
        </p:nvSpPr>
        <p:spPr>
          <a:xfrm>
            <a:off x="4530279" y="2171221"/>
            <a:ext cx="2817263" cy="18273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14999"/>
              </a:lnSpc>
              <a:buFont typeface="Arial"/>
              <a:buChar char="•"/>
            </a:pPr>
            <a:r>
              <a:rPr lang="en" sz="1200" dirty="0" err="1">
                <a:solidFill>
                  <a:srgbClr val="ECECEC"/>
                </a:solidFill>
              </a:rPr>
              <a:t>Tłuszcze</a:t>
            </a:r>
            <a:r>
              <a:rPr lang="en" sz="1200" dirty="0">
                <a:solidFill>
                  <a:srgbClr val="ECECEC"/>
                </a:solidFill>
              </a:rPr>
              <a:t> </a:t>
            </a:r>
            <a:r>
              <a:rPr lang="en" sz="1200" dirty="0" err="1">
                <a:solidFill>
                  <a:srgbClr val="ECECEC"/>
                </a:solidFill>
              </a:rPr>
              <a:t>nasycone</a:t>
            </a:r>
            <a:r>
              <a:rPr lang="en" sz="1200" dirty="0">
                <a:solidFill>
                  <a:srgbClr val="ECECEC"/>
                </a:solidFill>
              </a:rPr>
              <a:t> </a:t>
            </a:r>
            <a:r>
              <a:rPr lang="en" sz="1200" b="1" dirty="0" err="1">
                <a:solidFill>
                  <a:srgbClr val="ECECEC"/>
                </a:solidFill>
              </a:rPr>
              <a:t>często</a:t>
            </a:r>
            <a:r>
              <a:rPr lang="en" sz="1200" b="1" dirty="0">
                <a:solidFill>
                  <a:srgbClr val="ECECEC"/>
                </a:solidFill>
              </a:rPr>
              <a:t> </a:t>
            </a:r>
            <a:r>
              <a:rPr lang="en" sz="1200" b="1" dirty="0" err="1">
                <a:solidFill>
                  <a:srgbClr val="ECECEC"/>
                </a:solidFill>
              </a:rPr>
              <a:t>pochodzą</a:t>
            </a:r>
            <a:r>
              <a:rPr lang="en" sz="1200" b="1" dirty="0">
                <a:solidFill>
                  <a:srgbClr val="ECECEC"/>
                </a:solidFill>
              </a:rPr>
              <a:t> z </a:t>
            </a:r>
            <a:r>
              <a:rPr lang="en" sz="1200" b="1" dirty="0" err="1">
                <a:solidFill>
                  <a:srgbClr val="ECECEC"/>
                </a:solidFill>
              </a:rPr>
              <a:t>produktów</a:t>
            </a:r>
            <a:r>
              <a:rPr lang="en" sz="1200" b="1" dirty="0">
                <a:solidFill>
                  <a:srgbClr val="ECECEC"/>
                </a:solidFill>
              </a:rPr>
              <a:t> </a:t>
            </a:r>
            <a:r>
              <a:rPr lang="en" sz="1200" b="1" dirty="0" err="1">
                <a:solidFill>
                  <a:srgbClr val="ECECEC"/>
                </a:solidFill>
              </a:rPr>
              <a:t>zwierzęcych</a:t>
            </a:r>
            <a:r>
              <a:rPr lang="en" sz="1200" dirty="0">
                <a:solidFill>
                  <a:srgbClr val="ECECEC"/>
                </a:solidFill>
              </a:rPr>
              <a:t>, </a:t>
            </a:r>
            <a:r>
              <a:rPr lang="en" sz="1200" dirty="0" err="1">
                <a:solidFill>
                  <a:srgbClr val="ECECEC"/>
                </a:solidFill>
              </a:rPr>
              <a:t>takich</a:t>
            </a:r>
            <a:r>
              <a:rPr lang="en" sz="1200" dirty="0">
                <a:solidFill>
                  <a:srgbClr val="ECECEC"/>
                </a:solidFill>
              </a:rPr>
              <a:t> jak </a:t>
            </a:r>
            <a:r>
              <a:rPr lang="en" sz="1200" dirty="0" err="1">
                <a:solidFill>
                  <a:srgbClr val="ECECEC"/>
                </a:solidFill>
              </a:rPr>
              <a:t>mięso</a:t>
            </a:r>
            <a:r>
              <a:rPr lang="en" sz="1200" dirty="0">
                <a:solidFill>
                  <a:srgbClr val="ECECEC"/>
                </a:solidFill>
              </a:rPr>
              <a:t>, </a:t>
            </a:r>
            <a:r>
              <a:rPr lang="en" sz="1200" dirty="0" err="1">
                <a:solidFill>
                  <a:srgbClr val="ECECEC"/>
                </a:solidFill>
              </a:rPr>
              <a:t>masło</a:t>
            </a:r>
            <a:r>
              <a:rPr lang="en" sz="1200" dirty="0">
                <a:solidFill>
                  <a:srgbClr val="ECECEC"/>
                </a:solidFill>
              </a:rPr>
              <a:t>, ser </a:t>
            </a:r>
            <a:r>
              <a:rPr lang="en" sz="1200" dirty="0" err="1">
                <a:solidFill>
                  <a:srgbClr val="ECECEC"/>
                </a:solidFill>
              </a:rPr>
              <a:t>czy</a:t>
            </a:r>
            <a:r>
              <a:rPr lang="en" sz="1200" dirty="0">
                <a:solidFill>
                  <a:srgbClr val="ECECEC"/>
                </a:solidFill>
              </a:rPr>
              <a:t> </a:t>
            </a:r>
            <a:r>
              <a:rPr lang="en" sz="1200" dirty="0" err="1">
                <a:solidFill>
                  <a:srgbClr val="ECECEC"/>
                </a:solidFill>
              </a:rPr>
              <a:t>śmietana</a:t>
            </a:r>
            <a:r>
              <a:rPr lang="en" sz="1200" dirty="0">
                <a:solidFill>
                  <a:srgbClr val="ECECEC"/>
                </a:solidFill>
              </a:rPr>
              <a:t>.</a:t>
            </a:r>
            <a:endParaRPr lang="pl-PL" dirty="0"/>
          </a:p>
          <a:p>
            <a:pPr marL="285750" indent="-285750" algn="l">
              <a:lnSpc>
                <a:spcPct val="114999"/>
              </a:lnSpc>
              <a:buFont typeface="Arial"/>
              <a:buChar char="•"/>
            </a:pPr>
            <a:r>
              <a:rPr lang="en" sz="1200" dirty="0" err="1">
                <a:solidFill>
                  <a:srgbClr val="ECECEC"/>
                </a:solidFill>
              </a:rPr>
              <a:t>Tłuszcze</a:t>
            </a:r>
            <a:r>
              <a:rPr lang="en" sz="1200" dirty="0">
                <a:solidFill>
                  <a:srgbClr val="ECECEC"/>
                </a:solidFill>
              </a:rPr>
              <a:t> </a:t>
            </a:r>
            <a:r>
              <a:rPr lang="en" sz="1200" dirty="0" err="1">
                <a:solidFill>
                  <a:srgbClr val="ECECEC"/>
                </a:solidFill>
              </a:rPr>
              <a:t>nienasycone</a:t>
            </a:r>
            <a:r>
              <a:rPr lang="en" sz="1200" dirty="0">
                <a:solidFill>
                  <a:srgbClr val="ECECEC"/>
                </a:solidFill>
              </a:rPr>
              <a:t> </a:t>
            </a:r>
            <a:r>
              <a:rPr lang="en" sz="1200" dirty="0" err="1">
                <a:solidFill>
                  <a:srgbClr val="ECECEC"/>
                </a:solidFill>
              </a:rPr>
              <a:t>są</a:t>
            </a:r>
            <a:r>
              <a:rPr lang="en" sz="1200" dirty="0">
                <a:solidFill>
                  <a:srgbClr val="ECECEC"/>
                </a:solidFill>
              </a:rPr>
              <a:t> </a:t>
            </a:r>
            <a:r>
              <a:rPr lang="en" sz="1200" b="1" dirty="0" err="1">
                <a:solidFill>
                  <a:srgbClr val="ECECEC"/>
                </a:solidFill>
              </a:rPr>
              <a:t>często</a:t>
            </a:r>
            <a:r>
              <a:rPr lang="en" sz="1200" b="1" dirty="0">
                <a:solidFill>
                  <a:srgbClr val="ECECEC"/>
                </a:solidFill>
              </a:rPr>
              <a:t> </a:t>
            </a:r>
            <a:r>
              <a:rPr lang="en" sz="1200" b="1" dirty="0" err="1">
                <a:solidFill>
                  <a:srgbClr val="ECECEC"/>
                </a:solidFill>
              </a:rPr>
              <a:t>pochodzenia</a:t>
            </a:r>
            <a:r>
              <a:rPr lang="en" sz="1200" b="1" dirty="0">
                <a:solidFill>
                  <a:srgbClr val="ECECEC"/>
                </a:solidFill>
              </a:rPr>
              <a:t> </a:t>
            </a:r>
            <a:r>
              <a:rPr lang="en" sz="1200" b="1" dirty="0" err="1">
                <a:solidFill>
                  <a:srgbClr val="ECECEC"/>
                </a:solidFill>
              </a:rPr>
              <a:t>roślinnego</a:t>
            </a:r>
            <a:r>
              <a:rPr lang="en" sz="1200" dirty="0">
                <a:solidFill>
                  <a:srgbClr val="ECECEC"/>
                </a:solidFill>
              </a:rPr>
              <a:t>, </a:t>
            </a:r>
            <a:r>
              <a:rPr lang="en" sz="1200" dirty="0" err="1">
                <a:solidFill>
                  <a:srgbClr val="ECECEC"/>
                </a:solidFill>
              </a:rPr>
              <a:t>takie</a:t>
            </a:r>
            <a:r>
              <a:rPr lang="en" sz="1200" dirty="0">
                <a:solidFill>
                  <a:srgbClr val="ECECEC"/>
                </a:solidFill>
              </a:rPr>
              <a:t> jak </a:t>
            </a:r>
            <a:r>
              <a:rPr lang="en" sz="1200" dirty="0" err="1">
                <a:solidFill>
                  <a:srgbClr val="ECECEC"/>
                </a:solidFill>
              </a:rPr>
              <a:t>oleje</a:t>
            </a:r>
            <a:r>
              <a:rPr lang="en" sz="1200" dirty="0">
                <a:solidFill>
                  <a:srgbClr val="ECECEC"/>
                </a:solidFill>
              </a:rPr>
              <a:t> </a:t>
            </a:r>
            <a:r>
              <a:rPr lang="en" sz="1200" dirty="0" err="1">
                <a:solidFill>
                  <a:srgbClr val="ECECEC"/>
                </a:solidFill>
              </a:rPr>
              <a:t>roślinne</a:t>
            </a:r>
            <a:r>
              <a:rPr lang="en" sz="1200" dirty="0">
                <a:solidFill>
                  <a:srgbClr val="ECECEC"/>
                </a:solidFill>
              </a:rPr>
              <a:t> (np. </a:t>
            </a:r>
            <a:r>
              <a:rPr lang="en" sz="1200" dirty="0" err="1">
                <a:solidFill>
                  <a:srgbClr val="ECECEC"/>
                </a:solidFill>
              </a:rPr>
              <a:t>oliwa</a:t>
            </a:r>
            <a:r>
              <a:rPr lang="en" sz="1200" dirty="0">
                <a:solidFill>
                  <a:srgbClr val="ECECEC"/>
                </a:solidFill>
              </a:rPr>
              <a:t> z </a:t>
            </a:r>
            <a:r>
              <a:rPr lang="en" sz="1200" dirty="0" err="1">
                <a:solidFill>
                  <a:srgbClr val="ECECEC"/>
                </a:solidFill>
              </a:rPr>
              <a:t>oliwek</a:t>
            </a:r>
            <a:r>
              <a:rPr lang="en" sz="1200" dirty="0">
                <a:solidFill>
                  <a:srgbClr val="ECECEC"/>
                </a:solidFill>
              </a:rPr>
              <a:t>, </a:t>
            </a:r>
            <a:r>
              <a:rPr lang="en" sz="1200" dirty="0" err="1">
                <a:solidFill>
                  <a:srgbClr val="ECECEC"/>
                </a:solidFill>
              </a:rPr>
              <a:t>olej</a:t>
            </a:r>
            <a:r>
              <a:rPr lang="en" sz="1200" dirty="0">
                <a:solidFill>
                  <a:srgbClr val="ECECEC"/>
                </a:solidFill>
              </a:rPr>
              <a:t> </a:t>
            </a:r>
            <a:r>
              <a:rPr lang="en" sz="1200" dirty="0" err="1">
                <a:solidFill>
                  <a:srgbClr val="ECECEC"/>
                </a:solidFill>
              </a:rPr>
              <a:t>rzepakowy</a:t>
            </a:r>
            <a:r>
              <a:rPr lang="en" sz="1200" dirty="0">
                <a:solidFill>
                  <a:srgbClr val="ECECEC"/>
                </a:solidFill>
              </a:rPr>
              <a:t>, </a:t>
            </a:r>
            <a:r>
              <a:rPr lang="en" sz="1200" dirty="0" err="1">
                <a:solidFill>
                  <a:srgbClr val="ECECEC"/>
                </a:solidFill>
              </a:rPr>
              <a:t>olej</a:t>
            </a:r>
            <a:r>
              <a:rPr lang="en" sz="1200" dirty="0">
                <a:solidFill>
                  <a:srgbClr val="ECECEC"/>
                </a:solidFill>
              </a:rPr>
              <a:t> </a:t>
            </a:r>
            <a:r>
              <a:rPr lang="en" sz="1200" dirty="0" err="1">
                <a:solidFill>
                  <a:srgbClr val="ECECEC"/>
                </a:solidFill>
              </a:rPr>
              <a:t>słonecznikowy</a:t>
            </a:r>
            <a:r>
              <a:rPr lang="en" sz="1200" dirty="0">
                <a:solidFill>
                  <a:srgbClr val="ECECEC"/>
                </a:solidFill>
              </a:rPr>
              <a:t>), </a:t>
            </a:r>
            <a:r>
              <a:rPr lang="en" sz="1200" dirty="0" err="1">
                <a:solidFill>
                  <a:srgbClr val="ECECEC"/>
                </a:solidFill>
              </a:rPr>
              <a:t>awokado</a:t>
            </a:r>
            <a:r>
              <a:rPr lang="en" sz="1200" dirty="0">
                <a:solidFill>
                  <a:srgbClr val="ECECEC"/>
                </a:solidFill>
              </a:rPr>
              <a:t>, </a:t>
            </a:r>
            <a:r>
              <a:rPr lang="en" sz="1200" dirty="0" err="1">
                <a:solidFill>
                  <a:srgbClr val="ECECEC"/>
                </a:solidFill>
              </a:rPr>
              <a:t>orzechy</a:t>
            </a:r>
            <a:r>
              <a:rPr lang="en" sz="1200" dirty="0">
                <a:solidFill>
                  <a:srgbClr val="ECECEC"/>
                </a:solidFill>
              </a:rPr>
              <a:t> </a:t>
            </a:r>
            <a:r>
              <a:rPr lang="en" sz="1200" dirty="0" err="1">
                <a:solidFill>
                  <a:srgbClr val="ECECEC"/>
                </a:solidFill>
              </a:rPr>
              <a:t>czy</a:t>
            </a:r>
            <a:r>
              <a:rPr lang="en" sz="1200" dirty="0">
                <a:solidFill>
                  <a:srgbClr val="ECECEC"/>
                </a:solidFill>
              </a:rPr>
              <a:t> </a:t>
            </a:r>
            <a:r>
              <a:rPr lang="en" sz="1200" dirty="0" err="1">
                <a:solidFill>
                  <a:srgbClr val="ECECEC"/>
                </a:solidFill>
              </a:rPr>
              <a:t>nasiona</a:t>
            </a:r>
            <a:r>
              <a:rPr lang="en" sz="1200" dirty="0">
                <a:solidFill>
                  <a:srgbClr val="ECECEC"/>
                </a:solidFill>
              </a:rPr>
              <a:t>.</a:t>
            </a:r>
            <a:endParaRPr lang="en" dirty="0"/>
          </a:p>
          <a:p>
            <a:pPr marL="0" indent="0">
              <a:lnSpc>
                <a:spcPct val="114999"/>
              </a:lnSpc>
            </a:pPr>
            <a:endParaRPr lang="en" sz="1200" dirty="0">
              <a:solidFill>
                <a:srgbClr val="ECECEC"/>
              </a:solidFill>
            </a:endParaRPr>
          </a:p>
        </p:txBody>
      </p:sp>
      <p:sp>
        <p:nvSpPr>
          <p:cNvPr id="839" name="Google Shape;839;p44"/>
          <p:cNvSpPr txBox="1">
            <a:spLocks noGrp="1"/>
          </p:cNvSpPr>
          <p:nvPr>
            <p:ph type="subTitle" idx="2"/>
          </p:nvPr>
        </p:nvSpPr>
        <p:spPr>
          <a:xfrm>
            <a:off x="1715656" y="2171221"/>
            <a:ext cx="2817263" cy="21702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14999"/>
              </a:lnSpc>
              <a:buFont typeface="Arial"/>
              <a:buChar char="•"/>
            </a:pPr>
            <a:r>
              <a:rPr lang="en" sz="1200" dirty="0" err="1">
                <a:solidFill>
                  <a:srgbClr val="ECECEC"/>
                </a:solidFill>
              </a:rPr>
              <a:t>Tłuszcze</a:t>
            </a:r>
            <a:r>
              <a:rPr lang="en" sz="1200" dirty="0">
                <a:solidFill>
                  <a:srgbClr val="ECECEC"/>
                </a:solidFill>
              </a:rPr>
              <a:t> </a:t>
            </a:r>
            <a:r>
              <a:rPr lang="en" sz="1200" dirty="0" err="1">
                <a:solidFill>
                  <a:srgbClr val="ECECEC"/>
                </a:solidFill>
              </a:rPr>
              <a:t>nasycone</a:t>
            </a:r>
            <a:r>
              <a:rPr lang="en" sz="1200" dirty="0">
                <a:solidFill>
                  <a:srgbClr val="ECECEC"/>
                </a:solidFill>
              </a:rPr>
              <a:t> </a:t>
            </a:r>
            <a:r>
              <a:rPr lang="en" sz="1200" dirty="0" err="1">
                <a:solidFill>
                  <a:srgbClr val="ECECEC"/>
                </a:solidFill>
              </a:rPr>
              <a:t>są</a:t>
            </a:r>
            <a:r>
              <a:rPr lang="en" sz="1200" dirty="0">
                <a:solidFill>
                  <a:srgbClr val="ECECEC"/>
                </a:solidFill>
              </a:rPr>
              <a:t> </a:t>
            </a:r>
            <a:r>
              <a:rPr lang="en" sz="1200" b="1" dirty="0" err="1">
                <a:solidFill>
                  <a:srgbClr val="ECECEC"/>
                </a:solidFill>
              </a:rPr>
              <a:t>zazwyczaj</a:t>
            </a:r>
            <a:r>
              <a:rPr lang="en" sz="1200" b="1" dirty="0">
                <a:solidFill>
                  <a:srgbClr val="ECECEC"/>
                </a:solidFill>
              </a:rPr>
              <a:t> </a:t>
            </a:r>
            <a:r>
              <a:rPr lang="en" sz="1200" b="1" dirty="0" err="1">
                <a:solidFill>
                  <a:srgbClr val="ECECEC"/>
                </a:solidFill>
              </a:rPr>
              <a:t>stałe</a:t>
            </a:r>
            <a:r>
              <a:rPr lang="en" sz="1200" b="1" dirty="0">
                <a:solidFill>
                  <a:srgbClr val="ECECEC"/>
                </a:solidFill>
              </a:rPr>
              <a:t> w </a:t>
            </a:r>
            <a:r>
              <a:rPr lang="en" sz="1200" b="1" dirty="0" err="1">
                <a:solidFill>
                  <a:srgbClr val="ECECEC"/>
                </a:solidFill>
              </a:rPr>
              <a:t>temperaturze</a:t>
            </a:r>
            <a:r>
              <a:rPr lang="en" sz="1200" b="1" dirty="0">
                <a:solidFill>
                  <a:srgbClr val="ECECEC"/>
                </a:solidFill>
              </a:rPr>
              <a:t> </a:t>
            </a:r>
            <a:r>
              <a:rPr lang="en" sz="1200" b="1" dirty="0" err="1">
                <a:solidFill>
                  <a:srgbClr val="ECECEC"/>
                </a:solidFill>
              </a:rPr>
              <a:t>pokojowej</a:t>
            </a:r>
            <a:r>
              <a:rPr lang="en" sz="1200" dirty="0">
                <a:solidFill>
                  <a:srgbClr val="ECECEC"/>
                </a:solidFill>
              </a:rPr>
              <a:t>. </a:t>
            </a:r>
            <a:r>
              <a:rPr lang="en" sz="1200" dirty="0" err="1">
                <a:solidFill>
                  <a:srgbClr val="ECECEC"/>
                </a:solidFill>
              </a:rPr>
              <a:t>Przykłady</a:t>
            </a:r>
            <a:r>
              <a:rPr lang="en" sz="1200" dirty="0">
                <a:solidFill>
                  <a:srgbClr val="ECECEC"/>
                </a:solidFill>
              </a:rPr>
              <a:t> to </a:t>
            </a:r>
            <a:r>
              <a:rPr lang="en" sz="1200" dirty="0" err="1">
                <a:solidFill>
                  <a:srgbClr val="ECECEC"/>
                </a:solidFill>
              </a:rPr>
              <a:t>masło</a:t>
            </a:r>
            <a:r>
              <a:rPr lang="en" sz="1200" dirty="0">
                <a:solidFill>
                  <a:srgbClr val="ECECEC"/>
                </a:solidFill>
              </a:rPr>
              <a:t> </a:t>
            </a:r>
            <a:r>
              <a:rPr lang="en" sz="1200" dirty="0" err="1">
                <a:solidFill>
                  <a:srgbClr val="ECECEC"/>
                </a:solidFill>
              </a:rPr>
              <a:t>czy</a:t>
            </a:r>
            <a:r>
              <a:rPr lang="en" sz="1200" dirty="0">
                <a:solidFill>
                  <a:srgbClr val="ECECEC"/>
                </a:solidFill>
              </a:rPr>
              <a:t> </a:t>
            </a:r>
            <a:r>
              <a:rPr lang="en" sz="1200" dirty="0" err="1">
                <a:solidFill>
                  <a:srgbClr val="ECECEC"/>
                </a:solidFill>
              </a:rPr>
              <a:t>smalec</a:t>
            </a:r>
            <a:r>
              <a:rPr lang="en" sz="1200" dirty="0">
                <a:solidFill>
                  <a:srgbClr val="ECECEC"/>
                </a:solidFill>
              </a:rPr>
              <a:t>.</a:t>
            </a:r>
            <a:endParaRPr lang="pl-PL" dirty="0"/>
          </a:p>
          <a:p>
            <a:pPr marL="285750" indent="-285750" algn="l">
              <a:lnSpc>
                <a:spcPct val="114999"/>
              </a:lnSpc>
              <a:buFont typeface="Arial"/>
              <a:buChar char="•"/>
            </a:pPr>
            <a:r>
              <a:rPr lang="en" sz="1200" dirty="0" err="1">
                <a:solidFill>
                  <a:srgbClr val="ECECEC"/>
                </a:solidFill>
              </a:rPr>
              <a:t>Tłuszcze</a:t>
            </a:r>
            <a:r>
              <a:rPr lang="en" sz="1200" dirty="0">
                <a:solidFill>
                  <a:srgbClr val="ECECEC"/>
                </a:solidFill>
              </a:rPr>
              <a:t> </a:t>
            </a:r>
            <a:r>
              <a:rPr lang="en" sz="1200" dirty="0" err="1">
                <a:solidFill>
                  <a:srgbClr val="ECECEC"/>
                </a:solidFill>
              </a:rPr>
              <a:t>nienasycone</a:t>
            </a:r>
            <a:r>
              <a:rPr lang="en" sz="1200" dirty="0">
                <a:solidFill>
                  <a:srgbClr val="ECECEC"/>
                </a:solidFill>
              </a:rPr>
              <a:t> </a:t>
            </a:r>
            <a:r>
              <a:rPr lang="en" sz="1200" dirty="0" err="1">
                <a:solidFill>
                  <a:srgbClr val="ECECEC"/>
                </a:solidFill>
              </a:rPr>
              <a:t>są</a:t>
            </a:r>
            <a:r>
              <a:rPr lang="en" sz="1200" dirty="0">
                <a:solidFill>
                  <a:srgbClr val="ECECEC"/>
                </a:solidFill>
              </a:rPr>
              <a:t> </a:t>
            </a:r>
            <a:r>
              <a:rPr lang="en" sz="1200" b="1" dirty="0" err="1">
                <a:solidFill>
                  <a:srgbClr val="ECECEC"/>
                </a:solidFill>
              </a:rPr>
              <a:t>często</a:t>
            </a:r>
            <a:r>
              <a:rPr lang="en" sz="1200" b="1" dirty="0">
                <a:solidFill>
                  <a:srgbClr val="ECECEC"/>
                </a:solidFill>
              </a:rPr>
              <a:t> </a:t>
            </a:r>
            <a:r>
              <a:rPr lang="en" sz="1200" b="1" dirty="0" err="1">
                <a:solidFill>
                  <a:srgbClr val="ECECEC"/>
                </a:solidFill>
              </a:rPr>
              <a:t>ciekłe</a:t>
            </a:r>
            <a:r>
              <a:rPr lang="en" sz="1200" b="1" dirty="0">
                <a:solidFill>
                  <a:srgbClr val="ECECEC"/>
                </a:solidFill>
              </a:rPr>
              <a:t> w </a:t>
            </a:r>
            <a:r>
              <a:rPr lang="en" sz="1200" b="1" dirty="0" err="1">
                <a:solidFill>
                  <a:srgbClr val="ECECEC"/>
                </a:solidFill>
              </a:rPr>
              <a:t>temperaturze</a:t>
            </a:r>
            <a:r>
              <a:rPr lang="en" sz="1200" b="1" dirty="0">
                <a:solidFill>
                  <a:srgbClr val="ECECEC"/>
                </a:solidFill>
              </a:rPr>
              <a:t> </a:t>
            </a:r>
            <a:r>
              <a:rPr lang="en" sz="1200" b="1" dirty="0" err="1">
                <a:solidFill>
                  <a:srgbClr val="ECECEC"/>
                </a:solidFill>
              </a:rPr>
              <a:t>pokojowej</a:t>
            </a:r>
            <a:r>
              <a:rPr lang="en" sz="1200" dirty="0">
                <a:solidFill>
                  <a:srgbClr val="ECECEC"/>
                </a:solidFill>
              </a:rPr>
              <a:t>. </a:t>
            </a:r>
            <a:r>
              <a:rPr lang="en" sz="1200" dirty="0" err="1">
                <a:solidFill>
                  <a:srgbClr val="ECECEC"/>
                </a:solidFill>
              </a:rPr>
              <a:t>Wielonienasycone</a:t>
            </a:r>
            <a:r>
              <a:rPr lang="en" sz="1200" dirty="0">
                <a:solidFill>
                  <a:srgbClr val="ECECEC"/>
                </a:solidFill>
              </a:rPr>
              <a:t> </a:t>
            </a:r>
            <a:r>
              <a:rPr lang="en" sz="1200" dirty="0" err="1">
                <a:solidFill>
                  <a:srgbClr val="ECECEC"/>
                </a:solidFill>
              </a:rPr>
              <a:t>tłuszcze</a:t>
            </a:r>
            <a:r>
              <a:rPr lang="en" sz="1200" dirty="0">
                <a:solidFill>
                  <a:srgbClr val="ECECEC"/>
                </a:solidFill>
              </a:rPr>
              <a:t> (np. </a:t>
            </a:r>
            <a:r>
              <a:rPr lang="en" sz="1200" dirty="0" err="1">
                <a:solidFill>
                  <a:srgbClr val="ECECEC"/>
                </a:solidFill>
              </a:rPr>
              <a:t>olej</a:t>
            </a:r>
            <a:r>
              <a:rPr lang="en" sz="1200" dirty="0">
                <a:solidFill>
                  <a:srgbClr val="ECECEC"/>
                </a:solidFill>
              </a:rPr>
              <a:t> </a:t>
            </a:r>
            <a:r>
              <a:rPr lang="en" sz="1200" dirty="0" err="1">
                <a:solidFill>
                  <a:srgbClr val="ECECEC"/>
                </a:solidFill>
              </a:rPr>
              <a:t>rybny</a:t>
            </a:r>
            <a:r>
              <a:rPr lang="en" sz="1200" dirty="0">
                <a:solidFill>
                  <a:srgbClr val="ECECEC"/>
                </a:solidFill>
              </a:rPr>
              <a:t>, </a:t>
            </a:r>
            <a:r>
              <a:rPr lang="en" sz="1200" dirty="0" err="1">
                <a:solidFill>
                  <a:srgbClr val="ECECEC"/>
                </a:solidFill>
              </a:rPr>
              <a:t>olej</a:t>
            </a:r>
            <a:r>
              <a:rPr lang="en" sz="1200" dirty="0">
                <a:solidFill>
                  <a:srgbClr val="ECECEC"/>
                </a:solidFill>
              </a:rPr>
              <a:t> </a:t>
            </a:r>
            <a:r>
              <a:rPr lang="en" sz="1200" dirty="0" err="1">
                <a:solidFill>
                  <a:srgbClr val="ECECEC"/>
                </a:solidFill>
              </a:rPr>
              <a:t>lniany</a:t>
            </a:r>
            <a:r>
              <a:rPr lang="en" sz="1200" dirty="0">
                <a:solidFill>
                  <a:srgbClr val="ECECEC"/>
                </a:solidFill>
              </a:rPr>
              <a:t>) </a:t>
            </a:r>
            <a:r>
              <a:rPr lang="en" sz="1200" dirty="0" err="1">
                <a:solidFill>
                  <a:srgbClr val="ECECEC"/>
                </a:solidFill>
              </a:rPr>
              <a:t>są</a:t>
            </a:r>
            <a:r>
              <a:rPr lang="en" sz="1200" dirty="0">
                <a:solidFill>
                  <a:srgbClr val="ECECEC"/>
                </a:solidFill>
              </a:rPr>
              <a:t> </a:t>
            </a:r>
            <a:r>
              <a:rPr lang="en" sz="1200" b="1" dirty="0" err="1">
                <a:solidFill>
                  <a:srgbClr val="ECECEC"/>
                </a:solidFill>
              </a:rPr>
              <a:t>zwykle</a:t>
            </a:r>
            <a:r>
              <a:rPr lang="en" sz="1200" b="1" dirty="0">
                <a:solidFill>
                  <a:srgbClr val="ECECEC"/>
                </a:solidFill>
              </a:rPr>
              <a:t> </a:t>
            </a:r>
            <a:r>
              <a:rPr lang="en" sz="1200" b="1" dirty="0" err="1">
                <a:solidFill>
                  <a:srgbClr val="ECECEC"/>
                </a:solidFill>
              </a:rPr>
              <a:t>ciekłe</a:t>
            </a:r>
            <a:r>
              <a:rPr lang="en" sz="1200" b="1" dirty="0">
                <a:solidFill>
                  <a:srgbClr val="ECECEC"/>
                </a:solidFill>
              </a:rPr>
              <a:t> </a:t>
            </a:r>
            <a:r>
              <a:rPr lang="en" sz="1200" b="1" dirty="0" err="1">
                <a:solidFill>
                  <a:srgbClr val="ECECEC"/>
                </a:solidFill>
              </a:rPr>
              <a:t>nawet</a:t>
            </a:r>
            <a:r>
              <a:rPr lang="en" sz="1200" b="1" dirty="0">
                <a:solidFill>
                  <a:srgbClr val="ECECEC"/>
                </a:solidFill>
              </a:rPr>
              <a:t> w </a:t>
            </a:r>
            <a:r>
              <a:rPr lang="en" sz="1200" b="1" dirty="0" err="1">
                <a:solidFill>
                  <a:srgbClr val="ECECEC"/>
                </a:solidFill>
              </a:rPr>
              <a:t>niskich</a:t>
            </a:r>
            <a:r>
              <a:rPr lang="en" sz="1200" b="1" dirty="0">
                <a:solidFill>
                  <a:srgbClr val="ECECEC"/>
                </a:solidFill>
              </a:rPr>
              <a:t> </a:t>
            </a:r>
            <a:r>
              <a:rPr lang="en" sz="1200" b="1" dirty="0" err="1">
                <a:solidFill>
                  <a:srgbClr val="ECECEC"/>
                </a:solidFill>
              </a:rPr>
              <a:t>temperaturach</a:t>
            </a:r>
            <a:r>
              <a:rPr lang="en" sz="1200" dirty="0">
                <a:solidFill>
                  <a:srgbClr val="ECECEC"/>
                </a:solidFill>
              </a:rPr>
              <a:t>.</a:t>
            </a:r>
            <a:endParaRPr lang="en" dirty="0"/>
          </a:p>
          <a:p>
            <a:pPr marL="285750" indent="-285750" algn="l">
              <a:lnSpc>
                <a:spcPct val="114999"/>
              </a:lnSpc>
              <a:buFont typeface="Arial"/>
              <a:buChar char="•"/>
            </a:pPr>
            <a:r>
              <a:rPr lang="en" sz="1200" dirty="0" err="1">
                <a:solidFill>
                  <a:srgbClr val="ECECEC"/>
                </a:solidFill>
              </a:rPr>
              <a:t>Tłuszcze</a:t>
            </a:r>
            <a:r>
              <a:rPr lang="en" sz="1200" dirty="0">
                <a:solidFill>
                  <a:srgbClr val="ECECEC"/>
                </a:solidFill>
              </a:rPr>
              <a:t> trans </a:t>
            </a:r>
            <a:r>
              <a:rPr lang="en" sz="1200" dirty="0" err="1">
                <a:solidFill>
                  <a:srgbClr val="ECECEC"/>
                </a:solidFill>
              </a:rPr>
              <a:t>mogą</a:t>
            </a:r>
            <a:r>
              <a:rPr lang="en" sz="1200" dirty="0">
                <a:solidFill>
                  <a:srgbClr val="ECECEC"/>
                </a:solidFill>
              </a:rPr>
              <a:t> </a:t>
            </a:r>
            <a:r>
              <a:rPr lang="en" sz="1200" dirty="0" err="1">
                <a:solidFill>
                  <a:srgbClr val="ECECEC"/>
                </a:solidFill>
              </a:rPr>
              <a:t>być</a:t>
            </a:r>
            <a:r>
              <a:rPr lang="en" sz="1200" dirty="0">
                <a:solidFill>
                  <a:srgbClr val="ECECEC"/>
                </a:solidFill>
              </a:rPr>
              <a:t> </a:t>
            </a:r>
            <a:r>
              <a:rPr lang="en" sz="1200" b="1" dirty="0" err="1">
                <a:solidFill>
                  <a:srgbClr val="ECECEC"/>
                </a:solidFill>
              </a:rPr>
              <a:t>stałe</a:t>
            </a:r>
            <a:r>
              <a:rPr lang="en" sz="1200" b="1" dirty="0">
                <a:solidFill>
                  <a:srgbClr val="ECECEC"/>
                </a:solidFill>
              </a:rPr>
              <a:t> </a:t>
            </a:r>
            <a:r>
              <a:rPr lang="en" sz="1200" b="1" dirty="0" err="1">
                <a:solidFill>
                  <a:srgbClr val="ECECEC"/>
                </a:solidFill>
              </a:rPr>
              <a:t>lub</a:t>
            </a:r>
            <a:r>
              <a:rPr lang="en" sz="1200" b="1" dirty="0">
                <a:solidFill>
                  <a:srgbClr val="ECECEC"/>
                </a:solidFill>
              </a:rPr>
              <a:t> </a:t>
            </a:r>
            <a:r>
              <a:rPr lang="en" sz="1200" b="1" dirty="0" err="1">
                <a:solidFill>
                  <a:srgbClr val="ECECEC"/>
                </a:solidFill>
              </a:rPr>
              <a:t>półstałe</a:t>
            </a:r>
            <a:r>
              <a:rPr lang="en" sz="1200" b="1" dirty="0">
                <a:solidFill>
                  <a:srgbClr val="ECECEC"/>
                </a:solidFill>
              </a:rPr>
              <a:t> w </a:t>
            </a:r>
            <a:r>
              <a:rPr lang="en" sz="1200" b="1" dirty="0" err="1">
                <a:solidFill>
                  <a:srgbClr val="ECECEC"/>
                </a:solidFill>
              </a:rPr>
              <a:t>temperaturze</a:t>
            </a:r>
            <a:r>
              <a:rPr lang="en" sz="1200" b="1" dirty="0">
                <a:solidFill>
                  <a:srgbClr val="ECECEC"/>
                </a:solidFill>
              </a:rPr>
              <a:t> </a:t>
            </a:r>
            <a:r>
              <a:rPr lang="en" sz="1200" b="1" dirty="0" err="1">
                <a:solidFill>
                  <a:srgbClr val="ECECEC"/>
                </a:solidFill>
              </a:rPr>
              <a:t>pokojowej</a:t>
            </a:r>
            <a:r>
              <a:rPr lang="en" sz="1200" dirty="0">
                <a:solidFill>
                  <a:srgbClr val="ECECEC"/>
                </a:solidFill>
              </a:rPr>
              <a:t>, w </a:t>
            </a:r>
            <a:r>
              <a:rPr lang="en" sz="1200" dirty="0" err="1">
                <a:solidFill>
                  <a:srgbClr val="ECECEC"/>
                </a:solidFill>
              </a:rPr>
              <a:t>zależności</a:t>
            </a:r>
            <a:r>
              <a:rPr lang="en" sz="1200" dirty="0">
                <a:solidFill>
                  <a:srgbClr val="ECECEC"/>
                </a:solidFill>
              </a:rPr>
              <a:t> od </a:t>
            </a:r>
            <a:r>
              <a:rPr lang="en" sz="1200" b="1" dirty="0" err="1">
                <a:solidFill>
                  <a:srgbClr val="ECECEC"/>
                </a:solidFill>
              </a:rPr>
              <a:t>stopnia</a:t>
            </a:r>
            <a:r>
              <a:rPr lang="en" sz="1200" b="1" dirty="0">
                <a:solidFill>
                  <a:srgbClr val="ECECEC"/>
                </a:solidFill>
              </a:rPr>
              <a:t> </a:t>
            </a:r>
            <a:r>
              <a:rPr lang="en" sz="1200" b="1" dirty="0" err="1">
                <a:solidFill>
                  <a:srgbClr val="ECECEC"/>
                </a:solidFill>
              </a:rPr>
              <a:t>hydronacji</a:t>
            </a:r>
            <a:r>
              <a:rPr lang="en" sz="1200" dirty="0">
                <a:solidFill>
                  <a:srgbClr val="ECECEC"/>
                </a:solidFill>
              </a:rPr>
              <a:t>.</a:t>
            </a:r>
            <a:endParaRPr lang="en" dirty="0"/>
          </a:p>
          <a:p>
            <a:pPr marL="0" indent="0">
              <a:lnSpc>
                <a:spcPct val="114999"/>
              </a:lnSpc>
            </a:pPr>
            <a:endParaRPr lang="en" sz="1200" dirty="0">
              <a:solidFill>
                <a:srgbClr val="ECECEC"/>
              </a:solidFill>
            </a:endParaRPr>
          </a:p>
        </p:txBody>
      </p:sp>
      <p:sp>
        <p:nvSpPr>
          <p:cNvPr id="840" name="Google Shape;840;p44"/>
          <p:cNvSpPr txBox="1">
            <a:spLocks noGrp="1"/>
          </p:cNvSpPr>
          <p:nvPr>
            <p:ph type="subTitle" idx="3"/>
          </p:nvPr>
        </p:nvSpPr>
        <p:spPr>
          <a:xfrm>
            <a:off x="2313646" y="849085"/>
            <a:ext cx="1621281" cy="11095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sz="3000" dirty="0">
                <a:solidFill>
                  <a:srgbClr val="ECECEC"/>
                </a:solidFill>
              </a:rPr>
              <a:t>Stan </a:t>
            </a:r>
            <a:r>
              <a:rPr lang="en" sz="3000" dirty="0" err="1">
                <a:solidFill>
                  <a:srgbClr val="ECECEC"/>
                </a:solidFill>
              </a:rPr>
              <a:t>fizyczny</a:t>
            </a:r>
            <a:endParaRPr lang="pl-PL" sz="3000" dirty="0" err="1"/>
          </a:p>
        </p:txBody>
      </p:sp>
      <p:sp>
        <p:nvSpPr>
          <p:cNvPr id="841" name="Google Shape;841;p44"/>
          <p:cNvSpPr txBox="1">
            <a:spLocks noGrp="1"/>
          </p:cNvSpPr>
          <p:nvPr>
            <p:ph type="subTitle" idx="4"/>
          </p:nvPr>
        </p:nvSpPr>
        <p:spPr>
          <a:xfrm>
            <a:off x="4792772" y="910433"/>
            <a:ext cx="2285244" cy="11095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sz="3000" dirty="0">
                <a:solidFill>
                  <a:srgbClr val="ECECEC"/>
                </a:solidFill>
              </a:rPr>
              <a:t>Źródło pochodzenia</a:t>
            </a:r>
            <a:endParaRPr lang="pl-PL" sz="3000" dirty="0"/>
          </a:p>
        </p:txBody>
      </p:sp>
      <p:grpSp>
        <p:nvGrpSpPr>
          <p:cNvPr id="846" name="Google Shape;846;p44"/>
          <p:cNvGrpSpPr/>
          <p:nvPr/>
        </p:nvGrpSpPr>
        <p:grpSpPr>
          <a:xfrm>
            <a:off x="623000" y="3015825"/>
            <a:ext cx="729025" cy="1268575"/>
            <a:chOff x="623000" y="3015825"/>
            <a:chExt cx="729025" cy="1268575"/>
          </a:xfrm>
        </p:grpSpPr>
        <p:grpSp>
          <p:nvGrpSpPr>
            <p:cNvPr id="847" name="Google Shape;847;p44"/>
            <p:cNvGrpSpPr/>
            <p:nvPr/>
          </p:nvGrpSpPr>
          <p:grpSpPr>
            <a:xfrm rot="1800099">
              <a:off x="867609" y="3589576"/>
              <a:ext cx="413412" cy="394781"/>
              <a:chOff x="812200" y="3836638"/>
              <a:chExt cx="522275" cy="498738"/>
            </a:xfrm>
          </p:grpSpPr>
          <p:sp>
            <p:nvSpPr>
              <p:cNvPr id="848" name="Google Shape;848;p44"/>
              <p:cNvSpPr/>
              <p:nvPr/>
            </p:nvSpPr>
            <p:spPr>
              <a:xfrm>
                <a:off x="812200" y="4208775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49" name="Google Shape;849;p44"/>
              <p:cNvCxnSpPr>
                <a:stCxn id="848" idx="7"/>
                <a:endCxn id="850" idx="2"/>
              </p:cNvCxnSpPr>
              <p:nvPr/>
            </p:nvCxnSpPr>
            <p:spPr>
              <a:xfrm rot="9000505" flipH="1">
                <a:off x="897888" y="4143727"/>
                <a:ext cx="172844" cy="4327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51" name="Google Shape;851;p44"/>
              <p:cNvSpPr/>
              <p:nvPr/>
            </p:nvSpPr>
            <p:spPr>
              <a:xfrm>
                <a:off x="1207875" y="4192250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52" name="Google Shape;852;p44"/>
              <p:cNvCxnSpPr>
                <a:stCxn id="851" idx="1"/>
                <a:endCxn id="850" idx="6"/>
              </p:cNvCxnSpPr>
              <p:nvPr/>
            </p:nvCxnSpPr>
            <p:spPr>
              <a:xfrm rot="9000372">
                <a:off x="1093806" y="4067840"/>
                <a:ext cx="94218" cy="17850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53" name="Google Shape;853;p44"/>
              <p:cNvSpPr/>
              <p:nvPr/>
            </p:nvSpPr>
            <p:spPr>
              <a:xfrm>
                <a:off x="988613" y="3836638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54" name="Google Shape;854;p44"/>
              <p:cNvCxnSpPr>
                <a:stCxn id="853" idx="4"/>
                <a:endCxn id="850" idx="0"/>
              </p:cNvCxnSpPr>
              <p:nvPr/>
            </p:nvCxnSpPr>
            <p:spPr>
              <a:xfrm rot="-1803427" flipH="1">
                <a:off x="1017771" y="3972415"/>
                <a:ext cx="68282" cy="11814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50" name="Google Shape;850;p44"/>
              <p:cNvSpPr/>
              <p:nvPr/>
            </p:nvSpPr>
            <p:spPr>
              <a:xfrm>
                <a:off x="1048361" y="4099700"/>
                <a:ext cx="7200" cy="72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5" name="Google Shape;855;p44"/>
            <p:cNvSpPr/>
            <p:nvPr/>
          </p:nvSpPr>
          <p:spPr>
            <a:xfrm>
              <a:off x="677375" y="3015825"/>
              <a:ext cx="71700" cy="71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4"/>
            <p:cNvSpPr/>
            <p:nvPr/>
          </p:nvSpPr>
          <p:spPr>
            <a:xfrm>
              <a:off x="623000" y="4157800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7" name="Google Shape;857;p44"/>
          <p:cNvGrpSpPr/>
          <p:nvPr/>
        </p:nvGrpSpPr>
        <p:grpSpPr>
          <a:xfrm>
            <a:off x="7566300" y="1576124"/>
            <a:ext cx="965498" cy="849770"/>
            <a:chOff x="7566300" y="1576124"/>
            <a:chExt cx="965498" cy="849770"/>
          </a:xfrm>
        </p:grpSpPr>
        <p:sp>
          <p:nvSpPr>
            <p:cNvPr id="858" name="Google Shape;858;p44"/>
            <p:cNvSpPr/>
            <p:nvPr/>
          </p:nvSpPr>
          <p:spPr>
            <a:xfrm>
              <a:off x="8206950" y="2305888"/>
              <a:ext cx="41100" cy="4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9" name="Google Shape;859;p44"/>
            <p:cNvGrpSpPr/>
            <p:nvPr/>
          </p:nvGrpSpPr>
          <p:grpSpPr>
            <a:xfrm rot="1033444">
              <a:off x="7818650" y="1652909"/>
              <a:ext cx="624066" cy="696200"/>
              <a:chOff x="508644" y="3836638"/>
              <a:chExt cx="788361" cy="879485"/>
            </a:xfrm>
          </p:grpSpPr>
          <p:sp>
            <p:nvSpPr>
              <p:cNvPr id="860" name="Google Shape;860;p44"/>
              <p:cNvSpPr/>
              <p:nvPr/>
            </p:nvSpPr>
            <p:spPr>
              <a:xfrm>
                <a:off x="508644" y="4589522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61" name="Google Shape;861;p44"/>
              <p:cNvCxnSpPr>
                <a:stCxn id="860" idx="7"/>
                <a:endCxn id="862" idx="2"/>
              </p:cNvCxnSpPr>
              <p:nvPr/>
            </p:nvCxnSpPr>
            <p:spPr>
              <a:xfrm rot="9767628" flipH="1">
                <a:off x="551631" y="4178604"/>
                <a:ext cx="561845" cy="35431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63" name="Google Shape;863;p44"/>
              <p:cNvSpPr/>
              <p:nvPr/>
            </p:nvSpPr>
            <p:spPr>
              <a:xfrm>
                <a:off x="1170404" y="4218525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64" name="Google Shape;864;p44"/>
              <p:cNvCxnSpPr>
                <a:stCxn id="863" idx="1"/>
                <a:endCxn id="862" idx="6"/>
              </p:cNvCxnSpPr>
              <p:nvPr/>
            </p:nvCxnSpPr>
            <p:spPr>
              <a:xfrm rot="9764354">
                <a:off x="1078214" y="4086471"/>
                <a:ext cx="87961" cy="16738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65" name="Google Shape;865;p44"/>
              <p:cNvSpPr/>
              <p:nvPr/>
            </p:nvSpPr>
            <p:spPr>
              <a:xfrm>
                <a:off x="988613" y="3836638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66" name="Google Shape;866;p44"/>
              <p:cNvCxnSpPr>
                <a:stCxn id="865" idx="4"/>
                <a:endCxn id="862" idx="0"/>
              </p:cNvCxnSpPr>
              <p:nvPr/>
            </p:nvCxnSpPr>
            <p:spPr>
              <a:xfrm rot="-1033649" flipH="1">
                <a:off x="1031654" y="3966299"/>
                <a:ext cx="40518" cy="13037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62" name="Google Shape;862;p44"/>
              <p:cNvSpPr/>
              <p:nvPr/>
            </p:nvSpPr>
            <p:spPr>
              <a:xfrm>
                <a:off x="1048361" y="4099700"/>
                <a:ext cx="7200" cy="72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67" name="Google Shape;867;p44"/>
            <p:cNvSpPr/>
            <p:nvPr/>
          </p:nvSpPr>
          <p:spPr>
            <a:xfrm>
              <a:off x="7566300" y="1739963"/>
              <a:ext cx="41100" cy="4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br>
              <a:rPr lang="en" dirty="0"/>
            </a:br>
            <a:endParaRPr lang="en" dirty="0"/>
          </a:p>
        </p:txBody>
      </p:sp>
      <p:sp>
        <p:nvSpPr>
          <p:cNvPr id="838" name="Google Shape;838;p44"/>
          <p:cNvSpPr txBox="1">
            <a:spLocks noGrp="1"/>
          </p:cNvSpPr>
          <p:nvPr>
            <p:ph type="subTitle" idx="1"/>
          </p:nvPr>
        </p:nvSpPr>
        <p:spPr>
          <a:xfrm>
            <a:off x="4549234" y="2181271"/>
            <a:ext cx="3180333" cy="18273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14999"/>
              </a:lnSpc>
              <a:buFont typeface="Arial"/>
              <a:buChar char="•"/>
            </a:pPr>
            <a:r>
              <a:rPr lang="en" sz="1200" dirty="0" err="1">
                <a:solidFill>
                  <a:srgbClr val="ECECEC"/>
                </a:solidFill>
              </a:rPr>
              <a:t>Tłuszcze</a:t>
            </a:r>
            <a:r>
              <a:rPr lang="en" sz="1200" dirty="0">
                <a:solidFill>
                  <a:srgbClr val="ECECEC"/>
                </a:solidFill>
              </a:rPr>
              <a:t> </a:t>
            </a:r>
            <a:r>
              <a:rPr lang="en" sz="1200" dirty="0" err="1">
                <a:solidFill>
                  <a:srgbClr val="ECECEC"/>
                </a:solidFill>
              </a:rPr>
              <a:t>nienasycone</a:t>
            </a:r>
            <a:r>
              <a:rPr lang="en" sz="1200" dirty="0">
                <a:solidFill>
                  <a:srgbClr val="ECECEC"/>
                </a:solidFill>
              </a:rPr>
              <a:t>, </a:t>
            </a:r>
            <a:r>
              <a:rPr lang="en" sz="1200" i="1" dirty="0" err="1">
                <a:solidFill>
                  <a:srgbClr val="ECECEC"/>
                </a:solidFill>
              </a:rPr>
              <a:t>zwłaszcza</a:t>
            </a:r>
            <a:r>
              <a:rPr lang="en" sz="1200" i="1" dirty="0">
                <a:solidFill>
                  <a:srgbClr val="ECECEC"/>
                </a:solidFill>
              </a:rPr>
              <a:t> wielonienasycone (takie jak kwasy tłuszczowe omega-3 i omega-6)</a:t>
            </a:r>
            <a:r>
              <a:rPr lang="en" sz="1200" dirty="0">
                <a:solidFill>
                  <a:srgbClr val="ECECEC"/>
                </a:solidFill>
              </a:rPr>
              <a:t>,</a:t>
            </a:r>
            <a:r>
              <a:rPr lang="en" sz="1200" i="1" dirty="0">
                <a:solidFill>
                  <a:srgbClr val="ECECEC"/>
                </a:solidFill>
              </a:rPr>
              <a:t> </a:t>
            </a:r>
            <a:r>
              <a:rPr lang="en" sz="1200" dirty="0">
                <a:solidFill>
                  <a:srgbClr val="ECECEC"/>
                </a:solidFill>
              </a:rPr>
              <a:t>mają </a:t>
            </a:r>
            <a:r>
              <a:rPr lang="en" sz="1200" b="1" dirty="0">
                <a:solidFill>
                  <a:srgbClr val="ECECEC"/>
                </a:solidFill>
              </a:rPr>
              <a:t>tendencję do łatwego utleniania się</a:t>
            </a:r>
            <a:r>
              <a:rPr lang="en" sz="1200" dirty="0">
                <a:solidFill>
                  <a:srgbClr val="ECECEC"/>
                </a:solidFill>
              </a:rPr>
              <a:t>, co można </a:t>
            </a:r>
            <a:r>
              <a:rPr lang="en" sz="1200" b="1" dirty="0">
                <a:solidFill>
                  <a:srgbClr val="ECECEC"/>
                </a:solidFill>
              </a:rPr>
              <a:t>zaobserwować po zmianie koloru lub zapachu.</a:t>
            </a:r>
            <a:endParaRPr lang="pl-PL" b="1" dirty="0"/>
          </a:p>
          <a:p>
            <a:pPr marL="0" indent="0">
              <a:lnSpc>
                <a:spcPct val="114999"/>
              </a:lnSpc>
            </a:pPr>
            <a:endParaRPr lang="en" sz="1200" dirty="0">
              <a:solidFill>
                <a:srgbClr val="ECECEC"/>
              </a:solidFill>
            </a:endParaRPr>
          </a:p>
        </p:txBody>
      </p:sp>
      <p:sp>
        <p:nvSpPr>
          <p:cNvPr id="839" name="Google Shape;839;p44"/>
          <p:cNvSpPr txBox="1">
            <a:spLocks noGrp="1"/>
          </p:cNvSpPr>
          <p:nvPr>
            <p:ph type="subTitle" idx="2"/>
          </p:nvPr>
        </p:nvSpPr>
        <p:spPr>
          <a:xfrm>
            <a:off x="1734611" y="2181271"/>
            <a:ext cx="2817263" cy="21702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14999"/>
              </a:lnSpc>
              <a:buFont typeface="Arial"/>
              <a:buChar char="•"/>
            </a:pPr>
            <a:r>
              <a:rPr lang="en" sz="1200" dirty="0" err="1">
                <a:solidFill>
                  <a:srgbClr val="ECECEC"/>
                </a:solidFill>
              </a:rPr>
              <a:t>Tłuszcze</a:t>
            </a:r>
            <a:r>
              <a:rPr lang="en" sz="1200" dirty="0">
                <a:solidFill>
                  <a:srgbClr val="ECECEC"/>
                </a:solidFill>
              </a:rPr>
              <a:t> </a:t>
            </a:r>
            <a:r>
              <a:rPr lang="en" sz="1200" dirty="0" err="1">
                <a:solidFill>
                  <a:srgbClr val="ECECEC"/>
                </a:solidFill>
              </a:rPr>
              <a:t>nienasycone</a:t>
            </a:r>
            <a:r>
              <a:rPr lang="en" sz="1200" dirty="0">
                <a:solidFill>
                  <a:srgbClr val="ECECEC"/>
                </a:solidFill>
              </a:rPr>
              <a:t> </a:t>
            </a:r>
            <a:r>
              <a:rPr lang="en" sz="1200" b="1" dirty="0" err="1">
                <a:solidFill>
                  <a:srgbClr val="ECECEC"/>
                </a:solidFill>
              </a:rPr>
              <a:t>zawierają</a:t>
            </a:r>
            <a:r>
              <a:rPr lang="en" sz="1200" b="1" dirty="0">
                <a:solidFill>
                  <a:srgbClr val="ECECEC"/>
                </a:solidFill>
              </a:rPr>
              <a:t> co </a:t>
            </a:r>
            <a:r>
              <a:rPr lang="en" sz="1200" b="1" dirty="0" err="1">
                <a:solidFill>
                  <a:srgbClr val="ECECEC"/>
                </a:solidFill>
              </a:rPr>
              <a:t>najmniej</a:t>
            </a:r>
            <a:r>
              <a:rPr lang="en" sz="1200" b="1" dirty="0">
                <a:solidFill>
                  <a:srgbClr val="ECECEC"/>
                </a:solidFill>
              </a:rPr>
              <a:t> </a:t>
            </a:r>
            <a:r>
              <a:rPr lang="en" sz="1200" b="1" dirty="0" err="1">
                <a:solidFill>
                  <a:srgbClr val="ECECEC"/>
                </a:solidFill>
              </a:rPr>
              <a:t>jedno</a:t>
            </a:r>
            <a:r>
              <a:rPr lang="en" sz="1200" b="1" dirty="0">
                <a:solidFill>
                  <a:srgbClr val="ECECEC"/>
                </a:solidFill>
              </a:rPr>
              <a:t> </a:t>
            </a:r>
            <a:r>
              <a:rPr lang="en" sz="1200" b="1" dirty="0" err="1">
                <a:solidFill>
                  <a:srgbClr val="ECECEC"/>
                </a:solidFill>
              </a:rPr>
              <a:t>wiązanie</a:t>
            </a:r>
            <a:r>
              <a:rPr lang="en" sz="1200" b="1" dirty="0">
                <a:solidFill>
                  <a:srgbClr val="ECECEC"/>
                </a:solidFill>
              </a:rPr>
              <a:t> </a:t>
            </a:r>
            <a:r>
              <a:rPr lang="en" sz="1200" b="1" dirty="0" err="1">
                <a:solidFill>
                  <a:srgbClr val="ECECEC"/>
                </a:solidFill>
              </a:rPr>
              <a:t>podwójne</a:t>
            </a:r>
            <a:r>
              <a:rPr lang="en" sz="1200" b="1" dirty="0">
                <a:solidFill>
                  <a:srgbClr val="ECECEC"/>
                </a:solidFill>
              </a:rPr>
              <a:t> w </a:t>
            </a:r>
            <a:r>
              <a:rPr lang="en" sz="1200" b="1" dirty="0" err="1">
                <a:solidFill>
                  <a:srgbClr val="ECECEC"/>
                </a:solidFill>
              </a:rPr>
              <a:t>łańcuchu</a:t>
            </a:r>
            <a:r>
              <a:rPr lang="en" sz="1200" b="1" dirty="0">
                <a:solidFill>
                  <a:srgbClr val="ECECEC"/>
                </a:solidFill>
              </a:rPr>
              <a:t> </a:t>
            </a:r>
            <a:r>
              <a:rPr lang="en" sz="1200" b="1" dirty="0" err="1">
                <a:solidFill>
                  <a:srgbClr val="ECECEC"/>
                </a:solidFill>
              </a:rPr>
              <a:t>tłuszczowym</a:t>
            </a:r>
            <a:r>
              <a:rPr lang="en" sz="1200" dirty="0">
                <a:solidFill>
                  <a:srgbClr val="ECECEC"/>
                </a:solidFill>
              </a:rPr>
              <a:t>, co </a:t>
            </a:r>
            <a:r>
              <a:rPr lang="en" sz="1200" dirty="0" err="1">
                <a:solidFill>
                  <a:srgbClr val="ECECEC"/>
                </a:solidFill>
              </a:rPr>
              <a:t>sprawia</a:t>
            </a:r>
            <a:r>
              <a:rPr lang="en" sz="1200" dirty="0">
                <a:solidFill>
                  <a:srgbClr val="ECECEC"/>
                </a:solidFill>
              </a:rPr>
              <a:t>, </a:t>
            </a:r>
            <a:r>
              <a:rPr lang="en" sz="1200" dirty="0" err="1">
                <a:solidFill>
                  <a:srgbClr val="ECECEC"/>
                </a:solidFill>
              </a:rPr>
              <a:t>że</a:t>
            </a:r>
            <a:r>
              <a:rPr lang="en" sz="1200" dirty="0">
                <a:solidFill>
                  <a:srgbClr val="ECECEC"/>
                </a:solidFill>
              </a:rPr>
              <a:t> </a:t>
            </a:r>
            <a:r>
              <a:rPr lang="en" sz="1200" b="1" dirty="0" err="1">
                <a:solidFill>
                  <a:srgbClr val="ECECEC"/>
                </a:solidFill>
              </a:rPr>
              <a:t>są</a:t>
            </a:r>
            <a:r>
              <a:rPr lang="en" sz="1200" b="1" dirty="0">
                <a:solidFill>
                  <a:srgbClr val="ECECEC"/>
                </a:solidFill>
              </a:rPr>
              <a:t> </a:t>
            </a:r>
            <a:r>
              <a:rPr lang="en" sz="1200" b="1" dirty="0" err="1">
                <a:solidFill>
                  <a:srgbClr val="ECECEC"/>
                </a:solidFill>
              </a:rPr>
              <a:t>bardziej</a:t>
            </a:r>
            <a:r>
              <a:rPr lang="en" sz="1200" b="1" dirty="0">
                <a:solidFill>
                  <a:srgbClr val="ECECEC"/>
                </a:solidFill>
              </a:rPr>
              <a:t> </a:t>
            </a:r>
            <a:r>
              <a:rPr lang="en" sz="1200" b="1" dirty="0" err="1">
                <a:solidFill>
                  <a:srgbClr val="ECECEC"/>
                </a:solidFill>
              </a:rPr>
              <a:t>elastyczne</a:t>
            </a:r>
            <a:r>
              <a:rPr lang="en" sz="1200" b="1" dirty="0">
                <a:solidFill>
                  <a:srgbClr val="ECECEC"/>
                </a:solidFill>
              </a:rPr>
              <a:t> </a:t>
            </a:r>
            <a:r>
              <a:rPr lang="en" sz="1200" b="1" dirty="0" err="1">
                <a:solidFill>
                  <a:srgbClr val="ECECEC"/>
                </a:solidFill>
              </a:rPr>
              <a:t>i</a:t>
            </a:r>
            <a:r>
              <a:rPr lang="en" sz="1200" b="1" dirty="0">
                <a:solidFill>
                  <a:srgbClr val="ECECEC"/>
                </a:solidFill>
              </a:rPr>
              <a:t> </a:t>
            </a:r>
            <a:r>
              <a:rPr lang="en" sz="1200" b="1" dirty="0" err="1">
                <a:solidFill>
                  <a:srgbClr val="ECECEC"/>
                </a:solidFill>
              </a:rPr>
              <a:t>ciekłe</a:t>
            </a:r>
            <a:r>
              <a:rPr lang="en" sz="1200" b="1" dirty="0">
                <a:solidFill>
                  <a:srgbClr val="ECECEC"/>
                </a:solidFill>
              </a:rPr>
              <a:t> w </a:t>
            </a:r>
            <a:r>
              <a:rPr lang="en" sz="1200" b="1" dirty="0" err="1">
                <a:solidFill>
                  <a:srgbClr val="ECECEC"/>
                </a:solidFill>
              </a:rPr>
              <a:t>niższych</a:t>
            </a:r>
            <a:r>
              <a:rPr lang="en" sz="1200" b="1" dirty="0">
                <a:solidFill>
                  <a:srgbClr val="ECECEC"/>
                </a:solidFill>
              </a:rPr>
              <a:t> </a:t>
            </a:r>
            <a:r>
              <a:rPr lang="en" sz="1200" b="1" dirty="0" err="1">
                <a:solidFill>
                  <a:srgbClr val="ECECEC"/>
                </a:solidFill>
              </a:rPr>
              <a:t>temperaturach</a:t>
            </a:r>
            <a:r>
              <a:rPr lang="en" sz="1200" dirty="0">
                <a:solidFill>
                  <a:srgbClr val="ECECEC"/>
                </a:solidFill>
              </a:rPr>
              <a:t>.</a:t>
            </a:r>
            <a:endParaRPr lang="pl-PL" dirty="0"/>
          </a:p>
          <a:p>
            <a:pPr marL="285750" indent="-285750" algn="l">
              <a:lnSpc>
                <a:spcPct val="114999"/>
              </a:lnSpc>
              <a:buFont typeface="Arial"/>
              <a:buChar char="•"/>
            </a:pPr>
            <a:r>
              <a:rPr lang="en" sz="1200" dirty="0">
                <a:solidFill>
                  <a:srgbClr val="ECECEC"/>
                </a:solidFill>
              </a:rPr>
              <a:t>Tłuszcze trans mają </a:t>
            </a:r>
            <a:r>
              <a:rPr lang="en" sz="1200" b="1" dirty="0">
                <a:solidFill>
                  <a:srgbClr val="ECECEC"/>
                </a:solidFill>
              </a:rPr>
              <a:t>sztucznie zmienioną strukturę chemiczną </a:t>
            </a:r>
            <a:r>
              <a:rPr lang="en" sz="1200" dirty="0">
                <a:solidFill>
                  <a:srgbClr val="ECECEC"/>
                </a:solidFill>
              </a:rPr>
              <a:t>poprzez proces </a:t>
            </a:r>
            <a:r>
              <a:rPr lang="en" sz="1200" b="1" dirty="0">
                <a:solidFill>
                  <a:srgbClr val="ECECEC"/>
                </a:solidFill>
              </a:rPr>
              <a:t>hydronacji</a:t>
            </a:r>
            <a:r>
              <a:rPr lang="en" sz="1200" dirty="0">
                <a:solidFill>
                  <a:srgbClr val="ECECEC"/>
                </a:solidFill>
              </a:rPr>
              <a:t>, co powoduje, że są </a:t>
            </a:r>
            <a:r>
              <a:rPr lang="en" sz="1200" b="1" dirty="0">
                <a:solidFill>
                  <a:srgbClr val="ECECEC"/>
                </a:solidFill>
              </a:rPr>
              <a:t>trudniejsze do rozkładu przez organizm</a:t>
            </a:r>
            <a:r>
              <a:rPr lang="en" sz="1200" dirty="0">
                <a:solidFill>
                  <a:srgbClr val="ECECEC"/>
                </a:solidFill>
              </a:rPr>
              <a:t>.</a:t>
            </a:r>
            <a:endParaRPr lang="en" dirty="0"/>
          </a:p>
          <a:p>
            <a:pPr marL="0" indent="0">
              <a:lnSpc>
                <a:spcPct val="114999"/>
              </a:lnSpc>
            </a:pPr>
            <a:endParaRPr lang="en" sz="1200" dirty="0">
              <a:solidFill>
                <a:srgbClr val="ECECEC"/>
              </a:solidFill>
            </a:endParaRPr>
          </a:p>
        </p:txBody>
      </p:sp>
      <p:sp>
        <p:nvSpPr>
          <p:cNvPr id="840" name="Google Shape;840;p44"/>
          <p:cNvSpPr txBox="1">
            <a:spLocks noGrp="1"/>
          </p:cNvSpPr>
          <p:nvPr>
            <p:ph type="subTitle" idx="3"/>
          </p:nvPr>
        </p:nvSpPr>
        <p:spPr>
          <a:xfrm>
            <a:off x="1996119" y="708117"/>
            <a:ext cx="2294245" cy="12581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sz="3000" dirty="0" err="1">
                <a:solidFill>
                  <a:srgbClr val="ECECEC"/>
                </a:solidFill>
              </a:rPr>
              <a:t>Właściwości</a:t>
            </a:r>
            <a:r>
              <a:rPr lang="en" sz="3000" dirty="0">
                <a:solidFill>
                  <a:srgbClr val="ECECEC"/>
                </a:solidFill>
              </a:rPr>
              <a:t> </a:t>
            </a:r>
            <a:r>
              <a:rPr lang="en" sz="3000" dirty="0" err="1">
                <a:solidFill>
                  <a:srgbClr val="ECECEC"/>
                </a:solidFill>
              </a:rPr>
              <a:t>chemiczne</a:t>
            </a:r>
            <a:endParaRPr lang="pl-PL" sz="3000" dirty="0"/>
          </a:p>
        </p:txBody>
      </p:sp>
      <p:sp>
        <p:nvSpPr>
          <p:cNvPr id="841" name="Google Shape;841;p44"/>
          <p:cNvSpPr txBox="1">
            <a:spLocks noGrp="1"/>
          </p:cNvSpPr>
          <p:nvPr>
            <p:ph type="subTitle" idx="4"/>
          </p:nvPr>
        </p:nvSpPr>
        <p:spPr>
          <a:xfrm>
            <a:off x="4916074" y="761837"/>
            <a:ext cx="2446652" cy="12581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sz="3000" dirty="0">
                <a:solidFill>
                  <a:srgbClr val="ECECEC"/>
                </a:solidFill>
              </a:rPr>
              <a:t>Zdolność do utleniania się</a:t>
            </a:r>
            <a:endParaRPr lang="pl-PL" sz="3000" dirty="0"/>
          </a:p>
        </p:txBody>
      </p:sp>
      <p:grpSp>
        <p:nvGrpSpPr>
          <p:cNvPr id="846" name="Google Shape;846;p44"/>
          <p:cNvGrpSpPr/>
          <p:nvPr/>
        </p:nvGrpSpPr>
        <p:grpSpPr>
          <a:xfrm>
            <a:off x="623000" y="3015825"/>
            <a:ext cx="729025" cy="1268575"/>
            <a:chOff x="623000" y="3015825"/>
            <a:chExt cx="729025" cy="1268575"/>
          </a:xfrm>
        </p:grpSpPr>
        <p:grpSp>
          <p:nvGrpSpPr>
            <p:cNvPr id="847" name="Google Shape;847;p44"/>
            <p:cNvGrpSpPr/>
            <p:nvPr/>
          </p:nvGrpSpPr>
          <p:grpSpPr>
            <a:xfrm rot="1800099">
              <a:off x="867609" y="3589576"/>
              <a:ext cx="413412" cy="394781"/>
              <a:chOff x="812200" y="3836638"/>
              <a:chExt cx="522275" cy="498738"/>
            </a:xfrm>
          </p:grpSpPr>
          <p:sp>
            <p:nvSpPr>
              <p:cNvPr id="848" name="Google Shape;848;p44"/>
              <p:cNvSpPr/>
              <p:nvPr/>
            </p:nvSpPr>
            <p:spPr>
              <a:xfrm>
                <a:off x="812200" y="4208775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49" name="Google Shape;849;p44"/>
              <p:cNvCxnSpPr>
                <a:stCxn id="848" idx="7"/>
                <a:endCxn id="850" idx="2"/>
              </p:cNvCxnSpPr>
              <p:nvPr/>
            </p:nvCxnSpPr>
            <p:spPr>
              <a:xfrm rot="9000505" flipH="1">
                <a:off x="897888" y="4143727"/>
                <a:ext cx="172844" cy="4327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51" name="Google Shape;851;p44"/>
              <p:cNvSpPr/>
              <p:nvPr/>
            </p:nvSpPr>
            <p:spPr>
              <a:xfrm>
                <a:off x="1207875" y="4192250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52" name="Google Shape;852;p44"/>
              <p:cNvCxnSpPr>
                <a:stCxn id="851" idx="1"/>
                <a:endCxn id="850" idx="6"/>
              </p:cNvCxnSpPr>
              <p:nvPr/>
            </p:nvCxnSpPr>
            <p:spPr>
              <a:xfrm rot="9000372">
                <a:off x="1093806" y="4067840"/>
                <a:ext cx="94218" cy="17850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53" name="Google Shape;853;p44"/>
              <p:cNvSpPr/>
              <p:nvPr/>
            </p:nvSpPr>
            <p:spPr>
              <a:xfrm>
                <a:off x="988613" y="3836638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54" name="Google Shape;854;p44"/>
              <p:cNvCxnSpPr>
                <a:stCxn id="853" idx="4"/>
                <a:endCxn id="850" idx="0"/>
              </p:cNvCxnSpPr>
              <p:nvPr/>
            </p:nvCxnSpPr>
            <p:spPr>
              <a:xfrm rot="-1803427" flipH="1">
                <a:off x="1017771" y="3972415"/>
                <a:ext cx="68282" cy="11814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50" name="Google Shape;850;p44"/>
              <p:cNvSpPr/>
              <p:nvPr/>
            </p:nvSpPr>
            <p:spPr>
              <a:xfrm>
                <a:off x="1048361" y="4099700"/>
                <a:ext cx="7200" cy="72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5" name="Google Shape;855;p44"/>
            <p:cNvSpPr/>
            <p:nvPr/>
          </p:nvSpPr>
          <p:spPr>
            <a:xfrm>
              <a:off x="677375" y="3015825"/>
              <a:ext cx="71700" cy="71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4"/>
            <p:cNvSpPr/>
            <p:nvPr/>
          </p:nvSpPr>
          <p:spPr>
            <a:xfrm>
              <a:off x="623000" y="4157800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7" name="Google Shape;857;p44"/>
          <p:cNvGrpSpPr/>
          <p:nvPr/>
        </p:nvGrpSpPr>
        <p:grpSpPr>
          <a:xfrm>
            <a:off x="7566300" y="1576124"/>
            <a:ext cx="965498" cy="849770"/>
            <a:chOff x="7566300" y="1576124"/>
            <a:chExt cx="965498" cy="849770"/>
          </a:xfrm>
        </p:grpSpPr>
        <p:sp>
          <p:nvSpPr>
            <p:cNvPr id="858" name="Google Shape;858;p44"/>
            <p:cNvSpPr/>
            <p:nvPr/>
          </p:nvSpPr>
          <p:spPr>
            <a:xfrm>
              <a:off x="8206950" y="2305888"/>
              <a:ext cx="41100" cy="4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9" name="Google Shape;859;p44"/>
            <p:cNvGrpSpPr/>
            <p:nvPr/>
          </p:nvGrpSpPr>
          <p:grpSpPr>
            <a:xfrm rot="1033444">
              <a:off x="7818650" y="1652909"/>
              <a:ext cx="624066" cy="696200"/>
              <a:chOff x="508644" y="3836638"/>
              <a:chExt cx="788361" cy="879485"/>
            </a:xfrm>
          </p:grpSpPr>
          <p:sp>
            <p:nvSpPr>
              <p:cNvPr id="860" name="Google Shape;860;p44"/>
              <p:cNvSpPr/>
              <p:nvPr/>
            </p:nvSpPr>
            <p:spPr>
              <a:xfrm>
                <a:off x="508644" y="4589522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61" name="Google Shape;861;p44"/>
              <p:cNvCxnSpPr>
                <a:stCxn id="860" idx="7"/>
                <a:endCxn id="862" idx="2"/>
              </p:cNvCxnSpPr>
              <p:nvPr/>
            </p:nvCxnSpPr>
            <p:spPr>
              <a:xfrm rot="9767628" flipH="1">
                <a:off x="551631" y="4178604"/>
                <a:ext cx="561845" cy="35431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63" name="Google Shape;863;p44"/>
              <p:cNvSpPr/>
              <p:nvPr/>
            </p:nvSpPr>
            <p:spPr>
              <a:xfrm>
                <a:off x="1170404" y="4218525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64" name="Google Shape;864;p44"/>
              <p:cNvCxnSpPr>
                <a:stCxn id="863" idx="1"/>
                <a:endCxn id="862" idx="6"/>
              </p:cNvCxnSpPr>
              <p:nvPr/>
            </p:nvCxnSpPr>
            <p:spPr>
              <a:xfrm rot="9764354">
                <a:off x="1078214" y="4086471"/>
                <a:ext cx="87961" cy="16738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65" name="Google Shape;865;p44"/>
              <p:cNvSpPr/>
              <p:nvPr/>
            </p:nvSpPr>
            <p:spPr>
              <a:xfrm>
                <a:off x="988613" y="3836638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66" name="Google Shape;866;p44"/>
              <p:cNvCxnSpPr>
                <a:stCxn id="865" idx="4"/>
                <a:endCxn id="862" idx="0"/>
              </p:cNvCxnSpPr>
              <p:nvPr/>
            </p:nvCxnSpPr>
            <p:spPr>
              <a:xfrm rot="-1033649" flipH="1">
                <a:off x="1031654" y="3966299"/>
                <a:ext cx="40518" cy="13037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62" name="Google Shape;862;p44"/>
              <p:cNvSpPr/>
              <p:nvPr/>
            </p:nvSpPr>
            <p:spPr>
              <a:xfrm>
                <a:off x="1048361" y="4099700"/>
                <a:ext cx="7200" cy="72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67" name="Google Shape;867;p44"/>
            <p:cNvSpPr/>
            <p:nvPr/>
          </p:nvSpPr>
          <p:spPr>
            <a:xfrm>
              <a:off x="7566300" y="1739963"/>
              <a:ext cx="41100" cy="4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559932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41"/>
          <p:cNvSpPr txBox="1">
            <a:spLocks noGrp="1"/>
          </p:cNvSpPr>
          <p:nvPr>
            <p:ph type="title"/>
          </p:nvPr>
        </p:nvSpPr>
        <p:spPr>
          <a:xfrm>
            <a:off x="3594075" y="2046467"/>
            <a:ext cx="4946700" cy="19210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Funkcje biologiczne</a:t>
            </a:r>
            <a:endParaRPr dirty="0"/>
          </a:p>
        </p:txBody>
      </p:sp>
      <p:sp>
        <p:nvSpPr>
          <p:cNvPr id="763" name="Google Shape;763;p41"/>
          <p:cNvSpPr txBox="1">
            <a:spLocks noGrp="1"/>
          </p:cNvSpPr>
          <p:nvPr>
            <p:ph type="title" idx="2"/>
          </p:nvPr>
        </p:nvSpPr>
        <p:spPr>
          <a:xfrm>
            <a:off x="5241375" y="1150363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pl-PL" dirty="0"/>
              <a:t>8</a:t>
            </a:r>
            <a:endParaRPr dirty="0"/>
          </a:p>
        </p:txBody>
      </p:sp>
      <p:grpSp>
        <p:nvGrpSpPr>
          <p:cNvPr id="765" name="Google Shape;765;p41"/>
          <p:cNvGrpSpPr/>
          <p:nvPr/>
        </p:nvGrpSpPr>
        <p:grpSpPr>
          <a:xfrm>
            <a:off x="649925" y="568291"/>
            <a:ext cx="2862268" cy="4006920"/>
            <a:chOff x="649925" y="346178"/>
            <a:chExt cx="2862268" cy="4006920"/>
          </a:xfrm>
        </p:grpSpPr>
        <p:pic>
          <p:nvPicPr>
            <p:cNvPr id="766" name="Google Shape;766;p4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19174" y="346178"/>
              <a:ext cx="945976" cy="9558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7" name="Google Shape;767;p4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19759" y="2458879"/>
              <a:ext cx="530399" cy="607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8" name="Google Shape;768;p4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5653896">
              <a:off x="1975508" y="1242301"/>
              <a:ext cx="748166" cy="6070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9" name="Google Shape;769;p4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55515" y="3746026"/>
              <a:ext cx="658875" cy="6070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0" name="Google Shape;770;p4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-5915897">
              <a:off x="2016163" y="2548016"/>
              <a:ext cx="1475624" cy="13105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1" name="Google Shape;771;p41"/>
            <p:cNvSpPr/>
            <p:nvPr/>
          </p:nvSpPr>
          <p:spPr>
            <a:xfrm>
              <a:off x="649925" y="1545025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1"/>
            <p:cNvSpPr/>
            <p:nvPr/>
          </p:nvSpPr>
          <p:spPr>
            <a:xfrm>
              <a:off x="692675" y="3318588"/>
              <a:ext cx="41100" cy="4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3" name="Google Shape;773;p41"/>
            <p:cNvGrpSpPr/>
            <p:nvPr/>
          </p:nvGrpSpPr>
          <p:grpSpPr>
            <a:xfrm rot="1800099">
              <a:off x="1534847" y="2064576"/>
              <a:ext cx="413412" cy="394781"/>
              <a:chOff x="812200" y="3836638"/>
              <a:chExt cx="522275" cy="498738"/>
            </a:xfrm>
          </p:grpSpPr>
          <p:sp>
            <p:nvSpPr>
              <p:cNvPr id="774" name="Google Shape;774;p41"/>
              <p:cNvSpPr/>
              <p:nvPr/>
            </p:nvSpPr>
            <p:spPr>
              <a:xfrm>
                <a:off x="812200" y="4208775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75" name="Google Shape;775;p41"/>
              <p:cNvCxnSpPr>
                <a:stCxn id="774" idx="7"/>
                <a:endCxn id="776" idx="2"/>
              </p:cNvCxnSpPr>
              <p:nvPr/>
            </p:nvCxnSpPr>
            <p:spPr>
              <a:xfrm rot="9000505" flipH="1">
                <a:off x="897888" y="4143727"/>
                <a:ext cx="172844" cy="4327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7" name="Google Shape;777;p41"/>
              <p:cNvSpPr/>
              <p:nvPr/>
            </p:nvSpPr>
            <p:spPr>
              <a:xfrm>
                <a:off x="1207875" y="4192250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78" name="Google Shape;778;p41"/>
              <p:cNvCxnSpPr>
                <a:stCxn id="777" idx="1"/>
                <a:endCxn id="776" idx="6"/>
              </p:cNvCxnSpPr>
              <p:nvPr/>
            </p:nvCxnSpPr>
            <p:spPr>
              <a:xfrm rot="9000372">
                <a:off x="1093806" y="4067840"/>
                <a:ext cx="94218" cy="17850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9" name="Google Shape;779;p41"/>
              <p:cNvSpPr/>
              <p:nvPr/>
            </p:nvSpPr>
            <p:spPr>
              <a:xfrm>
                <a:off x="988613" y="3836638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80" name="Google Shape;780;p41"/>
              <p:cNvCxnSpPr>
                <a:stCxn id="779" idx="4"/>
                <a:endCxn id="776" idx="0"/>
              </p:cNvCxnSpPr>
              <p:nvPr/>
            </p:nvCxnSpPr>
            <p:spPr>
              <a:xfrm rot="-1803427" flipH="1">
                <a:off x="1017771" y="3972415"/>
                <a:ext cx="68282" cy="11814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6" name="Google Shape;776;p41"/>
              <p:cNvSpPr/>
              <p:nvPr/>
            </p:nvSpPr>
            <p:spPr>
              <a:xfrm>
                <a:off x="1048361" y="4099700"/>
                <a:ext cx="7200" cy="72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1" name="Google Shape;781;p41"/>
            <p:cNvSpPr/>
            <p:nvPr/>
          </p:nvSpPr>
          <p:spPr>
            <a:xfrm>
              <a:off x="692675" y="2025163"/>
              <a:ext cx="41100" cy="4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1"/>
            <p:cNvSpPr/>
            <p:nvPr/>
          </p:nvSpPr>
          <p:spPr>
            <a:xfrm>
              <a:off x="1668000" y="3318600"/>
              <a:ext cx="71700" cy="71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1"/>
            <p:cNvSpPr/>
            <p:nvPr/>
          </p:nvSpPr>
          <p:spPr>
            <a:xfrm>
              <a:off x="1835725" y="4140613"/>
              <a:ext cx="41100" cy="4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1"/>
            <p:cNvSpPr/>
            <p:nvPr/>
          </p:nvSpPr>
          <p:spPr>
            <a:xfrm>
              <a:off x="1186225" y="1941288"/>
              <a:ext cx="41100" cy="4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1"/>
            <p:cNvSpPr/>
            <p:nvPr/>
          </p:nvSpPr>
          <p:spPr>
            <a:xfrm>
              <a:off x="1498275" y="3521200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6" name="Google Shape;786;p41"/>
            <p:cNvGrpSpPr/>
            <p:nvPr/>
          </p:nvGrpSpPr>
          <p:grpSpPr>
            <a:xfrm rot="4980310">
              <a:off x="2279951" y="447381"/>
              <a:ext cx="483690" cy="532357"/>
              <a:chOff x="691835" y="3836638"/>
              <a:chExt cx="611034" cy="672514"/>
            </a:xfrm>
          </p:grpSpPr>
          <p:sp>
            <p:nvSpPr>
              <p:cNvPr id="787" name="Google Shape;787;p41"/>
              <p:cNvSpPr/>
              <p:nvPr/>
            </p:nvSpPr>
            <p:spPr>
              <a:xfrm>
                <a:off x="691835" y="4382552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88" name="Google Shape;788;p41"/>
              <p:cNvCxnSpPr>
                <a:stCxn id="787" idx="7"/>
                <a:endCxn id="789" idx="2"/>
              </p:cNvCxnSpPr>
              <p:nvPr/>
            </p:nvCxnSpPr>
            <p:spPr>
              <a:xfrm rot="-4981137">
                <a:off x="761187" y="4146966"/>
                <a:ext cx="325815" cy="21035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0" name="Google Shape;790;p41"/>
              <p:cNvSpPr/>
              <p:nvPr/>
            </p:nvSpPr>
            <p:spPr>
              <a:xfrm>
                <a:off x="1176270" y="4283199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91" name="Google Shape;791;p41"/>
              <p:cNvCxnSpPr>
                <a:stCxn id="790" idx="1"/>
                <a:endCxn id="789" idx="6"/>
              </p:cNvCxnSpPr>
              <p:nvPr/>
            </p:nvCxnSpPr>
            <p:spPr>
              <a:xfrm rot="5818979" flipH="1">
                <a:off x="1035142" y="4121283"/>
                <a:ext cx="180136" cy="1623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2" name="Google Shape;792;p41"/>
              <p:cNvSpPr/>
              <p:nvPr/>
            </p:nvSpPr>
            <p:spPr>
              <a:xfrm>
                <a:off x="988613" y="3836638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93" name="Google Shape;793;p41"/>
              <p:cNvCxnSpPr>
                <a:stCxn id="792" idx="4"/>
                <a:endCxn id="789" idx="0"/>
              </p:cNvCxnSpPr>
              <p:nvPr/>
            </p:nvCxnSpPr>
            <p:spPr>
              <a:xfrm rot="-4980057" flipH="1">
                <a:off x="984208" y="4023171"/>
                <a:ext cx="135409" cy="1663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89" name="Google Shape;789;p41"/>
              <p:cNvSpPr/>
              <p:nvPr/>
            </p:nvSpPr>
            <p:spPr>
              <a:xfrm>
                <a:off x="1048361" y="4099700"/>
                <a:ext cx="7200" cy="72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Podtytuł 2">
            <a:extLst>
              <a:ext uri="{FF2B5EF4-FFF2-40B4-BE49-F238E27FC236}">
                <a16:creationId xmlns:a16="http://schemas.microsoft.com/office/drawing/2014/main" id="{F5B682B7-77F5-CD40-618D-5B2011080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7571" y="5622543"/>
            <a:ext cx="4178400" cy="440400"/>
          </a:xfrm>
        </p:spPr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915997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ole tekstowe 25">
            <a:extLst>
              <a:ext uri="{FF2B5EF4-FFF2-40B4-BE49-F238E27FC236}">
                <a16:creationId xmlns:a16="http://schemas.microsoft.com/office/drawing/2014/main" id="{B6B73FC7-F568-D982-F381-776BECED9607}"/>
              </a:ext>
            </a:extLst>
          </p:cNvPr>
          <p:cNvSpPr txBox="1"/>
          <p:nvPr/>
        </p:nvSpPr>
        <p:spPr>
          <a:xfrm>
            <a:off x="983672" y="623329"/>
            <a:ext cx="717665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3000" b="1" dirty="0">
                <a:solidFill>
                  <a:srgbClr val="FFFFFF"/>
                </a:solidFill>
                <a:latin typeface="Titillium Web" panose="00000500000000000000" pitchFamily="2" charset="-18"/>
              </a:rPr>
              <a:t>Jakie funkcje biologiczne pełnią tłuszcze?</a:t>
            </a: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B32C1D51-E324-931B-F924-414A4B7F09EF}"/>
              </a:ext>
            </a:extLst>
          </p:cNvPr>
          <p:cNvSpPr txBox="1"/>
          <p:nvPr/>
        </p:nvSpPr>
        <p:spPr>
          <a:xfrm>
            <a:off x="2225039" y="1392693"/>
            <a:ext cx="469392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3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iro"/>
                <a:cs typeface="Arial" panose="020B0604020202020204" pitchFamily="34" charset="0"/>
              </a:rPr>
              <a:t>Tłuszcze w organizmie są </a:t>
            </a:r>
            <a:r>
              <a:rPr lang="pl-PL" sz="13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iro"/>
                <a:cs typeface="Arial" panose="020B0604020202020204" pitchFamily="34" charset="0"/>
              </a:rPr>
              <a:t>magazynowane w tkance tłuszczowej</a:t>
            </a:r>
            <a:r>
              <a:rPr lang="pl-PL" sz="13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iro"/>
                <a:cs typeface="Arial" panose="020B0604020202020204" pitchFamily="34" charset="0"/>
              </a:rPr>
              <a:t>. Są również </a:t>
            </a:r>
            <a:r>
              <a:rPr lang="pl-PL" sz="13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iro"/>
                <a:cs typeface="Arial" panose="020B0604020202020204" pitchFamily="34" charset="0"/>
              </a:rPr>
              <a:t>syntezowane w organizmie człowieka</a:t>
            </a:r>
            <a:r>
              <a:rPr lang="pl-PL" sz="13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iro"/>
                <a:cs typeface="Arial" panose="020B0604020202020204" pitchFamily="34" charset="0"/>
              </a:rPr>
              <a:t>. Odgrywają bardzo ważną rolę w organizmach. Są </a:t>
            </a:r>
            <a:r>
              <a:rPr lang="pl-PL" sz="13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iro"/>
                <a:cs typeface="Arial" panose="020B0604020202020204" pitchFamily="34" charset="0"/>
              </a:rPr>
              <a:t>źródłem energii dla wielu tkanek i narządów</a:t>
            </a:r>
            <a:r>
              <a:rPr lang="pl-PL" sz="13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iro"/>
                <a:cs typeface="Arial" panose="020B0604020202020204" pitchFamily="34" charset="0"/>
              </a:rPr>
              <a:t>, a ponadto </a:t>
            </a:r>
            <a:r>
              <a:rPr lang="pl-PL" sz="13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iro"/>
                <a:cs typeface="Arial" panose="020B0604020202020204" pitchFamily="34" charset="0"/>
              </a:rPr>
              <a:t>stanowią budulec błon komórkowych i białej masy mózgu</a:t>
            </a:r>
            <a:r>
              <a:rPr lang="pl-PL" sz="13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iro"/>
                <a:cs typeface="Arial" panose="020B0604020202020204" pitchFamily="34" charset="0"/>
              </a:rPr>
              <a:t>.</a:t>
            </a:r>
          </a:p>
          <a:p>
            <a:pPr algn="ctr"/>
            <a:endParaRPr lang="pl-PL" sz="13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iro"/>
              <a:cs typeface="Arial" panose="020B0604020202020204" pitchFamily="34" charset="0"/>
            </a:endParaRPr>
          </a:p>
          <a:p>
            <a:pPr marL="285750" indent="-285750">
              <a:buClr>
                <a:srgbClr val="F8F8F8"/>
              </a:buClr>
              <a:buFont typeface="Arial" panose="020B0604020202020204" pitchFamily="34" charset="0"/>
              <a:buChar char="•"/>
            </a:pPr>
            <a:r>
              <a:rPr lang="pl-PL" sz="13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iro"/>
                <a:cs typeface="Arial" panose="020B0604020202020204" pitchFamily="34" charset="0"/>
              </a:rPr>
              <a:t>Są </a:t>
            </a:r>
            <a:r>
              <a:rPr lang="pl-PL" sz="13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iro"/>
                <a:cs typeface="Arial" panose="020B0604020202020204" pitchFamily="34" charset="0"/>
              </a:rPr>
              <a:t>źródłem wielonienasyconych kwasów tłuszczowych </a:t>
            </a:r>
            <a:r>
              <a:rPr lang="pl-PL" sz="13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iro"/>
                <a:cs typeface="Arial" panose="020B0604020202020204" pitchFamily="34" charset="0"/>
              </a:rPr>
              <a:t>(organizm ludzki sam ich nie wytwarza) i </a:t>
            </a:r>
            <a:r>
              <a:rPr lang="pl-PL" sz="13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iro"/>
                <a:cs typeface="Arial" panose="020B0604020202020204" pitchFamily="34" charset="0"/>
              </a:rPr>
              <a:t>witamin rozpuszczalnych w tłuszczach </a:t>
            </a:r>
            <a:r>
              <a:rPr lang="pl-PL" sz="13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iro"/>
                <a:cs typeface="Arial" panose="020B0604020202020204" pitchFamily="34" charset="0"/>
              </a:rPr>
              <a:t>(A, D, E, K).</a:t>
            </a:r>
          </a:p>
          <a:p>
            <a:pPr marL="285750" indent="-285750">
              <a:buClr>
                <a:srgbClr val="F8F8F8"/>
              </a:buClr>
              <a:buFont typeface="Arial" panose="020B0604020202020204" pitchFamily="34" charset="0"/>
              <a:buChar char="•"/>
            </a:pPr>
            <a:endParaRPr lang="pl-PL" sz="13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iro"/>
              <a:cs typeface="Arial" panose="020B0604020202020204" pitchFamily="34" charset="0"/>
            </a:endParaRPr>
          </a:p>
          <a:p>
            <a:pPr marL="285750" indent="-285750">
              <a:buClr>
                <a:srgbClr val="F8F8F8"/>
              </a:buClr>
              <a:buFont typeface="Arial" panose="020B0604020202020204" pitchFamily="34" charset="0"/>
              <a:buChar char="•"/>
            </a:pPr>
            <a:r>
              <a:rPr lang="pl-PL" sz="13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iro"/>
                <a:cs typeface="Arial" panose="020B0604020202020204" pitchFamily="34" charset="0"/>
              </a:rPr>
              <a:t>Tłuszcze w tkance podskórnej </a:t>
            </a:r>
            <a:r>
              <a:rPr lang="pl-PL" sz="13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iro"/>
                <a:cs typeface="Arial" panose="020B0604020202020204" pitchFamily="34" charset="0"/>
              </a:rPr>
              <a:t>chronią organizmy zwierzęce przed utratą ciepła,</a:t>
            </a:r>
            <a:r>
              <a:rPr lang="pl-PL" sz="13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iro"/>
                <a:cs typeface="Arial" panose="020B0604020202020204" pitchFamily="34" charset="0"/>
              </a:rPr>
              <a:t> a </a:t>
            </a:r>
            <a:r>
              <a:rPr lang="pl-PL" sz="1300" dirty="0" err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iro"/>
                <a:cs typeface="Arial" panose="020B0604020202020204" pitchFamily="34" charset="0"/>
              </a:rPr>
              <a:t>okołonarządowe</a:t>
            </a:r>
            <a:r>
              <a:rPr lang="pl-PL" sz="13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iro"/>
                <a:cs typeface="Arial" panose="020B0604020202020204" pitchFamily="34" charset="0"/>
              </a:rPr>
              <a:t> </a:t>
            </a:r>
            <a:r>
              <a:rPr lang="pl-PL" sz="13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iro"/>
                <a:cs typeface="Arial" panose="020B0604020202020204" pitchFamily="34" charset="0"/>
              </a:rPr>
              <a:t>utrzymują w prawidłowym położeniu narządy ciała.</a:t>
            </a:r>
          </a:p>
          <a:p>
            <a:pPr marL="285750" indent="-285750">
              <a:buClr>
                <a:srgbClr val="F8F8F8"/>
              </a:buClr>
              <a:buFont typeface="Arial" panose="020B0604020202020204" pitchFamily="34" charset="0"/>
              <a:buChar char="•"/>
            </a:pPr>
            <a:endParaRPr lang="pl-PL" sz="13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iro"/>
              <a:cs typeface="Arial" panose="020B0604020202020204" pitchFamily="34" charset="0"/>
            </a:endParaRPr>
          </a:p>
          <a:p>
            <a:pPr marL="285750" indent="-285750">
              <a:buClr>
                <a:srgbClr val="F8F8F8"/>
              </a:buClr>
              <a:buFont typeface="Arial" panose="020B0604020202020204" pitchFamily="34" charset="0"/>
              <a:buChar char="•"/>
            </a:pPr>
            <a:r>
              <a:rPr lang="pl-PL" sz="13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iro"/>
                <a:cs typeface="Arial" panose="020B0604020202020204" pitchFamily="34" charset="0"/>
              </a:rPr>
              <a:t>Ułatwiają przełykanie pokarmu, polepszają smak pożywienia</a:t>
            </a:r>
            <a:r>
              <a:rPr lang="pl-PL" sz="13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iro"/>
                <a:cs typeface="Arial" panose="020B0604020202020204" pitchFamily="34" charset="0"/>
              </a:rPr>
              <a:t>, </a:t>
            </a:r>
            <a:r>
              <a:rPr lang="pl-PL" sz="13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iro"/>
                <a:cs typeface="Arial" panose="020B0604020202020204" pitchFamily="34" charset="0"/>
              </a:rPr>
              <a:t>umożliwiają jego smażenie i pieczenie</a:t>
            </a:r>
            <a:r>
              <a:rPr lang="pl-PL" sz="13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iro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97783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41"/>
          <p:cNvSpPr txBox="1">
            <a:spLocks noGrp="1"/>
          </p:cNvSpPr>
          <p:nvPr>
            <p:ph type="title"/>
          </p:nvPr>
        </p:nvSpPr>
        <p:spPr>
          <a:xfrm>
            <a:off x="3594075" y="2046467"/>
            <a:ext cx="4946700" cy="19210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Kwestia zdrowia</a:t>
            </a:r>
            <a:endParaRPr dirty="0"/>
          </a:p>
        </p:txBody>
      </p:sp>
      <p:sp>
        <p:nvSpPr>
          <p:cNvPr id="763" name="Google Shape;763;p41"/>
          <p:cNvSpPr txBox="1">
            <a:spLocks noGrp="1"/>
          </p:cNvSpPr>
          <p:nvPr>
            <p:ph type="title" idx="2"/>
          </p:nvPr>
        </p:nvSpPr>
        <p:spPr>
          <a:xfrm>
            <a:off x="5241375" y="1150363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pl-PL" dirty="0"/>
              <a:t>9</a:t>
            </a:r>
            <a:endParaRPr dirty="0"/>
          </a:p>
        </p:txBody>
      </p:sp>
      <p:grpSp>
        <p:nvGrpSpPr>
          <p:cNvPr id="765" name="Google Shape;765;p41"/>
          <p:cNvGrpSpPr/>
          <p:nvPr/>
        </p:nvGrpSpPr>
        <p:grpSpPr>
          <a:xfrm>
            <a:off x="649925" y="568291"/>
            <a:ext cx="2862268" cy="4006920"/>
            <a:chOff x="649925" y="346178"/>
            <a:chExt cx="2862268" cy="4006920"/>
          </a:xfrm>
        </p:grpSpPr>
        <p:pic>
          <p:nvPicPr>
            <p:cNvPr id="766" name="Google Shape;766;p4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19174" y="346178"/>
              <a:ext cx="945976" cy="9558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7" name="Google Shape;767;p4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19759" y="2458879"/>
              <a:ext cx="530399" cy="607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8" name="Google Shape;768;p4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5653896">
              <a:off x="1975508" y="1242301"/>
              <a:ext cx="748166" cy="6070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9" name="Google Shape;769;p4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55515" y="3746026"/>
              <a:ext cx="658875" cy="6070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0" name="Google Shape;770;p4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-5915897">
              <a:off x="2016163" y="2548016"/>
              <a:ext cx="1475624" cy="13105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1" name="Google Shape;771;p41"/>
            <p:cNvSpPr/>
            <p:nvPr/>
          </p:nvSpPr>
          <p:spPr>
            <a:xfrm>
              <a:off x="649925" y="1545025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1"/>
            <p:cNvSpPr/>
            <p:nvPr/>
          </p:nvSpPr>
          <p:spPr>
            <a:xfrm>
              <a:off x="692675" y="3318588"/>
              <a:ext cx="41100" cy="4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3" name="Google Shape;773;p41"/>
            <p:cNvGrpSpPr/>
            <p:nvPr/>
          </p:nvGrpSpPr>
          <p:grpSpPr>
            <a:xfrm rot="1800099">
              <a:off x="1534847" y="2064576"/>
              <a:ext cx="413412" cy="394781"/>
              <a:chOff x="812200" y="3836638"/>
              <a:chExt cx="522275" cy="498738"/>
            </a:xfrm>
          </p:grpSpPr>
          <p:sp>
            <p:nvSpPr>
              <p:cNvPr id="774" name="Google Shape;774;p41"/>
              <p:cNvSpPr/>
              <p:nvPr/>
            </p:nvSpPr>
            <p:spPr>
              <a:xfrm>
                <a:off x="812200" y="4208775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75" name="Google Shape;775;p41"/>
              <p:cNvCxnSpPr>
                <a:stCxn id="774" idx="7"/>
                <a:endCxn id="776" idx="2"/>
              </p:cNvCxnSpPr>
              <p:nvPr/>
            </p:nvCxnSpPr>
            <p:spPr>
              <a:xfrm rot="9000505" flipH="1">
                <a:off x="897888" y="4143727"/>
                <a:ext cx="172844" cy="4327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7" name="Google Shape;777;p41"/>
              <p:cNvSpPr/>
              <p:nvPr/>
            </p:nvSpPr>
            <p:spPr>
              <a:xfrm>
                <a:off x="1207875" y="4192250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78" name="Google Shape;778;p41"/>
              <p:cNvCxnSpPr>
                <a:stCxn id="777" idx="1"/>
                <a:endCxn id="776" idx="6"/>
              </p:cNvCxnSpPr>
              <p:nvPr/>
            </p:nvCxnSpPr>
            <p:spPr>
              <a:xfrm rot="9000372">
                <a:off x="1093806" y="4067840"/>
                <a:ext cx="94218" cy="17850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9" name="Google Shape;779;p41"/>
              <p:cNvSpPr/>
              <p:nvPr/>
            </p:nvSpPr>
            <p:spPr>
              <a:xfrm>
                <a:off x="988613" y="3836638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80" name="Google Shape;780;p41"/>
              <p:cNvCxnSpPr>
                <a:stCxn id="779" idx="4"/>
                <a:endCxn id="776" idx="0"/>
              </p:cNvCxnSpPr>
              <p:nvPr/>
            </p:nvCxnSpPr>
            <p:spPr>
              <a:xfrm rot="-1803427" flipH="1">
                <a:off x="1017771" y="3972415"/>
                <a:ext cx="68282" cy="11814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6" name="Google Shape;776;p41"/>
              <p:cNvSpPr/>
              <p:nvPr/>
            </p:nvSpPr>
            <p:spPr>
              <a:xfrm>
                <a:off x="1048361" y="4099700"/>
                <a:ext cx="7200" cy="72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1" name="Google Shape;781;p41"/>
            <p:cNvSpPr/>
            <p:nvPr/>
          </p:nvSpPr>
          <p:spPr>
            <a:xfrm>
              <a:off x="692675" y="2025163"/>
              <a:ext cx="41100" cy="4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1"/>
            <p:cNvSpPr/>
            <p:nvPr/>
          </p:nvSpPr>
          <p:spPr>
            <a:xfrm>
              <a:off x="1668000" y="3318600"/>
              <a:ext cx="71700" cy="71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1"/>
            <p:cNvSpPr/>
            <p:nvPr/>
          </p:nvSpPr>
          <p:spPr>
            <a:xfrm>
              <a:off x="1835725" y="4140613"/>
              <a:ext cx="41100" cy="4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1"/>
            <p:cNvSpPr/>
            <p:nvPr/>
          </p:nvSpPr>
          <p:spPr>
            <a:xfrm>
              <a:off x="1186225" y="1941288"/>
              <a:ext cx="41100" cy="4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1"/>
            <p:cNvSpPr/>
            <p:nvPr/>
          </p:nvSpPr>
          <p:spPr>
            <a:xfrm>
              <a:off x="1498275" y="3521200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6" name="Google Shape;786;p41"/>
            <p:cNvGrpSpPr/>
            <p:nvPr/>
          </p:nvGrpSpPr>
          <p:grpSpPr>
            <a:xfrm rot="4980310">
              <a:off x="2279951" y="447381"/>
              <a:ext cx="483690" cy="532357"/>
              <a:chOff x="691835" y="3836638"/>
              <a:chExt cx="611034" cy="672514"/>
            </a:xfrm>
          </p:grpSpPr>
          <p:sp>
            <p:nvSpPr>
              <p:cNvPr id="787" name="Google Shape;787;p41"/>
              <p:cNvSpPr/>
              <p:nvPr/>
            </p:nvSpPr>
            <p:spPr>
              <a:xfrm>
                <a:off x="691835" y="4382552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88" name="Google Shape;788;p41"/>
              <p:cNvCxnSpPr>
                <a:stCxn id="787" idx="7"/>
                <a:endCxn id="789" idx="2"/>
              </p:cNvCxnSpPr>
              <p:nvPr/>
            </p:nvCxnSpPr>
            <p:spPr>
              <a:xfrm rot="-4981137">
                <a:off x="761187" y="4146966"/>
                <a:ext cx="325815" cy="21035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0" name="Google Shape;790;p41"/>
              <p:cNvSpPr/>
              <p:nvPr/>
            </p:nvSpPr>
            <p:spPr>
              <a:xfrm>
                <a:off x="1176270" y="4283199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91" name="Google Shape;791;p41"/>
              <p:cNvCxnSpPr>
                <a:stCxn id="790" idx="1"/>
                <a:endCxn id="789" idx="6"/>
              </p:cNvCxnSpPr>
              <p:nvPr/>
            </p:nvCxnSpPr>
            <p:spPr>
              <a:xfrm rot="5818979" flipH="1">
                <a:off x="1035142" y="4121283"/>
                <a:ext cx="180136" cy="1623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2" name="Google Shape;792;p41"/>
              <p:cNvSpPr/>
              <p:nvPr/>
            </p:nvSpPr>
            <p:spPr>
              <a:xfrm>
                <a:off x="988613" y="3836638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93" name="Google Shape;793;p41"/>
              <p:cNvCxnSpPr>
                <a:stCxn id="792" idx="4"/>
                <a:endCxn id="789" idx="0"/>
              </p:cNvCxnSpPr>
              <p:nvPr/>
            </p:nvCxnSpPr>
            <p:spPr>
              <a:xfrm rot="-4980057" flipH="1">
                <a:off x="984208" y="4023171"/>
                <a:ext cx="135409" cy="1663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89" name="Google Shape;789;p41"/>
              <p:cNvSpPr/>
              <p:nvPr/>
            </p:nvSpPr>
            <p:spPr>
              <a:xfrm>
                <a:off x="1048361" y="4099700"/>
                <a:ext cx="7200" cy="72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Podtytuł 2">
            <a:extLst>
              <a:ext uri="{FF2B5EF4-FFF2-40B4-BE49-F238E27FC236}">
                <a16:creationId xmlns:a16="http://schemas.microsoft.com/office/drawing/2014/main" id="{F5B682B7-77F5-CD40-618D-5B2011080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7571" y="5622543"/>
            <a:ext cx="4178400" cy="440400"/>
          </a:xfrm>
        </p:spPr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275781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ole tekstowe 25">
            <a:extLst>
              <a:ext uri="{FF2B5EF4-FFF2-40B4-BE49-F238E27FC236}">
                <a16:creationId xmlns:a16="http://schemas.microsoft.com/office/drawing/2014/main" id="{B6B73FC7-F568-D982-F381-776BECED9607}"/>
              </a:ext>
            </a:extLst>
          </p:cNvPr>
          <p:cNvSpPr txBox="1"/>
          <p:nvPr/>
        </p:nvSpPr>
        <p:spPr>
          <a:xfrm>
            <a:off x="1990344" y="630257"/>
            <a:ext cx="516331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3000" b="1" dirty="0">
                <a:solidFill>
                  <a:srgbClr val="FFFFFF"/>
                </a:solidFill>
                <a:latin typeface="Titillium Web" panose="00000500000000000000" pitchFamily="2" charset="-18"/>
              </a:rPr>
              <a:t>Czy spożywanie tłuszczów jest zdrowe?</a:t>
            </a: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B32C1D51-E324-931B-F924-414A4B7F09EF}"/>
              </a:ext>
            </a:extLst>
          </p:cNvPr>
          <p:cNvSpPr txBox="1"/>
          <p:nvPr/>
        </p:nvSpPr>
        <p:spPr>
          <a:xfrm>
            <a:off x="2225040" y="2140839"/>
            <a:ext cx="4693920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iro"/>
                <a:cs typeface="Arial" panose="020B0604020202020204" pitchFamily="34" charset="0"/>
              </a:rPr>
              <a:t>Tłuszcze są </a:t>
            </a:r>
            <a:r>
              <a:rPr lang="pl-PL" sz="17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iro"/>
                <a:cs typeface="Arial" panose="020B0604020202020204" pitchFamily="34" charset="0"/>
              </a:rPr>
              <a:t>niezbędnym składnikiem naszego pożywienia</a:t>
            </a:r>
            <a:r>
              <a:rPr lang="pl-PL" sz="1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iro"/>
                <a:cs typeface="Arial" panose="020B0604020202020204" pitchFamily="34" charset="0"/>
              </a:rPr>
              <a:t>. Należy jednak pamiętać o pewnych zaleceniach dotyczących ich spożycia. W dziennej racji pokarmowej </a:t>
            </a:r>
            <a:r>
              <a:rPr lang="pl-PL" sz="17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iro"/>
                <a:cs typeface="Arial" panose="020B0604020202020204" pitchFamily="34" charset="0"/>
              </a:rPr>
              <a:t>tłuszcze nie powinny dostarczać więcej niż 30% energii</a:t>
            </a:r>
            <a:r>
              <a:rPr lang="pl-PL" sz="1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iro"/>
                <a:cs typeface="Arial" panose="020B0604020202020204" pitchFamily="34" charset="0"/>
              </a:rPr>
              <a:t>. W jadłospisie należy stosować </a:t>
            </a:r>
            <a:r>
              <a:rPr lang="pl-PL" sz="17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iro"/>
                <a:cs typeface="Arial" panose="020B0604020202020204" pitchFamily="34" charset="0"/>
              </a:rPr>
              <a:t>jak najmniej tłuszczów nasyconych</a:t>
            </a:r>
            <a:r>
              <a:rPr lang="pl-PL" sz="1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iro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66494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ole tekstowe 25">
            <a:extLst>
              <a:ext uri="{FF2B5EF4-FFF2-40B4-BE49-F238E27FC236}">
                <a16:creationId xmlns:a16="http://schemas.microsoft.com/office/drawing/2014/main" id="{B6B73FC7-F568-D982-F381-776BECED9607}"/>
              </a:ext>
            </a:extLst>
          </p:cNvPr>
          <p:cNvSpPr txBox="1"/>
          <p:nvPr/>
        </p:nvSpPr>
        <p:spPr>
          <a:xfrm>
            <a:off x="1990344" y="630257"/>
            <a:ext cx="516331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3000" b="1" dirty="0">
                <a:solidFill>
                  <a:srgbClr val="FFFFFF"/>
                </a:solidFill>
                <a:latin typeface="Titillium Web" panose="00000500000000000000" pitchFamily="2" charset="-18"/>
              </a:rPr>
              <a:t>Czy spożywanie tłuszczów jest zdrowe?</a:t>
            </a: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B32C1D51-E324-931B-F924-414A4B7F09EF}"/>
              </a:ext>
            </a:extLst>
          </p:cNvPr>
          <p:cNvSpPr txBox="1"/>
          <p:nvPr/>
        </p:nvSpPr>
        <p:spPr>
          <a:xfrm>
            <a:off x="2225040" y="1937916"/>
            <a:ext cx="469392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iro"/>
                <a:cs typeface="Arial" panose="020B0604020202020204" pitchFamily="34" charset="0"/>
              </a:rPr>
              <a:t>Głównym źródłem tłuszczów w diecie powinny być </a:t>
            </a:r>
            <a:r>
              <a:rPr lang="pl-PL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iro"/>
                <a:cs typeface="Arial" panose="020B0604020202020204" pitchFamily="34" charset="0"/>
              </a:rPr>
              <a:t>produkty roślinne</a:t>
            </a:r>
            <a:r>
              <a:rPr lang="pl-PL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iro"/>
                <a:cs typeface="Arial" panose="020B0604020202020204" pitchFamily="34" charset="0"/>
              </a:rPr>
              <a:t>. Spożywane produkty zwierzęce powinny zawierać </a:t>
            </a:r>
            <a:r>
              <a:rPr lang="pl-PL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iro"/>
                <a:cs typeface="Arial" panose="020B0604020202020204" pitchFamily="34" charset="0"/>
              </a:rPr>
              <a:t>jak najmniejszą ilość tłuszczów</a:t>
            </a:r>
            <a:r>
              <a:rPr lang="pl-PL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iro"/>
                <a:cs typeface="Arial" panose="020B0604020202020204" pitchFamily="34" charset="0"/>
              </a:rPr>
              <a:t>. Innymi słowy, </a:t>
            </a:r>
            <a:r>
              <a:rPr lang="pl-PL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iro"/>
                <a:cs typeface="Arial" panose="020B0604020202020204" pitchFamily="34" charset="0"/>
              </a:rPr>
              <a:t>należy jeść raczej chude sery białe i żółte oraz pić odtłuszczone mleko. Tłuste mięso </a:t>
            </a:r>
            <a:r>
              <a:rPr lang="pl-PL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iro"/>
                <a:cs typeface="Arial" panose="020B0604020202020204" pitchFamily="34" charset="0"/>
              </a:rPr>
              <a:t>(wołowe i wieprzowe) </a:t>
            </a:r>
            <a:r>
              <a:rPr lang="pl-PL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iro"/>
                <a:cs typeface="Arial" panose="020B0604020202020204" pitchFamily="34" charset="0"/>
              </a:rPr>
              <a:t>lepiej zastąpić rybami oraz mięsem drobiowym i cielęcym</a:t>
            </a:r>
            <a:r>
              <a:rPr lang="pl-PL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iro"/>
                <a:cs typeface="Arial" panose="020B0604020202020204" pitchFamily="34" charset="0"/>
              </a:rPr>
              <a:t>. Podczas przyrządzania posiłku mięsnego n</a:t>
            </a:r>
            <a:r>
              <a:rPr lang="pl-PL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iro"/>
                <a:cs typeface="Arial" panose="020B0604020202020204" pitchFamily="34" charset="0"/>
              </a:rPr>
              <a:t>ależy usuwać widoczny tłuszcz oraz skórę z drobiu</a:t>
            </a:r>
            <a:r>
              <a:rPr lang="pl-PL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iro"/>
                <a:cs typeface="Arial" panose="020B0604020202020204" pitchFamily="34" charset="0"/>
              </a:rPr>
              <a:t>. Warto </a:t>
            </a:r>
            <a:r>
              <a:rPr lang="pl-PL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iro"/>
                <a:cs typeface="Arial" panose="020B0604020202020204" pitchFamily="34" charset="0"/>
              </a:rPr>
              <a:t>unikać posiłków typu fast food</a:t>
            </a:r>
            <a:r>
              <a:rPr lang="pl-PL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iro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64346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ole tekstowe 25">
            <a:extLst>
              <a:ext uri="{FF2B5EF4-FFF2-40B4-BE49-F238E27FC236}">
                <a16:creationId xmlns:a16="http://schemas.microsoft.com/office/drawing/2014/main" id="{B6B73FC7-F568-D982-F381-776BECED9607}"/>
              </a:ext>
            </a:extLst>
          </p:cNvPr>
          <p:cNvSpPr txBox="1"/>
          <p:nvPr/>
        </p:nvSpPr>
        <p:spPr>
          <a:xfrm>
            <a:off x="1990344" y="630257"/>
            <a:ext cx="516331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3000" b="1" dirty="0">
                <a:solidFill>
                  <a:srgbClr val="FFFFFF"/>
                </a:solidFill>
                <a:latin typeface="Titillium Web" panose="00000500000000000000" pitchFamily="2" charset="-18"/>
              </a:rPr>
              <a:t>Czy spożywanie tłuszczów jest zdrowe?</a:t>
            </a: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B32C1D51-E324-931B-F924-414A4B7F09EF}"/>
              </a:ext>
            </a:extLst>
          </p:cNvPr>
          <p:cNvSpPr txBox="1"/>
          <p:nvPr/>
        </p:nvSpPr>
        <p:spPr>
          <a:xfrm>
            <a:off x="2225040" y="1778589"/>
            <a:ext cx="469392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iro"/>
                <a:cs typeface="Arial" panose="020B0604020202020204" pitchFamily="34" charset="0"/>
              </a:rPr>
              <a:t>Trzeba pamiętać, że </a:t>
            </a:r>
            <a:r>
              <a:rPr lang="pl-PL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iro"/>
                <a:cs typeface="Arial" panose="020B0604020202020204" pitchFamily="34" charset="0"/>
              </a:rPr>
              <a:t>z tłuszczów nasyconych organizm wytwarza cholesterol</a:t>
            </a:r>
            <a:r>
              <a:rPr lang="pl-PL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iro"/>
                <a:cs typeface="Arial" panose="020B0604020202020204" pitchFamily="34" charset="0"/>
              </a:rPr>
              <a:t>. Jest on </a:t>
            </a:r>
            <a:r>
              <a:rPr lang="pl-PL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iro"/>
                <a:cs typeface="Arial" panose="020B0604020202020204" pitchFamily="34" charset="0"/>
              </a:rPr>
              <a:t>niezbędny do syntezy hormonów </a:t>
            </a:r>
            <a:r>
              <a:rPr lang="pl-PL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iro"/>
                <a:cs typeface="Arial" panose="020B0604020202020204" pitchFamily="34" charset="0"/>
              </a:rPr>
              <a:t>(m.in. estrogenu i testosteronu) </a:t>
            </a:r>
            <a:r>
              <a:rPr lang="pl-PL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iro"/>
                <a:cs typeface="Arial" panose="020B0604020202020204" pitchFamily="34" charset="0"/>
              </a:rPr>
              <a:t>oraz soli kwasów żółciowych</a:t>
            </a:r>
            <a:r>
              <a:rPr lang="pl-PL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iro"/>
                <a:cs typeface="Arial" panose="020B0604020202020204" pitchFamily="34" charset="0"/>
              </a:rPr>
              <a:t>, jednak </a:t>
            </a:r>
            <a:r>
              <a:rPr lang="pl-PL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iro"/>
                <a:cs typeface="Arial" panose="020B0604020202020204" pitchFamily="34" charset="0"/>
              </a:rPr>
              <a:t>zbyt duże stężenie </a:t>
            </a:r>
            <a:r>
              <a:rPr lang="pl-PL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iro"/>
                <a:cs typeface="Arial" panose="020B0604020202020204" pitchFamily="34" charset="0"/>
              </a:rPr>
              <a:t>tej substancji we krwi </a:t>
            </a:r>
            <a:r>
              <a:rPr lang="pl-PL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iro"/>
                <a:cs typeface="Arial" panose="020B0604020202020204" pitchFamily="34" charset="0"/>
              </a:rPr>
              <a:t>powoduje osadzanie się jej w naczyniach krwionośnych i może doprowadzić do zablokowania przepływu krwi</a:t>
            </a:r>
            <a:r>
              <a:rPr lang="pl-PL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iro"/>
                <a:cs typeface="Arial" panose="020B0604020202020204" pitchFamily="34" charset="0"/>
              </a:rPr>
              <a:t>. Konsekwencją zwężenia tętnic i żył może </a:t>
            </a:r>
            <a:r>
              <a:rPr lang="pl-PL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iro"/>
                <a:cs typeface="Arial" panose="020B0604020202020204" pitchFamily="34" charset="0"/>
              </a:rPr>
              <a:t>być zawał mięśnia sercowego lub udar mózgu</a:t>
            </a:r>
            <a:r>
              <a:rPr lang="pl-PL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iro"/>
                <a:cs typeface="Arial" panose="020B0604020202020204" pitchFamily="34" charset="0"/>
              </a:rPr>
              <a:t>. Spożywanie tłuszczów nasyconych może również </a:t>
            </a:r>
            <a:r>
              <a:rPr lang="pl-PL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iro"/>
                <a:cs typeface="Arial" panose="020B0604020202020204" pitchFamily="34" charset="0"/>
              </a:rPr>
              <a:t>prowadzić do powstania chorób nowotworowych</a:t>
            </a:r>
            <a:r>
              <a:rPr lang="pl-PL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iro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61890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41"/>
          <p:cNvSpPr txBox="1">
            <a:spLocks noGrp="1"/>
          </p:cNvSpPr>
          <p:nvPr>
            <p:ph type="title"/>
          </p:nvPr>
        </p:nvSpPr>
        <p:spPr>
          <a:xfrm>
            <a:off x="3594075" y="2183951"/>
            <a:ext cx="4946700" cy="10292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Utwardzanie</a:t>
            </a:r>
            <a:endParaRPr dirty="0"/>
          </a:p>
        </p:txBody>
      </p:sp>
      <p:sp>
        <p:nvSpPr>
          <p:cNvPr id="763" name="Google Shape;763;p41"/>
          <p:cNvSpPr txBox="1">
            <a:spLocks noGrp="1"/>
          </p:cNvSpPr>
          <p:nvPr>
            <p:ph type="title" idx="2"/>
          </p:nvPr>
        </p:nvSpPr>
        <p:spPr>
          <a:xfrm>
            <a:off x="5241375" y="1150363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10</a:t>
            </a:r>
            <a:endParaRPr dirty="0"/>
          </a:p>
        </p:txBody>
      </p:sp>
      <p:grpSp>
        <p:nvGrpSpPr>
          <p:cNvPr id="765" name="Google Shape;765;p41"/>
          <p:cNvGrpSpPr/>
          <p:nvPr/>
        </p:nvGrpSpPr>
        <p:grpSpPr>
          <a:xfrm>
            <a:off x="649925" y="568291"/>
            <a:ext cx="2862268" cy="4006920"/>
            <a:chOff x="649925" y="346178"/>
            <a:chExt cx="2862268" cy="4006920"/>
          </a:xfrm>
        </p:grpSpPr>
        <p:pic>
          <p:nvPicPr>
            <p:cNvPr id="766" name="Google Shape;766;p4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19174" y="346178"/>
              <a:ext cx="945976" cy="9558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7" name="Google Shape;767;p4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19759" y="2458879"/>
              <a:ext cx="530399" cy="607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8" name="Google Shape;768;p4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5653896">
              <a:off x="1975508" y="1242301"/>
              <a:ext cx="748166" cy="6070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9" name="Google Shape;769;p4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55515" y="3746026"/>
              <a:ext cx="658875" cy="6070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0" name="Google Shape;770;p4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-5915897">
              <a:off x="2016163" y="2548016"/>
              <a:ext cx="1475624" cy="13105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1" name="Google Shape;771;p41"/>
            <p:cNvSpPr/>
            <p:nvPr/>
          </p:nvSpPr>
          <p:spPr>
            <a:xfrm>
              <a:off x="649925" y="1545025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1"/>
            <p:cNvSpPr/>
            <p:nvPr/>
          </p:nvSpPr>
          <p:spPr>
            <a:xfrm>
              <a:off x="692675" y="3318588"/>
              <a:ext cx="41100" cy="4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3" name="Google Shape;773;p41"/>
            <p:cNvGrpSpPr/>
            <p:nvPr/>
          </p:nvGrpSpPr>
          <p:grpSpPr>
            <a:xfrm rot="1800099">
              <a:off x="1534847" y="2064576"/>
              <a:ext cx="413412" cy="394781"/>
              <a:chOff x="812200" y="3836638"/>
              <a:chExt cx="522275" cy="498738"/>
            </a:xfrm>
          </p:grpSpPr>
          <p:sp>
            <p:nvSpPr>
              <p:cNvPr id="774" name="Google Shape;774;p41"/>
              <p:cNvSpPr/>
              <p:nvPr/>
            </p:nvSpPr>
            <p:spPr>
              <a:xfrm>
                <a:off x="812200" y="4208775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75" name="Google Shape;775;p41"/>
              <p:cNvCxnSpPr>
                <a:stCxn id="774" idx="7"/>
                <a:endCxn id="776" idx="2"/>
              </p:cNvCxnSpPr>
              <p:nvPr/>
            </p:nvCxnSpPr>
            <p:spPr>
              <a:xfrm rot="9000505" flipH="1">
                <a:off x="897888" y="4143727"/>
                <a:ext cx="172844" cy="4327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7" name="Google Shape;777;p41"/>
              <p:cNvSpPr/>
              <p:nvPr/>
            </p:nvSpPr>
            <p:spPr>
              <a:xfrm>
                <a:off x="1207875" y="4192250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78" name="Google Shape;778;p41"/>
              <p:cNvCxnSpPr>
                <a:stCxn id="777" idx="1"/>
                <a:endCxn id="776" idx="6"/>
              </p:cNvCxnSpPr>
              <p:nvPr/>
            </p:nvCxnSpPr>
            <p:spPr>
              <a:xfrm rot="9000372">
                <a:off x="1093806" y="4067840"/>
                <a:ext cx="94218" cy="17850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9" name="Google Shape;779;p41"/>
              <p:cNvSpPr/>
              <p:nvPr/>
            </p:nvSpPr>
            <p:spPr>
              <a:xfrm>
                <a:off x="988613" y="3836638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80" name="Google Shape;780;p41"/>
              <p:cNvCxnSpPr>
                <a:stCxn id="779" idx="4"/>
                <a:endCxn id="776" idx="0"/>
              </p:cNvCxnSpPr>
              <p:nvPr/>
            </p:nvCxnSpPr>
            <p:spPr>
              <a:xfrm rot="-1803427" flipH="1">
                <a:off x="1017771" y="3972415"/>
                <a:ext cx="68282" cy="11814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6" name="Google Shape;776;p41"/>
              <p:cNvSpPr/>
              <p:nvPr/>
            </p:nvSpPr>
            <p:spPr>
              <a:xfrm>
                <a:off x="1048361" y="4099700"/>
                <a:ext cx="7200" cy="72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1" name="Google Shape;781;p41"/>
            <p:cNvSpPr/>
            <p:nvPr/>
          </p:nvSpPr>
          <p:spPr>
            <a:xfrm>
              <a:off x="692675" y="2025163"/>
              <a:ext cx="41100" cy="4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1"/>
            <p:cNvSpPr/>
            <p:nvPr/>
          </p:nvSpPr>
          <p:spPr>
            <a:xfrm>
              <a:off x="1668000" y="3318600"/>
              <a:ext cx="71700" cy="71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1"/>
            <p:cNvSpPr/>
            <p:nvPr/>
          </p:nvSpPr>
          <p:spPr>
            <a:xfrm>
              <a:off x="1835725" y="4140613"/>
              <a:ext cx="41100" cy="4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1"/>
            <p:cNvSpPr/>
            <p:nvPr/>
          </p:nvSpPr>
          <p:spPr>
            <a:xfrm>
              <a:off x="1186225" y="1941288"/>
              <a:ext cx="41100" cy="4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1"/>
            <p:cNvSpPr/>
            <p:nvPr/>
          </p:nvSpPr>
          <p:spPr>
            <a:xfrm>
              <a:off x="1498275" y="3521200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6" name="Google Shape;786;p41"/>
            <p:cNvGrpSpPr/>
            <p:nvPr/>
          </p:nvGrpSpPr>
          <p:grpSpPr>
            <a:xfrm rot="4980310">
              <a:off x="2279951" y="447381"/>
              <a:ext cx="483690" cy="532357"/>
              <a:chOff x="691835" y="3836638"/>
              <a:chExt cx="611034" cy="672514"/>
            </a:xfrm>
          </p:grpSpPr>
          <p:sp>
            <p:nvSpPr>
              <p:cNvPr id="787" name="Google Shape;787;p41"/>
              <p:cNvSpPr/>
              <p:nvPr/>
            </p:nvSpPr>
            <p:spPr>
              <a:xfrm>
                <a:off x="691835" y="4382552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88" name="Google Shape;788;p41"/>
              <p:cNvCxnSpPr>
                <a:stCxn id="787" idx="7"/>
                <a:endCxn id="789" idx="2"/>
              </p:cNvCxnSpPr>
              <p:nvPr/>
            </p:nvCxnSpPr>
            <p:spPr>
              <a:xfrm rot="-4981137">
                <a:off x="761187" y="4146966"/>
                <a:ext cx="325815" cy="21035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0" name="Google Shape;790;p41"/>
              <p:cNvSpPr/>
              <p:nvPr/>
            </p:nvSpPr>
            <p:spPr>
              <a:xfrm>
                <a:off x="1176270" y="4283199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91" name="Google Shape;791;p41"/>
              <p:cNvCxnSpPr>
                <a:stCxn id="790" idx="1"/>
                <a:endCxn id="789" idx="6"/>
              </p:cNvCxnSpPr>
              <p:nvPr/>
            </p:nvCxnSpPr>
            <p:spPr>
              <a:xfrm rot="5818979" flipH="1">
                <a:off x="1035142" y="4121283"/>
                <a:ext cx="180136" cy="1623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2" name="Google Shape;792;p41"/>
              <p:cNvSpPr/>
              <p:nvPr/>
            </p:nvSpPr>
            <p:spPr>
              <a:xfrm>
                <a:off x="988613" y="3836638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93" name="Google Shape;793;p41"/>
              <p:cNvCxnSpPr>
                <a:stCxn id="792" idx="4"/>
                <a:endCxn id="789" idx="0"/>
              </p:cNvCxnSpPr>
              <p:nvPr/>
            </p:nvCxnSpPr>
            <p:spPr>
              <a:xfrm rot="-4980057" flipH="1">
                <a:off x="984208" y="4023171"/>
                <a:ext cx="135409" cy="1663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89" name="Google Shape;789;p41"/>
              <p:cNvSpPr/>
              <p:nvPr/>
            </p:nvSpPr>
            <p:spPr>
              <a:xfrm>
                <a:off x="1048361" y="4099700"/>
                <a:ext cx="7200" cy="72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Podtytuł 2">
            <a:extLst>
              <a:ext uri="{FF2B5EF4-FFF2-40B4-BE49-F238E27FC236}">
                <a16:creationId xmlns:a16="http://schemas.microsoft.com/office/drawing/2014/main" id="{F5B682B7-77F5-CD40-618D-5B2011080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7571" y="5622543"/>
            <a:ext cx="4178400" cy="440400"/>
          </a:xfrm>
        </p:spPr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213429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Spis treści</a:t>
            </a:r>
            <a:endParaRPr dirty="0"/>
          </a:p>
        </p:txBody>
      </p:sp>
      <p:sp>
        <p:nvSpPr>
          <p:cNvPr id="669" name="Google Shape;669;p38"/>
          <p:cNvSpPr txBox="1">
            <a:spLocks noGrp="1"/>
          </p:cNvSpPr>
          <p:nvPr>
            <p:ph type="subTitle" idx="3"/>
          </p:nvPr>
        </p:nvSpPr>
        <p:spPr>
          <a:xfrm>
            <a:off x="1117325" y="3827100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Zgłębiamy wiedzę o otrzymywaniu tł. stałych.</a:t>
            </a:r>
          </a:p>
        </p:txBody>
      </p:sp>
      <p:sp>
        <p:nvSpPr>
          <p:cNvPr id="670" name="Google Shape;670;p38"/>
          <p:cNvSpPr txBox="1">
            <a:spLocks noGrp="1"/>
          </p:cNvSpPr>
          <p:nvPr>
            <p:ph type="subTitle" idx="1"/>
          </p:nvPr>
        </p:nvSpPr>
        <p:spPr>
          <a:xfrm>
            <a:off x="1117325" y="2093918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Rozeznajemy się w metodzie rozpoznawania ich rodzaju.</a:t>
            </a:r>
            <a:endParaRPr dirty="0"/>
          </a:p>
        </p:txBody>
      </p:sp>
      <p:sp>
        <p:nvSpPr>
          <p:cNvPr id="671" name="Google Shape;671;p38"/>
          <p:cNvSpPr txBox="1">
            <a:spLocks noGrp="1"/>
          </p:cNvSpPr>
          <p:nvPr>
            <p:ph type="subTitle" idx="2"/>
          </p:nvPr>
        </p:nvSpPr>
        <p:spPr>
          <a:xfrm>
            <a:off x="3415471" y="2093918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Rejestrujemy role glicerydów w naszych organizmach.</a:t>
            </a:r>
            <a:endParaRPr dirty="0"/>
          </a:p>
        </p:txBody>
      </p:sp>
      <p:sp>
        <p:nvSpPr>
          <p:cNvPr id="672" name="Google Shape;672;p38"/>
          <p:cNvSpPr txBox="1">
            <a:spLocks noGrp="1"/>
          </p:cNvSpPr>
          <p:nvPr>
            <p:ph type="subTitle" idx="4"/>
          </p:nvPr>
        </p:nvSpPr>
        <p:spPr>
          <a:xfrm>
            <a:off x="3415471" y="3827100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Diagnozujemy reakcje zachodzące w obecności wysokiej temperatury.</a:t>
            </a:r>
            <a:endParaRPr dirty="0"/>
          </a:p>
        </p:txBody>
      </p:sp>
      <p:sp>
        <p:nvSpPr>
          <p:cNvPr id="673" name="Google Shape;673;p38"/>
          <p:cNvSpPr txBox="1">
            <a:spLocks noGrp="1"/>
          </p:cNvSpPr>
          <p:nvPr>
            <p:ph type="subTitle" idx="5"/>
          </p:nvPr>
        </p:nvSpPr>
        <p:spPr>
          <a:xfrm>
            <a:off x="5720974" y="2093918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Wyznaczamy granice oraz dociekamy porad konsumpcyjnych.</a:t>
            </a:r>
            <a:endParaRPr b="1" dirty="0"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674" name="Google Shape;674;p38"/>
          <p:cNvSpPr txBox="1">
            <a:spLocks noGrp="1"/>
          </p:cNvSpPr>
          <p:nvPr>
            <p:ph type="subTitle" idx="6"/>
          </p:nvPr>
        </p:nvSpPr>
        <p:spPr>
          <a:xfrm>
            <a:off x="5720974" y="3827100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Wnikamy w tematykę powiązanych chorób.</a:t>
            </a:r>
            <a:endParaRPr dirty="0"/>
          </a:p>
        </p:txBody>
      </p:sp>
      <p:sp>
        <p:nvSpPr>
          <p:cNvPr id="675" name="Google Shape;675;p38"/>
          <p:cNvSpPr txBox="1">
            <a:spLocks noGrp="1"/>
          </p:cNvSpPr>
          <p:nvPr>
            <p:ph type="title" idx="7"/>
          </p:nvPr>
        </p:nvSpPr>
        <p:spPr>
          <a:xfrm>
            <a:off x="1902725" y="1259870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pl-PL" dirty="0"/>
              <a:t>7</a:t>
            </a:r>
            <a:endParaRPr dirty="0"/>
          </a:p>
        </p:txBody>
      </p:sp>
      <p:sp>
        <p:nvSpPr>
          <p:cNvPr id="676" name="Google Shape;676;p38"/>
          <p:cNvSpPr txBox="1">
            <a:spLocks noGrp="1"/>
          </p:cNvSpPr>
          <p:nvPr>
            <p:ph type="title" idx="8"/>
          </p:nvPr>
        </p:nvSpPr>
        <p:spPr>
          <a:xfrm>
            <a:off x="1902725" y="299246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10</a:t>
            </a:r>
            <a:endParaRPr dirty="0"/>
          </a:p>
        </p:txBody>
      </p:sp>
      <p:sp>
        <p:nvSpPr>
          <p:cNvPr id="677" name="Google Shape;677;p38"/>
          <p:cNvSpPr txBox="1">
            <a:spLocks noGrp="1"/>
          </p:cNvSpPr>
          <p:nvPr>
            <p:ph type="title" idx="9"/>
          </p:nvPr>
        </p:nvSpPr>
        <p:spPr>
          <a:xfrm>
            <a:off x="4200871" y="1259870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08</a:t>
            </a:r>
            <a:endParaRPr dirty="0"/>
          </a:p>
        </p:txBody>
      </p:sp>
      <p:sp>
        <p:nvSpPr>
          <p:cNvPr id="678" name="Google Shape;678;p38"/>
          <p:cNvSpPr txBox="1">
            <a:spLocks noGrp="1"/>
          </p:cNvSpPr>
          <p:nvPr>
            <p:ph type="title" idx="13"/>
          </p:nvPr>
        </p:nvSpPr>
        <p:spPr>
          <a:xfrm>
            <a:off x="4200871" y="299246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11</a:t>
            </a:r>
            <a:endParaRPr dirty="0"/>
          </a:p>
        </p:txBody>
      </p:sp>
      <p:sp>
        <p:nvSpPr>
          <p:cNvPr id="679" name="Google Shape;679;p38"/>
          <p:cNvSpPr txBox="1">
            <a:spLocks noGrp="1"/>
          </p:cNvSpPr>
          <p:nvPr>
            <p:ph type="title" idx="14"/>
          </p:nvPr>
        </p:nvSpPr>
        <p:spPr>
          <a:xfrm>
            <a:off x="6506374" y="1259812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09</a:t>
            </a:r>
            <a:endParaRPr dirty="0"/>
          </a:p>
        </p:txBody>
      </p:sp>
      <p:sp>
        <p:nvSpPr>
          <p:cNvPr id="680" name="Google Shape;680;p38"/>
          <p:cNvSpPr txBox="1">
            <a:spLocks noGrp="1"/>
          </p:cNvSpPr>
          <p:nvPr>
            <p:ph type="title" idx="15"/>
          </p:nvPr>
        </p:nvSpPr>
        <p:spPr>
          <a:xfrm>
            <a:off x="6506374" y="299246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12</a:t>
            </a:r>
            <a:endParaRPr dirty="0"/>
          </a:p>
        </p:txBody>
      </p:sp>
      <p:sp>
        <p:nvSpPr>
          <p:cNvPr id="681" name="Google Shape;681;p38"/>
          <p:cNvSpPr txBox="1">
            <a:spLocks noGrp="1"/>
          </p:cNvSpPr>
          <p:nvPr>
            <p:ph type="subTitle" idx="16"/>
          </p:nvPr>
        </p:nvSpPr>
        <p:spPr>
          <a:xfrm>
            <a:off x="1117325" y="17074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Rozróżnianie</a:t>
            </a:r>
            <a:endParaRPr dirty="0"/>
          </a:p>
        </p:txBody>
      </p:sp>
      <p:sp>
        <p:nvSpPr>
          <p:cNvPr id="682" name="Google Shape;682;p38"/>
          <p:cNvSpPr txBox="1">
            <a:spLocks noGrp="1"/>
          </p:cNvSpPr>
          <p:nvPr>
            <p:ph type="subTitle" idx="17"/>
          </p:nvPr>
        </p:nvSpPr>
        <p:spPr>
          <a:xfrm>
            <a:off x="3415471" y="17074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Funkcje </a:t>
            </a:r>
            <a:r>
              <a:rPr lang="pl-PL" dirty="0" err="1"/>
              <a:t>bio</a:t>
            </a:r>
            <a:r>
              <a:rPr lang="pl-PL" dirty="0"/>
              <a:t>.</a:t>
            </a:r>
            <a:endParaRPr dirty="0"/>
          </a:p>
        </p:txBody>
      </p:sp>
      <p:sp>
        <p:nvSpPr>
          <p:cNvPr id="683" name="Google Shape;683;p38"/>
          <p:cNvSpPr txBox="1">
            <a:spLocks noGrp="1"/>
          </p:cNvSpPr>
          <p:nvPr>
            <p:ph type="subTitle" idx="18"/>
          </p:nvPr>
        </p:nvSpPr>
        <p:spPr>
          <a:xfrm>
            <a:off x="5720974" y="17074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Kwestia zdrowia</a:t>
            </a:r>
            <a:endParaRPr dirty="0"/>
          </a:p>
        </p:txBody>
      </p:sp>
      <p:sp>
        <p:nvSpPr>
          <p:cNvPr id="684" name="Google Shape;684;p38"/>
          <p:cNvSpPr txBox="1">
            <a:spLocks noGrp="1"/>
          </p:cNvSpPr>
          <p:nvPr>
            <p:ph type="subTitle" idx="19"/>
          </p:nvPr>
        </p:nvSpPr>
        <p:spPr>
          <a:xfrm>
            <a:off x="871976" y="3440075"/>
            <a:ext cx="2788841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Utwardzanie</a:t>
            </a:r>
            <a:endParaRPr dirty="0"/>
          </a:p>
        </p:txBody>
      </p:sp>
      <p:sp>
        <p:nvSpPr>
          <p:cNvPr id="685" name="Google Shape;685;p38"/>
          <p:cNvSpPr txBox="1">
            <a:spLocks noGrp="1"/>
          </p:cNvSpPr>
          <p:nvPr>
            <p:ph type="subTitle" idx="20"/>
          </p:nvPr>
        </p:nvSpPr>
        <p:spPr>
          <a:xfrm>
            <a:off x="3415471" y="34400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Procesy termiczne</a:t>
            </a:r>
            <a:endParaRPr dirty="0"/>
          </a:p>
        </p:txBody>
      </p:sp>
      <p:sp>
        <p:nvSpPr>
          <p:cNvPr id="686" name="Google Shape;686;p38"/>
          <p:cNvSpPr txBox="1">
            <a:spLocks noGrp="1"/>
          </p:cNvSpPr>
          <p:nvPr>
            <p:ph type="subTitle" idx="21"/>
          </p:nvPr>
        </p:nvSpPr>
        <p:spPr>
          <a:xfrm>
            <a:off x="5720974" y="34400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Choroby</a:t>
            </a:r>
          </a:p>
        </p:txBody>
      </p:sp>
    </p:spTree>
    <p:extLst>
      <p:ext uri="{BB962C8B-B14F-4D97-AF65-F5344CB8AC3E}">
        <p14:creationId xmlns:p14="http://schemas.microsoft.com/office/powerpoint/2010/main" val="41360706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42"/>
          <p:cNvSpPr txBox="1">
            <a:spLocks noGrp="1"/>
          </p:cNvSpPr>
          <p:nvPr>
            <p:ph type="title"/>
          </p:nvPr>
        </p:nvSpPr>
        <p:spPr>
          <a:xfrm>
            <a:off x="551238" y="445024"/>
            <a:ext cx="804152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Na czym polega proces utwardzania tłuszczów?</a:t>
            </a:r>
            <a:endParaRPr dirty="0"/>
          </a:p>
        </p:txBody>
      </p:sp>
      <p:sp>
        <p:nvSpPr>
          <p:cNvPr id="799" name="Google Shape;799;p42"/>
          <p:cNvSpPr txBox="1">
            <a:spLocks noGrp="1"/>
          </p:cNvSpPr>
          <p:nvPr>
            <p:ph type="subTitle" idx="1"/>
          </p:nvPr>
        </p:nvSpPr>
        <p:spPr>
          <a:xfrm>
            <a:off x="1606950" y="1420210"/>
            <a:ext cx="5930100" cy="31009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pl-PL" sz="1650" dirty="0"/>
              <a:t>Z tłuszczów ciekłych można </a:t>
            </a:r>
            <a:r>
              <a:rPr lang="pl-PL" sz="1650" b="1" dirty="0"/>
              <a:t>otrzymać tłuszcze stałe</a:t>
            </a:r>
            <a:r>
              <a:rPr lang="pl-PL" sz="1650" dirty="0"/>
              <a:t>. Odbywa się to w wyniku </a:t>
            </a:r>
            <a:r>
              <a:rPr lang="pl-PL" sz="1650" b="1" dirty="0"/>
              <a:t>katalitycznego uwodornienia nienasyconych wiązań reszt kwasów tłuszczowych.</a:t>
            </a:r>
          </a:p>
          <a:p>
            <a:pPr marL="0" indent="0"/>
            <a:endParaRPr lang="pl-PL" sz="1650" dirty="0"/>
          </a:p>
          <a:p>
            <a:pPr marL="0" indent="0"/>
            <a:r>
              <a:rPr lang="pl-PL" sz="1650" b="1" dirty="0"/>
              <a:t>Utwardzanie tłuszczów </a:t>
            </a:r>
            <a:r>
              <a:rPr lang="pl-PL" sz="1650" dirty="0"/>
              <a:t>– proces katalitycznego uwodornienia tłuszczów ciekłych, w którego wyniku otrzymuje się tłuszcze stałe.</a:t>
            </a:r>
          </a:p>
          <a:p>
            <a:pPr marL="0" indent="0"/>
            <a:endParaRPr lang="pl-PL" sz="1650" dirty="0"/>
          </a:p>
          <a:p>
            <a:pPr marL="0" indent="0"/>
            <a:r>
              <a:rPr lang="pl-PL" sz="1650" dirty="0"/>
              <a:t>Częściowe uwodornienie nienasyconych wiązań reszt kwasów tłuszczowych jeszcze niedawno </a:t>
            </a:r>
            <a:r>
              <a:rPr lang="pl-PL" sz="1650" b="1" dirty="0"/>
              <a:t>było wykorzystywane przy produkcji margaryny</a:t>
            </a:r>
            <a:r>
              <a:rPr lang="pl-PL" sz="1650" dirty="0"/>
              <a:t>.</a:t>
            </a:r>
          </a:p>
        </p:txBody>
      </p:sp>
      <p:sp>
        <p:nvSpPr>
          <p:cNvPr id="800" name="Google Shape;800;p42"/>
          <p:cNvSpPr txBox="1">
            <a:spLocks noGrp="1"/>
          </p:cNvSpPr>
          <p:nvPr>
            <p:ph type="subTitle" idx="2"/>
          </p:nvPr>
        </p:nvSpPr>
        <p:spPr>
          <a:xfrm>
            <a:off x="1235275" y="5175520"/>
            <a:ext cx="5930100" cy="11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grpSp>
        <p:nvGrpSpPr>
          <p:cNvPr id="801" name="Google Shape;801;p42"/>
          <p:cNvGrpSpPr/>
          <p:nvPr/>
        </p:nvGrpSpPr>
        <p:grpSpPr>
          <a:xfrm>
            <a:off x="720000" y="3778050"/>
            <a:ext cx="515275" cy="283213"/>
            <a:chOff x="720000" y="3778050"/>
            <a:chExt cx="515275" cy="283213"/>
          </a:xfrm>
        </p:grpSpPr>
        <p:sp>
          <p:nvSpPr>
            <p:cNvPr id="802" name="Google Shape;802;p42"/>
            <p:cNvSpPr/>
            <p:nvPr/>
          </p:nvSpPr>
          <p:spPr>
            <a:xfrm>
              <a:off x="1194175" y="4020163"/>
              <a:ext cx="41100" cy="4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2"/>
            <p:cNvSpPr/>
            <p:nvPr/>
          </p:nvSpPr>
          <p:spPr>
            <a:xfrm>
              <a:off x="720000" y="3778050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42"/>
          <p:cNvGrpSpPr/>
          <p:nvPr/>
        </p:nvGrpSpPr>
        <p:grpSpPr>
          <a:xfrm>
            <a:off x="7435199" y="3292334"/>
            <a:ext cx="1066270" cy="1496643"/>
            <a:chOff x="7435199" y="3292334"/>
            <a:chExt cx="1066270" cy="1496643"/>
          </a:xfrm>
        </p:grpSpPr>
        <p:pic>
          <p:nvPicPr>
            <p:cNvPr id="805" name="Google Shape;805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435199" y="4253352"/>
              <a:ext cx="468000" cy="535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6" name="Google Shape;806;p4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872144" y="3292334"/>
              <a:ext cx="629325" cy="7689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7" name="Google Shape;807;p42"/>
            <p:cNvSpPr/>
            <p:nvPr/>
          </p:nvSpPr>
          <p:spPr>
            <a:xfrm>
              <a:off x="7537050" y="3977425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2"/>
            <p:cNvSpPr/>
            <p:nvPr/>
          </p:nvSpPr>
          <p:spPr>
            <a:xfrm>
              <a:off x="8001675" y="4224925"/>
              <a:ext cx="41100" cy="4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773200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42"/>
          <p:cNvSpPr txBox="1">
            <a:spLocks noGrp="1"/>
          </p:cNvSpPr>
          <p:nvPr>
            <p:ph type="title"/>
          </p:nvPr>
        </p:nvSpPr>
        <p:spPr>
          <a:xfrm>
            <a:off x="551238" y="445024"/>
            <a:ext cx="804152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Na czym polega proces utwardzania tłuszczów?</a:t>
            </a:r>
            <a:endParaRPr dirty="0"/>
          </a:p>
        </p:txBody>
      </p:sp>
      <p:sp>
        <p:nvSpPr>
          <p:cNvPr id="799" name="Google Shape;799;p42"/>
          <p:cNvSpPr txBox="1">
            <a:spLocks noGrp="1"/>
          </p:cNvSpPr>
          <p:nvPr>
            <p:ph type="subTitle" idx="1"/>
          </p:nvPr>
        </p:nvSpPr>
        <p:spPr>
          <a:xfrm>
            <a:off x="1505099" y="5470054"/>
            <a:ext cx="5930100" cy="2158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endParaRPr lang="pl-PL" sz="1800" dirty="0"/>
          </a:p>
        </p:txBody>
      </p:sp>
      <p:sp>
        <p:nvSpPr>
          <p:cNvPr id="800" name="Google Shape;800;p42"/>
          <p:cNvSpPr txBox="1">
            <a:spLocks noGrp="1"/>
          </p:cNvSpPr>
          <p:nvPr>
            <p:ph type="subTitle" idx="2"/>
          </p:nvPr>
        </p:nvSpPr>
        <p:spPr>
          <a:xfrm>
            <a:off x="1235275" y="5175520"/>
            <a:ext cx="5930100" cy="11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grpSp>
        <p:nvGrpSpPr>
          <p:cNvPr id="801" name="Google Shape;801;p42"/>
          <p:cNvGrpSpPr/>
          <p:nvPr/>
        </p:nvGrpSpPr>
        <p:grpSpPr>
          <a:xfrm>
            <a:off x="720000" y="3778050"/>
            <a:ext cx="515275" cy="283213"/>
            <a:chOff x="720000" y="3778050"/>
            <a:chExt cx="515275" cy="283213"/>
          </a:xfrm>
        </p:grpSpPr>
        <p:sp>
          <p:nvSpPr>
            <p:cNvPr id="802" name="Google Shape;802;p42"/>
            <p:cNvSpPr/>
            <p:nvPr/>
          </p:nvSpPr>
          <p:spPr>
            <a:xfrm>
              <a:off x="1194175" y="4020163"/>
              <a:ext cx="41100" cy="4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2"/>
            <p:cNvSpPr/>
            <p:nvPr/>
          </p:nvSpPr>
          <p:spPr>
            <a:xfrm>
              <a:off x="720000" y="3778050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42"/>
          <p:cNvGrpSpPr/>
          <p:nvPr/>
        </p:nvGrpSpPr>
        <p:grpSpPr>
          <a:xfrm>
            <a:off x="7435199" y="3292334"/>
            <a:ext cx="1066270" cy="1496643"/>
            <a:chOff x="7435199" y="3292334"/>
            <a:chExt cx="1066270" cy="1496643"/>
          </a:xfrm>
        </p:grpSpPr>
        <p:pic>
          <p:nvPicPr>
            <p:cNvPr id="805" name="Google Shape;805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435199" y="4253352"/>
              <a:ext cx="468000" cy="535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6" name="Google Shape;806;p4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872144" y="3292334"/>
              <a:ext cx="629325" cy="7689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7" name="Google Shape;807;p42"/>
            <p:cNvSpPr/>
            <p:nvPr/>
          </p:nvSpPr>
          <p:spPr>
            <a:xfrm>
              <a:off x="7537050" y="3977425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2"/>
            <p:cNvSpPr/>
            <p:nvPr/>
          </p:nvSpPr>
          <p:spPr>
            <a:xfrm>
              <a:off x="8001675" y="4224925"/>
              <a:ext cx="41100" cy="4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Obraz 2">
            <a:extLst>
              <a:ext uri="{FF2B5EF4-FFF2-40B4-BE49-F238E27FC236}">
                <a16:creationId xmlns:a16="http://schemas.microsoft.com/office/drawing/2014/main" id="{5B7468D3-E5C5-596B-2A27-64D16F4D77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7102" y="1312258"/>
            <a:ext cx="4629796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0451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41"/>
          <p:cNvSpPr txBox="1">
            <a:spLocks noGrp="1"/>
          </p:cNvSpPr>
          <p:nvPr>
            <p:ph type="title"/>
          </p:nvPr>
        </p:nvSpPr>
        <p:spPr>
          <a:xfrm>
            <a:off x="3594075" y="2046467"/>
            <a:ext cx="4946700" cy="19210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Procesy termiczne</a:t>
            </a:r>
            <a:endParaRPr dirty="0"/>
          </a:p>
        </p:txBody>
      </p:sp>
      <p:sp>
        <p:nvSpPr>
          <p:cNvPr id="763" name="Google Shape;763;p41"/>
          <p:cNvSpPr txBox="1">
            <a:spLocks noGrp="1"/>
          </p:cNvSpPr>
          <p:nvPr>
            <p:ph type="title" idx="2"/>
          </p:nvPr>
        </p:nvSpPr>
        <p:spPr>
          <a:xfrm>
            <a:off x="5241375" y="1150363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11</a:t>
            </a:r>
            <a:endParaRPr dirty="0"/>
          </a:p>
        </p:txBody>
      </p:sp>
      <p:grpSp>
        <p:nvGrpSpPr>
          <p:cNvPr id="765" name="Google Shape;765;p41"/>
          <p:cNvGrpSpPr/>
          <p:nvPr/>
        </p:nvGrpSpPr>
        <p:grpSpPr>
          <a:xfrm>
            <a:off x="649925" y="568291"/>
            <a:ext cx="2862268" cy="4006920"/>
            <a:chOff x="649925" y="346178"/>
            <a:chExt cx="2862268" cy="4006920"/>
          </a:xfrm>
        </p:grpSpPr>
        <p:pic>
          <p:nvPicPr>
            <p:cNvPr id="766" name="Google Shape;766;p4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19174" y="346178"/>
              <a:ext cx="945976" cy="9558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7" name="Google Shape;767;p4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19759" y="2458879"/>
              <a:ext cx="530399" cy="607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8" name="Google Shape;768;p4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5653896">
              <a:off x="1975508" y="1242301"/>
              <a:ext cx="748166" cy="6070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9" name="Google Shape;769;p4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55515" y="3746026"/>
              <a:ext cx="658875" cy="6070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0" name="Google Shape;770;p4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-5915897">
              <a:off x="2016163" y="2548016"/>
              <a:ext cx="1475624" cy="13105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1" name="Google Shape;771;p41"/>
            <p:cNvSpPr/>
            <p:nvPr/>
          </p:nvSpPr>
          <p:spPr>
            <a:xfrm>
              <a:off x="649925" y="1545025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1"/>
            <p:cNvSpPr/>
            <p:nvPr/>
          </p:nvSpPr>
          <p:spPr>
            <a:xfrm>
              <a:off x="692675" y="3318588"/>
              <a:ext cx="41100" cy="4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3" name="Google Shape;773;p41"/>
            <p:cNvGrpSpPr/>
            <p:nvPr/>
          </p:nvGrpSpPr>
          <p:grpSpPr>
            <a:xfrm rot="1800099">
              <a:off x="1534847" y="2064576"/>
              <a:ext cx="413412" cy="394781"/>
              <a:chOff x="812200" y="3836638"/>
              <a:chExt cx="522275" cy="498738"/>
            </a:xfrm>
          </p:grpSpPr>
          <p:sp>
            <p:nvSpPr>
              <p:cNvPr id="774" name="Google Shape;774;p41"/>
              <p:cNvSpPr/>
              <p:nvPr/>
            </p:nvSpPr>
            <p:spPr>
              <a:xfrm>
                <a:off x="812200" y="4208775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75" name="Google Shape;775;p41"/>
              <p:cNvCxnSpPr>
                <a:stCxn id="774" idx="7"/>
                <a:endCxn id="776" idx="2"/>
              </p:cNvCxnSpPr>
              <p:nvPr/>
            </p:nvCxnSpPr>
            <p:spPr>
              <a:xfrm rot="9000505" flipH="1">
                <a:off x="897888" y="4143727"/>
                <a:ext cx="172844" cy="4327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7" name="Google Shape;777;p41"/>
              <p:cNvSpPr/>
              <p:nvPr/>
            </p:nvSpPr>
            <p:spPr>
              <a:xfrm>
                <a:off x="1207875" y="4192250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78" name="Google Shape;778;p41"/>
              <p:cNvCxnSpPr>
                <a:stCxn id="777" idx="1"/>
                <a:endCxn id="776" idx="6"/>
              </p:cNvCxnSpPr>
              <p:nvPr/>
            </p:nvCxnSpPr>
            <p:spPr>
              <a:xfrm rot="9000372">
                <a:off x="1093806" y="4067840"/>
                <a:ext cx="94218" cy="17850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9" name="Google Shape;779;p41"/>
              <p:cNvSpPr/>
              <p:nvPr/>
            </p:nvSpPr>
            <p:spPr>
              <a:xfrm>
                <a:off x="988613" y="3836638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80" name="Google Shape;780;p41"/>
              <p:cNvCxnSpPr>
                <a:stCxn id="779" idx="4"/>
                <a:endCxn id="776" idx="0"/>
              </p:cNvCxnSpPr>
              <p:nvPr/>
            </p:nvCxnSpPr>
            <p:spPr>
              <a:xfrm rot="-1803427" flipH="1">
                <a:off x="1017771" y="3972415"/>
                <a:ext cx="68282" cy="11814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6" name="Google Shape;776;p41"/>
              <p:cNvSpPr/>
              <p:nvPr/>
            </p:nvSpPr>
            <p:spPr>
              <a:xfrm>
                <a:off x="1048361" y="4099700"/>
                <a:ext cx="7200" cy="72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1" name="Google Shape;781;p41"/>
            <p:cNvSpPr/>
            <p:nvPr/>
          </p:nvSpPr>
          <p:spPr>
            <a:xfrm>
              <a:off x="692675" y="2025163"/>
              <a:ext cx="41100" cy="4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1"/>
            <p:cNvSpPr/>
            <p:nvPr/>
          </p:nvSpPr>
          <p:spPr>
            <a:xfrm>
              <a:off x="1668000" y="3318600"/>
              <a:ext cx="71700" cy="71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1"/>
            <p:cNvSpPr/>
            <p:nvPr/>
          </p:nvSpPr>
          <p:spPr>
            <a:xfrm>
              <a:off x="1835725" y="4140613"/>
              <a:ext cx="41100" cy="4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1"/>
            <p:cNvSpPr/>
            <p:nvPr/>
          </p:nvSpPr>
          <p:spPr>
            <a:xfrm>
              <a:off x="1186225" y="1941288"/>
              <a:ext cx="41100" cy="4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1"/>
            <p:cNvSpPr/>
            <p:nvPr/>
          </p:nvSpPr>
          <p:spPr>
            <a:xfrm>
              <a:off x="1498275" y="3521200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6" name="Google Shape;786;p41"/>
            <p:cNvGrpSpPr/>
            <p:nvPr/>
          </p:nvGrpSpPr>
          <p:grpSpPr>
            <a:xfrm rot="4980310">
              <a:off x="2279951" y="447381"/>
              <a:ext cx="483690" cy="532357"/>
              <a:chOff x="691835" y="3836638"/>
              <a:chExt cx="611034" cy="672514"/>
            </a:xfrm>
          </p:grpSpPr>
          <p:sp>
            <p:nvSpPr>
              <p:cNvPr id="787" name="Google Shape;787;p41"/>
              <p:cNvSpPr/>
              <p:nvPr/>
            </p:nvSpPr>
            <p:spPr>
              <a:xfrm>
                <a:off x="691835" y="4382552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88" name="Google Shape;788;p41"/>
              <p:cNvCxnSpPr>
                <a:stCxn id="787" idx="7"/>
                <a:endCxn id="789" idx="2"/>
              </p:cNvCxnSpPr>
              <p:nvPr/>
            </p:nvCxnSpPr>
            <p:spPr>
              <a:xfrm rot="-4981137">
                <a:off x="761187" y="4146966"/>
                <a:ext cx="325815" cy="21035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0" name="Google Shape;790;p41"/>
              <p:cNvSpPr/>
              <p:nvPr/>
            </p:nvSpPr>
            <p:spPr>
              <a:xfrm>
                <a:off x="1176270" y="4283199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91" name="Google Shape;791;p41"/>
              <p:cNvCxnSpPr>
                <a:stCxn id="790" idx="1"/>
                <a:endCxn id="789" idx="6"/>
              </p:cNvCxnSpPr>
              <p:nvPr/>
            </p:nvCxnSpPr>
            <p:spPr>
              <a:xfrm rot="5818979" flipH="1">
                <a:off x="1035142" y="4121283"/>
                <a:ext cx="180136" cy="1623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2" name="Google Shape;792;p41"/>
              <p:cNvSpPr/>
              <p:nvPr/>
            </p:nvSpPr>
            <p:spPr>
              <a:xfrm>
                <a:off x="988613" y="3836638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93" name="Google Shape;793;p41"/>
              <p:cNvCxnSpPr>
                <a:stCxn id="792" idx="4"/>
                <a:endCxn id="789" idx="0"/>
              </p:cNvCxnSpPr>
              <p:nvPr/>
            </p:nvCxnSpPr>
            <p:spPr>
              <a:xfrm rot="-4980057" flipH="1">
                <a:off x="984208" y="4023171"/>
                <a:ext cx="135409" cy="1663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89" name="Google Shape;789;p41"/>
              <p:cNvSpPr/>
              <p:nvPr/>
            </p:nvSpPr>
            <p:spPr>
              <a:xfrm>
                <a:off x="1048361" y="4099700"/>
                <a:ext cx="7200" cy="72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Podtytuł 2">
            <a:extLst>
              <a:ext uri="{FF2B5EF4-FFF2-40B4-BE49-F238E27FC236}">
                <a16:creationId xmlns:a16="http://schemas.microsoft.com/office/drawing/2014/main" id="{F5B682B7-77F5-CD40-618D-5B2011080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7571" y="5622543"/>
            <a:ext cx="4178400" cy="440400"/>
          </a:xfrm>
        </p:spPr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2814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42"/>
          <p:cNvSpPr txBox="1">
            <a:spLocks noGrp="1"/>
          </p:cNvSpPr>
          <p:nvPr>
            <p:ph type="title"/>
          </p:nvPr>
        </p:nvSpPr>
        <p:spPr>
          <a:xfrm>
            <a:off x="551238" y="445024"/>
            <a:ext cx="804152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Jakie procesy zachodzą podczas ogrzewania tłuszczów?</a:t>
            </a:r>
            <a:endParaRPr dirty="0"/>
          </a:p>
        </p:txBody>
      </p:sp>
      <p:sp>
        <p:nvSpPr>
          <p:cNvPr id="799" name="Google Shape;799;p42"/>
          <p:cNvSpPr txBox="1">
            <a:spLocks noGrp="1"/>
          </p:cNvSpPr>
          <p:nvPr>
            <p:ph type="subTitle" idx="1"/>
          </p:nvPr>
        </p:nvSpPr>
        <p:spPr>
          <a:xfrm>
            <a:off x="1606950" y="1905926"/>
            <a:ext cx="5930100" cy="18721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pl-PL" sz="1650" dirty="0"/>
              <a:t>W podwyższonej temperaturze </a:t>
            </a:r>
            <a:r>
              <a:rPr lang="pl-PL" sz="1650" b="1" dirty="0"/>
              <a:t>tłuszcze rozkładają się z wydzieleniem akroleiny</a:t>
            </a:r>
            <a:r>
              <a:rPr lang="pl-PL" sz="1650" dirty="0"/>
              <a:t>, nienasyconego aldehydu: </a:t>
            </a:r>
            <a:r>
              <a:rPr lang="pl-PL" sz="1650" b="1" dirty="0"/>
              <a:t>CH</a:t>
            </a:r>
            <a:r>
              <a:rPr lang="pl-PL" b="1" dirty="0"/>
              <a:t>2</a:t>
            </a:r>
            <a:r>
              <a:rPr lang="pl-PL" sz="1650" b="1" dirty="0"/>
              <a:t>=CH-CHO </a:t>
            </a:r>
            <a:r>
              <a:rPr lang="pl-PL" sz="1650" dirty="0"/>
              <a:t>Związek ten powoduje </a:t>
            </a:r>
            <a:r>
              <a:rPr lang="pl-PL" sz="1650" b="1" dirty="0"/>
              <a:t>silne podrażnienie błon śluzowych</a:t>
            </a:r>
            <a:r>
              <a:rPr lang="pl-PL" sz="1650" dirty="0"/>
              <a:t>, </a:t>
            </a:r>
            <a:r>
              <a:rPr lang="pl-PL" sz="1650" b="1" dirty="0"/>
              <a:t>oczu</a:t>
            </a:r>
            <a:r>
              <a:rPr lang="pl-PL" sz="1650" dirty="0"/>
              <a:t> i </a:t>
            </a:r>
            <a:r>
              <a:rPr lang="pl-PL" sz="1650" b="1" dirty="0"/>
              <a:t>górnych dróg oddechowych</a:t>
            </a:r>
            <a:r>
              <a:rPr lang="pl-PL" sz="1650" dirty="0"/>
              <a:t>. Akroleina ma </a:t>
            </a:r>
            <a:r>
              <a:rPr lang="pl-PL" sz="1650" b="1" dirty="0"/>
              <a:t>również właściwości rakotwórcze</a:t>
            </a:r>
            <a:r>
              <a:rPr lang="pl-PL" sz="1650" dirty="0"/>
              <a:t>. Z tego powodu do smażenia </a:t>
            </a:r>
            <a:r>
              <a:rPr lang="pl-PL" sz="1650" b="1" dirty="0"/>
              <a:t>nie należy używać masła, ani wielokrotnie tego samego oleju</a:t>
            </a:r>
            <a:r>
              <a:rPr lang="pl-PL" sz="1650" dirty="0"/>
              <a:t>.</a:t>
            </a:r>
          </a:p>
        </p:txBody>
      </p:sp>
      <p:sp>
        <p:nvSpPr>
          <p:cNvPr id="800" name="Google Shape;800;p42"/>
          <p:cNvSpPr txBox="1">
            <a:spLocks noGrp="1"/>
          </p:cNvSpPr>
          <p:nvPr>
            <p:ph type="subTitle" idx="2"/>
          </p:nvPr>
        </p:nvSpPr>
        <p:spPr>
          <a:xfrm>
            <a:off x="1235275" y="5175520"/>
            <a:ext cx="5930100" cy="11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grpSp>
        <p:nvGrpSpPr>
          <p:cNvPr id="801" name="Google Shape;801;p42"/>
          <p:cNvGrpSpPr/>
          <p:nvPr/>
        </p:nvGrpSpPr>
        <p:grpSpPr>
          <a:xfrm>
            <a:off x="720000" y="3778050"/>
            <a:ext cx="515275" cy="283213"/>
            <a:chOff x="720000" y="3778050"/>
            <a:chExt cx="515275" cy="283213"/>
          </a:xfrm>
        </p:grpSpPr>
        <p:sp>
          <p:nvSpPr>
            <p:cNvPr id="802" name="Google Shape;802;p42"/>
            <p:cNvSpPr/>
            <p:nvPr/>
          </p:nvSpPr>
          <p:spPr>
            <a:xfrm>
              <a:off x="1194175" y="4020163"/>
              <a:ext cx="41100" cy="4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2"/>
            <p:cNvSpPr/>
            <p:nvPr/>
          </p:nvSpPr>
          <p:spPr>
            <a:xfrm>
              <a:off x="720000" y="3778050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42"/>
          <p:cNvGrpSpPr/>
          <p:nvPr/>
        </p:nvGrpSpPr>
        <p:grpSpPr>
          <a:xfrm>
            <a:off x="7435199" y="3292334"/>
            <a:ext cx="1066270" cy="1496643"/>
            <a:chOff x="7435199" y="3292334"/>
            <a:chExt cx="1066270" cy="1496643"/>
          </a:xfrm>
        </p:grpSpPr>
        <p:pic>
          <p:nvPicPr>
            <p:cNvPr id="805" name="Google Shape;805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435199" y="4253352"/>
              <a:ext cx="468000" cy="535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6" name="Google Shape;806;p4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872144" y="3292334"/>
              <a:ext cx="629325" cy="7689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7" name="Google Shape;807;p42"/>
            <p:cNvSpPr/>
            <p:nvPr/>
          </p:nvSpPr>
          <p:spPr>
            <a:xfrm>
              <a:off x="7537050" y="3977425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2"/>
            <p:cNvSpPr/>
            <p:nvPr/>
          </p:nvSpPr>
          <p:spPr>
            <a:xfrm>
              <a:off x="8001675" y="4224925"/>
              <a:ext cx="41100" cy="4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773889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43"/>
          <p:cNvSpPr txBox="1">
            <a:spLocks noGrp="1"/>
          </p:cNvSpPr>
          <p:nvPr>
            <p:ph type="title"/>
          </p:nvPr>
        </p:nvSpPr>
        <p:spPr>
          <a:xfrm>
            <a:off x="1453675" y="1187263"/>
            <a:ext cx="4088100" cy="10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6000" dirty="0">
                <a:solidFill>
                  <a:srgbClr val="EFD954"/>
                </a:solidFill>
              </a:rPr>
              <a:t>12</a:t>
            </a:r>
            <a:endParaRPr lang="pl-PL" dirty="0"/>
          </a:p>
        </p:txBody>
      </p:sp>
      <p:sp>
        <p:nvSpPr>
          <p:cNvPr id="814" name="Google Shape;814;p43"/>
          <p:cNvSpPr txBox="1">
            <a:spLocks noGrp="1"/>
          </p:cNvSpPr>
          <p:nvPr>
            <p:ph type="subTitle" idx="1"/>
          </p:nvPr>
        </p:nvSpPr>
        <p:spPr>
          <a:xfrm>
            <a:off x="653575" y="2018250"/>
            <a:ext cx="5688300" cy="12412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4999"/>
              </a:lnSpc>
              <a:buNone/>
            </a:pPr>
            <a:r>
              <a:rPr lang="pl-PL" sz="6000" b="1" dirty="0">
                <a:latin typeface="cairo"/>
              </a:rPr>
              <a:t>Choroby</a:t>
            </a:r>
          </a:p>
        </p:txBody>
      </p:sp>
      <p:grpSp>
        <p:nvGrpSpPr>
          <p:cNvPr id="815" name="Google Shape;815;p43"/>
          <p:cNvGrpSpPr/>
          <p:nvPr/>
        </p:nvGrpSpPr>
        <p:grpSpPr>
          <a:xfrm>
            <a:off x="6404354" y="1307307"/>
            <a:ext cx="1607638" cy="3456076"/>
            <a:chOff x="6404354" y="1307307"/>
            <a:chExt cx="1607638" cy="3456076"/>
          </a:xfrm>
        </p:grpSpPr>
        <p:sp>
          <p:nvSpPr>
            <p:cNvPr id="816" name="Google Shape;816;p43"/>
            <p:cNvSpPr/>
            <p:nvPr/>
          </p:nvSpPr>
          <p:spPr>
            <a:xfrm>
              <a:off x="6444025" y="4541863"/>
              <a:ext cx="41100" cy="4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817" name="Google Shape;817;p4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2700000">
              <a:off x="6884925" y="3752806"/>
              <a:ext cx="1001931" cy="7689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8" name="Google Shape;818;p4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616330">
              <a:off x="6537303" y="2180226"/>
              <a:ext cx="759995" cy="768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9" name="Google Shape;819;p43"/>
            <p:cNvSpPr/>
            <p:nvPr/>
          </p:nvSpPr>
          <p:spPr>
            <a:xfrm>
              <a:off x="7568825" y="1923200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3"/>
            <p:cNvSpPr/>
            <p:nvPr/>
          </p:nvSpPr>
          <p:spPr>
            <a:xfrm>
              <a:off x="7844575" y="2135288"/>
              <a:ext cx="41100" cy="4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3"/>
            <p:cNvSpPr/>
            <p:nvPr/>
          </p:nvSpPr>
          <p:spPr>
            <a:xfrm>
              <a:off x="7389150" y="2253188"/>
              <a:ext cx="41100" cy="4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3"/>
            <p:cNvSpPr/>
            <p:nvPr/>
          </p:nvSpPr>
          <p:spPr>
            <a:xfrm>
              <a:off x="6979675" y="3259538"/>
              <a:ext cx="71700" cy="71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3"/>
            <p:cNvSpPr/>
            <p:nvPr/>
          </p:nvSpPr>
          <p:spPr>
            <a:xfrm>
              <a:off x="7430250" y="3494288"/>
              <a:ext cx="41100" cy="4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3"/>
            <p:cNvSpPr/>
            <p:nvPr/>
          </p:nvSpPr>
          <p:spPr>
            <a:xfrm>
              <a:off x="6599575" y="3451550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5" name="Google Shape;825;p43"/>
            <p:cNvGrpSpPr/>
            <p:nvPr/>
          </p:nvGrpSpPr>
          <p:grpSpPr>
            <a:xfrm>
              <a:off x="6444019" y="1307307"/>
              <a:ext cx="483695" cy="532362"/>
              <a:chOff x="691835" y="3836638"/>
              <a:chExt cx="611034" cy="672514"/>
            </a:xfrm>
          </p:grpSpPr>
          <p:sp>
            <p:nvSpPr>
              <p:cNvPr id="826" name="Google Shape;826;p43"/>
              <p:cNvSpPr/>
              <p:nvPr/>
            </p:nvSpPr>
            <p:spPr>
              <a:xfrm>
                <a:off x="691835" y="4382552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27" name="Google Shape;827;p43"/>
              <p:cNvCxnSpPr>
                <a:stCxn id="826" idx="7"/>
                <a:endCxn id="828" idx="2"/>
              </p:cNvCxnSpPr>
              <p:nvPr/>
            </p:nvCxnSpPr>
            <p:spPr>
              <a:xfrm rot="10800000" flipH="1">
                <a:off x="799895" y="4103192"/>
                <a:ext cx="248400" cy="29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29" name="Google Shape;829;p43"/>
              <p:cNvSpPr/>
              <p:nvPr/>
            </p:nvSpPr>
            <p:spPr>
              <a:xfrm>
                <a:off x="1176270" y="4283199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30" name="Google Shape;830;p43"/>
              <p:cNvCxnSpPr>
                <a:stCxn id="829" idx="1"/>
                <a:endCxn id="828" idx="6"/>
              </p:cNvCxnSpPr>
              <p:nvPr/>
            </p:nvCxnSpPr>
            <p:spPr>
              <a:xfrm rot="10800000">
                <a:off x="1055610" y="4103439"/>
                <a:ext cx="139200" cy="19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31" name="Google Shape;831;p43"/>
              <p:cNvSpPr/>
              <p:nvPr/>
            </p:nvSpPr>
            <p:spPr>
              <a:xfrm>
                <a:off x="988613" y="3836638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32" name="Google Shape;832;p43"/>
              <p:cNvCxnSpPr>
                <a:stCxn id="831" idx="4"/>
                <a:endCxn id="828" idx="0"/>
              </p:cNvCxnSpPr>
              <p:nvPr/>
            </p:nvCxnSpPr>
            <p:spPr>
              <a:xfrm>
                <a:off x="1051913" y="3963238"/>
                <a:ext cx="0" cy="13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28" name="Google Shape;828;p43"/>
              <p:cNvSpPr/>
              <p:nvPr/>
            </p:nvSpPr>
            <p:spPr>
              <a:xfrm>
                <a:off x="1048361" y="4099700"/>
                <a:ext cx="7200" cy="72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br>
              <a:rPr lang="en"/>
            </a:br>
            <a:endParaRPr lang="en"/>
          </a:p>
        </p:txBody>
      </p:sp>
      <p:sp>
        <p:nvSpPr>
          <p:cNvPr id="838" name="Google Shape;838;p44"/>
          <p:cNvSpPr txBox="1">
            <a:spLocks noGrp="1"/>
          </p:cNvSpPr>
          <p:nvPr>
            <p:ph type="subTitle" idx="1"/>
          </p:nvPr>
        </p:nvSpPr>
        <p:spPr>
          <a:xfrm>
            <a:off x="4716218" y="2046093"/>
            <a:ext cx="2817263" cy="18273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sz="1200" dirty="0">
                <a:solidFill>
                  <a:srgbClr val="ECECEC"/>
                </a:solidFill>
              </a:rPr>
              <a:t>Spożywanie nadmiaru tłuszczów nasyconych i tłuszczów trans może </a:t>
            </a:r>
            <a:r>
              <a:rPr lang="en" sz="1200" b="1" dirty="0">
                <a:solidFill>
                  <a:srgbClr val="ECECEC"/>
                </a:solidFill>
              </a:rPr>
              <a:t>zwiększać poziom złego cholesterolu (LDL) </a:t>
            </a:r>
            <a:r>
              <a:rPr lang="en" sz="1200" dirty="0">
                <a:solidFill>
                  <a:srgbClr val="ECECEC"/>
                </a:solidFill>
              </a:rPr>
              <a:t>we krwi, co </a:t>
            </a:r>
            <a:r>
              <a:rPr lang="en" sz="1200" b="1" dirty="0">
                <a:solidFill>
                  <a:srgbClr val="ECECEC"/>
                </a:solidFill>
              </a:rPr>
              <a:t>zwiększa ryzyko wystąpienia chorób serca</a:t>
            </a:r>
            <a:r>
              <a:rPr lang="en" sz="1200" dirty="0">
                <a:solidFill>
                  <a:srgbClr val="ECECEC"/>
                </a:solidFill>
              </a:rPr>
              <a:t>, takich jak </a:t>
            </a:r>
            <a:r>
              <a:rPr lang="en" sz="1200" b="1" dirty="0">
                <a:solidFill>
                  <a:srgbClr val="ECECEC"/>
                </a:solidFill>
              </a:rPr>
              <a:t>miażdżyca</a:t>
            </a:r>
            <a:r>
              <a:rPr lang="en" sz="1200" dirty="0">
                <a:solidFill>
                  <a:srgbClr val="ECECEC"/>
                </a:solidFill>
              </a:rPr>
              <a:t>, </a:t>
            </a:r>
            <a:r>
              <a:rPr lang="en" sz="1200" b="1" dirty="0">
                <a:solidFill>
                  <a:srgbClr val="ECECEC"/>
                </a:solidFill>
              </a:rPr>
              <a:t>zawał serca </a:t>
            </a:r>
            <a:r>
              <a:rPr lang="en" sz="1200" dirty="0">
                <a:solidFill>
                  <a:srgbClr val="ECECEC"/>
                </a:solidFill>
              </a:rPr>
              <a:t>czy </a:t>
            </a:r>
            <a:r>
              <a:rPr lang="en" sz="1200" b="1" dirty="0">
                <a:solidFill>
                  <a:srgbClr val="ECECEC"/>
                </a:solidFill>
              </a:rPr>
              <a:t>udar mózgu</a:t>
            </a:r>
            <a:r>
              <a:rPr lang="en" sz="1200" dirty="0">
                <a:solidFill>
                  <a:srgbClr val="ECECEC"/>
                </a:solidFill>
              </a:rPr>
              <a:t>.</a:t>
            </a:r>
            <a:endParaRPr lang="pl-PL" dirty="0">
              <a:solidFill>
                <a:srgbClr val="FFFFFF"/>
              </a:solidFill>
            </a:endParaRPr>
          </a:p>
        </p:txBody>
      </p:sp>
      <p:sp>
        <p:nvSpPr>
          <p:cNvPr id="839" name="Google Shape;839;p44"/>
          <p:cNvSpPr txBox="1">
            <a:spLocks noGrp="1"/>
          </p:cNvSpPr>
          <p:nvPr>
            <p:ph type="subTitle" idx="2"/>
          </p:nvPr>
        </p:nvSpPr>
        <p:spPr>
          <a:xfrm>
            <a:off x="1731021" y="2052365"/>
            <a:ext cx="2817263" cy="21702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sz="1200" dirty="0">
                <a:solidFill>
                  <a:srgbClr val="ECECEC"/>
                </a:solidFill>
              </a:rPr>
              <a:t>Spożywanie zbyt dużo kalorycznych tłuszczów, zwłaszcza tłuszczów nasyconych i tłuszczów trans, może prowadzić do </a:t>
            </a:r>
            <a:r>
              <a:rPr lang="en" sz="1200" b="1" dirty="0">
                <a:solidFill>
                  <a:srgbClr val="ECECEC"/>
                </a:solidFill>
              </a:rPr>
              <a:t>nadmiernego przyrostu masy ciała i otyłości</a:t>
            </a:r>
            <a:r>
              <a:rPr lang="en" sz="1200" dirty="0">
                <a:solidFill>
                  <a:srgbClr val="ECECEC"/>
                </a:solidFill>
              </a:rPr>
              <a:t>. Otyłość z kolei </a:t>
            </a:r>
            <a:r>
              <a:rPr lang="en" sz="1200" b="1" dirty="0">
                <a:solidFill>
                  <a:srgbClr val="ECECEC"/>
                </a:solidFill>
              </a:rPr>
              <a:t>zwiększa ryzyko wystąpienia wielu chorób</a:t>
            </a:r>
            <a:r>
              <a:rPr lang="en" sz="1200" dirty="0">
                <a:solidFill>
                  <a:srgbClr val="ECECEC"/>
                </a:solidFill>
              </a:rPr>
              <a:t>, takich jak </a:t>
            </a:r>
            <a:r>
              <a:rPr lang="en" sz="1200" b="1" dirty="0">
                <a:solidFill>
                  <a:srgbClr val="ECECEC"/>
                </a:solidFill>
              </a:rPr>
              <a:t>choroby serca</a:t>
            </a:r>
            <a:r>
              <a:rPr lang="en" sz="1200" dirty="0">
                <a:solidFill>
                  <a:srgbClr val="ECECEC"/>
                </a:solidFill>
              </a:rPr>
              <a:t>, </a:t>
            </a:r>
            <a:r>
              <a:rPr lang="en" sz="1200" b="1" dirty="0">
                <a:solidFill>
                  <a:srgbClr val="ECECEC"/>
                </a:solidFill>
              </a:rPr>
              <a:t>cukrzyca typu 2</a:t>
            </a:r>
            <a:r>
              <a:rPr lang="en" sz="1200" dirty="0">
                <a:solidFill>
                  <a:srgbClr val="ECECEC"/>
                </a:solidFill>
              </a:rPr>
              <a:t>, </a:t>
            </a:r>
            <a:r>
              <a:rPr lang="en" sz="1200" b="1" dirty="0">
                <a:solidFill>
                  <a:srgbClr val="ECECEC"/>
                </a:solidFill>
              </a:rPr>
              <a:t>nadciśnienie tętnicze</a:t>
            </a:r>
            <a:r>
              <a:rPr lang="en" sz="1200" dirty="0">
                <a:solidFill>
                  <a:srgbClr val="ECECEC"/>
                </a:solidFill>
              </a:rPr>
              <a:t>, </a:t>
            </a:r>
            <a:r>
              <a:rPr lang="en" sz="1200" b="1" dirty="0">
                <a:solidFill>
                  <a:srgbClr val="ECECEC"/>
                </a:solidFill>
              </a:rPr>
              <a:t>choroby stawów </a:t>
            </a:r>
            <a:r>
              <a:rPr lang="en" sz="1200" dirty="0">
                <a:solidFill>
                  <a:srgbClr val="ECECEC"/>
                </a:solidFill>
              </a:rPr>
              <a:t>i </a:t>
            </a:r>
            <a:r>
              <a:rPr lang="en" sz="1200" b="1" dirty="0">
                <a:solidFill>
                  <a:srgbClr val="ECECEC"/>
                </a:solidFill>
              </a:rPr>
              <a:t>niektóre rodzaje nowotworów</a:t>
            </a:r>
            <a:r>
              <a:rPr lang="en" sz="1200" dirty="0">
                <a:solidFill>
                  <a:srgbClr val="ECECEC"/>
                </a:solidFill>
              </a:rPr>
              <a:t>.</a:t>
            </a:r>
            <a:endParaRPr lang="pl-PL" dirty="0">
              <a:solidFill>
                <a:srgbClr val="FFFFFF"/>
              </a:solidFill>
            </a:endParaRPr>
          </a:p>
        </p:txBody>
      </p:sp>
      <p:sp>
        <p:nvSpPr>
          <p:cNvPr id="840" name="Google Shape;840;p44"/>
          <p:cNvSpPr txBox="1">
            <a:spLocks noGrp="1"/>
          </p:cNvSpPr>
          <p:nvPr>
            <p:ph type="subTitle" idx="3"/>
          </p:nvPr>
        </p:nvSpPr>
        <p:spPr>
          <a:xfrm>
            <a:off x="1949118" y="1244418"/>
            <a:ext cx="2239041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sz="3000" dirty="0">
                <a:solidFill>
                  <a:srgbClr val="ECECEC"/>
                </a:solidFill>
              </a:rPr>
              <a:t>Otyłość</a:t>
            </a:r>
            <a:endParaRPr lang="en" sz="3000" b="0" dirty="0">
              <a:solidFill>
                <a:srgbClr val="ECECEC"/>
              </a:solidFill>
            </a:endParaRPr>
          </a:p>
        </p:txBody>
      </p:sp>
      <p:sp>
        <p:nvSpPr>
          <p:cNvPr id="841" name="Google Shape;841;p44"/>
          <p:cNvSpPr txBox="1">
            <a:spLocks noGrp="1"/>
          </p:cNvSpPr>
          <p:nvPr>
            <p:ph type="subTitle" idx="4"/>
          </p:nvPr>
        </p:nvSpPr>
        <p:spPr>
          <a:xfrm>
            <a:off x="4793724" y="1241327"/>
            <a:ext cx="2743305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sz="3000" dirty="0">
                <a:solidFill>
                  <a:srgbClr val="ECECEC"/>
                </a:solidFill>
              </a:rPr>
              <a:t>Choroby serca</a:t>
            </a:r>
            <a:endParaRPr lang="pl-PL" sz="3000" dirty="0"/>
          </a:p>
        </p:txBody>
      </p:sp>
      <p:grpSp>
        <p:nvGrpSpPr>
          <p:cNvPr id="846" name="Google Shape;846;p44"/>
          <p:cNvGrpSpPr/>
          <p:nvPr/>
        </p:nvGrpSpPr>
        <p:grpSpPr>
          <a:xfrm>
            <a:off x="623000" y="3015825"/>
            <a:ext cx="729025" cy="1268575"/>
            <a:chOff x="623000" y="3015825"/>
            <a:chExt cx="729025" cy="1268575"/>
          </a:xfrm>
        </p:grpSpPr>
        <p:grpSp>
          <p:nvGrpSpPr>
            <p:cNvPr id="847" name="Google Shape;847;p44"/>
            <p:cNvGrpSpPr/>
            <p:nvPr/>
          </p:nvGrpSpPr>
          <p:grpSpPr>
            <a:xfrm rot="1800099">
              <a:off x="867609" y="3589576"/>
              <a:ext cx="413412" cy="394781"/>
              <a:chOff x="812200" y="3836638"/>
              <a:chExt cx="522275" cy="498738"/>
            </a:xfrm>
          </p:grpSpPr>
          <p:sp>
            <p:nvSpPr>
              <p:cNvPr id="848" name="Google Shape;848;p44"/>
              <p:cNvSpPr/>
              <p:nvPr/>
            </p:nvSpPr>
            <p:spPr>
              <a:xfrm>
                <a:off x="812200" y="4208775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849" name="Google Shape;849;p44"/>
              <p:cNvCxnSpPr>
                <a:stCxn id="848" idx="7"/>
                <a:endCxn id="850" idx="2"/>
              </p:cNvCxnSpPr>
              <p:nvPr/>
            </p:nvCxnSpPr>
            <p:spPr>
              <a:xfrm rot="9000505" flipH="1">
                <a:off x="897888" y="4143727"/>
                <a:ext cx="172844" cy="4327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51" name="Google Shape;851;p44"/>
              <p:cNvSpPr/>
              <p:nvPr/>
            </p:nvSpPr>
            <p:spPr>
              <a:xfrm>
                <a:off x="1207875" y="4192250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852" name="Google Shape;852;p44"/>
              <p:cNvCxnSpPr>
                <a:stCxn id="851" idx="1"/>
                <a:endCxn id="850" idx="6"/>
              </p:cNvCxnSpPr>
              <p:nvPr/>
            </p:nvCxnSpPr>
            <p:spPr>
              <a:xfrm rot="9000372">
                <a:off x="1093806" y="4067840"/>
                <a:ext cx="94218" cy="17850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53" name="Google Shape;853;p44"/>
              <p:cNvSpPr/>
              <p:nvPr/>
            </p:nvSpPr>
            <p:spPr>
              <a:xfrm>
                <a:off x="988613" y="3836638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854" name="Google Shape;854;p44"/>
              <p:cNvCxnSpPr>
                <a:stCxn id="853" idx="4"/>
                <a:endCxn id="850" idx="0"/>
              </p:cNvCxnSpPr>
              <p:nvPr/>
            </p:nvCxnSpPr>
            <p:spPr>
              <a:xfrm rot="-1803427" flipH="1">
                <a:off x="1017771" y="3972415"/>
                <a:ext cx="68282" cy="11814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50" name="Google Shape;850;p44"/>
              <p:cNvSpPr/>
              <p:nvPr/>
            </p:nvSpPr>
            <p:spPr>
              <a:xfrm>
                <a:off x="1048361" y="4099700"/>
                <a:ext cx="7200" cy="72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855" name="Google Shape;855;p44"/>
            <p:cNvSpPr/>
            <p:nvPr/>
          </p:nvSpPr>
          <p:spPr>
            <a:xfrm>
              <a:off x="677375" y="3015825"/>
              <a:ext cx="71700" cy="71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6" name="Google Shape;856;p44"/>
            <p:cNvSpPr/>
            <p:nvPr/>
          </p:nvSpPr>
          <p:spPr>
            <a:xfrm>
              <a:off x="623000" y="4157800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57" name="Google Shape;857;p44"/>
          <p:cNvGrpSpPr/>
          <p:nvPr/>
        </p:nvGrpSpPr>
        <p:grpSpPr>
          <a:xfrm>
            <a:off x="7566300" y="1576124"/>
            <a:ext cx="965498" cy="849770"/>
            <a:chOff x="7566300" y="1576124"/>
            <a:chExt cx="965498" cy="849770"/>
          </a:xfrm>
        </p:grpSpPr>
        <p:sp>
          <p:nvSpPr>
            <p:cNvPr id="858" name="Google Shape;858;p44"/>
            <p:cNvSpPr/>
            <p:nvPr/>
          </p:nvSpPr>
          <p:spPr>
            <a:xfrm>
              <a:off x="8206950" y="2305888"/>
              <a:ext cx="41100" cy="4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859" name="Google Shape;859;p44"/>
            <p:cNvGrpSpPr/>
            <p:nvPr/>
          </p:nvGrpSpPr>
          <p:grpSpPr>
            <a:xfrm rot="1033444">
              <a:off x="7818650" y="1652909"/>
              <a:ext cx="624066" cy="696200"/>
              <a:chOff x="508644" y="3836638"/>
              <a:chExt cx="788361" cy="879485"/>
            </a:xfrm>
          </p:grpSpPr>
          <p:sp>
            <p:nvSpPr>
              <p:cNvPr id="860" name="Google Shape;860;p44"/>
              <p:cNvSpPr/>
              <p:nvPr/>
            </p:nvSpPr>
            <p:spPr>
              <a:xfrm>
                <a:off x="508644" y="4589522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861" name="Google Shape;861;p44"/>
              <p:cNvCxnSpPr>
                <a:stCxn id="860" idx="7"/>
                <a:endCxn id="862" idx="2"/>
              </p:cNvCxnSpPr>
              <p:nvPr/>
            </p:nvCxnSpPr>
            <p:spPr>
              <a:xfrm rot="9767628" flipH="1">
                <a:off x="551631" y="4178604"/>
                <a:ext cx="561845" cy="35431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63" name="Google Shape;863;p44"/>
              <p:cNvSpPr/>
              <p:nvPr/>
            </p:nvSpPr>
            <p:spPr>
              <a:xfrm>
                <a:off x="1170404" y="4218525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864" name="Google Shape;864;p44"/>
              <p:cNvCxnSpPr>
                <a:stCxn id="863" idx="1"/>
                <a:endCxn id="862" idx="6"/>
              </p:cNvCxnSpPr>
              <p:nvPr/>
            </p:nvCxnSpPr>
            <p:spPr>
              <a:xfrm rot="9764354">
                <a:off x="1078214" y="4086471"/>
                <a:ext cx="87961" cy="16738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65" name="Google Shape;865;p44"/>
              <p:cNvSpPr/>
              <p:nvPr/>
            </p:nvSpPr>
            <p:spPr>
              <a:xfrm>
                <a:off x="988613" y="3836638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866" name="Google Shape;866;p44"/>
              <p:cNvCxnSpPr>
                <a:stCxn id="865" idx="4"/>
                <a:endCxn id="862" idx="0"/>
              </p:cNvCxnSpPr>
              <p:nvPr/>
            </p:nvCxnSpPr>
            <p:spPr>
              <a:xfrm rot="-1033649" flipH="1">
                <a:off x="1031654" y="3966299"/>
                <a:ext cx="40518" cy="13037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62" name="Google Shape;862;p44"/>
              <p:cNvSpPr/>
              <p:nvPr/>
            </p:nvSpPr>
            <p:spPr>
              <a:xfrm>
                <a:off x="1048361" y="4099700"/>
                <a:ext cx="7200" cy="72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867" name="Google Shape;867;p44"/>
            <p:cNvSpPr/>
            <p:nvPr/>
          </p:nvSpPr>
          <p:spPr>
            <a:xfrm>
              <a:off x="7566300" y="1739963"/>
              <a:ext cx="41100" cy="4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br>
              <a:rPr lang="en"/>
            </a:br>
            <a:endParaRPr lang="en"/>
          </a:p>
        </p:txBody>
      </p:sp>
      <p:sp>
        <p:nvSpPr>
          <p:cNvPr id="838" name="Google Shape;838;p44"/>
          <p:cNvSpPr txBox="1">
            <a:spLocks noGrp="1"/>
          </p:cNvSpPr>
          <p:nvPr>
            <p:ph type="subTitle" idx="1"/>
          </p:nvPr>
        </p:nvSpPr>
        <p:spPr>
          <a:xfrm>
            <a:off x="4496602" y="2565617"/>
            <a:ext cx="3180333" cy="12037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sz="1200" dirty="0">
                <a:solidFill>
                  <a:srgbClr val="ECECEC"/>
                </a:solidFill>
              </a:rPr>
              <a:t>Dieta bogata w tłuszcze, zwłaszcza tłuszcze nasycone i tłuszcze trans, </a:t>
            </a:r>
            <a:r>
              <a:rPr lang="en" sz="1200" b="1" dirty="0">
                <a:solidFill>
                  <a:srgbClr val="ECECEC"/>
                </a:solidFill>
              </a:rPr>
              <a:t>może przyczynić się do stłuszczenia wątroby (NAFLD) </a:t>
            </a:r>
            <a:r>
              <a:rPr lang="en" sz="1200" dirty="0">
                <a:solidFill>
                  <a:srgbClr val="ECECEC"/>
                </a:solidFill>
              </a:rPr>
              <a:t>oraz </a:t>
            </a:r>
            <a:r>
              <a:rPr lang="en" sz="1200" b="1" dirty="0">
                <a:solidFill>
                  <a:srgbClr val="ECECEC"/>
                </a:solidFill>
              </a:rPr>
              <a:t>zwiększyć ryzyko zapalenia wątroby </a:t>
            </a:r>
            <a:r>
              <a:rPr lang="en" sz="1200" dirty="0">
                <a:solidFill>
                  <a:srgbClr val="ECECEC"/>
                </a:solidFill>
              </a:rPr>
              <a:t>(np. stłuszczenie wątroby alkoholowe).</a:t>
            </a:r>
            <a:endParaRPr lang="pl-PL" dirty="0">
              <a:solidFill>
                <a:srgbClr val="FFFFFF"/>
              </a:solidFill>
            </a:endParaRPr>
          </a:p>
        </p:txBody>
      </p:sp>
      <p:sp>
        <p:nvSpPr>
          <p:cNvPr id="839" name="Google Shape;839;p44"/>
          <p:cNvSpPr txBox="1">
            <a:spLocks noGrp="1"/>
          </p:cNvSpPr>
          <p:nvPr>
            <p:ph type="subTitle" idx="2"/>
          </p:nvPr>
        </p:nvSpPr>
        <p:spPr>
          <a:xfrm>
            <a:off x="1577114" y="2595607"/>
            <a:ext cx="2817263" cy="9868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sz="1200" dirty="0">
                <a:solidFill>
                  <a:srgbClr val="ECECEC"/>
                </a:solidFill>
              </a:rPr>
              <a:t>Nadmierne spożycie tłuszczów, zwłaszcza tłuszczów nasyconych, może </a:t>
            </a:r>
            <a:r>
              <a:rPr lang="en" sz="1200" b="1" dirty="0">
                <a:solidFill>
                  <a:srgbClr val="ECECEC"/>
                </a:solidFill>
              </a:rPr>
              <a:t>zwiększać insulinooporność </a:t>
            </a:r>
            <a:r>
              <a:rPr lang="en" sz="1200" dirty="0">
                <a:solidFill>
                  <a:srgbClr val="ECECEC"/>
                </a:solidFill>
              </a:rPr>
              <a:t>i</a:t>
            </a:r>
            <a:r>
              <a:rPr lang="en" sz="1200" b="1" dirty="0">
                <a:solidFill>
                  <a:srgbClr val="ECECEC"/>
                </a:solidFill>
              </a:rPr>
              <a:t> ryzyko rozwoju cukrzycy typu 2</a:t>
            </a:r>
            <a:r>
              <a:rPr lang="en" sz="1200" dirty="0">
                <a:solidFill>
                  <a:srgbClr val="ECECEC"/>
                </a:solidFill>
              </a:rPr>
              <a:t>.</a:t>
            </a:r>
            <a:endParaRPr lang="pl-PL" dirty="0">
              <a:solidFill>
                <a:srgbClr val="FFFFFF"/>
              </a:solidFill>
            </a:endParaRPr>
          </a:p>
        </p:txBody>
      </p:sp>
      <p:sp>
        <p:nvSpPr>
          <p:cNvPr id="840" name="Google Shape;840;p44"/>
          <p:cNvSpPr txBox="1">
            <a:spLocks noGrp="1"/>
          </p:cNvSpPr>
          <p:nvPr>
            <p:ph type="subTitle" idx="3"/>
          </p:nvPr>
        </p:nvSpPr>
        <p:spPr>
          <a:xfrm>
            <a:off x="1462815" y="1693929"/>
            <a:ext cx="3045863" cy="6443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sz="3000" dirty="0">
                <a:solidFill>
                  <a:srgbClr val="ECECEC"/>
                </a:solidFill>
              </a:rPr>
              <a:t>Cukrzyca typu 2</a:t>
            </a:r>
            <a:endParaRPr lang="pl-PL" sz="3000" dirty="0"/>
          </a:p>
        </p:txBody>
      </p:sp>
      <p:sp>
        <p:nvSpPr>
          <p:cNvPr id="841" name="Google Shape;841;p44"/>
          <p:cNvSpPr txBox="1">
            <a:spLocks noGrp="1"/>
          </p:cNvSpPr>
          <p:nvPr>
            <p:ph type="subTitle" idx="4"/>
          </p:nvPr>
        </p:nvSpPr>
        <p:spPr>
          <a:xfrm>
            <a:off x="4519962" y="1696903"/>
            <a:ext cx="3180334" cy="6443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sz="3000" dirty="0">
                <a:solidFill>
                  <a:srgbClr val="ECECEC"/>
                </a:solidFill>
              </a:rPr>
              <a:t>Choroby wątroby</a:t>
            </a:r>
            <a:endParaRPr lang="pl-PL" sz="3000" dirty="0"/>
          </a:p>
        </p:txBody>
      </p:sp>
      <p:grpSp>
        <p:nvGrpSpPr>
          <p:cNvPr id="846" name="Google Shape;846;p44"/>
          <p:cNvGrpSpPr/>
          <p:nvPr/>
        </p:nvGrpSpPr>
        <p:grpSpPr>
          <a:xfrm>
            <a:off x="623000" y="3015825"/>
            <a:ext cx="729025" cy="1268575"/>
            <a:chOff x="623000" y="3015825"/>
            <a:chExt cx="729025" cy="1268575"/>
          </a:xfrm>
        </p:grpSpPr>
        <p:grpSp>
          <p:nvGrpSpPr>
            <p:cNvPr id="847" name="Google Shape;847;p44"/>
            <p:cNvGrpSpPr/>
            <p:nvPr/>
          </p:nvGrpSpPr>
          <p:grpSpPr>
            <a:xfrm rot="1800099">
              <a:off x="867609" y="3589576"/>
              <a:ext cx="413412" cy="394781"/>
              <a:chOff x="812200" y="3836638"/>
              <a:chExt cx="522275" cy="498738"/>
            </a:xfrm>
          </p:grpSpPr>
          <p:sp>
            <p:nvSpPr>
              <p:cNvPr id="848" name="Google Shape;848;p44"/>
              <p:cNvSpPr/>
              <p:nvPr/>
            </p:nvSpPr>
            <p:spPr>
              <a:xfrm>
                <a:off x="812200" y="4208775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849" name="Google Shape;849;p44"/>
              <p:cNvCxnSpPr>
                <a:stCxn id="848" idx="7"/>
                <a:endCxn id="850" idx="2"/>
              </p:cNvCxnSpPr>
              <p:nvPr/>
            </p:nvCxnSpPr>
            <p:spPr>
              <a:xfrm rot="9000505" flipH="1">
                <a:off x="897888" y="4143727"/>
                <a:ext cx="172844" cy="4327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51" name="Google Shape;851;p44"/>
              <p:cNvSpPr/>
              <p:nvPr/>
            </p:nvSpPr>
            <p:spPr>
              <a:xfrm>
                <a:off x="1207875" y="4192250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852" name="Google Shape;852;p44"/>
              <p:cNvCxnSpPr>
                <a:stCxn id="851" idx="1"/>
                <a:endCxn id="850" idx="6"/>
              </p:cNvCxnSpPr>
              <p:nvPr/>
            </p:nvCxnSpPr>
            <p:spPr>
              <a:xfrm rot="9000372">
                <a:off x="1093806" y="4067840"/>
                <a:ext cx="94218" cy="17850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53" name="Google Shape;853;p44"/>
              <p:cNvSpPr/>
              <p:nvPr/>
            </p:nvSpPr>
            <p:spPr>
              <a:xfrm>
                <a:off x="988613" y="3836638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854" name="Google Shape;854;p44"/>
              <p:cNvCxnSpPr>
                <a:stCxn id="853" idx="4"/>
                <a:endCxn id="850" idx="0"/>
              </p:cNvCxnSpPr>
              <p:nvPr/>
            </p:nvCxnSpPr>
            <p:spPr>
              <a:xfrm rot="-1803427" flipH="1">
                <a:off x="1017771" y="3972415"/>
                <a:ext cx="68282" cy="11814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50" name="Google Shape;850;p44"/>
              <p:cNvSpPr/>
              <p:nvPr/>
            </p:nvSpPr>
            <p:spPr>
              <a:xfrm>
                <a:off x="1048361" y="4099700"/>
                <a:ext cx="7200" cy="72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855" name="Google Shape;855;p44"/>
            <p:cNvSpPr/>
            <p:nvPr/>
          </p:nvSpPr>
          <p:spPr>
            <a:xfrm>
              <a:off x="677375" y="3015825"/>
              <a:ext cx="71700" cy="71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6" name="Google Shape;856;p44"/>
            <p:cNvSpPr/>
            <p:nvPr/>
          </p:nvSpPr>
          <p:spPr>
            <a:xfrm>
              <a:off x="623000" y="4157800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57" name="Google Shape;857;p44"/>
          <p:cNvGrpSpPr/>
          <p:nvPr/>
        </p:nvGrpSpPr>
        <p:grpSpPr>
          <a:xfrm>
            <a:off x="7566300" y="1576124"/>
            <a:ext cx="965498" cy="849770"/>
            <a:chOff x="7566300" y="1576124"/>
            <a:chExt cx="965498" cy="849770"/>
          </a:xfrm>
        </p:grpSpPr>
        <p:sp>
          <p:nvSpPr>
            <p:cNvPr id="858" name="Google Shape;858;p44"/>
            <p:cNvSpPr/>
            <p:nvPr/>
          </p:nvSpPr>
          <p:spPr>
            <a:xfrm>
              <a:off x="8206950" y="2305888"/>
              <a:ext cx="41100" cy="4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859" name="Google Shape;859;p44"/>
            <p:cNvGrpSpPr/>
            <p:nvPr/>
          </p:nvGrpSpPr>
          <p:grpSpPr>
            <a:xfrm rot="1033444">
              <a:off x="7818650" y="1652909"/>
              <a:ext cx="624066" cy="696200"/>
              <a:chOff x="508644" y="3836638"/>
              <a:chExt cx="788361" cy="879485"/>
            </a:xfrm>
          </p:grpSpPr>
          <p:sp>
            <p:nvSpPr>
              <p:cNvPr id="860" name="Google Shape;860;p44"/>
              <p:cNvSpPr/>
              <p:nvPr/>
            </p:nvSpPr>
            <p:spPr>
              <a:xfrm>
                <a:off x="508644" y="4589522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861" name="Google Shape;861;p44"/>
              <p:cNvCxnSpPr>
                <a:stCxn id="860" idx="7"/>
                <a:endCxn id="862" idx="2"/>
              </p:cNvCxnSpPr>
              <p:nvPr/>
            </p:nvCxnSpPr>
            <p:spPr>
              <a:xfrm rot="9767628" flipH="1">
                <a:off x="551631" y="4178604"/>
                <a:ext cx="561845" cy="35431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63" name="Google Shape;863;p44"/>
              <p:cNvSpPr/>
              <p:nvPr/>
            </p:nvSpPr>
            <p:spPr>
              <a:xfrm>
                <a:off x="1170404" y="4218525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864" name="Google Shape;864;p44"/>
              <p:cNvCxnSpPr>
                <a:stCxn id="863" idx="1"/>
                <a:endCxn id="862" idx="6"/>
              </p:cNvCxnSpPr>
              <p:nvPr/>
            </p:nvCxnSpPr>
            <p:spPr>
              <a:xfrm rot="9764354">
                <a:off x="1078214" y="4086471"/>
                <a:ext cx="87961" cy="16738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65" name="Google Shape;865;p44"/>
              <p:cNvSpPr/>
              <p:nvPr/>
            </p:nvSpPr>
            <p:spPr>
              <a:xfrm>
                <a:off x="988613" y="3836638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866" name="Google Shape;866;p44"/>
              <p:cNvCxnSpPr>
                <a:stCxn id="865" idx="4"/>
                <a:endCxn id="862" idx="0"/>
              </p:cNvCxnSpPr>
              <p:nvPr/>
            </p:nvCxnSpPr>
            <p:spPr>
              <a:xfrm rot="-1033649" flipH="1">
                <a:off x="1031654" y="3966299"/>
                <a:ext cx="40518" cy="13037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62" name="Google Shape;862;p44"/>
              <p:cNvSpPr/>
              <p:nvPr/>
            </p:nvSpPr>
            <p:spPr>
              <a:xfrm>
                <a:off x="1048361" y="4099700"/>
                <a:ext cx="7200" cy="72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867" name="Google Shape;867;p44"/>
            <p:cNvSpPr/>
            <p:nvPr/>
          </p:nvSpPr>
          <p:spPr>
            <a:xfrm>
              <a:off x="7566300" y="1739963"/>
              <a:ext cx="41100" cy="4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8588130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br>
              <a:rPr lang="en"/>
            </a:br>
            <a:endParaRPr lang="en"/>
          </a:p>
        </p:txBody>
      </p:sp>
      <p:sp>
        <p:nvSpPr>
          <p:cNvPr id="838" name="Google Shape;838;p44"/>
          <p:cNvSpPr txBox="1">
            <a:spLocks noGrp="1"/>
          </p:cNvSpPr>
          <p:nvPr>
            <p:ph type="subTitle" idx="1"/>
          </p:nvPr>
        </p:nvSpPr>
        <p:spPr>
          <a:xfrm>
            <a:off x="4538863" y="2815836"/>
            <a:ext cx="3180333" cy="1027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sz="1200" dirty="0">
                <a:solidFill>
                  <a:srgbClr val="ECECEC"/>
                </a:solidFill>
              </a:rPr>
              <a:t>Nadmiar tłuszczów w </a:t>
            </a:r>
            <a:r>
              <a:rPr lang="en" sz="1200" b="1" dirty="0">
                <a:solidFill>
                  <a:srgbClr val="ECECEC"/>
                </a:solidFill>
              </a:rPr>
              <a:t>diecie może zaburzać metabolizm</a:t>
            </a:r>
            <a:r>
              <a:rPr lang="en" sz="1200" dirty="0">
                <a:solidFill>
                  <a:srgbClr val="ECECEC"/>
                </a:solidFill>
              </a:rPr>
              <a:t>, prowadząc </a:t>
            </a:r>
            <a:r>
              <a:rPr lang="en" sz="1200" b="1" dirty="0">
                <a:solidFill>
                  <a:srgbClr val="ECECEC"/>
                </a:solidFill>
              </a:rPr>
              <a:t>do różnych problemów zdrowotnych</a:t>
            </a:r>
            <a:r>
              <a:rPr lang="en" sz="1200" dirty="0">
                <a:solidFill>
                  <a:srgbClr val="ECECEC"/>
                </a:solidFill>
              </a:rPr>
              <a:t>, w tym </a:t>
            </a:r>
            <a:r>
              <a:rPr lang="en" sz="1200" b="1" dirty="0">
                <a:solidFill>
                  <a:srgbClr val="ECECEC"/>
                </a:solidFill>
              </a:rPr>
              <a:t>dyslipidemii</a:t>
            </a:r>
            <a:r>
              <a:rPr lang="en" sz="1200" dirty="0">
                <a:solidFill>
                  <a:srgbClr val="ECECEC"/>
                </a:solidFill>
              </a:rPr>
              <a:t>, </a:t>
            </a:r>
            <a:r>
              <a:rPr lang="en" sz="1200" b="1" dirty="0">
                <a:solidFill>
                  <a:srgbClr val="ECECEC"/>
                </a:solidFill>
              </a:rPr>
              <a:t>insulinooporności</a:t>
            </a:r>
            <a:r>
              <a:rPr lang="en" sz="1200" dirty="0">
                <a:solidFill>
                  <a:srgbClr val="ECECEC"/>
                </a:solidFill>
              </a:rPr>
              <a:t> czy </a:t>
            </a:r>
            <a:r>
              <a:rPr lang="en" sz="1200" b="1" dirty="0">
                <a:solidFill>
                  <a:srgbClr val="ECECEC"/>
                </a:solidFill>
              </a:rPr>
              <a:t>zaburzeń hormonalnych</a:t>
            </a:r>
            <a:r>
              <a:rPr lang="en" sz="1200" dirty="0">
                <a:solidFill>
                  <a:srgbClr val="ECECEC"/>
                </a:solidFill>
              </a:rPr>
              <a:t>.</a:t>
            </a:r>
            <a:endParaRPr lang="en-US" dirty="0"/>
          </a:p>
        </p:txBody>
      </p:sp>
      <p:sp>
        <p:nvSpPr>
          <p:cNvPr id="839" name="Google Shape;839;p44"/>
          <p:cNvSpPr txBox="1">
            <a:spLocks noGrp="1"/>
          </p:cNvSpPr>
          <p:nvPr>
            <p:ph type="subTitle" idx="2"/>
          </p:nvPr>
        </p:nvSpPr>
        <p:spPr>
          <a:xfrm>
            <a:off x="1724240" y="2834246"/>
            <a:ext cx="2588663" cy="1027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sz="1200" dirty="0">
                <a:solidFill>
                  <a:srgbClr val="ECECEC"/>
                </a:solidFill>
              </a:rPr>
              <a:t>Spożycie nadmiaru tłuszczów </a:t>
            </a:r>
            <a:r>
              <a:rPr lang="en" sz="1200" b="1" dirty="0">
                <a:solidFill>
                  <a:srgbClr val="ECECEC"/>
                </a:solidFill>
              </a:rPr>
              <a:t>może prowadzić do zaburzeń trawiennych</a:t>
            </a:r>
            <a:r>
              <a:rPr lang="en" sz="1200" dirty="0">
                <a:solidFill>
                  <a:srgbClr val="ECECEC"/>
                </a:solidFill>
              </a:rPr>
              <a:t>, takich jak </a:t>
            </a:r>
            <a:r>
              <a:rPr lang="en" sz="1200" b="1" dirty="0">
                <a:solidFill>
                  <a:srgbClr val="ECECEC"/>
                </a:solidFill>
              </a:rPr>
              <a:t>biegunka</a:t>
            </a:r>
            <a:r>
              <a:rPr lang="en" sz="1200" dirty="0">
                <a:solidFill>
                  <a:srgbClr val="ECECEC"/>
                </a:solidFill>
              </a:rPr>
              <a:t>, </a:t>
            </a:r>
            <a:r>
              <a:rPr lang="en" sz="1200" b="1" dirty="0">
                <a:solidFill>
                  <a:srgbClr val="ECECEC"/>
                </a:solidFill>
              </a:rPr>
              <a:t>zaparcia</a:t>
            </a:r>
            <a:r>
              <a:rPr lang="en" sz="1200" dirty="0">
                <a:solidFill>
                  <a:srgbClr val="ECECEC"/>
                </a:solidFill>
              </a:rPr>
              <a:t> czy </a:t>
            </a:r>
            <a:r>
              <a:rPr lang="en" sz="1200" b="1" dirty="0">
                <a:solidFill>
                  <a:srgbClr val="ECECEC"/>
                </a:solidFill>
              </a:rPr>
              <a:t>zespół jelita drażliwego</a:t>
            </a:r>
            <a:r>
              <a:rPr lang="en" sz="1200" dirty="0">
                <a:solidFill>
                  <a:srgbClr val="ECECEC"/>
                </a:solidFill>
              </a:rPr>
              <a:t>.</a:t>
            </a:r>
            <a:endParaRPr lang="pl-PL" dirty="0">
              <a:solidFill>
                <a:srgbClr val="FFFFFF"/>
              </a:solidFill>
            </a:endParaRPr>
          </a:p>
        </p:txBody>
      </p:sp>
      <p:sp>
        <p:nvSpPr>
          <p:cNvPr id="840" name="Google Shape;840;p44"/>
          <p:cNvSpPr txBox="1">
            <a:spLocks noGrp="1"/>
          </p:cNvSpPr>
          <p:nvPr>
            <p:ph type="subTitle" idx="3"/>
          </p:nvPr>
        </p:nvSpPr>
        <p:spPr>
          <a:xfrm>
            <a:off x="2195871" y="1408086"/>
            <a:ext cx="1645400" cy="12170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sz="3000" dirty="0">
                <a:solidFill>
                  <a:srgbClr val="ECECEC"/>
                </a:solidFill>
              </a:rPr>
              <a:t>Choroby jelitowe</a:t>
            </a:r>
            <a:endParaRPr lang="pl-PL" sz="3000" dirty="0"/>
          </a:p>
        </p:txBody>
      </p:sp>
      <p:sp>
        <p:nvSpPr>
          <p:cNvPr id="841" name="Google Shape;841;p44"/>
          <p:cNvSpPr txBox="1">
            <a:spLocks noGrp="1"/>
          </p:cNvSpPr>
          <p:nvPr>
            <p:ph type="subTitle" idx="4"/>
          </p:nvPr>
        </p:nvSpPr>
        <p:spPr>
          <a:xfrm>
            <a:off x="4891848" y="1432253"/>
            <a:ext cx="2474361" cy="11754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sz="3000" dirty="0">
                <a:solidFill>
                  <a:srgbClr val="ECECEC"/>
                </a:solidFill>
              </a:rPr>
              <a:t>Zaburzenia metaboliczne</a:t>
            </a:r>
            <a:endParaRPr lang="pl-PL" sz="3000" dirty="0"/>
          </a:p>
        </p:txBody>
      </p:sp>
      <p:grpSp>
        <p:nvGrpSpPr>
          <p:cNvPr id="846" name="Google Shape;846;p44"/>
          <p:cNvGrpSpPr/>
          <p:nvPr/>
        </p:nvGrpSpPr>
        <p:grpSpPr>
          <a:xfrm>
            <a:off x="623000" y="3015825"/>
            <a:ext cx="729025" cy="1268575"/>
            <a:chOff x="623000" y="3015825"/>
            <a:chExt cx="729025" cy="1268575"/>
          </a:xfrm>
        </p:grpSpPr>
        <p:grpSp>
          <p:nvGrpSpPr>
            <p:cNvPr id="847" name="Google Shape;847;p44"/>
            <p:cNvGrpSpPr/>
            <p:nvPr/>
          </p:nvGrpSpPr>
          <p:grpSpPr>
            <a:xfrm rot="1800099">
              <a:off x="867609" y="3589576"/>
              <a:ext cx="413412" cy="394781"/>
              <a:chOff x="812200" y="3836638"/>
              <a:chExt cx="522275" cy="498738"/>
            </a:xfrm>
          </p:grpSpPr>
          <p:sp>
            <p:nvSpPr>
              <p:cNvPr id="848" name="Google Shape;848;p44"/>
              <p:cNvSpPr/>
              <p:nvPr/>
            </p:nvSpPr>
            <p:spPr>
              <a:xfrm>
                <a:off x="812200" y="4208775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849" name="Google Shape;849;p44"/>
              <p:cNvCxnSpPr>
                <a:stCxn id="848" idx="7"/>
                <a:endCxn id="850" idx="2"/>
              </p:cNvCxnSpPr>
              <p:nvPr/>
            </p:nvCxnSpPr>
            <p:spPr>
              <a:xfrm rot="9000505" flipH="1">
                <a:off x="897888" y="4143727"/>
                <a:ext cx="172844" cy="4327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51" name="Google Shape;851;p44"/>
              <p:cNvSpPr/>
              <p:nvPr/>
            </p:nvSpPr>
            <p:spPr>
              <a:xfrm>
                <a:off x="1207875" y="4192250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852" name="Google Shape;852;p44"/>
              <p:cNvCxnSpPr>
                <a:stCxn id="851" idx="1"/>
                <a:endCxn id="850" idx="6"/>
              </p:cNvCxnSpPr>
              <p:nvPr/>
            </p:nvCxnSpPr>
            <p:spPr>
              <a:xfrm rot="9000372">
                <a:off x="1093806" y="4067840"/>
                <a:ext cx="94218" cy="17850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53" name="Google Shape;853;p44"/>
              <p:cNvSpPr/>
              <p:nvPr/>
            </p:nvSpPr>
            <p:spPr>
              <a:xfrm>
                <a:off x="988613" y="3836638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854" name="Google Shape;854;p44"/>
              <p:cNvCxnSpPr>
                <a:stCxn id="853" idx="4"/>
                <a:endCxn id="850" idx="0"/>
              </p:cNvCxnSpPr>
              <p:nvPr/>
            </p:nvCxnSpPr>
            <p:spPr>
              <a:xfrm rot="-1803427" flipH="1">
                <a:off x="1017771" y="3972415"/>
                <a:ext cx="68282" cy="11814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50" name="Google Shape;850;p44"/>
              <p:cNvSpPr/>
              <p:nvPr/>
            </p:nvSpPr>
            <p:spPr>
              <a:xfrm>
                <a:off x="1048361" y="4099700"/>
                <a:ext cx="7200" cy="72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855" name="Google Shape;855;p44"/>
            <p:cNvSpPr/>
            <p:nvPr/>
          </p:nvSpPr>
          <p:spPr>
            <a:xfrm>
              <a:off x="677375" y="3015825"/>
              <a:ext cx="71700" cy="71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6" name="Google Shape;856;p44"/>
            <p:cNvSpPr/>
            <p:nvPr/>
          </p:nvSpPr>
          <p:spPr>
            <a:xfrm>
              <a:off x="623000" y="4157800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857" name="Google Shape;857;p44"/>
          <p:cNvGrpSpPr/>
          <p:nvPr/>
        </p:nvGrpSpPr>
        <p:grpSpPr>
          <a:xfrm>
            <a:off x="7566300" y="1576124"/>
            <a:ext cx="965498" cy="849770"/>
            <a:chOff x="7566300" y="1576124"/>
            <a:chExt cx="965498" cy="849770"/>
          </a:xfrm>
        </p:grpSpPr>
        <p:sp>
          <p:nvSpPr>
            <p:cNvPr id="858" name="Google Shape;858;p44"/>
            <p:cNvSpPr/>
            <p:nvPr/>
          </p:nvSpPr>
          <p:spPr>
            <a:xfrm>
              <a:off x="8206950" y="2305888"/>
              <a:ext cx="41100" cy="4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859" name="Google Shape;859;p44"/>
            <p:cNvGrpSpPr/>
            <p:nvPr/>
          </p:nvGrpSpPr>
          <p:grpSpPr>
            <a:xfrm rot="1033444">
              <a:off x="7818650" y="1652909"/>
              <a:ext cx="624066" cy="696200"/>
              <a:chOff x="508644" y="3836638"/>
              <a:chExt cx="788361" cy="879485"/>
            </a:xfrm>
          </p:grpSpPr>
          <p:sp>
            <p:nvSpPr>
              <p:cNvPr id="860" name="Google Shape;860;p44"/>
              <p:cNvSpPr/>
              <p:nvPr/>
            </p:nvSpPr>
            <p:spPr>
              <a:xfrm>
                <a:off x="508644" y="4589522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861" name="Google Shape;861;p44"/>
              <p:cNvCxnSpPr>
                <a:stCxn id="860" idx="7"/>
                <a:endCxn id="862" idx="2"/>
              </p:cNvCxnSpPr>
              <p:nvPr/>
            </p:nvCxnSpPr>
            <p:spPr>
              <a:xfrm rot="9767628" flipH="1">
                <a:off x="551631" y="4178604"/>
                <a:ext cx="561845" cy="35431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63" name="Google Shape;863;p44"/>
              <p:cNvSpPr/>
              <p:nvPr/>
            </p:nvSpPr>
            <p:spPr>
              <a:xfrm>
                <a:off x="1170404" y="4218525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864" name="Google Shape;864;p44"/>
              <p:cNvCxnSpPr>
                <a:stCxn id="863" idx="1"/>
                <a:endCxn id="862" idx="6"/>
              </p:cNvCxnSpPr>
              <p:nvPr/>
            </p:nvCxnSpPr>
            <p:spPr>
              <a:xfrm rot="9764354">
                <a:off x="1078214" y="4086471"/>
                <a:ext cx="87961" cy="16738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65" name="Google Shape;865;p44"/>
              <p:cNvSpPr/>
              <p:nvPr/>
            </p:nvSpPr>
            <p:spPr>
              <a:xfrm>
                <a:off x="988613" y="3836638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cxnSp>
            <p:nvCxnSpPr>
              <p:cNvPr id="866" name="Google Shape;866;p44"/>
              <p:cNvCxnSpPr>
                <a:stCxn id="865" idx="4"/>
                <a:endCxn id="862" idx="0"/>
              </p:cNvCxnSpPr>
              <p:nvPr/>
            </p:nvCxnSpPr>
            <p:spPr>
              <a:xfrm rot="-1033649" flipH="1">
                <a:off x="1031654" y="3966299"/>
                <a:ext cx="40518" cy="13037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62" name="Google Shape;862;p44"/>
              <p:cNvSpPr/>
              <p:nvPr/>
            </p:nvSpPr>
            <p:spPr>
              <a:xfrm>
                <a:off x="1048361" y="4099700"/>
                <a:ext cx="7200" cy="72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867" name="Google Shape;867;p44"/>
            <p:cNvSpPr/>
            <p:nvPr/>
          </p:nvSpPr>
          <p:spPr>
            <a:xfrm>
              <a:off x="7566300" y="1739963"/>
              <a:ext cx="41100" cy="4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3059588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41"/>
          <p:cNvSpPr txBox="1">
            <a:spLocks noGrp="1"/>
          </p:cNvSpPr>
          <p:nvPr>
            <p:ph type="title"/>
          </p:nvPr>
        </p:nvSpPr>
        <p:spPr>
          <a:xfrm>
            <a:off x="3594075" y="1240948"/>
            <a:ext cx="4946700" cy="19210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Zastosowania</a:t>
            </a:r>
            <a:endParaRPr dirty="0"/>
          </a:p>
        </p:txBody>
      </p:sp>
      <p:sp>
        <p:nvSpPr>
          <p:cNvPr id="763" name="Google Shape;763;p41"/>
          <p:cNvSpPr txBox="1">
            <a:spLocks noGrp="1"/>
          </p:cNvSpPr>
          <p:nvPr>
            <p:ph type="title" idx="2"/>
          </p:nvPr>
        </p:nvSpPr>
        <p:spPr>
          <a:xfrm>
            <a:off x="5241375" y="1150363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13</a:t>
            </a:r>
            <a:endParaRPr dirty="0"/>
          </a:p>
        </p:txBody>
      </p:sp>
      <p:grpSp>
        <p:nvGrpSpPr>
          <p:cNvPr id="765" name="Google Shape;765;p41"/>
          <p:cNvGrpSpPr/>
          <p:nvPr/>
        </p:nvGrpSpPr>
        <p:grpSpPr>
          <a:xfrm>
            <a:off x="649925" y="568291"/>
            <a:ext cx="2862268" cy="4006920"/>
            <a:chOff x="649925" y="346178"/>
            <a:chExt cx="2862268" cy="4006920"/>
          </a:xfrm>
        </p:grpSpPr>
        <p:pic>
          <p:nvPicPr>
            <p:cNvPr id="766" name="Google Shape;766;p4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19174" y="346178"/>
              <a:ext cx="945976" cy="9558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7" name="Google Shape;767;p4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19759" y="2458879"/>
              <a:ext cx="530399" cy="607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8" name="Google Shape;768;p4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5653896">
              <a:off x="1975508" y="1242301"/>
              <a:ext cx="748166" cy="6070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9" name="Google Shape;769;p4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55515" y="3746026"/>
              <a:ext cx="658875" cy="6070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0" name="Google Shape;770;p4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-5915897">
              <a:off x="2016163" y="2548016"/>
              <a:ext cx="1475624" cy="13105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1" name="Google Shape;771;p41"/>
            <p:cNvSpPr/>
            <p:nvPr/>
          </p:nvSpPr>
          <p:spPr>
            <a:xfrm>
              <a:off x="649925" y="1545025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1"/>
            <p:cNvSpPr/>
            <p:nvPr/>
          </p:nvSpPr>
          <p:spPr>
            <a:xfrm>
              <a:off x="692675" y="3318588"/>
              <a:ext cx="41100" cy="4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3" name="Google Shape;773;p41"/>
            <p:cNvGrpSpPr/>
            <p:nvPr/>
          </p:nvGrpSpPr>
          <p:grpSpPr>
            <a:xfrm rot="1800099">
              <a:off x="1534847" y="2064576"/>
              <a:ext cx="413412" cy="394781"/>
              <a:chOff x="812200" y="3836638"/>
              <a:chExt cx="522275" cy="498738"/>
            </a:xfrm>
          </p:grpSpPr>
          <p:sp>
            <p:nvSpPr>
              <p:cNvPr id="774" name="Google Shape;774;p41"/>
              <p:cNvSpPr/>
              <p:nvPr/>
            </p:nvSpPr>
            <p:spPr>
              <a:xfrm>
                <a:off x="812200" y="4208775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75" name="Google Shape;775;p41"/>
              <p:cNvCxnSpPr>
                <a:stCxn id="774" idx="7"/>
                <a:endCxn id="776" idx="2"/>
              </p:cNvCxnSpPr>
              <p:nvPr/>
            </p:nvCxnSpPr>
            <p:spPr>
              <a:xfrm rot="9000505" flipH="1">
                <a:off x="897888" y="4143727"/>
                <a:ext cx="172844" cy="4327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7" name="Google Shape;777;p41"/>
              <p:cNvSpPr/>
              <p:nvPr/>
            </p:nvSpPr>
            <p:spPr>
              <a:xfrm>
                <a:off x="1207875" y="4192250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78" name="Google Shape;778;p41"/>
              <p:cNvCxnSpPr>
                <a:stCxn id="777" idx="1"/>
                <a:endCxn id="776" idx="6"/>
              </p:cNvCxnSpPr>
              <p:nvPr/>
            </p:nvCxnSpPr>
            <p:spPr>
              <a:xfrm rot="9000372">
                <a:off x="1093806" y="4067840"/>
                <a:ext cx="94218" cy="17850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9" name="Google Shape;779;p41"/>
              <p:cNvSpPr/>
              <p:nvPr/>
            </p:nvSpPr>
            <p:spPr>
              <a:xfrm>
                <a:off x="988613" y="3836638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80" name="Google Shape;780;p41"/>
              <p:cNvCxnSpPr>
                <a:stCxn id="779" idx="4"/>
                <a:endCxn id="776" idx="0"/>
              </p:cNvCxnSpPr>
              <p:nvPr/>
            </p:nvCxnSpPr>
            <p:spPr>
              <a:xfrm rot="-1803427" flipH="1">
                <a:off x="1017771" y="3972415"/>
                <a:ext cx="68282" cy="11814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6" name="Google Shape;776;p41"/>
              <p:cNvSpPr/>
              <p:nvPr/>
            </p:nvSpPr>
            <p:spPr>
              <a:xfrm>
                <a:off x="1048361" y="4099700"/>
                <a:ext cx="7200" cy="72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1" name="Google Shape;781;p41"/>
            <p:cNvSpPr/>
            <p:nvPr/>
          </p:nvSpPr>
          <p:spPr>
            <a:xfrm>
              <a:off x="692675" y="2025163"/>
              <a:ext cx="41100" cy="4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1"/>
            <p:cNvSpPr/>
            <p:nvPr/>
          </p:nvSpPr>
          <p:spPr>
            <a:xfrm>
              <a:off x="1668000" y="3318600"/>
              <a:ext cx="71700" cy="71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1"/>
            <p:cNvSpPr/>
            <p:nvPr/>
          </p:nvSpPr>
          <p:spPr>
            <a:xfrm>
              <a:off x="1835725" y="4140613"/>
              <a:ext cx="41100" cy="4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1"/>
            <p:cNvSpPr/>
            <p:nvPr/>
          </p:nvSpPr>
          <p:spPr>
            <a:xfrm>
              <a:off x="1186225" y="1941288"/>
              <a:ext cx="41100" cy="4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1"/>
            <p:cNvSpPr/>
            <p:nvPr/>
          </p:nvSpPr>
          <p:spPr>
            <a:xfrm>
              <a:off x="1498275" y="3521200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6" name="Google Shape;786;p41"/>
            <p:cNvGrpSpPr/>
            <p:nvPr/>
          </p:nvGrpSpPr>
          <p:grpSpPr>
            <a:xfrm rot="4980310">
              <a:off x="2279951" y="447381"/>
              <a:ext cx="483690" cy="532357"/>
              <a:chOff x="691835" y="3836638"/>
              <a:chExt cx="611034" cy="672514"/>
            </a:xfrm>
          </p:grpSpPr>
          <p:sp>
            <p:nvSpPr>
              <p:cNvPr id="787" name="Google Shape;787;p41"/>
              <p:cNvSpPr/>
              <p:nvPr/>
            </p:nvSpPr>
            <p:spPr>
              <a:xfrm>
                <a:off x="691835" y="4382552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88" name="Google Shape;788;p41"/>
              <p:cNvCxnSpPr>
                <a:stCxn id="787" idx="7"/>
                <a:endCxn id="789" idx="2"/>
              </p:cNvCxnSpPr>
              <p:nvPr/>
            </p:nvCxnSpPr>
            <p:spPr>
              <a:xfrm rot="-4981137">
                <a:off x="761187" y="4146966"/>
                <a:ext cx="325815" cy="21035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0" name="Google Shape;790;p41"/>
              <p:cNvSpPr/>
              <p:nvPr/>
            </p:nvSpPr>
            <p:spPr>
              <a:xfrm>
                <a:off x="1176270" y="4283199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91" name="Google Shape;791;p41"/>
              <p:cNvCxnSpPr>
                <a:stCxn id="790" idx="1"/>
                <a:endCxn id="789" idx="6"/>
              </p:cNvCxnSpPr>
              <p:nvPr/>
            </p:nvCxnSpPr>
            <p:spPr>
              <a:xfrm rot="5818979" flipH="1">
                <a:off x="1035142" y="4121283"/>
                <a:ext cx="180136" cy="1623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2" name="Google Shape;792;p41"/>
              <p:cNvSpPr/>
              <p:nvPr/>
            </p:nvSpPr>
            <p:spPr>
              <a:xfrm>
                <a:off x="988613" y="3836638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93" name="Google Shape;793;p41"/>
              <p:cNvCxnSpPr>
                <a:stCxn id="792" idx="4"/>
                <a:endCxn id="789" idx="0"/>
              </p:cNvCxnSpPr>
              <p:nvPr/>
            </p:nvCxnSpPr>
            <p:spPr>
              <a:xfrm rot="-4980057" flipH="1">
                <a:off x="984208" y="4023171"/>
                <a:ext cx="135409" cy="1663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89" name="Google Shape;789;p41"/>
              <p:cNvSpPr/>
              <p:nvPr/>
            </p:nvSpPr>
            <p:spPr>
              <a:xfrm>
                <a:off x="1048361" y="4099700"/>
                <a:ext cx="7200" cy="72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Podtytuł 2">
            <a:extLst>
              <a:ext uri="{FF2B5EF4-FFF2-40B4-BE49-F238E27FC236}">
                <a16:creationId xmlns:a16="http://schemas.microsoft.com/office/drawing/2014/main" id="{F5B682B7-77F5-CD40-618D-5B2011080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7571" y="5622543"/>
            <a:ext cx="4178400" cy="440400"/>
          </a:xfrm>
        </p:spPr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052333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ole tekstowe 25">
            <a:extLst>
              <a:ext uri="{FF2B5EF4-FFF2-40B4-BE49-F238E27FC236}">
                <a16:creationId xmlns:a16="http://schemas.microsoft.com/office/drawing/2014/main" id="{B6B73FC7-F568-D982-F381-776BECED9607}"/>
              </a:ext>
            </a:extLst>
          </p:cNvPr>
          <p:cNvSpPr txBox="1"/>
          <p:nvPr/>
        </p:nvSpPr>
        <p:spPr>
          <a:xfrm>
            <a:off x="1223772" y="623329"/>
            <a:ext cx="669645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3000" b="1" dirty="0">
                <a:solidFill>
                  <a:srgbClr val="FFFFFF"/>
                </a:solidFill>
                <a:latin typeface="Titillium Web" panose="00000500000000000000" pitchFamily="2" charset="-18"/>
              </a:rPr>
              <a:t>Jakie zastosowanie mają tłuszcze?</a:t>
            </a: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B32C1D51-E324-931B-F924-414A4B7F09EF}"/>
              </a:ext>
            </a:extLst>
          </p:cNvPr>
          <p:cNvSpPr txBox="1"/>
          <p:nvPr/>
        </p:nvSpPr>
        <p:spPr>
          <a:xfrm>
            <a:off x="1685544" y="1871558"/>
            <a:ext cx="5772912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F8F8F8"/>
              </a:buClr>
              <a:buFont typeface="Arial" panose="020B0604020202020204" pitchFamily="34" charset="0"/>
              <a:buChar char="•"/>
            </a:pPr>
            <a:r>
              <a:rPr lang="pl-PL" sz="17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iro"/>
                <a:cs typeface="Arial" panose="020B0604020202020204" pitchFamily="34" charset="0"/>
              </a:rPr>
              <a:t>W przemyśle chemicznym</a:t>
            </a:r>
            <a:r>
              <a:rPr lang="pl-PL" sz="1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iro"/>
                <a:cs typeface="Arial" panose="020B0604020202020204" pitchFamily="34" charset="0"/>
              </a:rPr>
              <a:t>: do wyrobu glicerolu, stearyny, mydeł, smarów, pokostów i farb olejnych, środków chroniących metale przed korozją.</a:t>
            </a:r>
          </a:p>
          <a:p>
            <a:pPr marL="285750" indent="-285750">
              <a:buClr>
                <a:srgbClr val="F8F8F8"/>
              </a:buClr>
              <a:buFont typeface="Arial" panose="020B0604020202020204" pitchFamily="34" charset="0"/>
              <a:buChar char="•"/>
            </a:pPr>
            <a:r>
              <a:rPr lang="pl-PL" sz="17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iro"/>
                <a:cs typeface="Arial" panose="020B0604020202020204" pitchFamily="34" charset="0"/>
              </a:rPr>
              <a:t>W przemyśle farmaceutycznym</a:t>
            </a:r>
            <a:r>
              <a:rPr lang="pl-PL" sz="17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iro"/>
                <a:cs typeface="Arial" panose="020B0604020202020204" pitchFamily="34" charset="0"/>
              </a:rPr>
              <a:t>: do wyrobu maści, czopków i plastrów.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04D9F78-4144-BFFA-DD9A-9708CED0A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991" y="3373582"/>
            <a:ext cx="490457" cy="108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1F54818-B171-E20A-DCDF-6624FC698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28" y="3407360"/>
            <a:ext cx="1218623" cy="157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E9E9E78-4185-ED8E-B0C6-A664D181A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508" y="3810725"/>
            <a:ext cx="1155123" cy="77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5AEAB63C-543C-3560-BA31-C932B7CF6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636" y="3493225"/>
            <a:ext cx="1087582" cy="1087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1A45E356-9483-B0BD-F44A-3A3A20128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276" y="3407360"/>
            <a:ext cx="828409" cy="118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04EE15BE-90F3-6D00-C76D-A65C28B9A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497" y="3604495"/>
            <a:ext cx="986828" cy="98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664C3821-D502-6364-D26B-93A9B9E1C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759" y="3914775"/>
            <a:ext cx="865328" cy="86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4067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Spis treści</a:t>
            </a:r>
            <a:endParaRPr dirty="0"/>
          </a:p>
        </p:txBody>
      </p:sp>
      <p:sp>
        <p:nvSpPr>
          <p:cNvPr id="673" name="Google Shape;673;p38"/>
          <p:cNvSpPr txBox="1">
            <a:spLocks noGrp="1"/>
          </p:cNvSpPr>
          <p:nvPr>
            <p:ph type="subTitle" idx="5"/>
          </p:nvPr>
        </p:nvSpPr>
        <p:spPr>
          <a:xfrm>
            <a:off x="3920798" y="571764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674" name="Google Shape;674;p38"/>
          <p:cNvSpPr txBox="1">
            <a:spLocks noGrp="1"/>
          </p:cNvSpPr>
          <p:nvPr>
            <p:ph type="subTitle" idx="6"/>
          </p:nvPr>
        </p:nvSpPr>
        <p:spPr>
          <a:xfrm>
            <a:off x="3419250" y="2706571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Dowiadujemy się o możliwościach tłuszczów.</a:t>
            </a:r>
            <a:endParaRPr dirty="0"/>
          </a:p>
        </p:txBody>
      </p:sp>
      <p:sp>
        <p:nvSpPr>
          <p:cNvPr id="675" name="Google Shape;675;p38"/>
          <p:cNvSpPr txBox="1">
            <a:spLocks noGrp="1"/>
          </p:cNvSpPr>
          <p:nvPr>
            <p:ph type="title" idx="7"/>
          </p:nvPr>
        </p:nvSpPr>
        <p:spPr>
          <a:xfrm>
            <a:off x="4605885" y="5561714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7" name="Google Shape;677;p38"/>
          <p:cNvSpPr txBox="1">
            <a:spLocks noGrp="1"/>
          </p:cNvSpPr>
          <p:nvPr>
            <p:ph type="title" idx="9"/>
          </p:nvPr>
        </p:nvSpPr>
        <p:spPr>
          <a:xfrm>
            <a:off x="4613400" y="583085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0" name="Google Shape;680;p38"/>
          <p:cNvSpPr txBox="1">
            <a:spLocks noGrp="1"/>
          </p:cNvSpPr>
          <p:nvPr>
            <p:ph type="title" idx="15"/>
          </p:nvPr>
        </p:nvSpPr>
        <p:spPr>
          <a:xfrm>
            <a:off x="4204650" y="1871937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13</a:t>
            </a:r>
            <a:endParaRPr dirty="0"/>
          </a:p>
        </p:txBody>
      </p:sp>
      <p:sp>
        <p:nvSpPr>
          <p:cNvPr id="683" name="Google Shape;683;p38"/>
          <p:cNvSpPr txBox="1">
            <a:spLocks noGrp="1"/>
          </p:cNvSpPr>
          <p:nvPr>
            <p:ph type="subTitle" idx="18"/>
          </p:nvPr>
        </p:nvSpPr>
        <p:spPr>
          <a:xfrm>
            <a:off x="3851576" y="573044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4" name="Google Shape;684;p38"/>
          <p:cNvSpPr txBox="1">
            <a:spLocks noGrp="1"/>
          </p:cNvSpPr>
          <p:nvPr>
            <p:ph type="subTitle" idx="19"/>
          </p:nvPr>
        </p:nvSpPr>
        <p:spPr>
          <a:xfrm>
            <a:off x="3747155" y="5755506"/>
            <a:ext cx="2788841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6" name="Google Shape;686;p38"/>
          <p:cNvSpPr txBox="1">
            <a:spLocks noGrp="1"/>
          </p:cNvSpPr>
          <p:nvPr>
            <p:ph type="subTitle" idx="21"/>
          </p:nvPr>
        </p:nvSpPr>
        <p:spPr>
          <a:xfrm>
            <a:off x="3419250" y="2319546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Zastosowania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991BE6E-7F45-99B1-78F3-4444D3754E94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3701279" y="5666418"/>
            <a:ext cx="2305500" cy="572700"/>
          </a:xfrm>
        </p:spPr>
        <p:txBody>
          <a:bodyPr/>
          <a:lstStyle/>
          <a:p>
            <a:endParaRPr lang="pl-PL" dirty="0"/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693D32F3-8146-B46D-C125-C160004DD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1338" y="5730440"/>
            <a:ext cx="2305500" cy="572700"/>
          </a:xfrm>
        </p:spPr>
        <p:txBody>
          <a:bodyPr/>
          <a:lstStyle/>
          <a:p>
            <a:endParaRPr lang="pl-PL"/>
          </a:p>
        </p:txBody>
      </p:sp>
      <p:sp>
        <p:nvSpPr>
          <p:cNvPr id="7" name="Podtytuł 6">
            <a:extLst>
              <a:ext uri="{FF2B5EF4-FFF2-40B4-BE49-F238E27FC236}">
                <a16:creationId xmlns:a16="http://schemas.microsoft.com/office/drawing/2014/main" id="{A24AB0BE-6D67-6F2C-49F4-63E5EBE6705B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3885765" y="5704846"/>
            <a:ext cx="2305500" cy="572700"/>
          </a:xfrm>
        </p:spPr>
        <p:txBody>
          <a:bodyPr/>
          <a:lstStyle/>
          <a:p>
            <a:endParaRPr lang="pl-PL" dirty="0"/>
          </a:p>
        </p:txBody>
      </p:sp>
      <p:sp>
        <p:nvSpPr>
          <p:cNvPr id="9" name="Podtytuł 8">
            <a:extLst>
              <a:ext uri="{FF2B5EF4-FFF2-40B4-BE49-F238E27FC236}">
                <a16:creationId xmlns:a16="http://schemas.microsoft.com/office/drawing/2014/main" id="{EDA755BC-090F-D800-E840-707AD82AB31A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4110258" y="5717643"/>
            <a:ext cx="2305500" cy="572700"/>
          </a:xfrm>
        </p:spPr>
        <p:txBody>
          <a:bodyPr/>
          <a:lstStyle/>
          <a:p>
            <a:endParaRPr lang="pl-PL"/>
          </a:p>
        </p:txBody>
      </p:sp>
      <p:sp>
        <p:nvSpPr>
          <p:cNvPr id="11" name="Tytuł 10">
            <a:extLst>
              <a:ext uri="{FF2B5EF4-FFF2-40B4-BE49-F238E27FC236}">
                <a16:creationId xmlns:a16="http://schemas.microsoft.com/office/drawing/2014/main" id="{03D7D2AB-C254-9654-B8F9-F8442A53B734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4635945" y="5686814"/>
            <a:ext cx="734700" cy="447600"/>
          </a:xfrm>
        </p:spPr>
        <p:txBody>
          <a:bodyPr/>
          <a:lstStyle/>
          <a:p>
            <a:endParaRPr lang="pl-PL"/>
          </a:p>
        </p:txBody>
      </p:sp>
      <p:sp>
        <p:nvSpPr>
          <p:cNvPr id="13" name="Tytuł 12">
            <a:extLst>
              <a:ext uri="{FF2B5EF4-FFF2-40B4-BE49-F238E27FC236}">
                <a16:creationId xmlns:a16="http://schemas.microsoft.com/office/drawing/2014/main" id="{EE469151-6FD9-CD37-75B3-E30C350AE1D1}"/>
              </a:ext>
            </a:extLst>
          </p:cNvPr>
          <p:cNvSpPr>
            <a:spLocks noGrp="1"/>
          </p:cNvSpPr>
          <p:nvPr>
            <p:ph type="title" idx="13"/>
          </p:nvPr>
        </p:nvSpPr>
        <p:spPr>
          <a:xfrm>
            <a:off x="4809680" y="5858738"/>
            <a:ext cx="734700" cy="447600"/>
          </a:xfrm>
        </p:spPr>
        <p:txBody>
          <a:bodyPr/>
          <a:lstStyle/>
          <a:p>
            <a:endParaRPr lang="pl-PL"/>
          </a:p>
        </p:txBody>
      </p:sp>
      <p:sp>
        <p:nvSpPr>
          <p:cNvPr id="15" name="Podtytuł 14">
            <a:extLst>
              <a:ext uri="{FF2B5EF4-FFF2-40B4-BE49-F238E27FC236}">
                <a16:creationId xmlns:a16="http://schemas.microsoft.com/office/drawing/2014/main" id="{FBFE9FD4-301B-50F1-1888-433C410D1FF2}"/>
              </a:ext>
            </a:extLst>
          </p:cNvPr>
          <p:cNvSpPr>
            <a:spLocks noGrp="1"/>
          </p:cNvSpPr>
          <p:nvPr>
            <p:ph type="subTitle" idx="16"/>
          </p:nvPr>
        </p:nvSpPr>
        <p:spPr>
          <a:xfrm>
            <a:off x="3791457" y="5764821"/>
            <a:ext cx="2305500" cy="484800"/>
          </a:xfrm>
        </p:spPr>
        <p:txBody>
          <a:bodyPr/>
          <a:lstStyle/>
          <a:p>
            <a:endParaRPr lang="pl-PL" dirty="0"/>
          </a:p>
        </p:txBody>
      </p:sp>
      <p:sp>
        <p:nvSpPr>
          <p:cNvPr id="17" name="Podtytuł 16">
            <a:extLst>
              <a:ext uri="{FF2B5EF4-FFF2-40B4-BE49-F238E27FC236}">
                <a16:creationId xmlns:a16="http://schemas.microsoft.com/office/drawing/2014/main" id="{DDDC91ED-641F-97F1-5131-37E7E84C27B0}"/>
              </a:ext>
            </a:extLst>
          </p:cNvPr>
          <p:cNvSpPr>
            <a:spLocks noGrp="1"/>
          </p:cNvSpPr>
          <p:nvPr>
            <p:ph type="subTitle" idx="17"/>
          </p:nvPr>
        </p:nvSpPr>
        <p:spPr>
          <a:xfrm>
            <a:off x="3671219" y="5755506"/>
            <a:ext cx="2305500" cy="484800"/>
          </a:xfrm>
        </p:spPr>
        <p:txBody>
          <a:bodyPr/>
          <a:lstStyle/>
          <a:p>
            <a:endParaRPr lang="pl-PL" dirty="0"/>
          </a:p>
        </p:txBody>
      </p:sp>
      <p:sp>
        <p:nvSpPr>
          <p:cNvPr id="19" name="Podtytuł 18">
            <a:extLst>
              <a:ext uri="{FF2B5EF4-FFF2-40B4-BE49-F238E27FC236}">
                <a16:creationId xmlns:a16="http://schemas.microsoft.com/office/drawing/2014/main" id="{0F2F630B-183E-723E-039D-873498B4584A}"/>
              </a:ext>
            </a:extLst>
          </p:cNvPr>
          <p:cNvSpPr>
            <a:spLocks noGrp="1"/>
          </p:cNvSpPr>
          <p:nvPr>
            <p:ph type="subTitle" idx="20"/>
          </p:nvPr>
        </p:nvSpPr>
        <p:spPr>
          <a:xfrm>
            <a:off x="3975943" y="5757918"/>
            <a:ext cx="2305500" cy="484800"/>
          </a:xfrm>
        </p:spPr>
        <p:txBody>
          <a:bodyPr/>
          <a:lstStyle/>
          <a:p>
            <a:endParaRPr lang="pl-PL" dirty="0"/>
          </a:p>
        </p:txBody>
      </p:sp>
      <p:sp>
        <p:nvSpPr>
          <p:cNvPr id="21" name="Tytuł 20">
            <a:extLst>
              <a:ext uri="{FF2B5EF4-FFF2-40B4-BE49-F238E27FC236}">
                <a16:creationId xmlns:a16="http://schemas.microsoft.com/office/drawing/2014/main" id="{CC9275F6-7297-1962-8FE5-E65FCC2731B9}"/>
              </a:ext>
            </a:extLst>
          </p:cNvPr>
          <p:cNvSpPr>
            <a:spLocks noGrp="1"/>
          </p:cNvSpPr>
          <p:nvPr>
            <p:ph type="title" idx="14"/>
          </p:nvPr>
        </p:nvSpPr>
        <p:spPr>
          <a:xfrm>
            <a:off x="4650975" y="5697901"/>
            <a:ext cx="734700" cy="447600"/>
          </a:xfrm>
        </p:spPr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352809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36"/>
          <p:cNvSpPr txBox="1">
            <a:spLocks noGrp="1"/>
          </p:cNvSpPr>
          <p:nvPr>
            <p:ph type="ctrTitle"/>
          </p:nvPr>
        </p:nvSpPr>
        <p:spPr>
          <a:xfrm>
            <a:off x="812188" y="1601175"/>
            <a:ext cx="4905000" cy="155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Dziękujemy!</a:t>
            </a:r>
            <a:endParaRPr dirty="0"/>
          </a:p>
        </p:txBody>
      </p:sp>
      <p:sp>
        <p:nvSpPr>
          <p:cNvPr id="634" name="Google Shape;634;p36"/>
          <p:cNvSpPr txBox="1">
            <a:spLocks noGrp="1"/>
          </p:cNvSpPr>
          <p:nvPr>
            <p:ph type="subTitle" idx="1"/>
          </p:nvPr>
        </p:nvSpPr>
        <p:spPr>
          <a:xfrm>
            <a:off x="923263" y="3225849"/>
            <a:ext cx="1515137" cy="12714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Jakub </a:t>
            </a:r>
            <a:r>
              <a:rPr lang="pl-PL" dirty="0" err="1"/>
              <a:t>Namyślak</a:t>
            </a:r>
            <a:endParaRPr lang="pl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Oliver Skiba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Tomasz Róg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Jakub </a:t>
            </a:r>
            <a:r>
              <a:rPr lang="pl-PL" dirty="0" err="1"/>
              <a:t>Tataruch</a:t>
            </a:r>
            <a:endParaRPr dirty="0"/>
          </a:p>
        </p:txBody>
      </p:sp>
      <p:sp>
        <p:nvSpPr>
          <p:cNvPr id="635" name="Google Shape;635;p36"/>
          <p:cNvSpPr txBox="1">
            <a:spLocks noGrp="1"/>
          </p:cNvSpPr>
          <p:nvPr>
            <p:ph type="subTitle" idx="2"/>
          </p:nvPr>
        </p:nvSpPr>
        <p:spPr>
          <a:xfrm>
            <a:off x="4096288" y="539500"/>
            <a:ext cx="1620900" cy="53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36" name="Google Shape;63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94660">
            <a:off x="8074938" y="3831950"/>
            <a:ext cx="364275" cy="61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362561">
            <a:off x="7675857" y="513141"/>
            <a:ext cx="911263" cy="933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89150" y="2782574"/>
            <a:ext cx="1741853" cy="15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57895" y="1529477"/>
            <a:ext cx="834566" cy="768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0" name="Google Shape;640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17675" y="2192525"/>
            <a:ext cx="678800" cy="845325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p36"/>
          <p:cNvSpPr/>
          <p:nvPr/>
        </p:nvSpPr>
        <p:spPr>
          <a:xfrm>
            <a:off x="6290175" y="1783050"/>
            <a:ext cx="71700" cy="71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36"/>
          <p:cNvSpPr/>
          <p:nvPr/>
        </p:nvSpPr>
        <p:spPr>
          <a:xfrm>
            <a:off x="7927313" y="1921125"/>
            <a:ext cx="71700" cy="71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36"/>
          <p:cNvSpPr/>
          <p:nvPr/>
        </p:nvSpPr>
        <p:spPr>
          <a:xfrm>
            <a:off x="5325475" y="4311250"/>
            <a:ext cx="126600" cy="126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36"/>
          <p:cNvSpPr/>
          <p:nvPr/>
        </p:nvSpPr>
        <p:spPr>
          <a:xfrm>
            <a:off x="6582375" y="2594638"/>
            <a:ext cx="41100" cy="41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36"/>
          <p:cNvSpPr/>
          <p:nvPr/>
        </p:nvSpPr>
        <p:spPr>
          <a:xfrm>
            <a:off x="8633150" y="3631188"/>
            <a:ext cx="41100" cy="41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36"/>
          <p:cNvSpPr/>
          <p:nvPr/>
        </p:nvSpPr>
        <p:spPr>
          <a:xfrm>
            <a:off x="7531000" y="2718963"/>
            <a:ext cx="41100" cy="41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7" name="Google Shape;647;p36"/>
          <p:cNvGrpSpPr/>
          <p:nvPr/>
        </p:nvGrpSpPr>
        <p:grpSpPr>
          <a:xfrm rot="-2082478">
            <a:off x="7756451" y="3153861"/>
            <a:ext cx="413403" cy="394772"/>
            <a:chOff x="812200" y="3836638"/>
            <a:chExt cx="522275" cy="498738"/>
          </a:xfrm>
        </p:grpSpPr>
        <p:sp>
          <p:nvSpPr>
            <p:cNvPr id="648" name="Google Shape;648;p36"/>
            <p:cNvSpPr/>
            <p:nvPr/>
          </p:nvSpPr>
          <p:spPr>
            <a:xfrm>
              <a:off x="812200" y="4208775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49" name="Google Shape;649;p36"/>
            <p:cNvCxnSpPr>
              <a:stCxn id="648" idx="7"/>
              <a:endCxn id="650" idx="2"/>
            </p:cNvCxnSpPr>
            <p:nvPr/>
          </p:nvCxnSpPr>
          <p:spPr>
            <a:xfrm rot="-8712652" flipH="1">
              <a:off x="966958" y="4077944"/>
              <a:ext cx="34703" cy="17484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1" name="Google Shape;651;p36"/>
            <p:cNvSpPr/>
            <p:nvPr/>
          </p:nvSpPr>
          <p:spPr>
            <a:xfrm>
              <a:off x="1207875" y="4192250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52" name="Google Shape;652;p36"/>
            <p:cNvCxnSpPr>
              <a:stCxn id="651" idx="1"/>
              <a:endCxn id="650" idx="6"/>
            </p:cNvCxnSpPr>
            <p:nvPr/>
          </p:nvCxnSpPr>
          <p:spPr>
            <a:xfrm rot="2082356" flipH="1">
              <a:off x="1040013" y="4152529"/>
              <a:ext cx="201804" cy="882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3" name="Google Shape;653;p36"/>
            <p:cNvSpPr/>
            <p:nvPr/>
          </p:nvSpPr>
          <p:spPr>
            <a:xfrm>
              <a:off x="988613" y="3836638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54" name="Google Shape;654;p36"/>
            <p:cNvCxnSpPr>
              <a:stCxn id="653" idx="4"/>
              <a:endCxn id="650" idx="0"/>
            </p:cNvCxnSpPr>
            <p:nvPr/>
          </p:nvCxnSpPr>
          <p:spPr>
            <a:xfrm rot="2087577">
              <a:off x="1013007" y="3975439"/>
              <a:ext cx="77811" cy="11209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0" name="Google Shape;650;p36"/>
            <p:cNvSpPr/>
            <p:nvPr/>
          </p:nvSpPr>
          <p:spPr>
            <a:xfrm>
              <a:off x="1048361" y="4099700"/>
              <a:ext cx="7200" cy="72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33673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41"/>
          <p:cNvSpPr txBox="1">
            <a:spLocks noGrp="1"/>
          </p:cNvSpPr>
          <p:nvPr>
            <p:ph type="title"/>
          </p:nvPr>
        </p:nvSpPr>
        <p:spPr>
          <a:xfrm>
            <a:off x="3978225" y="2072127"/>
            <a:ext cx="4178400" cy="19210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Tłuszcze – czyli?</a:t>
            </a:r>
            <a:endParaRPr dirty="0"/>
          </a:p>
        </p:txBody>
      </p:sp>
      <p:sp>
        <p:nvSpPr>
          <p:cNvPr id="763" name="Google Shape;763;p41"/>
          <p:cNvSpPr txBox="1">
            <a:spLocks noGrp="1"/>
          </p:cNvSpPr>
          <p:nvPr>
            <p:ph type="title" idx="2"/>
          </p:nvPr>
        </p:nvSpPr>
        <p:spPr>
          <a:xfrm>
            <a:off x="5241375" y="1150363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765" name="Google Shape;765;p41"/>
          <p:cNvGrpSpPr/>
          <p:nvPr/>
        </p:nvGrpSpPr>
        <p:grpSpPr>
          <a:xfrm>
            <a:off x="649925" y="568291"/>
            <a:ext cx="2862268" cy="4006920"/>
            <a:chOff x="649925" y="346178"/>
            <a:chExt cx="2862268" cy="4006920"/>
          </a:xfrm>
        </p:grpSpPr>
        <p:pic>
          <p:nvPicPr>
            <p:cNvPr id="766" name="Google Shape;766;p4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19174" y="346178"/>
              <a:ext cx="945976" cy="9558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7" name="Google Shape;767;p4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19759" y="2458879"/>
              <a:ext cx="530399" cy="607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8" name="Google Shape;768;p4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5653896">
              <a:off x="1975508" y="1242301"/>
              <a:ext cx="748166" cy="6070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9" name="Google Shape;769;p4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55515" y="3746026"/>
              <a:ext cx="658875" cy="6070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0" name="Google Shape;770;p4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-5915897">
              <a:off x="2016163" y="2548016"/>
              <a:ext cx="1475624" cy="13105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1" name="Google Shape;771;p41"/>
            <p:cNvSpPr/>
            <p:nvPr/>
          </p:nvSpPr>
          <p:spPr>
            <a:xfrm>
              <a:off x="649925" y="1545025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1"/>
            <p:cNvSpPr/>
            <p:nvPr/>
          </p:nvSpPr>
          <p:spPr>
            <a:xfrm>
              <a:off x="692675" y="3318588"/>
              <a:ext cx="41100" cy="4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3" name="Google Shape;773;p41"/>
            <p:cNvGrpSpPr/>
            <p:nvPr/>
          </p:nvGrpSpPr>
          <p:grpSpPr>
            <a:xfrm rot="1800099">
              <a:off x="1534847" y="2064576"/>
              <a:ext cx="413412" cy="394781"/>
              <a:chOff x="812200" y="3836638"/>
              <a:chExt cx="522275" cy="498738"/>
            </a:xfrm>
          </p:grpSpPr>
          <p:sp>
            <p:nvSpPr>
              <p:cNvPr id="774" name="Google Shape;774;p41"/>
              <p:cNvSpPr/>
              <p:nvPr/>
            </p:nvSpPr>
            <p:spPr>
              <a:xfrm>
                <a:off x="812200" y="4208775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75" name="Google Shape;775;p41"/>
              <p:cNvCxnSpPr>
                <a:stCxn id="774" idx="7"/>
                <a:endCxn id="776" idx="2"/>
              </p:cNvCxnSpPr>
              <p:nvPr/>
            </p:nvCxnSpPr>
            <p:spPr>
              <a:xfrm rot="9000505" flipH="1">
                <a:off x="897888" y="4143727"/>
                <a:ext cx="172844" cy="4327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7" name="Google Shape;777;p41"/>
              <p:cNvSpPr/>
              <p:nvPr/>
            </p:nvSpPr>
            <p:spPr>
              <a:xfrm>
                <a:off x="1207875" y="4192250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78" name="Google Shape;778;p41"/>
              <p:cNvCxnSpPr>
                <a:stCxn id="777" idx="1"/>
                <a:endCxn id="776" idx="6"/>
              </p:cNvCxnSpPr>
              <p:nvPr/>
            </p:nvCxnSpPr>
            <p:spPr>
              <a:xfrm rot="9000372">
                <a:off x="1093806" y="4067840"/>
                <a:ext cx="94218" cy="17850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9" name="Google Shape;779;p41"/>
              <p:cNvSpPr/>
              <p:nvPr/>
            </p:nvSpPr>
            <p:spPr>
              <a:xfrm>
                <a:off x="988613" y="3836638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80" name="Google Shape;780;p41"/>
              <p:cNvCxnSpPr>
                <a:stCxn id="779" idx="4"/>
                <a:endCxn id="776" idx="0"/>
              </p:cNvCxnSpPr>
              <p:nvPr/>
            </p:nvCxnSpPr>
            <p:spPr>
              <a:xfrm rot="-1803427" flipH="1">
                <a:off x="1017771" y="3972415"/>
                <a:ext cx="68282" cy="11814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6" name="Google Shape;776;p41"/>
              <p:cNvSpPr/>
              <p:nvPr/>
            </p:nvSpPr>
            <p:spPr>
              <a:xfrm>
                <a:off x="1048361" y="4099700"/>
                <a:ext cx="7200" cy="72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1" name="Google Shape;781;p41"/>
            <p:cNvSpPr/>
            <p:nvPr/>
          </p:nvSpPr>
          <p:spPr>
            <a:xfrm>
              <a:off x="692675" y="2025163"/>
              <a:ext cx="41100" cy="4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1"/>
            <p:cNvSpPr/>
            <p:nvPr/>
          </p:nvSpPr>
          <p:spPr>
            <a:xfrm>
              <a:off x="1668000" y="3318600"/>
              <a:ext cx="71700" cy="71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1"/>
            <p:cNvSpPr/>
            <p:nvPr/>
          </p:nvSpPr>
          <p:spPr>
            <a:xfrm>
              <a:off x="1835725" y="4140613"/>
              <a:ext cx="41100" cy="4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1"/>
            <p:cNvSpPr/>
            <p:nvPr/>
          </p:nvSpPr>
          <p:spPr>
            <a:xfrm>
              <a:off x="1186225" y="1941288"/>
              <a:ext cx="41100" cy="4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1"/>
            <p:cNvSpPr/>
            <p:nvPr/>
          </p:nvSpPr>
          <p:spPr>
            <a:xfrm>
              <a:off x="1498275" y="3521200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6" name="Google Shape;786;p41"/>
            <p:cNvGrpSpPr/>
            <p:nvPr/>
          </p:nvGrpSpPr>
          <p:grpSpPr>
            <a:xfrm rot="4980310">
              <a:off x="2279951" y="447381"/>
              <a:ext cx="483690" cy="532357"/>
              <a:chOff x="691835" y="3836638"/>
              <a:chExt cx="611034" cy="672514"/>
            </a:xfrm>
          </p:grpSpPr>
          <p:sp>
            <p:nvSpPr>
              <p:cNvPr id="787" name="Google Shape;787;p41"/>
              <p:cNvSpPr/>
              <p:nvPr/>
            </p:nvSpPr>
            <p:spPr>
              <a:xfrm>
                <a:off x="691835" y="4382552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88" name="Google Shape;788;p41"/>
              <p:cNvCxnSpPr>
                <a:stCxn id="787" idx="7"/>
                <a:endCxn id="789" idx="2"/>
              </p:cNvCxnSpPr>
              <p:nvPr/>
            </p:nvCxnSpPr>
            <p:spPr>
              <a:xfrm rot="-4981137">
                <a:off x="761187" y="4146966"/>
                <a:ext cx="325815" cy="21035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0" name="Google Shape;790;p41"/>
              <p:cNvSpPr/>
              <p:nvPr/>
            </p:nvSpPr>
            <p:spPr>
              <a:xfrm>
                <a:off x="1176270" y="4283199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91" name="Google Shape;791;p41"/>
              <p:cNvCxnSpPr>
                <a:stCxn id="790" idx="1"/>
                <a:endCxn id="789" idx="6"/>
              </p:cNvCxnSpPr>
              <p:nvPr/>
            </p:nvCxnSpPr>
            <p:spPr>
              <a:xfrm rot="5818979" flipH="1">
                <a:off x="1035142" y="4121283"/>
                <a:ext cx="180136" cy="1623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2" name="Google Shape;792;p41"/>
              <p:cNvSpPr/>
              <p:nvPr/>
            </p:nvSpPr>
            <p:spPr>
              <a:xfrm>
                <a:off x="988613" y="3836638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93" name="Google Shape;793;p41"/>
              <p:cNvCxnSpPr>
                <a:stCxn id="792" idx="4"/>
                <a:endCxn id="789" idx="0"/>
              </p:cNvCxnSpPr>
              <p:nvPr/>
            </p:nvCxnSpPr>
            <p:spPr>
              <a:xfrm rot="-4980057" flipH="1">
                <a:off x="984208" y="4023171"/>
                <a:ext cx="135409" cy="1663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89" name="Google Shape;789;p41"/>
              <p:cNvSpPr/>
              <p:nvPr/>
            </p:nvSpPr>
            <p:spPr>
              <a:xfrm>
                <a:off x="1048361" y="4099700"/>
                <a:ext cx="7200" cy="72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Podtytuł 2">
            <a:extLst>
              <a:ext uri="{FF2B5EF4-FFF2-40B4-BE49-F238E27FC236}">
                <a16:creationId xmlns:a16="http://schemas.microsoft.com/office/drawing/2014/main" id="{F5B682B7-77F5-CD40-618D-5B2011080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7571" y="5622543"/>
            <a:ext cx="4178400" cy="440400"/>
          </a:xfrm>
        </p:spPr>
        <p:txBody>
          <a:bodyPr/>
          <a:lstStyle/>
          <a:p>
            <a:endParaRPr lang="pl-PL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Co wiemy o tłuszczach?</a:t>
            </a:r>
            <a:endParaRPr dirty="0"/>
          </a:p>
        </p:txBody>
      </p:sp>
      <p:sp>
        <p:nvSpPr>
          <p:cNvPr id="799" name="Google Shape;799;p42"/>
          <p:cNvSpPr txBox="1">
            <a:spLocks noGrp="1"/>
          </p:cNvSpPr>
          <p:nvPr>
            <p:ph type="subTitle" idx="1"/>
          </p:nvPr>
        </p:nvSpPr>
        <p:spPr>
          <a:xfrm>
            <a:off x="1606950" y="1527094"/>
            <a:ext cx="5930100" cy="8542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pl-PL" b="1" dirty="0"/>
              <a:t>Tłuszcze</a:t>
            </a:r>
            <a:r>
              <a:rPr lang="pl-PL" dirty="0"/>
              <a:t> - zwyczajowa nazwa </a:t>
            </a:r>
            <a:r>
              <a:rPr lang="pl-PL" i="1" dirty="0"/>
              <a:t>grupy lipidów, estrów glicerolu i kwasów tłuszczowych</a:t>
            </a:r>
            <a:r>
              <a:rPr lang="pl-PL" dirty="0"/>
              <a:t>, głównie </a:t>
            </a:r>
            <a:r>
              <a:rPr lang="pl-PL" i="1" dirty="0" err="1"/>
              <a:t>triacylogliceroli</a:t>
            </a:r>
            <a:r>
              <a:rPr lang="pl-PL" dirty="0"/>
              <a:t>. Reszty kwasowe występujące w cząsteczkach tłuszczów zawierają </a:t>
            </a:r>
            <a:r>
              <a:rPr lang="pl-PL" i="1" dirty="0"/>
              <a:t>zwykle od 12 do 18 atomów węgla</a:t>
            </a:r>
            <a:r>
              <a:rPr lang="pl-PL" dirty="0"/>
              <a:t>.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l-PL" dirty="0"/>
          </a:p>
        </p:txBody>
      </p:sp>
      <p:sp>
        <p:nvSpPr>
          <p:cNvPr id="800" name="Google Shape;800;p42"/>
          <p:cNvSpPr txBox="1">
            <a:spLocks noGrp="1"/>
          </p:cNvSpPr>
          <p:nvPr>
            <p:ph type="subTitle" idx="2"/>
          </p:nvPr>
        </p:nvSpPr>
        <p:spPr>
          <a:xfrm>
            <a:off x="1606950" y="2675295"/>
            <a:ext cx="5930100" cy="11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Tłuszcze </a:t>
            </a:r>
            <a:r>
              <a:rPr lang="pl-P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występują we wszystkich organizmach</a:t>
            </a:r>
            <a:r>
              <a:rPr lang="pl-PL" dirty="0"/>
              <a:t>. Rośliny magazynują je </a:t>
            </a:r>
            <a:r>
              <a:rPr lang="pl-P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przede wszystkim w nasionach i miąższu owoców</a:t>
            </a:r>
            <a:r>
              <a:rPr lang="pl-PL" dirty="0"/>
              <a:t>, a u zwierząt znajdują się </a:t>
            </a:r>
            <a:r>
              <a:rPr lang="pl-PL" b="1" dirty="0"/>
              <a:t>w </a:t>
            </a:r>
            <a:r>
              <a:rPr lang="pl-P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komórkach, tkankach i narządach</a:t>
            </a:r>
            <a:r>
              <a:rPr lang="pl-PL" dirty="0"/>
              <a:t>. Tłuszcze stanowią </a:t>
            </a:r>
            <a:r>
              <a:rPr lang="pl-P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podstawowy element diety człowieka i są niezbędne do prawidłowego funkcjonowania naszego organizmu.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01" name="Google Shape;801;p42"/>
          <p:cNvGrpSpPr/>
          <p:nvPr/>
        </p:nvGrpSpPr>
        <p:grpSpPr>
          <a:xfrm>
            <a:off x="720000" y="3778050"/>
            <a:ext cx="515275" cy="283213"/>
            <a:chOff x="720000" y="3778050"/>
            <a:chExt cx="515275" cy="283213"/>
          </a:xfrm>
        </p:grpSpPr>
        <p:sp>
          <p:nvSpPr>
            <p:cNvPr id="802" name="Google Shape;802;p42"/>
            <p:cNvSpPr/>
            <p:nvPr/>
          </p:nvSpPr>
          <p:spPr>
            <a:xfrm>
              <a:off x="1194175" y="4020163"/>
              <a:ext cx="41100" cy="4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2"/>
            <p:cNvSpPr/>
            <p:nvPr/>
          </p:nvSpPr>
          <p:spPr>
            <a:xfrm>
              <a:off x="720000" y="3778050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42"/>
          <p:cNvGrpSpPr/>
          <p:nvPr/>
        </p:nvGrpSpPr>
        <p:grpSpPr>
          <a:xfrm>
            <a:off x="7435199" y="3292334"/>
            <a:ext cx="1066270" cy="1496643"/>
            <a:chOff x="7435199" y="3292334"/>
            <a:chExt cx="1066270" cy="1496643"/>
          </a:xfrm>
        </p:grpSpPr>
        <p:pic>
          <p:nvPicPr>
            <p:cNvPr id="805" name="Google Shape;805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435199" y="4253352"/>
              <a:ext cx="468000" cy="535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6" name="Google Shape;806;p4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872144" y="3292334"/>
              <a:ext cx="629325" cy="7689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7" name="Google Shape;807;p42"/>
            <p:cNvSpPr/>
            <p:nvPr/>
          </p:nvSpPr>
          <p:spPr>
            <a:xfrm>
              <a:off x="7537050" y="3977425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2"/>
            <p:cNvSpPr/>
            <p:nvPr/>
          </p:nvSpPr>
          <p:spPr>
            <a:xfrm>
              <a:off x="8001675" y="4224925"/>
              <a:ext cx="41100" cy="4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2848AEF1-2856-E285-B6C5-60716055A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275" y="3833248"/>
            <a:ext cx="798139" cy="119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41"/>
          <p:cNvSpPr txBox="1">
            <a:spLocks noGrp="1"/>
          </p:cNvSpPr>
          <p:nvPr>
            <p:ph type="title"/>
          </p:nvPr>
        </p:nvSpPr>
        <p:spPr>
          <a:xfrm>
            <a:off x="3978225" y="2072127"/>
            <a:ext cx="4178400" cy="19210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Budowa </a:t>
            </a:r>
            <a:br>
              <a:rPr lang="pl-PL" dirty="0"/>
            </a:br>
            <a:r>
              <a:rPr lang="pl-PL" dirty="0"/>
              <a:t>i wzór</a:t>
            </a:r>
            <a:endParaRPr dirty="0"/>
          </a:p>
        </p:txBody>
      </p:sp>
      <p:sp>
        <p:nvSpPr>
          <p:cNvPr id="763" name="Google Shape;763;p41"/>
          <p:cNvSpPr txBox="1">
            <a:spLocks noGrp="1"/>
          </p:cNvSpPr>
          <p:nvPr>
            <p:ph type="title" idx="2"/>
          </p:nvPr>
        </p:nvSpPr>
        <p:spPr>
          <a:xfrm>
            <a:off x="5241375" y="1150363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pl-PL" dirty="0"/>
              <a:t>2</a:t>
            </a:r>
            <a:endParaRPr dirty="0"/>
          </a:p>
        </p:txBody>
      </p:sp>
      <p:grpSp>
        <p:nvGrpSpPr>
          <p:cNvPr id="765" name="Google Shape;765;p41"/>
          <p:cNvGrpSpPr/>
          <p:nvPr/>
        </p:nvGrpSpPr>
        <p:grpSpPr>
          <a:xfrm>
            <a:off x="649925" y="568291"/>
            <a:ext cx="2862268" cy="4006920"/>
            <a:chOff x="649925" y="346178"/>
            <a:chExt cx="2862268" cy="4006920"/>
          </a:xfrm>
        </p:grpSpPr>
        <p:pic>
          <p:nvPicPr>
            <p:cNvPr id="766" name="Google Shape;766;p4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19174" y="346178"/>
              <a:ext cx="945976" cy="9558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7" name="Google Shape;767;p4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19759" y="2458879"/>
              <a:ext cx="530399" cy="607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8" name="Google Shape;768;p4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5653896">
              <a:off x="1975508" y="1242301"/>
              <a:ext cx="748166" cy="6070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9" name="Google Shape;769;p4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55515" y="3746026"/>
              <a:ext cx="658875" cy="6070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0" name="Google Shape;770;p4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-5915897">
              <a:off x="2016163" y="2548016"/>
              <a:ext cx="1475624" cy="13105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1" name="Google Shape;771;p41"/>
            <p:cNvSpPr/>
            <p:nvPr/>
          </p:nvSpPr>
          <p:spPr>
            <a:xfrm>
              <a:off x="649925" y="1545025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1"/>
            <p:cNvSpPr/>
            <p:nvPr/>
          </p:nvSpPr>
          <p:spPr>
            <a:xfrm>
              <a:off x="692675" y="3318588"/>
              <a:ext cx="41100" cy="4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3" name="Google Shape;773;p41"/>
            <p:cNvGrpSpPr/>
            <p:nvPr/>
          </p:nvGrpSpPr>
          <p:grpSpPr>
            <a:xfrm rot="1800099">
              <a:off x="1534847" y="2064576"/>
              <a:ext cx="413412" cy="394781"/>
              <a:chOff x="812200" y="3836638"/>
              <a:chExt cx="522275" cy="498738"/>
            </a:xfrm>
          </p:grpSpPr>
          <p:sp>
            <p:nvSpPr>
              <p:cNvPr id="774" name="Google Shape;774;p41"/>
              <p:cNvSpPr/>
              <p:nvPr/>
            </p:nvSpPr>
            <p:spPr>
              <a:xfrm>
                <a:off x="812200" y="4208775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75" name="Google Shape;775;p41"/>
              <p:cNvCxnSpPr>
                <a:stCxn id="774" idx="7"/>
                <a:endCxn id="776" idx="2"/>
              </p:cNvCxnSpPr>
              <p:nvPr/>
            </p:nvCxnSpPr>
            <p:spPr>
              <a:xfrm rot="9000505" flipH="1">
                <a:off x="897888" y="4143727"/>
                <a:ext cx="172844" cy="4327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7" name="Google Shape;777;p41"/>
              <p:cNvSpPr/>
              <p:nvPr/>
            </p:nvSpPr>
            <p:spPr>
              <a:xfrm>
                <a:off x="1207875" y="4192250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78" name="Google Shape;778;p41"/>
              <p:cNvCxnSpPr>
                <a:stCxn id="777" idx="1"/>
                <a:endCxn id="776" idx="6"/>
              </p:cNvCxnSpPr>
              <p:nvPr/>
            </p:nvCxnSpPr>
            <p:spPr>
              <a:xfrm rot="9000372">
                <a:off x="1093806" y="4067840"/>
                <a:ext cx="94218" cy="17850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9" name="Google Shape;779;p41"/>
              <p:cNvSpPr/>
              <p:nvPr/>
            </p:nvSpPr>
            <p:spPr>
              <a:xfrm>
                <a:off x="988613" y="3836638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80" name="Google Shape;780;p41"/>
              <p:cNvCxnSpPr>
                <a:stCxn id="779" idx="4"/>
                <a:endCxn id="776" idx="0"/>
              </p:cNvCxnSpPr>
              <p:nvPr/>
            </p:nvCxnSpPr>
            <p:spPr>
              <a:xfrm rot="-1803427" flipH="1">
                <a:off x="1017771" y="3972415"/>
                <a:ext cx="68282" cy="11814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6" name="Google Shape;776;p41"/>
              <p:cNvSpPr/>
              <p:nvPr/>
            </p:nvSpPr>
            <p:spPr>
              <a:xfrm>
                <a:off x="1048361" y="4099700"/>
                <a:ext cx="7200" cy="72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1" name="Google Shape;781;p41"/>
            <p:cNvSpPr/>
            <p:nvPr/>
          </p:nvSpPr>
          <p:spPr>
            <a:xfrm>
              <a:off x="692675" y="2025163"/>
              <a:ext cx="41100" cy="4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1"/>
            <p:cNvSpPr/>
            <p:nvPr/>
          </p:nvSpPr>
          <p:spPr>
            <a:xfrm>
              <a:off x="1668000" y="3318600"/>
              <a:ext cx="71700" cy="71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1"/>
            <p:cNvSpPr/>
            <p:nvPr/>
          </p:nvSpPr>
          <p:spPr>
            <a:xfrm>
              <a:off x="1835725" y="4140613"/>
              <a:ext cx="41100" cy="4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1"/>
            <p:cNvSpPr/>
            <p:nvPr/>
          </p:nvSpPr>
          <p:spPr>
            <a:xfrm>
              <a:off x="1186225" y="1941288"/>
              <a:ext cx="41100" cy="4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1"/>
            <p:cNvSpPr/>
            <p:nvPr/>
          </p:nvSpPr>
          <p:spPr>
            <a:xfrm>
              <a:off x="1498275" y="3521200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6" name="Google Shape;786;p41"/>
            <p:cNvGrpSpPr/>
            <p:nvPr/>
          </p:nvGrpSpPr>
          <p:grpSpPr>
            <a:xfrm rot="4980310">
              <a:off x="2279951" y="447381"/>
              <a:ext cx="483690" cy="532357"/>
              <a:chOff x="691835" y="3836638"/>
              <a:chExt cx="611034" cy="672514"/>
            </a:xfrm>
          </p:grpSpPr>
          <p:sp>
            <p:nvSpPr>
              <p:cNvPr id="787" name="Google Shape;787;p41"/>
              <p:cNvSpPr/>
              <p:nvPr/>
            </p:nvSpPr>
            <p:spPr>
              <a:xfrm>
                <a:off x="691835" y="4382552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88" name="Google Shape;788;p41"/>
              <p:cNvCxnSpPr>
                <a:stCxn id="787" idx="7"/>
                <a:endCxn id="789" idx="2"/>
              </p:cNvCxnSpPr>
              <p:nvPr/>
            </p:nvCxnSpPr>
            <p:spPr>
              <a:xfrm rot="-4981137">
                <a:off x="761187" y="4146966"/>
                <a:ext cx="325815" cy="21035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0" name="Google Shape;790;p41"/>
              <p:cNvSpPr/>
              <p:nvPr/>
            </p:nvSpPr>
            <p:spPr>
              <a:xfrm>
                <a:off x="1176270" y="4283199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91" name="Google Shape;791;p41"/>
              <p:cNvCxnSpPr>
                <a:stCxn id="790" idx="1"/>
                <a:endCxn id="789" idx="6"/>
              </p:cNvCxnSpPr>
              <p:nvPr/>
            </p:nvCxnSpPr>
            <p:spPr>
              <a:xfrm rot="5818979" flipH="1">
                <a:off x="1035142" y="4121283"/>
                <a:ext cx="180136" cy="1623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2" name="Google Shape;792;p41"/>
              <p:cNvSpPr/>
              <p:nvPr/>
            </p:nvSpPr>
            <p:spPr>
              <a:xfrm>
                <a:off x="988613" y="3836638"/>
                <a:ext cx="126600" cy="126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93" name="Google Shape;793;p41"/>
              <p:cNvCxnSpPr>
                <a:stCxn id="792" idx="4"/>
                <a:endCxn id="789" idx="0"/>
              </p:cNvCxnSpPr>
              <p:nvPr/>
            </p:nvCxnSpPr>
            <p:spPr>
              <a:xfrm rot="-4980057" flipH="1">
                <a:off x="984208" y="4023171"/>
                <a:ext cx="135409" cy="1663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89" name="Google Shape;789;p41"/>
              <p:cNvSpPr/>
              <p:nvPr/>
            </p:nvSpPr>
            <p:spPr>
              <a:xfrm>
                <a:off x="1048361" y="4099700"/>
                <a:ext cx="7200" cy="72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Podtytuł 2">
            <a:extLst>
              <a:ext uri="{FF2B5EF4-FFF2-40B4-BE49-F238E27FC236}">
                <a16:creationId xmlns:a16="http://schemas.microsoft.com/office/drawing/2014/main" id="{F5B682B7-77F5-CD40-618D-5B2011080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7571" y="5622543"/>
            <a:ext cx="4178400" cy="440400"/>
          </a:xfrm>
        </p:spPr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845088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Jak są zbudowane cząsteczki tłuszczów?</a:t>
            </a:r>
            <a:endParaRPr dirty="0"/>
          </a:p>
        </p:txBody>
      </p:sp>
      <p:sp>
        <p:nvSpPr>
          <p:cNvPr id="799" name="Google Shape;799;p42"/>
          <p:cNvSpPr txBox="1">
            <a:spLocks noGrp="1"/>
          </p:cNvSpPr>
          <p:nvPr>
            <p:ph type="subTitle" idx="1"/>
          </p:nvPr>
        </p:nvSpPr>
        <p:spPr>
          <a:xfrm>
            <a:off x="1845075" y="1613612"/>
            <a:ext cx="2650725" cy="23638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b="1" dirty="0"/>
              <a:t>Tłuszcze (glicerydy) </a:t>
            </a:r>
            <a:r>
              <a:rPr lang="pl-PL" dirty="0"/>
              <a:t>– estry glicerolu i kwasów karboksylowych, najczęściej o długich łańcuchach węglowych.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l-PL" dirty="0"/>
          </a:p>
          <a:p>
            <a:pPr marL="0" indent="0"/>
            <a:r>
              <a:rPr lang="pl-PL" dirty="0"/>
              <a:t>Cząsteczka glicerolu </a:t>
            </a:r>
            <a:r>
              <a:rPr lang="pl-PL" b="1" dirty="0"/>
              <a:t>ma trzy grupy hydroksylowe</a:t>
            </a:r>
            <a:r>
              <a:rPr lang="pl-PL" dirty="0"/>
              <a:t>, może zatem </a:t>
            </a:r>
            <a:r>
              <a:rPr lang="pl-PL" b="1" dirty="0"/>
              <a:t>przyłączyć trzy reszty kwasów karboksylowych</a:t>
            </a:r>
            <a:r>
              <a:rPr lang="pl-PL" dirty="0"/>
              <a:t>.</a:t>
            </a:r>
            <a:endParaRPr lang="en-US" dirty="0"/>
          </a:p>
        </p:txBody>
      </p:sp>
      <p:sp>
        <p:nvSpPr>
          <p:cNvPr id="800" name="Google Shape;800;p42"/>
          <p:cNvSpPr txBox="1">
            <a:spLocks noGrp="1"/>
          </p:cNvSpPr>
          <p:nvPr>
            <p:ph type="subTitle" idx="2"/>
          </p:nvPr>
        </p:nvSpPr>
        <p:spPr>
          <a:xfrm>
            <a:off x="363378" y="5756952"/>
            <a:ext cx="5930100" cy="11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grpSp>
        <p:nvGrpSpPr>
          <p:cNvPr id="801" name="Google Shape;801;p42"/>
          <p:cNvGrpSpPr/>
          <p:nvPr/>
        </p:nvGrpSpPr>
        <p:grpSpPr>
          <a:xfrm>
            <a:off x="720000" y="3778050"/>
            <a:ext cx="515275" cy="283213"/>
            <a:chOff x="720000" y="3778050"/>
            <a:chExt cx="515275" cy="283213"/>
          </a:xfrm>
        </p:grpSpPr>
        <p:sp>
          <p:nvSpPr>
            <p:cNvPr id="802" name="Google Shape;802;p42"/>
            <p:cNvSpPr/>
            <p:nvPr/>
          </p:nvSpPr>
          <p:spPr>
            <a:xfrm>
              <a:off x="1194175" y="4020163"/>
              <a:ext cx="41100" cy="4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2"/>
            <p:cNvSpPr/>
            <p:nvPr/>
          </p:nvSpPr>
          <p:spPr>
            <a:xfrm>
              <a:off x="720000" y="3778050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42"/>
          <p:cNvGrpSpPr/>
          <p:nvPr/>
        </p:nvGrpSpPr>
        <p:grpSpPr>
          <a:xfrm>
            <a:off x="7435199" y="3292334"/>
            <a:ext cx="1066270" cy="1496643"/>
            <a:chOff x="7435199" y="3292334"/>
            <a:chExt cx="1066270" cy="1496643"/>
          </a:xfrm>
        </p:grpSpPr>
        <p:pic>
          <p:nvPicPr>
            <p:cNvPr id="805" name="Google Shape;805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435199" y="4253352"/>
              <a:ext cx="468000" cy="535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6" name="Google Shape;806;p4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872144" y="3292334"/>
              <a:ext cx="629325" cy="7689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7" name="Google Shape;807;p42"/>
            <p:cNvSpPr/>
            <p:nvPr/>
          </p:nvSpPr>
          <p:spPr>
            <a:xfrm>
              <a:off x="7537050" y="3977425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2"/>
            <p:cNvSpPr/>
            <p:nvPr/>
          </p:nvSpPr>
          <p:spPr>
            <a:xfrm>
              <a:off x="8001675" y="4224925"/>
              <a:ext cx="41100" cy="4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" name="Obraz 12">
            <a:extLst>
              <a:ext uri="{FF2B5EF4-FFF2-40B4-BE49-F238E27FC236}">
                <a16:creationId xmlns:a16="http://schemas.microsoft.com/office/drawing/2014/main" id="{4DF1BD66-C55F-82AC-A5AC-912EC8CB86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3241" y="1773800"/>
            <a:ext cx="3648434" cy="205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5901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Jak są zbudowane cząsteczki tłuszczów?</a:t>
            </a:r>
            <a:endParaRPr dirty="0"/>
          </a:p>
        </p:txBody>
      </p:sp>
      <p:sp>
        <p:nvSpPr>
          <p:cNvPr id="799" name="Google Shape;799;p42"/>
          <p:cNvSpPr txBox="1">
            <a:spLocks noGrp="1"/>
          </p:cNvSpPr>
          <p:nvPr>
            <p:ph type="subTitle" idx="1"/>
          </p:nvPr>
        </p:nvSpPr>
        <p:spPr>
          <a:xfrm>
            <a:off x="0" y="-1696524"/>
            <a:ext cx="5930100" cy="1421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800" name="Google Shape;800;p42"/>
          <p:cNvSpPr txBox="1">
            <a:spLocks noGrp="1"/>
          </p:cNvSpPr>
          <p:nvPr>
            <p:ph type="subTitle" idx="2"/>
          </p:nvPr>
        </p:nvSpPr>
        <p:spPr>
          <a:xfrm>
            <a:off x="363378" y="5756952"/>
            <a:ext cx="5930100" cy="11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grpSp>
        <p:nvGrpSpPr>
          <p:cNvPr id="801" name="Google Shape;801;p42"/>
          <p:cNvGrpSpPr/>
          <p:nvPr/>
        </p:nvGrpSpPr>
        <p:grpSpPr>
          <a:xfrm>
            <a:off x="720000" y="3778050"/>
            <a:ext cx="515275" cy="283213"/>
            <a:chOff x="720000" y="3778050"/>
            <a:chExt cx="515275" cy="283213"/>
          </a:xfrm>
        </p:grpSpPr>
        <p:sp>
          <p:nvSpPr>
            <p:cNvPr id="802" name="Google Shape;802;p42"/>
            <p:cNvSpPr/>
            <p:nvPr/>
          </p:nvSpPr>
          <p:spPr>
            <a:xfrm>
              <a:off x="1194175" y="4020163"/>
              <a:ext cx="41100" cy="4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2"/>
            <p:cNvSpPr/>
            <p:nvPr/>
          </p:nvSpPr>
          <p:spPr>
            <a:xfrm>
              <a:off x="720000" y="3778050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42"/>
          <p:cNvGrpSpPr/>
          <p:nvPr/>
        </p:nvGrpSpPr>
        <p:grpSpPr>
          <a:xfrm>
            <a:off x="7435199" y="3292334"/>
            <a:ext cx="1066270" cy="1496643"/>
            <a:chOff x="7435199" y="3292334"/>
            <a:chExt cx="1066270" cy="1496643"/>
          </a:xfrm>
        </p:grpSpPr>
        <p:pic>
          <p:nvPicPr>
            <p:cNvPr id="805" name="Google Shape;805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435199" y="4253352"/>
              <a:ext cx="468000" cy="535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6" name="Google Shape;806;p4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872144" y="3292334"/>
              <a:ext cx="629325" cy="7689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7" name="Google Shape;807;p42"/>
            <p:cNvSpPr/>
            <p:nvPr/>
          </p:nvSpPr>
          <p:spPr>
            <a:xfrm>
              <a:off x="7537050" y="3977425"/>
              <a:ext cx="126600" cy="126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2"/>
            <p:cNvSpPr/>
            <p:nvPr/>
          </p:nvSpPr>
          <p:spPr>
            <a:xfrm>
              <a:off x="8001675" y="4224925"/>
              <a:ext cx="41100" cy="41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Obraz 6">
            <a:extLst>
              <a:ext uri="{FF2B5EF4-FFF2-40B4-BE49-F238E27FC236}">
                <a16:creationId xmlns:a16="http://schemas.microsoft.com/office/drawing/2014/main" id="{6DEBD6F4-A732-22D7-102C-B66B78C840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3478" y="1499038"/>
            <a:ext cx="1676400" cy="2562225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31B2524A-891A-01EF-00F8-6842CEA0AE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7874" y="1541800"/>
            <a:ext cx="1123950" cy="2562225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11AD6674-EC82-F495-1E8C-4D8A38A21DC2}"/>
              </a:ext>
            </a:extLst>
          </p:cNvPr>
          <p:cNvSpPr txBox="1"/>
          <p:nvPr/>
        </p:nvSpPr>
        <p:spPr>
          <a:xfrm>
            <a:off x="3432012" y="1915018"/>
            <a:ext cx="211417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b="1" dirty="0">
                <a:solidFill>
                  <a:schemeClr val="accent6"/>
                </a:solidFill>
              </a:rPr>
              <a:t>CH</a:t>
            </a:r>
            <a:r>
              <a:rPr lang="pl-PL" sz="1600" b="1" dirty="0">
                <a:solidFill>
                  <a:schemeClr val="accent6"/>
                </a:solidFill>
              </a:rPr>
              <a:t>2 – </a:t>
            </a:r>
            <a:r>
              <a:rPr lang="pl-PL" sz="1800" b="1" dirty="0">
                <a:solidFill>
                  <a:schemeClr val="accent6"/>
                </a:solidFill>
              </a:rPr>
              <a:t>O</a:t>
            </a:r>
            <a:r>
              <a:rPr lang="pl-PL" sz="1600" b="1" dirty="0">
                <a:solidFill>
                  <a:schemeClr val="accent6"/>
                </a:solidFill>
              </a:rPr>
              <a:t> – </a:t>
            </a:r>
            <a:r>
              <a:rPr lang="pl-PL" sz="1800" b="1" dirty="0">
                <a:solidFill>
                  <a:schemeClr val="accent6"/>
                </a:solidFill>
              </a:rPr>
              <a:t>C – R  </a:t>
            </a:r>
            <a:endParaRPr lang="pl-PL" sz="1600" b="1" dirty="0">
              <a:solidFill>
                <a:schemeClr val="accent6"/>
              </a:solidFill>
            </a:endParaRPr>
          </a:p>
          <a:p>
            <a:r>
              <a:rPr lang="pl-PL" sz="1600" b="1" dirty="0">
                <a:solidFill>
                  <a:schemeClr val="accent6"/>
                </a:solidFill>
              </a:rPr>
              <a:t>|</a:t>
            </a:r>
          </a:p>
          <a:p>
            <a:r>
              <a:rPr lang="pl-PL" sz="1800" b="1" dirty="0">
                <a:solidFill>
                  <a:schemeClr val="accent6"/>
                </a:solidFill>
              </a:rPr>
              <a:t>CH</a:t>
            </a:r>
            <a:r>
              <a:rPr lang="pl-PL" sz="1600" b="1" dirty="0">
                <a:solidFill>
                  <a:schemeClr val="accent6"/>
                </a:solidFill>
              </a:rPr>
              <a:t>2 – </a:t>
            </a:r>
            <a:r>
              <a:rPr lang="pl-PL" sz="1800" b="1" dirty="0">
                <a:solidFill>
                  <a:schemeClr val="accent6"/>
                </a:solidFill>
              </a:rPr>
              <a:t>O</a:t>
            </a:r>
            <a:r>
              <a:rPr lang="pl-PL" sz="1600" b="1" dirty="0">
                <a:solidFill>
                  <a:schemeClr val="accent6"/>
                </a:solidFill>
              </a:rPr>
              <a:t> </a:t>
            </a:r>
            <a:r>
              <a:rPr lang="pl-PL" sz="1800" b="1" dirty="0">
                <a:solidFill>
                  <a:schemeClr val="accent6"/>
                </a:solidFill>
              </a:rPr>
              <a:t>– C – R </a:t>
            </a:r>
            <a:r>
              <a:rPr lang="pl-PL" sz="1800" b="1" baseline="-25000" dirty="0">
                <a:solidFill>
                  <a:schemeClr val="accent6"/>
                </a:solidFill>
              </a:rPr>
              <a:t>1</a:t>
            </a:r>
            <a:endParaRPr lang="pl-PL" sz="1800" b="1" dirty="0">
              <a:solidFill>
                <a:schemeClr val="accent6"/>
              </a:solidFill>
            </a:endParaRPr>
          </a:p>
          <a:p>
            <a:r>
              <a:rPr lang="pl-PL" sz="1800" b="1" dirty="0">
                <a:solidFill>
                  <a:schemeClr val="accent6"/>
                </a:solidFill>
              </a:rPr>
              <a:t>|</a:t>
            </a:r>
          </a:p>
          <a:p>
            <a:r>
              <a:rPr lang="pl-PL" sz="1800" b="1" dirty="0">
                <a:solidFill>
                  <a:schemeClr val="accent6"/>
                </a:solidFill>
              </a:rPr>
              <a:t>CH</a:t>
            </a:r>
            <a:r>
              <a:rPr lang="pl-PL" sz="1600" b="1" dirty="0">
                <a:solidFill>
                  <a:schemeClr val="accent6"/>
                </a:solidFill>
              </a:rPr>
              <a:t>2 </a:t>
            </a:r>
            <a:r>
              <a:rPr lang="pl-PL" sz="1800" b="1" dirty="0">
                <a:solidFill>
                  <a:schemeClr val="accent6"/>
                </a:solidFill>
              </a:rPr>
              <a:t>– O – C – R </a:t>
            </a:r>
            <a:r>
              <a:rPr lang="pl-PL" sz="1800" b="1" baseline="-25000" dirty="0">
                <a:solidFill>
                  <a:schemeClr val="accent6"/>
                </a:solidFill>
              </a:rPr>
              <a:t>2</a:t>
            </a:r>
            <a:endParaRPr lang="pl-PL" sz="1800" b="1" dirty="0">
              <a:solidFill>
                <a:schemeClr val="accent6"/>
              </a:solidFill>
            </a:endParaRPr>
          </a:p>
          <a:p>
            <a:endParaRPr lang="pl-PL" sz="1800" b="1" dirty="0">
              <a:solidFill>
                <a:schemeClr val="accent6"/>
              </a:solidFill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C51CA73F-16D0-1FFB-65E3-EA40EB905633}"/>
              </a:ext>
            </a:extLst>
          </p:cNvPr>
          <p:cNvSpPr txBox="1"/>
          <p:nvPr/>
        </p:nvSpPr>
        <p:spPr>
          <a:xfrm rot="18900000">
            <a:off x="4642765" y="1681848"/>
            <a:ext cx="522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>
                <a:solidFill>
                  <a:schemeClr val="accent6"/>
                </a:solidFill>
              </a:rPr>
              <a:t>= O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A874886E-9E29-DA35-F54A-CC5047141F99}"/>
              </a:ext>
            </a:extLst>
          </p:cNvPr>
          <p:cNvSpPr txBox="1"/>
          <p:nvPr/>
        </p:nvSpPr>
        <p:spPr>
          <a:xfrm rot="18900000">
            <a:off x="4642765" y="2204471"/>
            <a:ext cx="522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>
                <a:solidFill>
                  <a:schemeClr val="accent6"/>
                </a:solidFill>
              </a:rPr>
              <a:t>= O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90BDA140-E909-D431-2297-A22BD1BF4B63}"/>
              </a:ext>
            </a:extLst>
          </p:cNvPr>
          <p:cNvSpPr txBox="1"/>
          <p:nvPr/>
        </p:nvSpPr>
        <p:spPr>
          <a:xfrm rot="18900000">
            <a:off x="4642764" y="2712298"/>
            <a:ext cx="522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>
                <a:solidFill>
                  <a:schemeClr val="accent6"/>
                </a:solidFill>
              </a:rPr>
              <a:t>= O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299C3532-1026-56FC-2EE9-ADD57902BC85}"/>
              </a:ext>
            </a:extLst>
          </p:cNvPr>
          <p:cNvSpPr txBox="1"/>
          <p:nvPr/>
        </p:nvSpPr>
        <p:spPr>
          <a:xfrm>
            <a:off x="3865876" y="3519250"/>
            <a:ext cx="1123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>
                <a:solidFill>
                  <a:schemeClr val="accent6"/>
                </a:solidFill>
              </a:rPr>
              <a:t>Wzór ogólny</a:t>
            </a:r>
          </a:p>
        </p:txBody>
      </p:sp>
    </p:spTree>
    <p:extLst>
      <p:ext uri="{BB962C8B-B14F-4D97-AF65-F5344CB8AC3E}">
        <p14:creationId xmlns:p14="http://schemas.microsoft.com/office/powerpoint/2010/main" val="41970959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atter and Energy - Science - 10th Grade by Slidesgo">
  <a:themeElements>
    <a:clrScheme name="Simple Light">
      <a:dk1>
        <a:srgbClr val="FFFFFF"/>
      </a:dk1>
      <a:lt1>
        <a:srgbClr val="110E3D"/>
      </a:lt1>
      <a:dk2>
        <a:srgbClr val="473FB2"/>
      </a:dk2>
      <a:lt2>
        <a:srgbClr val="76D7EB"/>
      </a:lt2>
      <a:accent1>
        <a:srgbClr val="EFD954"/>
      </a:accent1>
      <a:accent2>
        <a:srgbClr val="E9AA7F"/>
      </a:accent2>
      <a:accent3>
        <a:srgbClr val="E94309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1451</Words>
  <Application>Microsoft Office PowerPoint</Application>
  <PresentationFormat>Pokaz na ekranie (16:9)</PresentationFormat>
  <Paragraphs>161</Paragraphs>
  <Slides>40</Slides>
  <Notes>35</Notes>
  <HiddenSlides>0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40</vt:i4>
      </vt:variant>
    </vt:vector>
  </HeadingPairs>
  <TitlesOfParts>
    <vt:vector size="48" baseType="lpstr">
      <vt:lpstr>Anaheim</vt:lpstr>
      <vt:lpstr>Arial</vt:lpstr>
      <vt:lpstr>Cairo</vt:lpstr>
      <vt:lpstr>Cairo</vt:lpstr>
      <vt:lpstr>Cairo Medium</vt:lpstr>
      <vt:lpstr>Nunito Light</vt:lpstr>
      <vt:lpstr>Titillium Web</vt:lpstr>
      <vt:lpstr>Matter and Energy - Science - 10th Grade by Slidesgo</vt:lpstr>
      <vt:lpstr>Tłuszcze</vt:lpstr>
      <vt:lpstr>Spis treści</vt:lpstr>
      <vt:lpstr>Spis treści</vt:lpstr>
      <vt:lpstr>Spis treści</vt:lpstr>
      <vt:lpstr>Tłuszcze – czyli?</vt:lpstr>
      <vt:lpstr>Co wiemy o tłuszczach?</vt:lpstr>
      <vt:lpstr>Budowa  i wzór</vt:lpstr>
      <vt:lpstr>Jak są zbudowane cząsteczki tłuszczów?</vt:lpstr>
      <vt:lpstr>Jak są zbudowane cząsteczki tłuszczów?</vt:lpstr>
      <vt:lpstr>Nazewnictwo</vt:lpstr>
      <vt:lpstr>Jak tworzy się nazwy tłuszczów?</vt:lpstr>
      <vt:lpstr>Źródła i otrzymywanie</vt:lpstr>
      <vt:lpstr>Czym są i gdzie możemy znaleźć tłuszcze?</vt:lpstr>
      <vt:lpstr>Właściwości fizyczne</vt:lpstr>
      <vt:lpstr>Jakie właściwości fizyczne mają tłuszcze?</vt:lpstr>
      <vt:lpstr>Jakie właściwości fizyczne mają tłuszcze?</vt:lpstr>
      <vt:lpstr>Właściwości chemiczne</vt:lpstr>
      <vt:lpstr>Jakie właściwości chemiczne mają tłuszcze?</vt:lpstr>
      <vt:lpstr>Jakie właściwości chemiczne mają tłuszcze?</vt:lpstr>
      <vt:lpstr>Rozróżnianie</vt:lpstr>
      <vt:lpstr> </vt:lpstr>
      <vt:lpstr> </vt:lpstr>
      <vt:lpstr>Funkcje biologiczne</vt:lpstr>
      <vt:lpstr>Prezentacja programu PowerPoint</vt:lpstr>
      <vt:lpstr>Kwestia zdrowia</vt:lpstr>
      <vt:lpstr>Prezentacja programu PowerPoint</vt:lpstr>
      <vt:lpstr>Prezentacja programu PowerPoint</vt:lpstr>
      <vt:lpstr>Prezentacja programu PowerPoint</vt:lpstr>
      <vt:lpstr>Utwardzanie</vt:lpstr>
      <vt:lpstr>Na czym polega proces utwardzania tłuszczów?</vt:lpstr>
      <vt:lpstr>Na czym polega proces utwardzania tłuszczów?</vt:lpstr>
      <vt:lpstr>Procesy termiczne</vt:lpstr>
      <vt:lpstr>Jakie procesy zachodzą podczas ogrzewania tłuszczów?</vt:lpstr>
      <vt:lpstr>12</vt:lpstr>
      <vt:lpstr> </vt:lpstr>
      <vt:lpstr> </vt:lpstr>
      <vt:lpstr> </vt:lpstr>
      <vt:lpstr>Zastosowania</vt:lpstr>
      <vt:lpstr>Prezentacja programu PowerPoint</vt:lpstr>
      <vt:lpstr>Dziękujemy!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Tłuszcze</dc:title>
  <cp:lastModifiedBy>debil jebany</cp:lastModifiedBy>
  <cp:revision>16</cp:revision>
  <dcterms:modified xsi:type="dcterms:W3CDTF">2024-04-22T21:36:06Z</dcterms:modified>
</cp:coreProperties>
</file>