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l/docs/Learn/Server-side/Express_Nodejs/Introduction" TargetMode="External"/><Relationship Id="rId2" Type="http://schemas.openxmlformats.org/officeDocument/2006/relationships/hyperlink" Target="https://pl.react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unetix.com/websitesecurity/cross-site-script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7558C4-4BED-40F3-84E0-75AA7B63C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Aplikacja webowa </a:t>
            </a:r>
            <a:r>
              <a:rPr lang="pl-PL" dirty="0" err="1"/>
              <a:t>xss</a:t>
            </a:r>
            <a:r>
              <a:rPr lang="pl-PL" dirty="0"/>
              <a:t> </a:t>
            </a:r>
            <a:r>
              <a:rPr lang="pl-PL" dirty="0" err="1"/>
              <a:t>fix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react</a:t>
            </a:r>
            <a:r>
              <a:rPr lang="pl-PL" dirty="0"/>
              <a:t> + </a:t>
            </a:r>
            <a:r>
              <a:rPr lang="pl-PL" dirty="0" err="1"/>
              <a:t>node</a:t>
            </a:r>
            <a:r>
              <a:rPr lang="pl-PL" dirty="0"/>
              <a:t>(express)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2D846E-5617-483D-B407-94FBD8A91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</a:t>
            </a:r>
            <a:r>
              <a:rPr lang="pl-PL" dirty="0" err="1"/>
              <a:t>fałowski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936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19C066-DB76-4902-A550-12CFE91D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Hashowanie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934659-B01A-46BB-B561-B4036EAE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 err="1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Hashowanie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 generuje stałej długości ciąg znaków (tzw. </a:t>
            </a:r>
            <a:r>
              <a:rPr lang="pl-PL" b="0" i="0" dirty="0" err="1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hash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) na podstawie dowolnych długich danych wejściowych. Wynikowy </a:t>
            </a:r>
            <a:r>
              <a:rPr lang="pl-PL" b="0" i="0" dirty="0" err="1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hash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 wygląda na losowy ciąg znaków, jednak podając niezmienione dane wejściowe, otrzymamy zawsze taki sam wynik. Nawet najmniejsza zmiana w danych wejściowych, wygeneruje kompletnie inny </a:t>
            </a:r>
            <a:r>
              <a:rPr lang="pl-PL" b="0" i="0" dirty="0" err="1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hash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. </a:t>
            </a:r>
            <a:r>
              <a:rPr lang="pl-PL" b="0" i="0" dirty="0" err="1">
                <a:solidFill>
                  <a:srgbClr val="DBD8E3"/>
                </a:solidFill>
                <a:effectLst/>
                <a:latin typeface="Poppins" panose="00000500000000000000" pitchFamily="2" charset="-18"/>
              </a:rPr>
              <a:t>Hashowanie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0000500000000000000" pitchFamily="2" charset="-18"/>
              </a:rPr>
              <a:t> to proces nieodwracalny. Praktycznie, niemożliwym jest wygenerowanie oryginalnych danych wejściowych na podstawie </a:t>
            </a:r>
            <a:r>
              <a:rPr lang="pl-PL" b="0" i="0" dirty="0" err="1">
                <a:solidFill>
                  <a:srgbClr val="DBD8E3"/>
                </a:solidFill>
                <a:effectLst/>
                <a:latin typeface="Poppins" panose="00000500000000000000" pitchFamily="2" charset="-18"/>
              </a:rPr>
              <a:t>hasha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0000500000000000000" pitchFamily="2" charset="-18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050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A8319-6EE7-4309-95FF-C8CB6C5B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668C2D-1A57-471A-8A7D-B965D50E4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https://pl.reactjs.org/</a:t>
            </a:r>
            <a:endParaRPr lang="pl-PL" dirty="0"/>
          </a:p>
          <a:p>
            <a:r>
              <a:rPr lang="pl-PL" dirty="0">
                <a:hlinkClick r:id="rId3"/>
              </a:rPr>
              <a:t>https://developer.mozilla.org/pl/docs/Learn/Server-side/Express_Nodejs/Introduction</a:t>
            </a:r>
            <a:endParaRPr lang="pl-PL" dirty="0"/>
          </a:p>
          <a:p>
            <a:r>
              <a:rPr lang="pl-PL" dirty="0">
                <a:hlinkClick r:id="rId4"/>
              </a:rPr>
              <a:t>https://www.acunetix.com/websitesecurity/cross-site-scripting/</a:t>
            </a:r>
            <a:endParaRPr lang="pl-PL" dirty="0"/>
          </a:p>
          <a:p>
            <a:r>
              <a:rPr lang="pl-PL" dirty="0"/>
              <a:t>https://chainkraft.com/pl/co-to-jest-hashowanie/</a:t>
            </a:r>
          </a:p>
        </p:txBody>
      </p:sp>
    </p:spTree>
    <p:extLst>
      <p:ext uri="{BB962C8B-B14F-4D97-AF65-F5344CB8AC3E}">
        <p14:creationId xmlns:p14="http://schemas.microsoft.com/office/powerpoint/2010/main" val="6557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9ED4A-A621-4C29-80B5-B184804C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i="0" dirty="0" err="1">
                <a:effectLst/>
                <a:latin typeface="-apple-system"/>
              </a:rPr>
              <a:t>React</a:t>
            </a:r>
            <a:r>
              <a:rPr lang="pl-PL" b="1" dirty="0">
                <a:latin typeface="-apple-system"/>
              </a:rPr>
              <a:t> -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-apple-system"/>
              </a:rPr>
              <a:t>javascriptowa</a:t>
            </a:r>
            <a:r>
              <a:rPr lang="pl-PL" b="0" i="0" dirty="0">
                <a:solidFill>
                  <a:srgbClr val="FFFFFF"/>
                </a:solidFill>
                <a:effectLst/>
                <a:latin typeface="-apple-system"/>
              </a:rPr>
              <a:t> biblioteka służąca do tworzenia interfejsów użytkownika</a:t>
            </a:r>
            <a:br>
              <a:rPr lang="pl-PL" b="0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5D0629-D356-4BCF-A6B0-22C6F559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b="0" i="0" dirty="0">
                <a:effectLst/>
                <a:latin typeface="-apple-system"/>
              </a:rPr>
              <a:t>Deklaratywny </a:t>
            </a:r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b="0" i="0" dirty="0">
                <a:effectLst/>
                <a:latin typeface="-apple-system"/>
              </a:rPr>
              <a:t> znacznie ułatwia tworzenie interaktywnych UI. Gdy zaprojektujemy proste widoki obsługujące stan aplikacji, </a:t>
            </a:r>
            <a:r>
              <a:rPr lang="pl-PL" dirty="0">
                <a:latin typeface="-apple-system"/>
              </a:rPr>
              <a:t>to </a:t>
            </a:r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b="0" i="0" dirty="0">
                <a:effectLst/>
                <a:latin typeface="-apple-system"/>
              </a:rPr>
              <a:t> zajmuje się sprawną aktualizacją i ponownym </a:t>
            </a:r>
            <a:r>
              <a:rPr lang="pl-PL" b="0" i="0" dirty="0" err="1">
                <a:effectLst/>
                <a:latin typeface="-apple-system"/>
              </a:rPr>
              <a:t>renderowaniem</a:t>
            </a:r>
            <a:r>
              <a:rPr lang="pl-PL" b="0" i="0" dirty="0">
                <a:effectLst/>
                <a:latin typeface="-apple-system"/>
              </a:rPr>
              <a:t> odpowiednich komponentów. Pomaga to w przewidywalności i debugowaniu kodu</a:t>
            </a:r>
          </a:p>
          <a:p>
            <a:pPr algn="l"/>
            <a:r>
              <a:rPr lang="pl-PL" b="0" i="0" dirty="0">
                <a:effectLst/>
                <a:latin typeface="-apple-system"/>
              </a:rPr>
              <a:t>Izolowane komponenty, zarządzają własnym stanem. </a:t>
            </a:r>
            <a:r>
              <a:rPr lang="pl-PL" dirty="0">
                <a:latin typeface="-apple-system"/>
              </a:rPr>
              <a:t>P</a:t>
            </a:r>
            <a:r>
              <a:rPr lang="pl-PL" b="0" i="0" dirty="0">
                <a:effectLst/>
                <a:latin typeface="-apple-system"/>
              </a:rPr>
              <a:t>óźniej można je łączyć w złożony UI. Jako że logika komponentów pisana jest w </a:t>
            </a:r>
            <a:r>
              <a:rPr lang="pl-PL" b="0" i="0" dirty="0" err="1">
                <a:effectLst/>
                <a:latin typeface="-apple-system"/>
              </a:rPr>
              <a:t>JavaScripcie</a:t>
            </a:r>
            <a:r>
              <a:rPr lang="pl-PL" b="0" i="0" dirty="0">
                <a:effectLst/>
                <a:latin typeface="-apple-system"/>
              </a:rPr>
              <a:t>, a nie w szablonach, przekazywanie skomplikowanych struktur danych i przechowywanie stanu aplikacji poza drzewem DOM staje się łatwiejsze.</a:t>
            </a:r>
          </a:p>
          <a:p>
            <a:pPr algn="l"/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b="0" i="0" dirty="0">
                <a:effectLst/>
                <a:latin typeface="-apple-system"/>
              </a:rPr>
              <a:t> działa w izolacji od reszty stosu technologicznego, dzięki czemu można w nim tworzyć nowe funkcjonalności, bez konieczności przepisywania istniejącego kodu. </a:t>
            </a:r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b="0" i="0" dirty="0">
                <a:effectLst/>
                <a:latin typeface="-apple-system"/>
              </a:rPr>
              <a:t> potrafi również </a:t>
            </a:r>
            <a:r>
              <a:rPr lang="pl-PL" b="0" i="0" dirty="0" err="1">
                <a:effectLst/>
                <a:latin typeface="-apple-system"/>
              </a:rPr>
              <a:t>renderować</a:t>
            </a:r>
            <a:r>
              <a:rPr lang="pl-PL" b="0" i="0" dirty="0">
                <a:effectLst/>
                <a:latin typeface="-apple-system"/>
              </a:rPr>
              <a:t> po stronie serwera przy użyciu </a:t>
            </a:r>
            <a:r>
              <a:rPr lang="pl-PL" b="0" i="0" dirty="0" err="1">
                <a:effectLst/>
                <a:latin typeface="-apple-system"/>
              </a:rPr>
              <a:t>Node</a:t>
            </a:r>
            <a:r>
              <a:rPr lang="pl-PL" b="0" i="0" dirty="0">
                <a:effectLst/>
                <a:latin typeface="-apple-system"/>
              </a:rPr>
              <a:t>, a także napędzać aplikacje mobilne za pomocą </a:t>
            </a:r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dirty="0">
                <a:latin typeface="-apple-system"/>
              </a:rPr>
              <a:t> Native</a:t>
            </a:r>
            <a:r>
              <a:rPr lang="pl-PL" b="0" i="0" dirty="0">
                <a:effectLst/>
                <a:latin typeface="-apple-system"/>
              </a:rPr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4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C668F6-76D9-4439-8A23-A4370A2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Node</a:t>
            </a:r>
            <a:r>
              <a:rPr lang="pl-PL" dirty="0"/>
              <a:t>/express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E60097-41E9-4AD4-8AA1-12F050D6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b="0" i="0" u="sng" dirty="0" err="1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</a:t>
            </a:r>
            <a:r>
              <a:rPr lang="pl-PL" b="0" i="0" dirty="0">
                <a:effectLst/>
                <a:latin typeface="arial" panose="020B0604020202020204" pitchFamily="34" charset="0"/>
              </a:rPr>
              <a:t> jest wieloplatformowym oprogramowaniem o otwartym kodzie, które pozwala deweloperom na tworzenie wszelkiego rodzaju oprogramowania w języku JavaScript pracującym po stronie serwera. Jest to środowisko uruchomieniowe, które działa poza przeglądarką, współpracujące bezpośrednio z systemem operacyjnym. </a:t>
            </a:r>
          </a:p>
          <a:p>
            <a:r>
              <a:rPr lang="pl-PL" b="0" i="0" u="sng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</a:t>
            </a:r>
            <a:r>
              <a:rPr lang="pl-PL" b="0" i="0" dirty="0">
                <a:effectLst/>
                <a:latin typeface="arial" panose="020B0604020202020204" pitchFamily="34" charset="0"/>
              </a:rPr>
              <a:t> to jeden z najpopularniejszych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frameworków</a:t>
            </a:r>
            <a:r>
              <a:rPr lang="pl-PL" b="0" i="0" dirty="0">
                <a:effectLst/>
                <a:latin typeface="arial" panose="020B0604020202020204" pitchFamily="34" charset="0"/>
              </a:rPr>
              <a:t> webowych. </a:t>
            </a:r>
            <a:r>
              <a:rPr lang="pl-PL" dirty="0">
                <a:latin typeface="arial" panose="020B0604020202020204" pitchFamily="34" charset="0"/>
              </a:rPr>
              <a:t>Umożliwia między innymi t</a:t>
            </a:r>
            <a:r>
              <a:rPr lang="pl-PL" b="0" i="0" dirty="0">
                <a:effectLst/>
                <a:latin typeface="arial" panose="020B0604020202020204" pitchFamily="34" charset="0"/>
              </a:rPr>
              <a:t>worzenie funkcji obsługujących żądania o różnych metodach HTTP i skierowanych do różnych ścieżek w URL (tzw. routing), czy konfigurowania typowych ustawień aplikacji webowych jak np. portu, lokalizacji szablonów do generowania widoków odpowiedzi.</a:t>
            </a:r>
          </a:p>
        </p:txBody>
      </p:sp>
    </p:spTree>
    <p:extLst>
      <p:ext uri="{BB962C8B-B14F-4D97-AF65-F5344CB8AC3E}">
        <p14:creationId xmlns:p14="http://schemas.microsoft.com/office/powerpoint/2010/main" val="388526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537947-632C-427F-89F0-0FCEB907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XSS FIX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2CC95A-8B56-479C-AAB2-BBC6CB1E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0" strike="noStrike" dirty="0">
                <a:effectLst/>
                <a:latin typeface="Open Sans" panose="020B0604020202020204" pitchFamily="34" charset="0"/>
              </a:rPr>
              <a:t>Cross-</a:t>
            </a:r>
            <a:r>
              <a:rPr lang="pl-PL" i="0" strike="noStrike" dirty="0" err="1">
                <a:effectLst/>
                <a:latin typeface="Open Sans" panose="020B0604020202020204" pitchFamily="34" charset="0"/>
              </a:rPr>
              <a:t>site</a:t>
            </a:r>
            <a:r>
              <a:rPr lang="pl-PL" i="0" strike="noStrike" dirty="0">
                <a:effectLst/>
                <a:latin typeface="Open Sans" panose="020B0604020202020204" pitchFamily="34" charset="0"/>
              </a:rPr>
              <a:t> Scripting (XSS) to atak polegający na wstrzykiwaniu </a:t>
            </a:r>
            <a:r>
              <a:rPr lang="pl-PL" b="0" i="0" dirty="0">
                <a:effectLst/>
                <a:latin typeface="Open Sans" panose="020B0604020202020204" pitchFamily="34" charset="0"/>
              </a:rPr>
              <a:t>kodu po stronie klienta. Atakujący ma na celu wykonanie złośliwych skryptów w przeglądarce internetowej ofiary, umieszczając złośliwy kod na legalnej stronie internetowej lub aplikacji internetowej. Strona internetowa staje się narzędziem dostarczania złośliwego skryptu do przeglądarki użytkownika.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461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5F29D2-3538-4BD4-A6DA-14526AD2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b="0" i="0" dirty="0">
                <a:effectLst/>
                <a:latin typeface="-apple-system"/>
              </a:rPr>
              <a:t> jest chroniony przed XSS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9FA625-70FE-4F9F-8052-9CADB4DA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22897"/>
          </a:xfrm>
        </p:spPr>
        <p:txBody>
          <a:bodyPr/>
          <a:lstStyle/>
          <a:p>
            <a:pPr marL="0" indent="0" algn="l">
              <a:buNone/>
            </a:pPr>
            <a:r>
              <a:rPr lang="pl-PL" b="0" i="0" dirty="0">
                <a:effectLst/>
                <a:latin typeface="-apple-system"/>
              </a:rPr>
              <a:t>Zmienne łańcuchowe w widokach są automatycznie zmieniane</a:t>
            </a:r>
          </a:p>
          <a:p>
            <a:pPr marL="0" indent="0" algn="l">
              <a:buNone/>
            </a:pPr>
            <a:r>
              <a:rPr lang="pl-PL" b="0" i="0" dirty="0">
                <a:effectLst/>
                <a:latin typeface="-apple-system"/>
              </a:rPr>
              <a:t>W JSX przekazuje się funkcję jako procedurę obsługi zdarzeń, a nie ciąg znaków, który może zawierać złośliwy kod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70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077C148-991D-4C70-9407-C9F61F966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682" y="338966"/>
            <a:ext cx="10531500" cy="1384805"/>
          </a:xfr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9CBB29F-9543-40EF-9B06-7266C7CA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82" y="2314276"/>
            <a:ext cx="7543800" cy="20097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5DE75D7-5612-4BCD-9C4D-7CEB3C792FE2}"/>
              </a:ext>
            </a:extLst>
          </p:cNvPr>
          <p:cNvSpPr txBox="1"/>
          <p:nvPr/>
        </p:nvSpPr>
        <p:spPr>
          <a:xfrm>
            <a:off x="1978759" y="1723771"/>
            <a:ext cx="806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wprowadzone w bazie danych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0DF4605-09EF-4C79-AF23-19453CE2D345}"/>
              </a:ext>
            </a:extLst>
          </p:cNvPr>
          <p:cNvSpPr txBox="1"/>
          <p:nvPr/>
        </p:nvSpPr>
        <p:spPr>
          <a:xfrm>
            <a:off x="1978759" y="5846814"/>
            <a:ext cx="806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 pomocą kodu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DEB70DB-42B2-4B54-8C8B-2A365291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91" y="5197695"/>
            <a:ext cx="11069638" cy="64911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9D5149A-E29C-4543-9D73-370FC212F63C}"/>
              </a:ext>
            </a:extLst>
          </p:cNvPr>
          <p:cNvSpPr txBox="1"/>
          <p:nvPr/>
        </p:nvSpPr>
        <p:spPr>
          <a:xfrm>
            <a:off x="1863304" y="4324051"/>
            <a:ext cx="806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wypisane na stronie</a:t>
            </a:r>
          </a:p>
        </p:txBody>
      </p:sp>
    </p:spTree>
    <p:extLst>
      <p:ext uri="{BB962C8B-B14F-4D97-AF65-F5344CB8AC3E}">
        <p14:creationId xmlns:p14="http://schemas.microsoft.com/office/powerpoint/2010/main" val="284384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5F4CDB-E9CF-4DEF-AB37-79DA3B07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</a:t>
            </a:r>
            <a:r>
              <a:rPr lang="pl-PL" dirty="0" err="1"/>
              <a:t>xss</a:t>
            </a:r>
            <a:r>
              <a:rPr lang="pl-PL" dirty="0"/>
              <a:t> przez </a:t>
            </a:r>
            <a:r>
              <a:rPr lang="pl-PL" dirty="0" err="1"/>
              <a:t>dangerouslysetinnerhtml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DC5886B-C1FC-462C-8152-CDCABDA72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910629"/>
            <a:ext cx="3803668" cy="3381807"/>
          </a:xfr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BE63771-98A8-49E1-8E23-A5111048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5669646"/>
            <a:ext cx="9930245" cy="33312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6D53589B-3095-45B9-B742-673B01D1EA80}"/>
              </a:ext>
            </a:extLst>
          </p:cNvPr>
          <p:cNvSpPr txBox="1"/>
          <p:nvPr/>
        </p:nvSpPr>
        <p:spPr>
          <a:xfrm>
            <a:off x="4725824" y="1910628"/>
            <a:ext cx="5212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Merriweather" panose="020B0604020202020204" pitchFamily="2" charset="-18"/>
              </a:rPr>
              <a:t>dangerouslySetInnerHTML</a:t>
            </a:r>
            <a:r>
              <a:rPr lang="pl-PL" dirty="0">
                <a:latin typeface="Merriweather" panose="020B0604020202020204" pitchFamily="2" charset="-18"/>
              </a:rPr>
              <a:t> </a:t>
            </a:r>
            <a:r>
              <a:rPr lang="pl-PL" b="0" i="0" dirty="0">
                <a:effectLst/>
                <a:latin typeface="Merriweather" panose="020B0604020202020204" pitchFamily="2" charset="-18"/>
              </a:rPr>
              <a:t>to właściwość, która służy do dodawania elementów HTML w </a:t>
            </a:r>
            <a:r>
              <a:rPr lang="pl-PL" b="0" i="0" dirty="0" err="1">
                <a:effectLst/>
                <a:latin typeface="Merriweather" panose="020B0604020202020204" pitchFamily="2" charset="-18"/>
              </a:rPr>
              <a:t>Reactie</a:t>
            </a:r>
            <a:r>
              <a:rPr lang="pl-PL" b="0" i="0" dirty="0">
                <a:effectLst/>
                <a:latin typeface="Merriweather" panose="020B0604020202020204" pitchFamily="2" charset="-18"/>
              </a:rPr>
              <a:t>. </a:t>
            </a:r>
            <a:r>
              <a:rPr lang="pl-PL" dirty="0">
                <a:latin typeface="Merriweather" panose="020B0604020202020204" pitchFamily="2" charset="-18"/>
              </a:rPr>
              <a:t>Użytkownik za jej pomocą może dodać obrazek, tekst pogrubiony czy skrypt, co jest niebezpieczne dla twórcy strony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AC3B26E-3DC9-49C5-ADBA-2F70FCB4D993}"/>
              </a:ext>
            </a:extLst>
          </p:cNvPr>
          <p:cNvSpPr txBox="1"/>
          <p:nvPr/>
        </p:nvSpPr>
        <p:spPr>
          <a:xfrm>
            <a:off x="4725824" y="5292436"/>
            <a:ext cx="521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Merriweather" panose="020B0604020202020204" pitchFamily="2" charset="-18"/>
              </a:rPr>
              <a:t>Właściwość w praktyce: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00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A10D55-42E1-433A-82E9-2CF540F6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3466"/>
            <a:ext cx="10131425" cy="1792402"/>
          </a:xfrm>
        </p:spPr>
        <p:txBody>
          <a:bodyPr/>
          <a:lstStyle/>
          <a:p>
            <a:r>
              <a:rPr lang="pl-PL" b="0" i="0" dirty="0">
                <a:effectLst/>
                <a:latin typeface="-apple-system"/>
              </a:rPr>
              <a:t>XSS poprzez atrybut </a:t>
            </a:r>
            <a:r>
              <a:rPr lang="pl-PL" b="0" i="0" dirty="0" err="1">
                <a:effectLst/>
                <a:latin typeface="-apple-system"/>
              </a:rPr>
              <a:t>a.href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79BE0C5-954F-45DD-A2BE-87CCE5022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8"/>
            <a:ext cx="6270476" cy="3020032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1E6B3E9-7221-4E7A-8472-6883B816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5279609"/>
            <a:ext cx="10487025" cy="130492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156C9F8-BA94-4A50-8FB0-BD761872C306}"/>
              </a:ext>
            </a:extLst>
          </p:cNvPr>
          <p:cNvSpPr txBox="1"/>
          <p:nvPr/>
        </p:nvSpPr>
        <p:spPr>
          <a:xfrm>
            <a:off x="7135738" y="2065868"/>
            <a:ext cx="4281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Atrybut </a:t>
            </a:r>
            <a:r>
              <a:rPr lang="pl-PL" dirty="0" err="1"/>
              <a:t>href</a:t>
            </a:r>
            <a:r>
              <a:rPr lang="pl-PL" dirty="0"/>
              <a:t> definiuje miejsce w które użytkownik zostanie przekierowany po naciśnięciu akapitu. Można w nim zawrzeć kod </a:t>
            </a:r>
            <a:r>
              <a:rPr lang="pl-PL" dirty="0" err="1"/>
              <a:t>Javascriptowy</a:t>
            </a:r>
            <a:r>
              <a:rPr lang="pl-PL" dirty="0"/>
              <a:t> i manipulować danymi na stronie.</a:t>
            </a:r>
          </a:p>
        </p:txBody>
      </p:sp>
    </p:spTree>
    <p:extLst>
      <p:ext uri="{BB962C8B-B14F-4D97-AF65-F5344CB8AC3E}">
        <p14:creationId xmlns:p14="http://schemas.microsoft.com/office/powerpoint/2010/main" val="309984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05B913-3440-4F8D-A224-352A62CF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Przechowywanie haseł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8A0963-4490-4550-93BC-74EFBC0E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8"/>
            <a:ext cx="10131425" cy="115762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 Kod sposobu jawnego (niebezpiecznego)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BAEB3A1-EB77-427A-9825-96BE1207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4" y="2722562"/>
            <a:ext cx="5388446" cy="193256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47413B8-4D77-4FD5-9C46-4BF89195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64" y="2722562"/>
            <a:ext cx="4104409" cy="205220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278BB9D-261D-458F-A91D-C57C8CBE75E2}"/>
              </a:ext>
            </a:extLst>
          </p:cNvPr>
          <p:cNvSpPr txBox="1"/>
          <p:nvPr/>
        </p:nvSpPr>
        <p:spPr>
          <a:xfrm>
            <a:off x="6330951" y="2209549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</a:t>
            </a:r>
            <a:r>
              <a:rPr lang="pl-PL" dirty="0" err="1"/>
              <a:t>hashowania</a:t>
            </a:r>
            <a:r>
              <a:rPr lang="pl-PL" dirty="0"/>
              <a:t> hasła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42A2B34-317E-4916-A522-6615862D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54" y="4918448"/>
            <a:ext cx="7096125" cy="11430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407E3F0-671A-484A-8E22-59FB19DF68E1}"/>
              </a:ext>
            </a:extLst>
          </p:cNvPr>
          <p:cNvSpPr txBox="1"/>
          <p:nvPr/>
        </p:nvSpPr>
        <p:spPr>
          <a:xfrm>
            <a:off x="446954" y="6100391"/>
            <a:ext cx="1082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Użytkownik o ID numer 7 przechowuje hasło w bazie w sposób jawny, a pozostałe dwa rekordy posiadają </a:t>
            </a:r>
            <a:r>
              <a:rPr lang="pl-PL" dirty="0" err="1"/>
              <a:t>zahashowane</a:t>
            </a:r>
            <a:r>
              <a:rPr lang="pl-PL" dirty="0"/>
              <a:t> hasła</a:t>
            </a:r>
          </a:p>
        </p:txBody>
      </p:sp>
    </p:spTree>
    <p:extLst>
      <p:ext uri="{BB962C8B-B14F-4D97-AF65-F5344CB8AC3E}">
        <p14:creationId xmlns:p14="http://schemas.microsoft.com/office/powerpoint/2010/main" val="228341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70</TotalTime>
  <Words>558</Words>
  <Application>Microsoft Office PowerPoint</Application>
  <PresentationFormat>Panoramiczny</PresentationFormat>
  <Paragraphs>33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Arial</vt:lpstr>
      <vt:lpstr>Calibri</vt:lpstr>
      <vt:lpstr>Calibri Light</vt:lpstr>
      <vt:lpstr>Merriweather</vt:lpstr>
      <vt:lpstr>Open Sans</vt:lpstr>
      <vt:lpstr>Poppins</vt:lpstr>
      <vt:lpstr>Sklepienie niebieskie</vt:lpstr>
      <vt:lpstr>Aplikacja webowa xss fix  react + node(express)</vt:lpstr>
      <vt:lpstr>React - javascriptowa biblioteka służąca do tworzenia interfejsów użytkownika </vt:lpstr>
      <vt:lpstr>Node/express</vt:lpstr>
      <vt:lpstr>XSS FIX</vt:lpstr>
      <vt:lpstr>React jest chroniony przed XSS</vt:lpstr>
      <vt:lpstr>Prezentacja programu PowerPoint</vt:lpstr>
      <vt:lpstr>Atak xss przez dangerouslysetinnerhtml</vt:lpstr>
      <vt:lpstr>XSS poprzez atrybut a.href</vt:lpstr>
      <vt:lpstr>Przechowywanie haseł</vt:lpstr>
      <vt:lpstr>Hashowanie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webowa xss fix  react + node(express)</dc:title>
  <dc:creator>Fałowski  Jakub</dc:creator>
  <cp:lastModifiedBy>Fałowski  Jakub</cp:lastModifiedBy>
  <cp:revision>5</cp:revision>
  <dcterms:created xsi:type="dcterms:W3CDTF">2022-01-31T01:11:14Z</dcterms:created>
  <dcterms:modified xsi:type="dcterms:W3CDTF">2022-01-31T03:03:37Z</dcterms:modified>
</cp:coreProperties>
</file>