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21"/>
  </p:notesMasterIdLst>
  <p:sldIdLst>
    <p:sldId id="256" r:id="rId2"/>
    <p:sldId id="288" r:id="rId3"/>
    <p:sldId id="257" r:id="rId4"/>
    <p:sldId id="283" r:id="rId5"/>
    <p:sldId id="284" r:id="rId6"/>
    <p:sldId id="285" r:id="rId7"/>
    <p:sldId id="259" r:id="rId8"/>
    <p:sldId id="260" r:id="rId9"/>
    <p:sldId id="286" r:id="rId10"/>
    <p:sldId id="291" r:id="rId11"/>
    <p:sldId id="274" r:id="rId12"/>
    <p:sldId id="278" r:id="rId13"/>
    <p:sldId id="279" r:id="rId14"/>
    <p:sldId id="280" r:id="rId15"/>
    <p:sldId id="281" r:id="rId16"/>
    <p:sldId id="264" r:id="rId17"/>
    <p:sldId id="289" r:id="rId18"/>
    <p:sldId id="266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05DD4FF9-A9DC-4D36-B0D6-0015934615E6}">
          <p14:sldIdLst>
            <p14:sldId id="256"/>
          </p14:sldIdLst>
        </p14:section>
        <p14:section name="Sekcja bez tytułu" id="{4593450E-60D9-4CA1-AC04-EAA807E50ACA}">
          <p14:sldIdLst>
            <p14:sldId id="288"/>
            <p14:sldId id="257"/>
            <p14:sldId id="283"/>
            <p14:sldId id="284"/>
            <p14:sldId id="285"/>
            <p14:sldId id="259"/>
            <p14:sldId id="260"/>
            <p14:sldId id="286"/>
            <p14:sldId id="291"/>
            <p14:sldId id="274"/>
            <p14:sldId id="278"/>
            <p14:sldId id="279"/>
            <p14:sldId id="280"/>
            <p14:sldId id="281"/>
            <p14:sldId id="264"/>
            <p14:sldId id="289"/>
            <p14:sldId id="266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Gros" initials="JG" lastIdx="1" clrIdx="0">
    <p:extLst>
      <p:ext uri="{19B8F6BF-5375-455C-9EA6-DF929625EA0E}">
        <p15:presenceInfo xmlns:p15="http://schemas.microsoft.com/office/powerpoint/2012/main" userId="6a9d6d600fdf1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FFFFFF"/>
    <a:srgbClr val="969FA7"/>
    <a:srgbClr val="4590B8"/>
    <a:srgbClr val="122141"/>
    <a:srgbClr val="274D91"/>
    <a:srgbClr val="717171"/>
    <a:srgbClr val="294E97"/>
    <a:srgbClr val="89B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89240" autoAdjust="0"/>
  </p:normalViewPr>
  <p:slideViewPr>
    <p:cSldViewPr snapToGrid="0">
      <p:cViewPr varScale="1">
        <p:scale>
          <a:sx n="102" d="100"/>
          <a:sy n="102" d="100"/>
        </p:scale>
        <p:origin x="1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30C65-0881-4126-A3E9-EAAF8DAA8B1C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8845E-5DFA-4525-8E2F-C2ED6D816F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01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Tematem który wybrałem jest „</a:t>
            </a:r>
            <a:r>
              <a:rPr lang="pl-PL" sz="1200" dirty="0">
                <a:solidFill>
                  <a:srgbClr val="4590B8"/>
                </a:solidFill>
              </a:rPr>
              <a:t>Aplikacja mobilna do grupowego zamawiania posiłków dla pracowników firmy”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8845E-5DFA-4525-8E2F-C2ED6D816FC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97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Zamawianie przy pomocy narzędzi z dolnego paska narzędziowego</a:t>
            </a:r>
          </a:p>
          <a:p>
            <a:endParaRPr lang="pl-PL" dirty="0"/>
          </a:p>
          <a:p>
            <a:r>
              <a:rPr lang="pl-PL" dirty="0"/>
              <a:t>Na dole pasek z cenami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8845E-5DFA-4525-8E2F-C2ED6D816FC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23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Zaznaczone obszary są wysyłane do serwera w formie zdjęcia. </a:t>
            </a:r>
          </a:p>
          <a:p>
            <a:endParaRPr lang="pl-PL" dirty="0"/>
          </a:p>
          <a:p>
            <a:r>
              <a:rPr lang="pl-PL" dirty="0"/>
              <a:t>Serwer odczytuje i pojawia się to w polach tekstowych – korekta</a:t>
            </a:r>
          </a:p>
          <a:p>
            <a:endParaRPr lang="pl-PL" dirty="0"/>
          </a:p>
          <a:p>
            <a:r>
              <a:rPr lang="pl-PL" dirty="0"/>
              <a:t>WSTĘP DO NEXT: </a:t>
            </a:r>
          </a:p>
          <a:p>
            <a:r>
              <a:rPr lang="pl-PL" dirty="0"/>
              <a:t>Po kliknięciu w </a:t>
            </a:r>
            <a:r>
              <a:rPr lang="pl-PL" dirty="0" err="1"/>
              <a:t>ikone</a:t>
            </a:r>
            <a:r>
              <a:rPr lang="pl-PL" dirty="0"/>
              <a:t> koszyka w prawym górnym rogu….</a:t>
            </a:r>
          </a:p>
          <a:p>
            <a:endParaRPr lang="pl-PL" dirty="0"/>
          </a:p>
          <a:p>
            <a:r>
              <a:rPr lang="pl-PL" dirty="0"/>
              <a:t>PO PRAWEJ:</a:t>
            </a:r>
          </a:p>
          <a:p>
            <a:r>
              <a:rPr lang="pl-PL" dirty="0"/>
              <a:t>Wartości na dolnym pasku </a:t>
            </a:r>
            <a:r>
              <a:rPr lang="pl-PL" dirty="0" err="1"/>
              <a:t>zaaktualizowane</a:t>
            </a:r>
            <a:r>
              <a:rPr lang="pl-PL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8845E-5DFA-4525-8E2F-C2ED6D816FC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4469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Wyświetlają się nam wszystkie wybrane pozycje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Możliwość edycji ilości/usunięcia </a:t>
            </a:r>
          </a:p>
          <a:p>
            <a:endParaRPr lang="pl-PL" dirty="0"/>
          </a:p>
          <a:p>
            <a:r>
              <a:rPr lang="pl-PL" dirty="0"/>
              <a:t>Dolny pasek – dynamiczna aktualizacja – informacja o przekroczeniu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8845E-5DFA-4525-8E2F-C2ED6D816FCD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481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Kolejnym etapem jest złożenie zamówienia grupowego w restauracji. Osoba odpowiedzialna za zamawianie posiłków…</a:t>
            </a:r>
            <a:br>
              <a:rPr lang="pl-PL" dirty="0"/>
            </a:br>
            <a:br>
              <a:rPr lang="pl-PL" dirty="0"/>
            </a:br>
            <a:r>
              <a:rPr lang="pl-PL" dirty="0"/>
              <a:t>Zlecenia zostały posortowane względem ostatecznego czasu zamówienia. Wiersze z czasem zamówienia, który już minął zostały pokolorowane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8845E-5DFA-4525-8E2F-C2ED6D816FC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443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Celem aplikacji, którą zaproponowałem w ramach mojej pracy inżynierskiej jest […]</a:t>
            </a:r>
          </a:p>
          <a:p>
            <a:r>
              <a:rPr lang="pl-PL" dirty="0"/>
              <a:t>Rozwiązanie to zostało zaprojektowane w oparciu o własne doświadczenia z uczestniczenia w procesie zamawiania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8845E-5DFA-4525-8E2F-C2ED6D816FC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295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Przeanalizowałem rynek aplikacji, które służą podobnym celom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8845E-5DFA-4525-8E2F-C2ED6D816FC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4835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[jasnoniebieski] Data kiedy zostanie dostarczony posiłek + nazwa restauracji</a:t>
            </a:r>
          </a:p>
          <a:p>
            <a:pPr marL="171450" indent="-171450">
              <a:buFontTx/>
              <a:buChar char="-"/>
            </a:pPr>
            <a:r>
              <a:rPr lang="pl-PL" dirty="0"/>
              <a:t>[ciemnoniebieski] ostateczny termin składania zamówień</a:t>
            </a:r>
          </a:p>
          <a:p>
            <a:pPr marL="171450" indent="-171450">
              <a:buFontTx/>
              <a:buChar char="-"/>
            </a:pPr>
            <a:r>
              <a:rPr lang="pl-PL" dirty="0"/>
              <a:t>[żółty] limit cenowy – posiłki fundowane przez </a:t>
            </a:r>
            <a:r>
              <a:rPr lang="pl-PL" dirty="0" err="1"/>
              <a:t>firme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[zielony] link do menu</a:t>
            </a:r>
          </a:p>
          <a:p>
            <a:pPr marL="171450" indent="-171450">
              <a:buFontTx/>
              <a:buChar char="-"/>
            </a:pPr>
            <a:r>
              <a:rPr lang="pl-PL" dirty="0"/>
              <a:t>[różowy] dodatkowe informacje (np. lunch dnia lub możliwość dokonania wyboru, które nie jest wspomniane w menu – stopień wysmażenia mięsa)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8845E-5DFA-4525-8E2F-C2ED6D816FC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7416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1.) nadzorujący – zlecenie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8845E-5DFA-4525-8E2F-C2ED6D816FC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358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8845E-5DFA-4525-8E2F-C2ED6D816FC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213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Cała aplikacja po angielsku – w firmie staramy się otaczać tym językiem, aby łatwiej było później porozumiewać się z zagranicznymi klientami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8845E-5DFA-4525-8E2F-C2ED6D816FC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492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Aplikacja wymaga założenia konta i zalogowania w celu złożenia zamówienia</a:t>
            </a:r>
          </a:p>
          <a:p>
            <a:endParaRPr lang="pl-PL" dirty="0"/>
          </a:p>
          <a:p>
            <a:r>
              <a:rPr lang="pl-PL" dirty="0"/>
              <a:t>- Możliwość rejestracji z poziomu aplikacji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8845E-5DFA-4525-8E2F-C2ED6D816FC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011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 lewej:</a:t>
            </a:r>
          </a:p>
          <a:p>
            <a:pPr marL="171450" indent="-171450">
              <a:buFontTx/>
              <a:buChar char="-"/>
            </a:pPr>
            <a:r>
              <a:rPr lang="pl-PL" dirty="0"/>
              <a:t>Zlecenia zamówień</a:t>
            </a:r>
          </a:p>
          <a:p>
            <a:pPr marL="171450" indent="-171450">
              <a:buFontTx/>
              <a:buChar char="-"/>
            </a:pPr>
            <a:r>
              <a:rPr lang="pl-PL" dirty="0"/>
              <a:t>Pokolorowane elementy</a:t>
            </a:r>
          </a:p>
          <a:p>
            <a:pPr marL="171450" indent="-171450">
              <a:buFontTx/>
              <a:buChar char="-"/>
            </a:pPr>
            <a:r>
              <a:rPr lang="pl-PL" dirty="0"/>
              <a:t>Posortowane względem ostatecznego terminu</a:t>
            </a:r>
          </a:p>
          <a:p>
            <a:pPr marL="171450" indent="-171450">
              <a:buFontTx/>
              <a:buChar char="-"/>
            </a:pP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WSTĘP DO NEXT:</a:t>
            </a:r>
          </a:p>
          <a:p>
            <a:pPr marL="171450" indent="-171450">
              <a:buFontTx/>
              <a:buChar char="-"/>
            </a:pPr>
            <a:r>
              <a:rPr lang="pl-PL" dirty="0"/>
              <a:t>Po kliknięciu w obiekt reprezentujący zlecenie zamówienia, które należy złożyć…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8845E-5DFA-4525-8E2F-C2ED6D816FC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931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916B47-1F61-4E63-91E6-2E770BDD89D5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903C12-61A8-4A84-8360-413AF4B998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494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B47-1F61-4E63-91E6-2E770BDD89D5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3C12-61A8-4A84-8360-413AF4B998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2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916B47-1F61-4E63-91E6-2E770BDD89D5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903C12-61A8-4A84-8360-413AF4B998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396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B47-1F61-4E63-91E6-2E770BDD89D5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2903C12-61A8-4A84-8360-413AF4B998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6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916B47-1F61-4E63-91E6-2E770BDD89D5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903C12-61A8-4A84-8360-413AF4B998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797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B47-1F61-4E63-91E6-2E770BDD89D5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3C12-61A8-4A84-8360-413AF4B998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495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B47-1F61-4E63-91E6-2E770BDD89D5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3C12-61A8-4A84-8360-413AF4B998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30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B47-1F61-4E63-91E6-2E770BDD89D5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3C12-61A8-4A84-8360-413AF4B99807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2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B47-1F61-4E63-91E6-2E770BDD89D5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3C12-61A8-4A84-8360-413AF4B998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21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916B47-1F61-4E63-91E6-2E770BDD89D5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903C12-61A8-4A84-8360-413AF4B998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807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B47-1F61-4E63-91E6-2E770BDD89D5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3C12-61A8-4A84-8360-413AF4B998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17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916B47-1F61-4E63-91E6-2E770BDD89D5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903C12-61A8-4A84-8360-413AF4B99807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27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447675" y="2001795"/>
            <a:ext cx="11260931" cy="143706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608775-E34F-47ED-946A-3C24A3240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195" y="4269705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pl-PL" sz="1700" dirty="0">
                <a:solidFill>
                  <a:srgbClr val="4590B8"/>
                </a:solidFill>
              </a:rPr>
              <a:t>„Aplikacja mobilna do grupowego zamawiania posiłków dla pracowników firmy”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1D836E8-B8F9-4010-A600-E15CA50D283E}"/>
              </a:ext>
            </a:extLst>
          </p:cNvPr>
          <p:cNvSpPr/>
          <p:nvPr/>
        </p:nvSpPr>
        <p:spPr>
          <a:xfrm>
            <a:off x="4195345" y="2154187"/>
            <a:ext cx="715639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300" b="1" dirty="0">
                <a:solidFill>
                  <a:srgbClr val="1A3260"/>
                </a:solidFill>
                <a:latin typeface="Raleway"/>
              </a:rPr>
              <a:t>Politechnika Krakowska im. Tadeusza Kościuszki</a:t>
            </a:r>
            <a:endParaRPr lang="pl-PL" sz="2300" b="1" dirty="0">
              <a:solidFill>
                <a:srgbClr val="1A3260"/>
              </a:solidFill>
            </a:endParaRPr>
          </a:p>
          <a:p>
            <a:r>
              <a:rPr lang="pl-PL" sz="2300" b="1" dirty="0">
                <a:solidFill>
                  <a:srgbClr val="1A3260"/>
                </a:solidFill>
                <a:latin typeface="Raleway"/>
              </a:rPr>
              <a:t>Wydział Inżynierii Elektrycznej i Komputerowej</a:t>
            </a:r>
            <a:br>
              <a:rPr lang="pl-PL" sz="2300" b="1" dirty="0">
                <a:solidFill>
                  <a:srgbClr val="1A3260"/>
                </a:solidFill>
                <a:latin typeface="Raleway"/>
              </a:rPr>
            </a:br>
            <a:r>
              <a:rPr lang="pl-PL" sz="2300" b="1" dirty="0">
                <a:solidFill>
                  <a:srgbClr val="1A3260"/>
                </a:solidFill>
                <a:latin typeface="Raleway"/>
              </a:rPr>
              <a:t>Katedra Automatyki i Technik Informacyjnych</a:t>
            </a:r>
            <a:endParaRPr lang="pl-PL" sz="2300" b="1" dirty="0">
              <a:solidFill>
                <a:srgbClr val="1A3260"/>
              </a:solidFill>
            </a:endParaRPr>
          </a:p>
          <a:p>
            <a:br>
              <a:rPr lang="pl-PL" b="1" dirty="0"/>
            </a:br>
            <a:endParaRPr lang="pl-PL" b="1" dirty="0"/>
          </a:p>
        </p:txBody>
      </p:sp>
      <p:sp>
        <p:nvSpPr>
          <p:cNvPr id="5" name="Prostokąt 4"/>
          <p:cNvSpPr/>
          <p:nvPr/>
        </p:nvSpPr>
        <p:spPr>
          <a:xfrm>
            <a:off x="1205243" y="1291111"/>
            <a:ext cx="2777943" cy="264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B3DF22-1F9C-4803-8EF9-8E501A009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243" y="4975653"/>
            <a:ext cx="10634897" cy="1011536"/>
          </a:xfrm>
        </p:spPr>
        <p:txBody>
          <a:bodyPr>
            <a:normAutofit fontScale="90000"/>
          </a:bodyPr>
          <a:lstStyle/>
          <a:p>
            <a:r>
              <a:rPr lang="pl-PL" sz="1500" dirty="0">
                <a:solidFill>
                  <a:schemeClr val="bg1">
                    <a:lumMod val="85000"/>
                  </a:schemeClr>
                </a:solidFill>
              </a:rPr>
              <a:t>Jakub Gros</a:t>
            </a:r>
            <a:br>
              <a:rPr lang="pl-PL" sz="1500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pl-PL" sz="1500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pl-PL" sz="1500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pl-PL" sz="15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l-PL" sz="1500" dirty="0">
                <a:solidFill>
                  <a:schemeClr val="bg1">
                    <a:lumMod val="85000"/>
                  </a:schemeClr>
                </a:solidFill>
              </a:rPr>
              <a:t>Promotor: </a:t>
            </a:r>
            <a:r>
              <a:rPr lang="pl-PL" sz="1500" b="1" dirty="0">
                <a:solidFill>
                  <a:schemeClr val="bg1">
                    <a:lumMod val="85000"/>
                  </a:schemeClr>
                </a:solidFill>
              </a:rPr>
              <a:t>dr hab. inż. Mieczysław Zając, prof. PK</a:t>
            </a:r>
            <a:endParaRPr lang="pl-PL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60F664-1501-4410-A520-C60C2A630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24" y="1291409"/>
            <a:ext cx="2722182" cy="2640517"/>
          </a:xfrm>
          <a:prstGeom prst="rect">
            <a:avLst/>
          </a:prstGeom>
          <a:ln w="127000" cap="sq">
            <a:solidFill>
              <a:srgbClr val="4590B8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2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19"/>
    </mc:Choice>
    <mc:Fallback>
      <p:transition spd="slow" advTm="34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 rot="10800000">
            <a:off x="446844" y="1859031"/>
            <a:ext cx="11300791" cy="4932294"/>
          </a:xfrm>
          <a:prstGeom prst="rect">
            <a:avLst/>
          </a:prstGeom>
          <a:gradFill>
            <a:gsLst>
              <a:gs pos="46000">
                <a:srgbClr val="969FA7"/>
              </a:gs>
              <a:gs pos="12000">
                <a:srgbClr val="1A3260"/>
              </a:gs>
              <a:gs pos="91000">
                <a:srgbClr val="F4F5F6"/>
              </a:gs>
              <a:gs pos="100000">
                <a:srgbClr val="FFFFFF">
                  <a:lumMod val="96000"/>
                  <a:lumOff val="4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4AF8503-5485-449E-B4CB-8CB929DCE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" r="-719"/>
          <a:stretch/>
        </p:blipFill>
        <p:spPr>
          <a:xfrm>
            <a:off x="2044351" y="609600"/>
            <a:ext cx="8164068" cy="61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1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"/>
    </mc:Choice>
    <mc:Fallback>
      <p:transition spd="slow" advTm="24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446843" y="435606"/>
            <a:ext cx="11300791" cy="602766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 rot="10800000">
            <a:off x="446844" y="1859031"/>
            <a:ext cx="11300791" cy="4932294"/>
          </a:xfrm>
          <a:prstGeom prst="rect">
            <a:avLst/>
          </a:prstGeom>
          <a:gradFill>
            <a:gsLst>
              <a:gs pos="46000">
                <a:srgbClr val="969FA7"/>
              </a:gs>
              <a:gs pos="12000">
                <a:srgbClr val="1A3260"/>
              </a:gs>
              <a:gs pos="91000">
                <a:srgbClr val="F4F5F6"/>
              </a:gs>
              <a:gs pos="100000">
                <a:srgbClr val="FFFFFF">
                  <a:lumMod val="96000"/>
                  <a:lumOff val="4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37A8B93-A6DF-4AF4-BDDC-ADA3A0D3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63" y="217713"/>
            <a:ext cx="3025640" cy="621937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05DE220-4FC4-4E48-BE14-0E4A0EE63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354" y="217713"/>
            <a:ext cx="3025640" cy="621937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5116268-BE36-48FF-B089-422A8BCEF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630" y="217713"/>
            <a:ext cx="3025640" cy="621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4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"/>
    </mc:Choice>
    <mc:Fallback>
      <p:transition spd="slow" advTm="6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446846" y="442864"/>
            <a:ext cx="11300791" cy="602766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 rot="10800000">
            <a:off x="446844" y="1859031"/>
            <a:ext cx="11300791" cy="4932294"/>
          </a:xfrm>
          <a:prstGeom prst="rect">
            <a:avLst/>
          </a:prstGeom>
          <a:gradFill>
            <a:gsLst>
              <a:gs pos="46000">
                <a:srgbClr val="969FA7"/>
              </a:gs>
              <a:gs pos="12000">
                <a:srgbClr val="1A3260"/>
              </a:gs>
              <a:gs pos="91000">
                <a:srgbClr val="F4F5F6"/>
              </a:gs>
              <a:gs pos="100000">
                <a:srgbClr val="FFFFFF">
                  <a:lumMod val="96000"/>
                  <a:lumOff val="4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A6197BF-FD02-48DB-9843-1A36050D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143" y="232228"/>
            <a:ext cx="3026335" cy="62208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8E5CB7-FA74-46A9-9790-C86BAF5A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153" y="232228"/>
            <a:ext cx="3026335" cy="62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7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"/>
    </mc:Choice>
    <mc:Fallback>
      <p:transition spd="slow" advTm="25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446844" y="450122"/>
            <a:ext cx="11300791" cy="602766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 rot="10800000">
            <a:off x="446844" y="1859031"/>
            <a:ext cx="11300791" cy="4932294"/>
          </a:xfrm>
          <a:prstGeom prst="rect">
            <a:avLst/>
          </a:prstGeom>
          <a:gradFill>
            <a:gsLst>
              <a:gs pos="46000">
                <a:srgbClr val="969FA7"/>
              </a:gs>
              <a:gs pos="12000">
                <a:srgbClr val="1A3260"/>
              </a:gs>
              <a:gs pos="91000">
                <a:srgbClr val="F4F5F6"/>
              </a:gs>
              <a:gs pos="100000">
                <a:srgbClr val="FFFFFF">
                  <a:lumMod val="96000"/>
                  <a:lumOff val="4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367BF86-4B12-4464-88CC-4EA8DAEE1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51" y="246744"/>
            <a:ext cx="3027600" cy="622340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8E6941-D50E-4B32-8770-E06C1D522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371" y="246744"/>
            <a:ext cx="3027600" cy="62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7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"/>
    </mc:Choice>
    <mc:Fallback>
      <p:transition spd="slow" advTm="9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446844" y="421093"/>
            <a:ext cx="11300791" cy="602766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/>
          <p:cNvSpPr/>
          <p:nvPr/>
        </p:nvSpPr>
        <p:spPr>
          <a:xfrm rot="10800000">
            <a:off x="446844" y="1859031"/>
            <a:ext cx="11300791" cy="4932294"/>
          </a:xfrm>
          <a:prstGeom prst="rect">
            <a:avLst/>
          </a:prstGeom>
          <a:gradFill>
            <a:gsLst>
              <a:gs pos="46000">
                <a:srgbClr val="969FA7"/>
              </a:gs>
              <a:gs pos="12000">
                <a:srgbClr val="1A3260"/>
              </a:gs>
              <a:gs pos="91000">
                <a:srgbClr val="F4F5F6"/>
              </a:gs>
              <a:gs pos="100000">
                <a:srgbClr val="FFFFFF">
                  <a:lumMod val="96000"/>
                  <a:lumOff val="4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11C2464-9F01-43B9-B49D-EBFCF8B5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853" y="188686"/>
            <a:ext cx="3027600" cy="622340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47463D6-9F4B-4A58-BA6F-9A299F484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698" y="188686"/>
            <a:ext cx="3027600" cy="62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"/>
    </mc:Choice>
    <mc:Fallback>
      <p:transition spd="slow" advTm="22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446846" y="425810"/>
            <a:ext cx="11300791" cy="602766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 rot="10800000">
            <a:off x="446844" y="1859031"/>
            <a:ext cx="11300791" cy="4932294"/>
          </a:xfrm>
          <a:prstGeom prst="rect">
            <a:avLst/>
          </a:prstGeom>
          <a:gradFill>
            <a:gsLst>
              <a:gs pos="46000">
                <a:srgbClr val="969FA7"/>
              </a:gs>
              <a:gs pos="12000">
                <a:srgbClr val="1A3260"/>
              </a:gs>
              <a:gs pos="91000">
                <a:srgbClr val="F4F5F6"/>
              </a:gs>
              <a:gs pos="100000">
                <a:srgbClr val="FFFFFF">
                  <a:lumMod val="96000"/>
                  <a:lumOff val="4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75BA976-91B8-42FC-A9CC-22B215D6A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86" y="304801"/>
            <a:ext cx="3027600" cy="622340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0BE42A3-5D60-4E68-9078-F1553156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324" y="304801"/>
            <a:ext cx="3027600" cy="622340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8DFFABF-2C99-4A5A-A3EC-85CD09BD8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962" y="304801"/>
            <a:ext cx="3027600" cy="62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4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"/>
    </mc:Choice>
    <mc:Fallback>
      <p:transition spd="slow" advTm="8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 rot="10800000">
            <a:off x="446844" y="1859031"/>
            <a:ext cx="11300791" cy="4932294"/>
          </a:xfrm>
          <a:prstGeom prst="rect">
            <a:avLst/>
          </a:prstGeom>
          <a:gradFill>
            <a:gsLst>
              <a:gs pos="46000">
                <a:srgbClr val="969FA7"/>
              </a:gs>
              <a:gs pos="12000">
                <a:srgbClr val="1A3260"/>
              </a:gs>
              <a:gs pos="91000">
                <a:srgbClr val="F4F5F6"/>
              </a:gs>
              <a:gs pos="100000">
                <a:srgbClr val="FFFFFF">
                  <a:lumMod val="96000"/>
                  <a:lumOff val="4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6706E01-55E2-4810-B07A-515F06916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51" y="628650"/>
            <a:ext cx="81057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"/>
    </mc:Choice>
    <mc:Fallback>
      <p:transition spd="slow" advTm="23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 rot="10800000">
            <a:off x="0" y="-1"/>
            <a:ext cx="12191999" cy="6858000"/>
          </a:xfrm>
          <a:prstGeom prst="rect">
            <a:avLst/>
          </a:prstGeom>
          <a:gradFill>
            <a:gsLst>
              <a:gs pos="46000">
                <a:srgbClr val="969FA7"/>
              </a:gs>
              <a:gs pos="12000">
                <a:srgbClr val="1A3260"/>
              </a:gs>
              <a:gs pos="91000">
                <a:srgbClr val="F4F5F6"/>
              </a:gs>
              <a:gs pos="100000">
                <a:srgbClr val="FFFFFF">
                  <a:lumMod val="96000"/>
                  <a:lumOff val="4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6324DFEE-B8A2-4432-9E17-7E74AAC8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3" y="109989"/>
            <a:ext cx="8115300" cy="62388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4EE87DC3-4155-4B31-8394-53C5BD39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072" y="4398548"/>
            <a:ext cx="4644636" cy="2328823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20F734FF-4300-456B-92CF-65275206C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119" y="967009"/>
            <a:ext cx="4644636" cy="2328823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BF647FED-9C7C-48F6-82B5-3485E7F76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313" y="3654702"/>
            <a:ext cx="4644637" cy="233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5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"/>
    </mc:Choice>
    <mc:Fallback>
      <p:transition spd="slow" advTm="6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445294" y="1862138"/>
            <a:ext cx="11302343" cy="45486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969FA7"/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46846" y="4840357"/>
            <a:ext cx="11300791" cy="1570379"/>
          </a:xfrm>
          <a:prstGeom prst="rect">
            <a:avLst/>
          </a:prstGeom>
          <a:gradFill>
            <a:gsLst>
              <a:gs pos="7000">
                <a:srgbClr val="4590B8"/>
              </a:gs>
              <a:gs pos="100000">
                <a:srgbClr val="969FA7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445294" y="620327"/>
            <a:ext cx="1908313" cy="57904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20981" y="620327"/>
            <a:ext cx="1356938" cy="5790409"/>
          </a:xfrm>
          <a:prstGeom prst="rect">
            <a:avLst/>
          </a:prstGeom>
          <a:solidFill>
            <a:srgbClr val="12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2588A24-A687-44D1-8FFE-99C65582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54" y="699737"/>
            <a:ext cx="11029616" cy="988332"/>
          </a:xfrm>
        </p:spPr>
        <p:txBody>
          <a:bodyPr>
            <a:normAutofit/>
          </a:bodyPr>
          <a:lstStyle/>
          <a:p>
            <a:r>
              <a:rPr lang="pl-PL" sz="4400" dirty="0"/>
              <a:t>Dalszy rozwój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CCE08D-053B-46B0-8AEC-1B5AE7FDA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7742" y="1033241"/>
            <a:ext cx="5422390" cy="36330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pl-PL" sz="2000" dirty="0">
              <a:solidFill>
                <a:srgbClr val="1A3260"/>
              </a:solidFill>
            </a:endParaRPr>
          </a:p>
          <a:p>
            <a:pPr>
              <a:buFontTx/>
              <a:buChar char="-"/>
            </a:pPr>
            <a:r>
              <a:rPr lang="pl-PL" sz="2000" dirty="0">
                <a:solidFill>
                  <a:srgbClr val="1A3260"/>
                </a:solidFill>
              </a:rPr>
              <a:t>Usprawnienie OCR</a:t>
            </a:r>
          </a:p>
          <a:p>
            <a:pPr>
              <a:buFontTx/>
              <a:buChar char="-"/>
            </a:pPr>
            <a:r>
              <a:rPr lang="pl-PL" sz="2000" dirty="0">
                <a:solidFill>
                  <a:srgbClr val="1A3260"/>
                </a:solidFill>
              </a:rPr>
              <a:t>Powiadomienia</a:t>
            </a:r>
          </a:p>
          <a:p>
            <a:pPr>
              <a:buFontTx/>
              <a:buChar char="-"/>
            </a:pPr>
            <a:r>
              <a:rPr lang="pl-PL" sz="2000" dirty="0">
                <a:solidFill>
                  <a:srgbClr val="1A3260"/>
                </a:solidFill>
              </a:rPr>
              <a:t>Propozycje zamawiania posiłków</a:t>
            </a:r>
          </a:p>
        </p:txBody>
      </p:sp>
    </p:spTree>
    <p:extLst>
      <p:ext uri="{BB962C8B-B14F-4D97-AF65-F5344CB8AC3E}">
        <p14:creationId xmlns:p14="http://schemas.microsoft.com/office/powerpoint/2010/main" val="338249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"/>
    </mc:Choice>
    <mc:Fallback>
      <p:transition spd="slow" advTm="7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5DFCBE-164E-4CCD-BF8F-C6CCBBA8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10" y="2439732"/>
            <a:ext cx="10515600" cy="1217869"/>
          </a:xfrm>
        </p:spPr>
        <p:txBody>
          <a:bodyPr/>
          <a:lstStyle/>
          <a:p>
            <a:pPr algn="ctr"/>
            <a:r>
              <a:rPr lang="pl-PL" dirty="0"/>
              <a:t>Prezentacja systemu</a:t>
            </a:r>
          </a:p>
        </p:txBody>
      </p:sp>
      <p:sp>
        <p:nvSpPr>
          <p:cNvPr id="3" name="Prostokąt 2"/>
          <p:cNvSpPr/>
          <p:nvPr/>
        </p:nvSpPr>
        <p:spPr>
          <a:xfrm>
            <a:off x="446846" y="1856837"/>
            <a:ext cx="11300791" cy="4553902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969FA7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446846" y="3468756"/>
            <a:ext cx="11300791" cy="2941981"/>
          </a:xfrm>
          <a:prstGeom prst="rect">
            <a:avLst/>
          </a:prstGeom>
          <a:gradFill>
            <a:gsLst>
              <a:gs pos="7000">
                <a:srgbClr val="4590B8"/>
              </a:gs>
              <a:gs pos="100000">
                <a:srgbClr val="969FA7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7E10B7FB-476C-42E9-A205-16A4DB3DDB61}"/>
              </a:ext>
            </a:extLst>
          </p:cNvPr>
          <p:cNvSpPr txBox="1">
            <a:spLocks/>
          </p:cNvSpPr>
          <p:nvPr/>
        </p:nvSpPr>
        <p:spPr>
          <a:xfrm>
            <a:off x="357115" y="2702571"/>
            <a:ext cx="11300790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6600" b="1" dirty="0">
                <a:solidFill>
                  <a:srgbClr val="1A3260"/>
                </a:solidFill>
              </a:rPr>
              <a:t>KONIEC</a:t>
            </a:r>
          </a:p>
        </p:txBody>
      </p:sp>
      <p:sp>
        <p:nvSpPr>
          <p:cNvPr id="6" name="Prostokąt 5"/>
          <p:cNvSpPr/>
          <p:nvPr/>
        </p:nvSpPr>
        <p:spPr>
          <a:xfrm>
            <a:off x="446846" y="1634285"/>
            <a:ext cx="11300791" cy="602766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442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"/>
    </mc:Choice>
    <mc:Fallback>
      <p:transition spd="slow" advTm="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46846" y="1856837"/>
            <a:ext cx="11300791" cy="4553902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969FA7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446846" y="3468756"/>
            <a:ext cx="11300791" cy="2941981"/>
          </a:xfrm>
          <a:prstGeom prst="rect">
            <a:avLst/>
          </a:prstGeom>
          <a:gradFill>
            <a:gsLst>
              <a:gs pos="7000">
                <a:srgbClr val="4590B8"/>
              </a:gs>
              <a:gs pos="100000">
                <a:srgbClr val="969FA7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934278" y="2439913"/>
            <a:ext cx="4858907" cy="2593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6200000" scaled="0"/>
            <a:tileRect/>
          </a:gradFill>
          <a:ln w="88900" cap="sq">
            <a:solidFill>
              <a:srgbClr val="12214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6153150" y="2439913"/>
            <a:ext cx="5078067" cy="2593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6200000" scaled="0"/>
            <a:tileRect/>
          </a:gradFill>
          <a:ln w="88900" cap="sq">
            <a:solidFill>
              <a:srgbClr val="12214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CEA175A-09FE-481D-9A6A-3B06D909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37" y="1028590"/>
            <a:ext cx="5157787" cy="823912"/>
          </a:xfrm>
        </p:spPr>
        <p:txBody>
          <a:bodyPr>
            <a:noAutofit/>
          </a:bodyPr>
          <a:lstStyle/>
          <a:p>
            <a:pPr algn="ctr"/>
            <a:r>
              <a:rPr lang="pl-PL" sz="4400" dirty="0">
                <a:solidFill>
                  <a:schemeClr val="bg1">
                    <a:lumMod val="75000"/>
                  </a:schemeClr>
                </a:solidFill>
              </a:rPr>
              <a:t>CEL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487A53C-F288-4064-ACE7-C34CA1401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3512" y="2802170"/>
            <a:ext cx="4709656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Optymalizacja czasochłonnego procesu grupowego zamawiania posiłków dla pracowników firm IT.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15383DE-F070-4AE6-9285-596017D3B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0589" y="1054356"/>
            <a:ext cx="5183188" cy="823912"/>
          </a:xfrm>
        </p:spPr>
        <p:txBody>
          <a:bodyPr>
            <a:noAutofit/>
          </a:bodyPr>
          <a:lstStyle/>
          <a:p>
            <a:pPr algn="ctr"/>
            <a:r>
              <a:rPr lang="pl-PL" sz="4400" dirty="0">
                <a:solidFill>
                  <a:schemeClr val="bg1">
                    <a:lumMod val="75000"/>
                  </a:schemeClr>
                </a:solidFill>
              </a:rPr>
              <a:t>ZAKRES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FD798C2-8E48-4248-B244-569F7A672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9851" y="2802170"/>
            <a:ext cx="4289189" cy="1100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Opracowanie systemu wspomagającego</a:t>
            </a:r>
          </a:p>
        </p:txBody>
      </p:sp>
    </p:spTree>
    <p:extLst>
      <p:ext uri="{BB962C8B-B14F-4D97-AF65-F5344CB8AC3E}">
        <p14:creationId xmlns:p14="http://schemas.microsoft.com/office/powerpoint/2010/main" val="283058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50"/>
    </mc:Choice>
    <mc:Fallback>
      <p:transition spd="slow" advTm="36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445294" y="1862138"/>
            <a:ext cx="11302343" cy="45486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969FA7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446846" y="1835645"/>
            <a:ext cx="11300791" cy="954821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4431F72-204C-4611-BB07-06D8C15E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4" y="533237"/>
            <a:ext cx="6059705" cy="988332"/>
          </a:xfrm>
        </p:spPr>
        <p:txBody>
          <a:bodyPr>
            <a:noAutofit/>
          </a:bodyPr>
          <a:lstStyle/>
          <a:p>
            <a:pPr algn="ctr"/>
            <a:r>
              <a:rPr lang="pl-PL" sz="4400" dirty="0">
                <a:solidFill>
                  <a:schemeClr val="bg1">
                    <a:lumMod val="75000"/>
                  </a:schemeClr>
                </a:solidFill>
              </a:rPr>
              <a:t>Inne rozwiązania</a:t>
            </a:r>
          </a:p>
        </p:txBody>
      </p:sp>
      <p:sp>
        <p:nvSpPr>
          <p:cNvPr id="5" name="AutoShape 2" descr="Lunch24 logo">
            <a:extLst>
              <a:ext uri="{FF2B5EF4-FFF2-40B4-BE49-F238E27FC236}">
                <a16:creationId xmlns:a16="http://schemas.microsoft.com/office/drawing/2014/main" id="{73F06771-A495-445B-A2CE-3732C7C5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08C39F1-A0F3-49F8-8326-489652FB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85" y="2284277"/>
            <a:ext cx="4432413" cy="1297123"/>
          </a:xfrm>
          <a:prstGeom prst="rect">
            <a:avLst/>
          </a:prstGeom>
          <a:noFill/>
          <a:ln w="63500">
            <a:noFill/>
          </a:ln>
          <a:effectLst>
            <a:reflection blurRad="101600" stA="50000" endA="300" endPos="38500" dist="50800" dir="5400000" sy="-100000" algn="bl" rotWithShape="0"/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33E2BA0-F456-4869-A252-C49098E15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285" y="4459785"/>
            <a:ext cx="4438650" cy="950304"/>
          </a:xfrm>
          <a:prstGeom prst="rect">
            <a:avLst/>
          </a:prstGeom>
          <a:effectLst>
            <a:reflection blurRad="101600" stA="50000" endPos="56000" dist="50800" dir="5400000" sy="-100000" algn="bl" rotWithShape="0"/>
          </a:effectLst>
        </p:spPr>
      </p:pic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3B3EC8F4-E5BE-403A-BA19-36D66D74F897}"/>
              </a:ext>
            </a:extLst>
          </p:cNvPr>
          <p:cNvSpPr txBox="1">
            <a:spLocks/>
          </p:cNvSpPr>
          <p:nvPr/>
        </p:nvSpPr>
        <p:spPr>
          <a:xfrm>
            <a:off x="5993171" y="2763973"/>
            <a:ext cx="4130060" cy="339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1094373" y="1862138"/>
            <a:ext cx="4676385" cy="4293461"/>
          </a:xfrm>
          <a:prstGeom prst="rect">
            <a:avLst/>
          </a:prstGeom>
          <a:gradFill flip="none" rotWithShape="1">
            <a:gsLst>
              <a:gs pos="0">
                <a:srgbClr val="1A3260"/>
              </a:gs>
              <a:gs pos="100000">
                <a:schemeClr val="accent1">
                  <a:lumMod val="67000"/>
                </a:schemeClr>
              </a:gs>
              <a:gs pos="39000">
                <a:srgbClr val="274D9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  <a:ln w="88900" cap="sq" cmpd="sng">
            <a:gradFill>
              <a:gsLst>
                <a:gs pos="4000">
                  <a:srgbClr val="1A3260"/>
                </a:gs>
                <a:gs pos="57000">
                  <a:srgbClr val="4590B8"/>
                </a:gs>
              </a:gsLst>
              <a:lin ang="5400000" scaled="1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ED2634-7F9D-4EEE-B0A5-AE2C641F1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3234" y="2050128"/>
            <a:ext cx="4618661" cy="4360608"/>
          </a:xfrm>
        </p:spPr>
        <p:txBody>
          <a:bodyPr>
            <a:noAutofit/>
          </a:bodyPr>
          <a:lstStyle/>
          <a:p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Plusy:</a:t>
            </a:r>
          </a:p>
          <a:p>
            <a:pPr lvl="1"/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Podpisane posiłki</a:t>
            </a:r>
          </a:p>
          <a:p>
            <a:pPr lvl="1"/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Ustandaryzowany wygląd menu</a:t>
            </a:r>
          </a:p>
          <a:p>
            <a:pPr lvl="1"/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Płatność w aplikacji</a:t>
            </a:r>
          </a:p>
          <a:p>
            <a:pPr marL="324000" lvl="1" indent="0">
              <a:buNone/>
            </a:pPr>
            <a:endParaRPr lang="pl-PL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Minusy:</a:t>
            </a:r>
          </a:p>
          <a:p>
            <a:pPr lvl="1"/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Dodatkowe opłaty</a:t>
            </a:r>
          </a:p>
          <a:p>
            <a:pPr lvl="1"/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Mało restauracji</a:t>
            </a:r>
          </a:p>
          <a:p>
            <a:pPr lvl="1"/>
            <a:r>
              <a:rPr lang="pl-PL" sz="2000" dirty="0">
                <a:solidFill>
                  <a:schemeClr val="bg1">
                    <a:lumMod val="85000"/>
                  </a:schemeClr>
                </a:solidFill>
              </a:rPr>
              <a:t>Wymaga współpracy z restauracjami</a:t>
            </a:r>
          </a:p>
          <a:p>
            <a:pPr lvl="1"/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26215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4"/>
    </mc:Choice>
    <mc:Fallback>
      <p:transition spd="slow" advTm="17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445294" y="1862138"/>
            <a:ext cx="11302343" cy="45486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969FA7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EC3561-3DE5-43FE-B714-BAD7E9DD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411" y="640205"/>
            <a:ext cx="9318181" cy="988332"/>
          </a:xfrm>
        </p:spPr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>
                    <a:lumMod val="75000"/>
                  </a:schemeClr>
                </a:solidFill>
              </a:rPr>
              <a:t>Jak to wyglądało do tej pory?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ED984EA2-2731-44D3-9698-C6F0B84AF5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863" y="2098367"/>
            <a:ext cx="5418137" cy="4406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82550"/>
            <a:contourClr>
              <a:srgbClr val="FFFFFF"/>
            </a:contourClr>
          </a:sp3d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9" y="2131704"/>
            <a:ext cx="5219137" cy="1701510"/>
          </a:xfrm>
          <a:prstGeom prst="rect">
            <a:avLst/>
          </a:prstGeom>
          <a:ln w="76200" cap="sq" cmpd="sng">
            <a:gradFill>
              <a:gsLst>
                <a:gs pos="65000">
                  <a:srgbClr val="4590B8"/>
                </a:gs>
                <a:gs pos="10000">
                  <a:srgbClr val="1A3260"/>
                </a:gs>
                <a:gs pos="100000">
                  <a:srgbClr val="4590B8"/>
                </a:gs>
              </a:gsLst>
              <a:lin ang="5400000" scaled="1"/>
            </a:gra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4697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6"/>
    </mc:Choice>
    <mc:Fallback>
      <p:transition spd="slow" advTm="7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445294" y="1862138"/>
            <a:ext cx="11302343" cy="45486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969FA7"/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446846" y="1930400"/>
            <a:ext cx="11300791" cy="602766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07E4E9-5E78-41AF-A744-C9FA3719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54" y="620325"/>
            <a:ext cx="11029616" cy="988332"/>
          </a:xfrm>
        </p:spPr>
        <p:txBody>
          <a:bodyPr>
            <a:normAutofit/>
          </a:bodyPr>
          <a:lstStyle/>
          <a:p>
            <a:r>
              <a:rPr lang="pl-PL" sz="4400" dirty="0">
                <a:solidFill>
                  <a:schemeClr val="bg1">
                    <a:lumMod val="75000"/>
                  </a:schemeClr>
                </a:solidFill>
              </a:rPr>
              <a:t>Problemy: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1AC00D5-03A9-465C-8C6D-85A3B6561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7742" y="2127524"/>
            <a:ext cx="8943264" cy="4373563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1A3260"/>
                </a:solidFill>
              </a:rPr>
              <a:t>Duża ilość wiadomości – maile obiadowe przeoczane</a:t>
            </a:r>
          </a:p>
          <a:p>
            <a:r>
              <a:rPr lang="pl-PL" sz="2000" dirty="0">
                <a:solidFill>
                  <a:srgbClr val="1A3260"/>
                </a:solidFill>
              </a:rPr>
              <a:t>Kontrola limitu</a:t>
            </a:r>
          </a:p>
          <a:p>
            <a:r>
              <a:rPr lang="pl-PL" sz="2000" dirty="0">
                <a:solidFill>
                  <a:srgbClr val="1A3260"/>
                </a:solidFill>
              </a:rPr>
              <a:t>Przepisywanie nazw posiłków (menu – zdjęcie)</a:t>
            </a:r>
          </a:p>
          <a:p>
            <a:r>
              <a:rPr lang="pl-PL" sz="2000" dirty="0">
                <a:solidFill>
                  <a:srgbClr val="1A3260"/>
                </a:solidFill>
              </a:rPr>
              <a:t>Ręczne grupowanie zamówień od wszystkich osób:</a:t>
            </a:r>
          </a:p>
          <a:p>
            <a:pPr lvl="1"/>
            <a:r>
              <a:rPr lang="pl-PL" sz="2000" dirty="0">
                <a:solidFill>
                  <a:srgbClr val="1A3260"/>
                </a:solidFill>
              </a:rPr>
              <a:t>Odszukiwanie pozycji w menu</a:t>
            </a:r>
          </a:p>
          <a:p>
            <a:pPr lvl="1"/>
            <a:r>
              <a:rPr lang="pl-PL" sz="2000" dirty="0">
                <a:solidFill>
                  <a:srgbClr val="1A3260"/>
                </a:solidFill>
              </a:rPr>
              <a:t>Możliwość pomyłki – większe koszty</a:t>
            </a:r>
          </a:p>
        </p:txBody>
      </p:sp>
      <p:sp>
        <p:nvSpPr>
          <p:cNvPr id="7" name="Prostokąt 6"/>
          <p:cNvSpPr/>
          <p:nvPr/>
        </p:nvSpPr>
        <p:spPr>
          <a:xfrm>
            <a:off x="445294" y="620327"/>
            <a:ext cx="1908313" cy="57904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20981" y="620327"/>
            <a:ext cx="1356938" cy="5790409"/>
          </a:xfrm>
          <a:prstGeom prst="rect">
            <a:avLst/>
          </a:prstGeom>
          <a:solidFill>
            <a:srgbClr val="12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69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"/>
    </mc:Choice>
    <mc:Fallback>
      <p:transition spd="slow" advTm="1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445294" y="1862138"/>
            <a:ext cx="11302343" cy="45486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969FA7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02A4A12-5F6C-4533-8F96-3BE7E0E9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32" y="620327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>
                    <a:lumMod val="75000"/>
                  </a:schemeClr>
                </a:solidFill>
              </a:rPr>
              <a:t>Główne wymagania</a:t>
            </a:r>
          </a:p>
        </p:txBody>
      </p:sp>
      <p:sp>
        <p:nvSpPr>
          <p:cNvPr id="7" name="Prostokąt 6"/>
          <p:cNvSpPr/>
          <p:nvPr/>
        </p:nvSpPr>
        <p:spPr>
          <a:xfrm>
            <a:off x="446846" y="4840357"/>
            <a:ext cx="11300791" cy="1570379"/>
          </a:xfrm>
          <a:prstGeom prst="rect">
            <a:avLst/>
          </a:prstGeom>
          <a:gradFill>
            <a:gsLst>
              <a:gs pos="7000">
                <a:srgbClr val="4590B8"/>
              </a:gs>
              <a:gs pos="100000">
                <a:srgbClr val="969FA7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08820C-6354-451D-9C49-428D2070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45026" y="2662796"/>
            <a:ext cx="4855315" cy="1979358"/>
          </a:xfrm>
        </p:spPr>
        <p:txBody>
          <a:bodyPr>
            <a:normAutofit fontScale="92500" lnSpcReduction="10000"/>
          </a:bodyPr>
          <a:lstStyle/>
          <a:p>
            <a:r>
              <a:rPr lang="pl-PL" sz="2000" b="1" dirty="0">
                <a:solidFill>
                  <a:srgbClr val="1A3260"/>
                </a:solidFill>
              </a:rPr>
              <a:t>Brak konieczności:</a:t>
            </a:r>
          </a:p>
          <a:p>
            <a:pPr lvl="1"/>
            <a:r>
              <a:rPr lang="pl-PL" sz="2200" dirty="0">
                <a:solidFill>
                  <a:srgbClr val="1A3260"/>
                </a:solidFill>
              </a:rPr>
              <a:t>Współpracy aplikacji z restauracjami</a:t>
            </a:r>
            <a:endParaRPr lang="pl-PL" sz="2200" b="1" dirty="0">
              <a:solidFill>
                <a:srgbClr val="1A3260"/>
              </a:solidFill>
            </a:endParaRPr>
          </a:p>
          <a:p>
            <a:pPr lvl="1"/>
            <a:r>
              <a:rPr lang="pl-PL" sz="2000" dirty="0">
                <a:solidFill>
                  <a:srgbClr val="1A3260"/>
                </a:solidFill>
              </a:rPr>
              <a:t>przepisywania nazw posiłków przy zamawianiu </a:t>
            </a:r>
          </a:p>
          <a:p>
            <a:pPr lvl="1"/>
            <a:r>
              <a:rPr lang="pl-PL" sz="2000" dirty="0">
                <a:solidFill>
                  <a:srgbClr val="1A3260"/>
                </a:solidFill>
              </a:rPr>
              <a:t>przepisywania menu do systemu</a:t>
            </a:r>
          </a:p>
          <a:p>
            <a:pPr lvl="1"/>
            <a:endParaRPr lang="pl-PL" sz="2000" dirty="0"/>
          </a:p>
          <a:p>
            <a:pPr lvl="1"/>
            <a:endParaRPr lang="pl-PL" dirty="0"/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9E08820C-6354-451D-9C49-428D2070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91760" y="2173148"/>
            <a:ext cx="5312000" cy="2667207"/>
          </a:xfrm>
        </p:spPr>
        <p:txBody>
          <a:bodyPr>
            <a:normAutofit fontScale="92500" lnSpcReduction="20000"/>
          </a:bodyPr>
          <a:lstStyle/>
          <a:p>
            <a:pPr marL="324000" lvl="1" indent="0">
              <a:buNone/>
            </a:pPr>
            <a:endParaRPr lang="pl-PL" sz="2000" dirty="0"/>
          </a:p>
          <a:p>
            <a:r>
              <a:rPr lang="pl-PL" sz="2000" b="1" dirty="0">
                <a:solidFill>
                  <a:srgbClr val="1A3260"/>
                </a:solidFill>
              </a:rPr>
              <a:t>Niski koszt:</a:t>
            </a:r>
          </a:p>
          <a:p>
            <a:pPr lvl="1"/>
            <a:r>
              <a:rPr lang="pl-PL" sz="2000" dirty="0">
                <a:solidFill>
                  <a:srgbClr val="1A3260"/>
                </a:solidFill>
              </a:rPr>
              <a:t>Utrzymania</a:t>
            </a:r>
          </a:p>
          <a:p>
            <a:pPr lvl="1"/>
            <a:r>
              <a:rPr lang="pl-PL" sz="2000" dirty="0">
                <a:solidFill>
                  <a:srgbClr val="1A3260"/>
                </a:solidFill>
              </a:rPr>
              <a:t>Wdrożenia</a:t>
            </a:r>
          </a:p>
          <a:p>
            <a:pPr lvl="1"/>
            <a:r>
              <a:rPr lang="pl-PL" sz="2000" dirty="0">
                <a:solidFill>
                  <a:srgbClr val="1A3260"/>
                </a:solidFill>
              </a:rPr>
              <a:t>Produkcji</a:t>
            </a:r>
          </a:p>
          <a:p>
            <a:pPr lvl="1"/>
            <a:endParaRPr lang="pl-PL" sz="2000" dirty="0">
              <a:solidFill>
                <a:srgbClr val="1A3260"/>
              </a:solidFill>
            </a:endParaRPr>
          </a:p>
          <a:p>
            <a:r>
              <a:rPr lang="pl-PL" sz="2000" b="1" dirty="0">
                <a:solidFill>
                  <a:srgbClr val="1A3260"/>
                </a:solidFill>
              </a:rPr>
              <a:t>Pomoc w nadzorowaniu limitu</a:t>
            </a:r>
          </a:p>
          <a:p>
            <a:pPr lvl="1"/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445294" y="620327"/>
            <a:ext cx="1908313" cy="57904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720981" y="620327"/>
            <a:ext cx="1356938" cy="5790409"/>
          </a:xfrm>
          <a:prstGeom prst="rect">
            <a:avLst/>
          </a:prstGeom>
          <a:solidFill>
            <a:srgbClr val="12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616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6"/>
    </mc:Choice>
    <mc:Fallback>
      <p:transition spd="slow" advTm="2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445294" y="1862138"/>
            <a:ext cx="11302343" cy="45486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969FA7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D8CE86-2FE4-49C5-BF08-A6832401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3" y="689902"/>
            <a:ext cx="11301414" cy="988332"/>
          </a:xfrm>
        </p:spPr>
        <p:txBody>
          <a:bodyPr>
            <a:normAutofit/>
          </a:bodyPr>
          <a:lstStyle/>
          <a:p>
            <a:pPr algn="ctr"/>
            <a:r>
              <a:rPr lang="pl-PL" sz="4400" dirty="0"/>
              <a:t>Projekt systemu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94" y="1948800"/>
            <a:ext cx="6722813" cy="4375276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445294" y="620327"/>
            <a:ext cx="1908313" cy="57904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720981" y="620327"/>
            <a:ext cx="1356938" cy="5790409"/>
          </a:xfrm>
          <a:prstGeom prst="rect">
            <a:avLst/>
          </a:prstGeom>
          <a:solidFill>
            <a:srgbClr val="122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5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"/>
    </mc:Choice>
    <mc:Fallback>
      <p:transition spd="slow" advTm="1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>
          <a:xfrm>
            <a:off x="445294" y="1862138"/>
            <a:ext cx="11302343" cy="45486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969FA7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 rot="10800000">
            <a:off x="446844" y="1858734"/>
            <a:ext cx="11300791" cy="1128002"/>
          </a:xfrm>
          <a:prstGeom prst="rect">
            <a:avLst/>
          </a:prstGeom>
          <a:gradFill>
            <a:gsLst>
              <a:gs pos="7000">
                <a:srgbClr val="4590B8"/>
              </a:gs>
              <a:gs pos="100000">
                <a:srgbClr val="969FA7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E10B7FB-476C-42E9-A205-16A4DB3D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62" y="653865"/>
            <a:ext cx="11300790" cy="988332"/>
          </a:xfrm>
        </p:spPr>
        <p:txBody>
          <a:bodyPr>
            <a:normAutofit/>
          </a:bodyPr>
          <a:lstStyle/>
          <a:p>
            <a:pPr algn="ctr"/>
            <a:r>
              <a:rPr lang="pl-PL" sz="4400" dirty="0"/>
              <a:t>Stos technologiczny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9A1A4CCE-F72D-41F5-BCE7-65AA2C0AB7D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47" y="2561279"/>
            <a:ext cx="2465677" cy="123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kona formatu">
            <a:extLst>
              <a:ext uri="{FF2B5EF4-FFF2-40B4-BE49-F238E27FC236}">
                <a16:creationId xmlns:a16="http://schemas.microsoft.com/office/drawing/2014/main" id="{B7FDC9B1-8A6E-441E-8B74-E451453B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15" y="2282464"/>
            <a:ext cx="1232839" cy="12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Znalezione obrazy dla zapytania css">
            <a:extLst>
              <a:ext uri="{FF2B5EF4-FFF2-40B4-BE49-F238E27FC236}">
                <a16:creationId xmlns:a16="http://schemas.microsoft.com/office/drawing/2014/main" id="{D66B6E95-A8D9-4B90-A8F6-CE08CBA8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50" y="2282464"/>
            <a:ext cx="874117" cy="12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lustracja">
            <a:extLst>
              <a:ext uri="{FF2B5EF4-FFF2-40B4-BE49-F238E27FC236}">
                <a16:creationId xmlns:a16="http://schemas.microsoft.com/office/drawing/2014/main" id="{87CEBC81-B437-4B37-80C8-6370A65CB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01" y="3787859"/>
            <a:ext cx="961869" cy="96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Znalezione obrazy dla zapytania bootstrap logo">
            <a:extLst>
              <a:ext uri="{FF2B5EF4-FFF2-40B4-BE49-F238E27FC236}">
                <a16:creationId xmlns:a16="http://schemas.microsoft.com/office/drawing/2014/main" id="{607B9DB8-8C1A-415A-8D77-1AC25351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21" y="3733424"/>
            <a:ext cx="1740881" cy="144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5D3496F-585C-4740-A0A4-F9D0CE81508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247" y="3747012"/>
            <a:ext cx="2533490" cy="132556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91E240A6-D6F9-47B7-8E87-B5603D413F5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18" y="4859842"/>
            <a:ext cx="3374347" cy="1687174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CC837CC6-A475-4BA4-A99C-1342607B9A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1" y="3521825"/>
            <a:ext cx="3769490" cy="176895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38FDB5A9-F22C-4079-84BB-058EBE4F3A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7" y="2440105"/>
            <a:ext cx="3516789" cy="16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"/>
    </mc:Choice>
    <mc:Fallback>
      <p:transition spd="slow" advTm="17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5DFCBE-164E-4CCD-BF8F-C6CCBBA8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10" y="2439732"/>
            <a:ext cx="10515600" cy="1217869"/>
          </a:xfrm>
        </p:spPr>
        <p:txBody>
          <a:bodyPr/>
          <a:lstStyle/>
          <a:p>
            <a:pPr algn="ctr"/>
            <a:r>
              <a:rPr lang="pl-PL" dirty="0"/>
              <a:t>Prezentacja systemu</a:t>
            </a:r>
          </a:p>
        </p:txBody>
      </p:sp>
      <p:sp>
        <p:nvSpPr>
          <p:cNvPr id="3" name="Prostokąt 2"/>
          <p:cNvSpPr/>
          <p:nvPr/>
        </p:nvSpPr>
        <p:spPr>
          <a:xfrm>
            <a:off x="446846" y="1856837"/>
            <a:ext cx="11300791" cy="4553902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969FA7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446846" y="3468756"/>
            <a:ext cx="11300791" cy="2941981"/>
          </a:xfrm>
          <a:prstGeom prst="rect">
            <a:avLst/>
          </a:prstGeom>
          <a:gradFill>
            <a:gsLst>
              <a:gs pos="7000">
                <a:srgbClr val="4590B8"/>
              </a:gs>
              <a:gs pos="100000">
                <a:srgbClr val="969FA7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7E10B7FB-476C-42E9-A205-16A4DB3DDB61}"/>
              </a:ext>
            </a:extLst>
          </p:cNvPr>
          <p:cNvSpPr txBox="1">
            <a:spLocks/>
          </p:cNvSpPr>
          <p:nvPr/>
        </p:nvSpPr>
        <p:spPr>
          <a:xfrm>
            <a:off x="357115" y="2480422"/>
            <a:ext cx="11300790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4400" b="1" dirty="0">
                <a:solidFill>
                  <a:srgbClr val="1A3260"/>
                </a:solidFill>
              </a:rPr>
              <a:t>PREZENTACJA SYSTEMU</a:t>
            </a:r>
          </a:p>
        </p:txBody>
      </p:sp>
      <p:sp>
        <p:nvSpPr>
          <p:cNvPr id="6" name="Prostokąt 5"/>
          <p:cNvSpPr/>
          <p:nvPr/>
        </p:nvSpPr>
        <p:spPr>
          <a:xfrm>
            <a:off x="446846" y="1634285"/>
            <a:ext cx="11300791" cy="602766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372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"/>
    </mc:Choice>
    <mc:Fallback>
      <p:transition spd="slow" advTm="71"/>
    </mc:Fallback>
  </mc:AlternateContent>
</p:sld>
</file>

<file path=ppt/theme/theme1.xml><?xml version="1.0" encoding="utf-8"?>
<a:theme xmlns:a="http://schemas.openxmlformats.org/drawingml/2006/main" name="Dywidenda">
  <a:themeElements>
    <a:clrScheme name="Dyw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yw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w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3592</TotalTime>
  <Words>481</Words>
  <Application>Microsoft Office PowerPoint</Application>
  <PresentationFormat>Panoramiczny</PresentationFormat>
  <Paragraphs>104</Paragraphs>
  <Slides>19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Raleway</vt:lpstr>
      <vt:lpstr>Wingdings 2</vt:lpstr>
      <vt:lpstr>Dywidenda</vt:lpstr>
      <vt:lpstr>Jakub Gros    Promotor: dr hab. inż. Mieczysław Zając, prof. PK</vt:lpstr>
      <vt:lpstr>Prezentacja programu PowerPoint</vt:lpstr>
      <vt:lpstr>Inne rozwiązania</vt:lpstr>
      <vt:lpstr>Jak to wyglądało do tej pory?</vt:lpstr>
      <vt:lpstr>Problemy:</vt:lpstr>
      <vt:lpstr>Główne wymagania</vt:lpstr>
      <vt:lpstr>Projekt systemu</vt:lpstr>
      <vt:lpstr>Stos technologiczny</vt:lpstr>
      <vt:lpstr>Prezentacja systemu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Dalszy rozwój</vt:lpstr>
      <vt:lpstr>Prezentacja systemu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Jakub Gros</dc:creator>
  <cp:lastModifiedBy>Jakub Gros</cp:lastModifiedBy>
  <cp:revision>64</cp:revision>
  <dcterms:created xsi:type="dcterms:W3CDTF">2020-01-31T18:54:01Z</dcterms:created>
  <dcterms:modified xsi:type="dcterms:W3CDTF">2020-02-18T22:01:36Z</dcterms:modified>
</cp:coreProperties>
</file>