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9"/>
  </p:notesMasterIdLst>
  <p:sldIdLst>
    <p:sldId id="257" r:id="rId6"/>
    <p:sldId id="267" r:id="rId7"/>
    <p:sldId id="268" r:id="rId8"/>
    <p:sldId id="287" r:id="rId9"/>
    <p:sldId id="272" r:id="rId10"/>
    <p:sldId id="273" r:id="rId11"/>
    <p:sldId id="274" r:id="rId12"/>
    <p:sldId id="275" r:id="rId13"/>
    <p:sldId id="279" r:id="rId14"/>
    <p:sldId id="269" r:id="rId15"/>
    <p:sldId id="270" r:id="rId16"/>
    <p:sldId id="276" r:id="rId17"/>
    <p:sldId id="278" r:id="rId18"/>
    <p:sldId id="281" r:id="rId19"/>
    <p:sldId id="282" r:id="rId20"/>
    <p:sldId id="271" r:id="rId21"/>
    <p:sldId id="283" r:id="rId22"/>
    <p:sldId id="284" r:id="rId23"/>
    <p:sldId id="285" r:id="rId24"/>
    <p:sldId id="288" r:id="rId25"/>
    <p:sldId id="286" r:id="rId26"/>
    <p:sldId id="290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6A753-1D98-4AE6-8E67-140FF97975C3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B935D-F27A-4D3F-8EB6-E15F855A74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7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789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arge Box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2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58057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D69F59-5B36-48D4-89B6-6767BE7F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8761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158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54267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35040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25984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855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ef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32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14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B43C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83386" y="2789175"/>
            <a:ext cx="10524898" cy="1080861"/>
          </a:xfrm>
        </p:spPr>
        <p:txBody>
          <a:bodyPr/>
          <a:lstStyle/>
          <a:p>
            <a:r>
              <a:rPr lang="pl-PL" dirty="0"/>
              <a:t>Create containerized solutions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88B0EE-43C6-4ED7-AEA4-14B5656BEE74}"/>
              </a:ext>
            </a:extLst>
          </p:cNvPr>
          <p:cNvSpPr txBox="1">
            <a:spLocks/>
          </p:cNvSpPr>
          <p:nvPr/>
        </p:nvSpPr>
        <p:spPr>
          <a:xfrm>
            <a:off x="9263163" y="5090746"/>
            <a:ext cx="2799883" cy="66377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400" b="0" i="0" kern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Jakub Gwoźdź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1249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11358"/>
            <a:ext cx="10524898" cy="4814290"/>
          </a:xfrm>
        </p:spPr>
        <p:txBody>
          <a:bodyPr/>
          <a:lstStyle/>
          <a:p>
            <a:r>
              <a:rPr lang="en-US" dirty="0"/>
              <a:t>The Registry is a stateless, highly scalable server side application that stores and lets you distribute Docker images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There are many avaliable :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hub</a:t>
            </a:r>
          </a:p>
          <a:p>
            <a:pPr marL="457200" indent="-457200">
              <a:buFontTx/>
              <a:buChar char="-"/>
            </a:pPr>
            <a:r>
              <a:rPr lang="pl-PL" dirty="0"/>
              <a:t>Google Cloud Register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AWS Container Registry</a:t>
            </a:r>
          </a:p>
          <a:p>
            <a:pPr marL="457200" indent="-457200">
              <a:buFontTx/>
              <a:buChar char="-"/>
            </a:pPr>
            <a:r>
              <a:rPr lang="pl-PL" b="1" dirty="0"/>
              <a:t>Azure Container Register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And so on..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428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9EA15-E601-45AB-B53F-261EF03E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86" y="1320871"/>
            <a:ext cx="10401902" cy="47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91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90262"/>
            <a:ext cx="10524898" cy="3658632"/>
          </a:xfrm>
        </p:spPr>
        <p:txBody>
          <a:bodyPr/>
          <a:lstStyle/>
          <a:p>
            <a:r>
              <a:rPr lang="en-US" dirty="0"/>
              <a:t>Let’s play ! Run ./createRegister.ps1 script</a:t>
            </a:r>
          </a:p>
          <a:p>
            <a:endParaRPr lang="pl-PL" dirty="0"/>
          </a:p>
          <a:p>
            <a:r>
              <a:rPr lang="pl-PL" dirty="0"/>
              <a:t>-   Create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Build image </a:t>
            </a:r>
          </a:p>
          <a:p>
            <a:pPr marL="457200" indent="-457200">
              <a:buFontTx/>
              <a:buChar char="-"/>
            </a:pPr>
            <a:r>
              <a:rPr lang="pl-PL" dirty="0"/>
              <a:t>Push image into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image locally from ACR</a:t>
            </a:r>
          </a:p>
          <a:p>
            <a:pPr marL="457200" indent="-45720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85536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90262"/>
            <a:ext cx="10524898" cy="365863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pl-PL" dirty="0"/>
              <a:t>F</a:t>
            </a:r>
            <a:r>
              <a:rPr lang="en-US" dirty="0" err="1"/>
              <a:t>ast</a:t>
            </a:r>
            <a:r>
              <a:rPr lang="en-US" dirty="0"/>
              <a:t> and </a:t>
            </a:r>
            <a:r>
              <a:rPr lang="pl-PL" dirty="0"/>
              <a:t>super </a:t>
            </a:r>
            <a:r>
              <a:rPr lang="en-US" dirty="0" err="1"/>
              <a:t>simpl</a:t>
            </a:r>
            <a:r>
              <a:rPr lang="pl-PL" dirty="0"/>
              <a:t>e</a:t>
            </a:r>
            <a:r>
              <a:rPr lang="en-US" dirty="0"/>
              <a:t> way to run a container in Azure</a:t>
            </a:r>
            <a:r>
              <a:rPr lang="pl-PL" dirty="0"/>
              <a:t>.</a:t>
            </a:r>
          </a:p>
          <a:p>
            <a:pPr marL="457200" indent="-457200">
              <a:buFontTx/>
              <a:buChar char="-"/>
            </a:pPr>
            <a:r>
              <a:rPr lang="pl-PL" dirty="0"/>
              <a:t>Provides p</a:t>
            </a:r>
            <a:r>
              <a:rPr lang="en-US" dirty="0" err="1"/>
              <a:t>ublic</a:t>
            </a:r>
            <a:r>
              <a:rPr lang="en-US" dirty="0"/>
              <a:t> IP and DNS </a:t>
            </a:r>
            <a:r>
              <a:rPr lang="en-US" dirty="0" err="1"/>
              <a:t>nam</a:t>
            </a:r>
            <a:r>
              <a:rPr lang="pl-PL" dirty="0"/>
              <a:t>e</a:t>
            </a:r>
          </a:p>
          <a:p>
            <a:pPr marL="457200" indent="-457200">
              <a:buFontTx/>
              <a:buChar char="-"/>
            </a:pPr>
            <a:r>
              <a:rPr lang="pl-PL" dirty="0"/>
              <a:t>Good solution for small application, POC’s, simple scenarios</a:t>
            </a:r>
          </a:p>
          <a:p>
            <a:pPr marL="457200" indent="-457200">
              <a:buFontTx/>
              <a:buChar char="-"/>
            </a:pPr>
            <a:r>
              <a:rPr lang="pl-PL" dirty="0"/>
              <a:t>If more containers / more sophisticated solution – use K8s or Azure Service Fabric </a:t>
            </a:r>
            <a:endParaRPr lang="en-US" dirty="0"/>
          </a:p>
          <a:p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63718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894D0-3232-49A2-8D9A-676C7A57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54" y="1508297"/>
            <a:ext cx="8801863" cy="350550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5262464"/>
            <a:ext cx="10524898" cy="963183"/>
          </a:xfrm>
        </p:spPr>
        <p:txBody>
          <a:bodyPr/>
          <a:lstStyle/>
          <a:p>
            <a:r>
              <a:rPr lang="pl-PL" dirty="0"/>
              <a:t>Container group - single container instance can contains multiple images, they shared the same network.</a:t>
            </a:r>
          </a:p>
        </p:txBody>
      </p:sp>
    </p:spTree>
    <p:extLst>
      <p:ext uri="{BB962C8B-B14F-4D97-AF65-F5344CB8AC3E}">
        <p14:creationId xmlns:p14="http://schemas.microsoft.com/office/powerpoint/2010/main" val="26313738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F05DC3-E3FB-4E81-8BEA-51FEE7B2C8A3}"/>
              </a:ext>
            </a:extLst>
          </p:cNvPr>
          <p:cNvSpPr txBox="1">
            <a:spLocks/>
          </p:cNvSpPr>
          <p:nvPr/>
        </p:nvSpPr>
        <p:spPr>
          <a:xfrm>
            <a:off x="1083386" y="1590262"/>
            <a:ext cx="10524898" cy="365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play ! Run createImageContainerInstance.ps1</a:t>
            </a:r>
            <a:r>
              <a:rPr lang="pl-PL" dirty="0"/>
              <a:t>  script </a:t>
            </a:r>
            <a:endParaRPr lang="en-US" dirty="0"/>
          </a:p>
          <a:p>
            <a:endParaRPr lang="pl-PL" dirty="0"/>
          </a:p>
          <a:p>
            <a:r>
              <a:rPr lang="pl-PL" dirty="0"/>
              <a:t>-   Login into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Get login and password</a:t>
            </a:r>
          </a:p>
          <a:p>
            <a:pPr marL="457200" indent="-457200">
              <a:buFontTx/>
              <a:buChar char="-"/>
            </a:pPr>
            <a:r>
              <a:rPr lang="pl-PL" dirty="0"/>
              <a:t>Create container instance using image from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container </a:t>
            </a:r>
          </a:p>
          <a:p>
            <a:pPr marL="457200" indent="-45720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342059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36914"/>
            <a:ext cx="10524898" cy="4599992"/>
          </a:xfrm>
        </p:spPr>
        <p:txBody>
          <a:bodyPr/>
          <a:lstStyle/>
          <a:p>
            <a:r>
              <a:rPr lang="pl-PL" dirty="0"/>
              <a:t>Containers orchestration freamwork. </a:t>
            </a:r>
          </a:p>
          <a:p>
            <a:r>
              <a:rPr lang="pl-PL" dirty="0"/>
              <a:t>S</a:t>
            </a:r>
            <a:r>
              <a:rPr lang="en-US" dirty="0" err="1"/>
              <a:t>ystem</a:t>
            </a:r>
            <a:r>
              <a:rPr lang="en-US" dirty="0"/>
              <a:t> for automating deployment, scaling, and management of containerized applications.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deploys multi-container applications</a:t>
            </a:r>
          </a:p>
          <a:p>
            <a:pPr marL="457200" indent="-457200">
              <a:buFontTx/>
              <a:buChar char="-"/>
            </a:pPr>
            <a:r>
              <a:rPr lang="pl-PL" dirty="0"/>
              <a:t>scales containerized apps</a:t>
            </a:r>
          </a:p>
          <a:p>
            <a:pPr marL="457200" indent="-457200">
              <a:buFontTx/>
              <a:buChar char="-"/>
            </a:pPr>
            <a:r>
              <a:rPr lang="en-US" dirty="0"/>
              <a:t>rolls out new versions of apps without downtime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en-US" dirty="0"/>
              <a:t>provides </a:t>
            </a:r>
            <a:r>
              <a:rPr lang="en-US" dirty="0" err="1"/>
              <a:t>networkin</a:t>
            </a:r>
            <a:r>
              <a:rPr lang="pl-PL" dirty="0"/>
              <a:t>g</a:t>
            </a:r>
          </a:p>
          <a:p>
            <a:pPr marL="457200" indent="-457200">
              <a:buFontTx/>
              <a:buChar char="-"/>
            </a:pPr>
            <a:r>
              <a:rPr lang="en-US" dirty="0"/>
              <a:t>provides </a:t>
            </a:r>
            <a:r>
              <a:rPr lang="pl-PL" dirty="0"/>
              <a:t>monitoring, logging, and debugging</a:t>
            </a:r>
          </a:p>
          <a:p>
            <a:pPr marL="457200" indent="-457200">
              <a:buFontTx/>
              <a:buChar char="-"/>
            </a:pPr>
            <a:r>
              <a:rPr lang="pl-PL" dirty="0"/>
              <a:t>operates in any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Kubernetes (container engine).png">
            <a:extLst>
              <a:ext uri="{FF2B5EF4-FFF2-40B4-BE49-F238E27FC236}">
                <a16:creationId xmlns:a16="http://schemas.microsoft.com/office/drawing/2014/main" id="{60CCE2E9-A712-466C-A1E4-B903DDE7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517" y="67846"/>
            <a:ext cx="1990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9672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Originally from Google, but now one of the biggest open-source projects ever (~80k commits and ~2k contributes.). </a:t>
            </a:r>
          </a:p>
          <a:p>
            <a:r>
              <a:rPr lang="pl-PL" dirty="0"/>
              <a:t>Becomming industry standard : 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Google Kubernetes Enging</a:t>
            </a:r>
          </a:p>
          <a:p>
            <a:pPr marL="457200" indent="-457200">
              <a:buFontTx/>
              <a:buChar char="-"/>
            </a:pPr>
            <a:r>
              <a:rPr lang="pl-PL" dirty="0"/>
              <a:t>K</a:t>
            </a:r>
            <a:r>
              <a:rPr lang="en-US" dirty="0" err="1"/>
              <a:t>ubernetes</a:t>
            </a:r>
            <a:r>
              <a:rPr lang="en-US" dirty="0"/>
              <a:t> on A</a:t>
            </a:r>
            <a:r>
              <a:rPr lang="pl-PL" dirty="0"/>
              <a:t>WS</a:t>
            </a:r>
          </a:p>
          <a:p>
            <a:pPr marL="457200" indent="-457200">
              <a:buFontTx/>
              <a:buChar char="-"/>
            </a:pPr>
            <a:r>
              <a:rPr lang="pl-PL" b="1" dirty="0"/>
              <a:t>Azure Kubernetes Services </a:t>
            </a:r>
          </a:p>
          <a:p>
            <a:pPr marL="457200" indent="-457200">
              <a:buFontTx/>
              <a:buChar char="-"/>
            </a:pPr>
            <a:r>
              <a:rPr lang="pl-PL" dirty="0"/>
              <a:t>IBM Cloud, Baidu, CloudStack end so on.. </a:t>
            </a:r>
          </a:p>
          <a:p>
            <a:pPr marL="457200" indent="-457200">
              <a:buFontTx/>
              <a:buChar char="-"/>
            </a:pPr>
            <a:r>
              <a:rPr lang="pl-PL" dirty="0"/>
              <a:t>We can deploy kubernetes on our own infrastracture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297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aquasec.com/wiki/download/attachments/2855092/kubertes.png?version=1&amp;modificationDate=1520363380138&amp;api=v2">
            <a:extLst>
              <a:ext uri="{FF2B5EF4-FFF2-40B4-BE49-F238E27FC236}">
                <a16:creationId xmlns:a16="http://schemas.microsoft.com/office/drawing/2014/main" id="{F402AC1B-9544-4668-A024-EDD4AA43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1373483"/>
            <a:ext cx="7525236" cy="543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Too broad topic for part of single L&amp;L. </a:t>
            </a:r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353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But few fundamental concepts : </a:t>
            </a:r>
          </a:p>
          <a:p>
            <a:pPr marL="457200" indent="-457200">
              <a:buFontTx/>
              <a:buChar char="-"/>
            </a:pPr>
            <a:r>
              <a:rPr lang="pl-PL" dirty="0"/>
              <a:t>Node - abstraction over real commputing units </a:t>
            </a:r>
          </a:p>
          <a:p>
            <a:pPr marL="457200" indent="-457200">
              <a:buFontTx/>
              <a:buChar char="-"/>
            </a:pPr>
            <a:r>
              <a:rPr lang="pl-PL" dirty="0"/>
              <a:t>Kubectl - kubernetes command-line client </a:t>
            </a:r>
          </a:p>
          <a:p>
            <a:pPr marL="457200" indent="-457200">
              <a:buFontTx/>
              <a:buChar char="-"/>
            </a:pPr>
            <a:r>
              <a:rPr lang="pl-PL" dirty="0"/>
              <a:t>Pod - encapsulates an application container (or containers)</a:t>
            </a:r>
          </a:p>
          <a:p>
            <a:pPr marL="457200" indent="-457200">
              <a:buFontTx/>
              <a:buChar char="-"/>
            </a:pPr>
            <a:r>
              <a:rPr lang="pl-PL" dirty="0"/>
              <a:t>Service – logical set of pods – can be used to expose pods to outside network</a:t>
            </a:r>
          </a:p>
          <a:p>
            <a:pPr marL="457200" indent="-457200">
              <a:buFontTx/>
              <a:buChar char="-"/>
            </a:pPr>
            <a:r>
              <a:rPr lang="pl-PL" dirty="0"/>
              <a:t>Deployment – is responsible for pods lifecycle</a:t>
            </a:r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229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D8140-5EF5-4A31-826A-A67F02528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109" y="1505154"/>
            <a:ext cx="10524898" cy="46355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FC60B28-F2F7-431F-ADB7-9BE7055F8DEE}"/>
              </a:ext>
            </a:extLst>
          </p:cNvPr>
          <p:cNvSpPr txBox="1">
            <a:spLocks/>
          </p:cNvSpPr>
          <p:nvPr/>
        </p:nvSpPr>
        <p:spPr>
          <a:xfrm>
            <a:off x="1055395" y="1007705"/>
            <a:ext cx="10524898" cy="446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Presentation and scripts ara available on GitHub </a:t>
            </a:r>
          </a:p>
          <a:p>
            <a:endParaRPr lang="pl-PL" dirty="0"/>
          </a:p>
          <a:p>
            <a:r>
              <a:rPr lang="pl-PL" dirty="0"/>
              <a:t>https://github.com/jakubgw/azure-containerization</a:t>
            </a:r>
          </a:p>
          <a:p>
            <a:endParaRPr lang="pl-PL" dirty="0"/>
          </a:p>
          <a:p>
            <a:r>
              <a:rPr lang="pl-PL" dirty="0"/>
              <a:t>Examples are in the Azure CLI scripts, in the containers world this is proper way to do things. </a:t>
            </a:r>
          </a:p>
          <a:p>
            <a:r>
              <a:rPr lang="pl-PL" dirty="0"/>
              <a:t>With external tools like docker or kubectl lot of things is not possible with portal UI. </a:t>
            </a:r>
          </a:p>
        </p:txBody>
      </p:sp>
    </p:spTree>
    <p:extLst>
      <p:ext uri="{BB962C8B-B14F-4D97-AF65-F5344CB8AC3E}">
        <p14:creationId xmlns:p14="http://schemas.microsoft.com/office/powerpoint/2010/main" val="238121992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Pricing 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There is no fee for cluster managments </a:t>
            </a:r>
          </a:p>
          <a:p>
            <a:pPr marL="457200" indent="-457200">
              <a:buFontTx/>
              <a:buChar char="-"/>
            </a:pPr>
            <a:r>
              <a:rPr lang="pl-PL" dirty="0"/>
              <a:t>Fee for nodes – only pay for what you use. V</a:t>
            </a:r>
            <a:r>
              <a:rPr lang="en-US" dirty="0" err="1"/>
              <a:t>irtual</a:t>
            </a:r>
            <a:r>
              <a:rPr lang="en-US" dirty="0"/>
              <a:t> machines instances, storage and networking resources consumed by your Kubernetes cluster. 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IP address options. By default free dynamic virtual IP, can be extended </a:t>
            </a:r>
          </a:p>
          <a:p>
            <a:pPr marL="457200" indent="-457200">
              <a:buFontTx/>
              <a:buChar char="-"/>
            </a:pPr>
            <a:endParaRPr lang="pl-PL" dirty="0"/>
          </a:p>
          <a:p>
            <a:pPr marL="457200" indent="-457200">
              <a:buFontTx/>
              <a:buChar char="-"/>
            </a:pPr>
            <a:endParaRPr lang="pl-PL" dirty="0"/>
          </a:p>
          <a:p>
            <a:pPr marL="457200" indent="-457200">
              <a:buFontTx/>
              <a:buChar char="-"/>
            </a:pPr>
            <a:endParaRPr lang="pl-PL" dirty="0"/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945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2426F91-34DF-4F3B-880A-CD2CCA9958FB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952500" y="1465263"/>
            <a:ext cx="10525125" cy="459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play ! </a:t>
            </a:r>
            <a:endParaRPr lang="pl-PL" dirty="0"/>
          </a:p>
          <a:p>
            <a:r>
              <a:rPr lang="en-US" dirty="0"/>
              <a:t>Run createK8sCluster.ps1</a:t>
            </a:r>
            <a:r>
              <a:rPr lang="pl-PL" dirty="0"/>
              <a:t>  script </a:t>
            </a:r>
          </a:p>
          <a:p>
            <a:pPr marL="457200" indent="-457200">
              <a:buFontTx/>
              <a:buChar char="-"/>
            </a:pPr>
            <a:r>
              <a:rPr lang="pl-PL" dirty="0"/>
              <a:t>Creates K8s cluster</a:t>
            </a:r>
          </a:p>
          <a:p>
            <a:pPr marL="457200" indent="-457200">
              <a:buFontTx/>
              <a:buChar char="-"/>
            </a:pPr>
            <a:r>
              <a:rPr lang="pl-PL" dirty="0"/>
              <a:t>Checks nodes</a:t>
            </a:r>
          </a:p>
          <a:p>
            <a:r>
              <a:rPr lang="en-US" dirty="0"/>
              <a:t>Run </a:t>
            </a:r>
            <a:r>
              <a:rPr lang="pl-PL" dirty="0"/>
              <a:t>publicApplicationIntoK8s</a:t>
            </a:r>
            <a:r>
              <a:rPr lang="en-US" dirty="0"/>
              <a:t>.ps1</a:t>
            </a:r>
            <a:r>
              <a:rPr lang="pl-PL" dirty="0"/>
              <a:t>  script </a:t>
            </a:r>
          </a:p>
          <a:p>
            <a:pPr marL="457200" indent="-457200">
              <a:buFontTx/>
              <a:buChar char="-"/>
            </a:pPr>
            <a:r>
              <a:rPr lang="pl-PL" dirty="0"/>
              <a:t>Authenticate k8s cluster into ACR </a:t>
            </a:r>
          </a:p>
          <a:p>
            <a:pPr marL="457200" indent="-457200">
              <a:buFontTx/>
              <a:buChar char="-"/>
            </a:pPr>
            <a:r>
              <a:rPr lang="pl-PL" dirty="0"/>
              <a:t>Loginto kubectl </a:t>
            </a:r>
          </a:p>
          <a:p>
            <a:pPr marL="457200" indent="-457200">
              <a:buFontTx/>
              <a:buChar char="-"/>
            </a:pPr>
            <a:r>
              <a:rPr lang="pl-PL" dirty="0"/>
              <a:t>Deploy pod and service </a:t>
            </a:r>
          </a:p>
        </p:txBody>
      </p:sp>
    </p:spTree>
    <p:extLst>
      <p:ext uri="{BB962C8B-B14F-4D97-AF65-F5344CB8AC3E}">
        <p14:creationId xmlns:p14="http://schemas.microsoft.com/office/powerpoint/2010/main" val="15655172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Service Fabric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2426F91-34DF-4F3B-880A-CD2CCA9958FB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952500" y="1465263"/>
            <a:ext cx="10525125" cy="459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Another and older way to orchestrate containers in the Azure Cloud </a:t>
            </a:r>
          </a:p>
          <a:p>
            <a:pPr marL="457200" indent="-457200">
              <a:buFontTx/>
              <a:buChar char="-"/>
            </a:pPr>
            <a:r>
              <a:rPr lang="pl-PL" dirty="0"/>
              <a:t>It looks, not in the scope of az-203  </a:t>
            </a:r>
          </a:p>
        </p:txBody>
      </p:sp>
    </p:spTree>
    <p:extLst>
      <p:ext uri="{BB962C8B-B14F-4D97-AF65-F5344CB8AC3E}">
        <p14:creationId xmlns:p14="http://schemas.microsoft.com/office/powerpoint/2010/main" val="325654554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95726-D500-4264-B9B3-81C8E02AF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Thanks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8B3D3-0DDC-4AAC-9DFB-8878A872D0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4739E-7747-4572-96AC-EF87758E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135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Create containerized solutions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76873"/>
            <a:ext cx="10524898" cy="4469363"/>
          </a:xfrm>
        </p:spPr>
        <p:txBody>
          <a:bodyPr/>
          <a:lstStyle/>
          <a:p>
            <a:pPr fontAlgn="base"/>
            <a:r>
              <a:rPr lang="en-US" dirty="0"/>
              <a:t>Create containerized solutions</a:t>
            </a:r>
            <a:endParaRPr lang="pl-PL" dirty="0"/>
          </a:p>
          <a:p>
            <a:pPr fontAlgn="base"/>
            <a:endParaRPr lang="pl-PL" dirty="0"/>
          </a:p>
          <a:p>
            <a:pPr marL="457200" indent="-457200" fontAlgn="base">
              <a:buFontTx/>
              <a:buChar char="-"/>
            </a:pPr>
            <a:r>
              <a:rPr lang="en-US" dirty="0"/>
              <a:t>Create an Azure Managed Kubernetes Service (AKS) cluster</a:t>
            </a:r>
            <a:endParaRPr lang="pl-PL" dirty="0"/>
          </a:p>
          <a:p>
            <a:pPr marL="457200" indent="-457200" fontAlgn="base">
              <a:buFontTx/>
              <a:buChar char="-"/>
            </a:pPr>
            <a:r>
              <a:rPr lang="en-US" dirty="0"/>
              <a:t>Create container images for solutions</a:t>
            </a:r>
            <a:endParaRPr lang="pl-PL" dirty="0"/>
          </a:p>
          <a:p>
            <a:pPr marL="457200" indent="-457200" fontAlgn="base">
              <a:buFontTx/>
              <a:buChar char="-"/>
            </a:pPr>
            <a:r>
              <a:rPr lang="en-US" dirty="0"/>
              <a:t>Publish an image to the Azure Container Registry</a:t>
            </a:r>
            <a:endParaRPr lang="pl-PL" dirty="0"/>
          </a:p>
          <a:p>
            <a:pPr marL="457200" indent="-457200" fontAlgn="base">
              <a:buFontTx/>
              <a:buChar char="-"/>
            </a:pPr>
            <a:r>
              <a:rPr lang="en-US" dirty="0"/>
              <a:t>Run containers by using Azure Container Instance or AKS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24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76873"/>
            <a:ext cx="10524898" cy="4469363"/>
          </a:xfrm>
        </p:spPr>
        <p:txBody>
          <a:bodyPr/>
          <a:lstStyle/>
          <a:p>
            <a:r>
              <a:rPr lang="en-US" dirty="0"/>
              <a:t>Containers provide a standard way to package your application's code, configurations, and dependencies into a single object.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8" name="Picture 4" descr="Containers_whats_in_a_container">
            <a:extLst>
              <a:ext uri="{FF2B5EF4-FFF2-40B4-BE49-F238E27FC236}">
                <a16:creationId xmlns:a16="http://schemas.microsoft.com/office/drawing/2014/main" id="{89CC954F-9209-488B-8B42-6B047E0AD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71650"/>
            <a:ext cx="6520069" cy="43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docker.com/sites/default/files/social/docker_facebook_share.png">
            <a:extLst>
              <a:ext uri="{FF2B5EF4-FFF2-40B4-BE49-F238E27FC236}">
                <a16:creationId xmlns:a16="http://schemas.microsoft.com/office/drawing/2014/main" id="{48F028F3-28AF-45A6-A4E4-D5EDCAC9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455" y="2966035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699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D7C883-BFA6-4BB4-B3BE-DBCEC2CE65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3386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6C26-DF9E-46D7-8CE8-75C0A20DF2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3873" y="1273726"/>
            <a:ext cx="10524898" cy="1092819"/>
          </a:xfrm>
        </p:spPr>
        <p:txBody>
          <a:bodyPr/>
          <a:lstStyle/>
          <a:p>
            <a:r>
              <a:rPr lang="en-US" dirty="0"/>
              <a:t>Containers share an operating system installed on the server and run as resource-isolated processes, ensuring quick, reliable,</a:t>
            </a:r>
            <a:r>
              <a:rPr lang="pl-PL" dirty="0"/>
              <a:t> secure</a:t>
            </a:r>
            <a:r>
              <a:rPr lang="en-US" dirty="0"/>
              <a:t> and consistent deployments, regardless of environment.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0F8E4-A573-4D22-B52D-3DBEE669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Image result for what is container">
            <a:extLst>
              <a:ext uri="{FF2B5EF4-FFF2-40B4-BE49-F238E27FC236}">
                <a16:creationId xmlns:a16="http://schemas.microsoft.com/office/drawing/2014/main" id="{F55BA620-33F5-4174-8514-E1904852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45" y="2420161"/>
            <a:ext cx="6691520" cy="42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971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4031A-1402-4035-A050-6090EAC63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4482" y="438018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8067-2870-495A-80F7-BECD4BAC7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272210"/>
            <a:ext cx="10524898" cy="4601816"/>
          </a:xfrm>
        </p:spPr>
        <p:txBody>
          <a:bodyPr/>
          <a:lstStyle/>
          <a:p>
            <a:r>
              <a:rPr lang="pl-PL" dirty="0"/>
              <a:t>Docker’s main concepts</a:t>
            </a:r>
          </a:p>
          <a:p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Image - </a:t>
            </a:r>
            <a:r>
              <a:rPr lang="en-US" dirty="0"/>
              <a:t>read-only template with instructions for creating a Docker container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Container  -</a:t>
            </a:r>
            <a:r>
              <a:rPr lang="en-US" dirty="0"/>
              <a:t> runnable instance of an image. </a:t>
            </a:r>
            <a:r>
              <a:rPr lang="pl-PL" dirty="0"/>
              <a:t>We</a:t>
            </a:r>
            <a:r>
              <a:rPr lang="en-US" dirty="0"/>
              <a:t> can create, start, stop, move, or delete </a:t>
            </a:r>
            <a:r>
              <a:rPr lang="pl-PL" dirty="0"/>
              <a:t>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Volume – mechanism to persist data. We can bind local file or directory to location in the container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D227-25F2-48F5-8657-F0729785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062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632CA-1594-49E6-AE06-89438AF39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238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EDA5C-352C-44F1-B982-C3C9375C2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3629" y="1166843"/>
            <a:ext cx="4929788" cy="1080861"/>
          </a:xfrm>
        </p:spPr>
        <p:txBody>
          <a:bodyPr/>
          <a:lstStyle/>
          <a:p>
            <a:r>
              <a:rPr lang="pl-PL" dirty="0"/>
              <a:t>Docker main commands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24374-7FF7-4D3D-9299-69D1279F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AA45B-166C-403D-8AA6-8B3AF0226867}"/>
              </a:ext>
            </a:extLst>
          </p:cNvPr>
          <p:cNvSpPr/>
          <p:nvPr/>
        </p:nvSpPr>
        <p:spPr>
          <a:xfrm>
            <a:off x="944238" y="1643175"/>
            <a:ext cx="78916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docker build -f .\Dockerfile -t jakubgw/test-image .</a:t>
            </a:r>
          </a:p>
          <a:p>
            <a:endParaRPr lang="pl-PL" dirty="0"/>
          </a:p>
          <a:p>
            <a:r>
              <a:rPr lang="sv-SE" dirty="0"/>
              <a:t>docker run -p </a:t>
            </a:r>
            <a:r>
              <a:rPr lang="pl-PL" dirty="0"/>
              <a:t>internal</a:t>
            </a:r>
            <a:r>
              <a:rPr lang="sv-SE" dirty="0"/>
              <a:t>:</a:t>
            </a:r>
            <a:r>
              <a:rPr lang="pl-PL" dirty="0"/>
              <a:t>external -v"$(pwd):/var/www" </a:t>
            </a:r>
            <a:r>
              <a:rPr lang="sv-SE" dirty="0"/>
              <a:t> azuredockerrepotest</a:t>
            </a:r>
          </a:p>
          <a:p>
            <a:endParaRPr lang="pl-PL" dirty="0"/>
          </a:p>
          <a:p>
            <a:r>
              <a:rPr lang="pl-PL" dirty="0"/>
              <a:t>docker pull  remote-repo-name</a:t>
            </a:r>
          </a:p>
          <a:p>
            <a:r>
              <a:rPr lang="pl-PL" dirty="0"/>
              <a:t>docker push  repo-name</a:t>
            </a:r>
          </a:p>
          <a:p>
            <a:endParaRPr lang="pl-PL" dirty="0"/>
          </a:p>
          <a:p>
            <a:r>
              <a:rPr lang="pl-PL" dirty="0"/>
              <a:t>docker images </a:t>
            </a:r>
          </a:p>
          <a:p>
            <a:r>
              <a:rPr lang="pl-PL" dirty="0"/>
              <a:t>docker run image-name</a:t>
            </a:r>
          </a:p>
          <a:p>
            <a:r>
              <a:rPr lang="pl-PL" dirty="0"/>
              <a:t>docker rmi image-id</a:t>
            </a:r>
          </a:p>
          <a:p>
            <a:r>
              <a:rPr lang="pl-PL" dirty="0"/>
              <a:t> </a:t>
            </a:r>
          </a:p>
          <a:p>
            <a:r>
              <a:rPr lang="pl-PL" dirty="0"/>
              <a:t>docker ps</a:t>
            </a:r>
          </a:p>
          <a:p>
            <a:r>
              <a:rPr lang="pl-PL" dirty="0"/>
              <a:t>docker ps -a</a:t>
            </a:r>
          </a:p>
          <a:p>
            <a:r>
              <a:rPr lang="pl-PL" dirty="0"/>
              <a:t>docker rm container-id</a:t>
            </a:r>
          </a:p>
          <a:p>
            <a:endParaRPr lang="pl-PL" dirty="0"/>
          </a:p>
          <a:p>
            <a:r>
              <a:rPr lang="pl-PL" dirty="0"/>
              <a:t>docker exec -it  container-id bash</a:t>
            </a:r>
          </a:p>
        </p:txBody>
      </p:sp>
    </p:spTree>
    <p:extLst>
      <p:ext uri="{BB962C8B-B14F-4D97-AF65-F5344CB8AC3E}">
        <p14:creationId xmlns:p14="http://schemas.microsoft.com/office/powerpoint/2010/main" val="9771874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8B7D2-C780-47D3-984A-723207EB9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117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F4744-38BD-4437-A903-E9F8CA7E3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117" y="1709530"/>
            <a:ext cx="10389683" cy="3539363"/>
          </a:xfrm>
        </p:spPr>
        <p:txBody>
          <a:bodyPr/>
          <a:lstStyle/>
          <a:p>
            <a:r>
              <a:rPr lang="pl-PL" dirty="0"/>
              <a:t>Let’s play ! Run ./createAndRunImage.ps1 script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Build image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container  </a:t>
            </a:r>
          </a:p>
          <a:p>
            <a:pPr marL="457200" indent="-457200">
              <a:buFontTx/>
              <a:buChar char="-"/>
            </a:pPr>
            <a:r>
              <a:rPr lang="pl-PL" dirty="0"/>
              <a:t>Login into container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Remove container &amp; image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FB5F-292C-4140-B249-0ACFFB15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937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FBC4D-4CD2-4704-9617-44E8DA411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4360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031E-78FA-47FE-924A-6D3D9FBD9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80930"/>
            <a:ext cx="10524898" cy="4393096"/>
          </a:xfrm>
        </p:spPr>
        <p:txBody>
          <a:bodyPr/>
          <a:lstStyle/>
          <a:p>
            <a:r>
              <a:rPr lang="pl-PL" dirty="0"/>
              <a:t>Much broder topic 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Networks </a:t>
            </a:r>
          </a:p>
          <a:p>
            <a:pPr marL="457200" indent="-457200">
              <a:buFontTx/>
              <a:buChar char="-"/>
            </a:pPr>
            <a:r>
              <a:rPr lang="pl-PL" dirty="0"/>
              <a:t>Windows docker images 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Compose 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Swarm (better use K8s </a:t>
            </a:r>
            <a:r>
              <a:rPr lang="pl-PL" dirty="0">
                <a:sym typeface="Wingdings" panose="05000000000000000000" pitchFamily="2" charset="2"/>
              </a:rPr>
              <a:t> )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And so on..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4CADD-4C84-4DB4-B0CA-F742C49D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45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urora Divider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.potx_Project05_SG01" id="{7BE758C4-D3BD-4B55-9EA0-57E47087A1AC}" vid="{7A0E1E66-F39B-4BA9-A0E8-2D6FF4A3CD07}"/>
    </a:ext>
  </a:extLst>
</a:theme>
</file>

<file path=ppt/theme/theme2.xml><?xml version="1.0" encoding="utf-8"?>
<a:theme xmlns:a="http://schemas.openxmlformats.org/drawingml/2006/main" name="Highly Confidential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.potx_Project05_SG01" id="{7BE758C4-D3BD-4B55-9EA0-57E47087A1AC}" vid="{33BBE9A7-EABC-4AA2-B42D-1B00D908E4E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E0192A8E73A4CBE9024D002920532" ma:contentTypeVersion="4" ma:contentTypeDescription="Create a new document." ma:contentTypeScope="" ma:versionID="0d8d7d6300e8a4bc3e35ba2e8abe715d">
  <xsd:schema xmlns:xsd="http://www.w3.org/2001/XMLSchema" xmlns:xs="http://www.w3.org/2001/XMLSchema" xmlns:p="http://schemas.microsoft.com/office/2006/metadata/properties" xmlns:ns2="71731efb-d95f-4b9c-81d3-edf9a8533796" xmlns:ns3="32d2e7c2-c546-45d1-9dfa-a2156753f9aa" targetNamespace="http://schemas.microsoft.com/office/2006/metadata/properties" ma:root="true" ma:fieldsID="81d01d78a55cc593d64bbd371c420f74" ns2:_="" ns3:_="">
    <xsd:import namespace="71731efb-d95f-4b9c-81d3-edf9a8533796"/>
    <xsd:import namespace="32d2e7c2-c546-45d1-9dfa-a2156753f9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731efb-d95f-4b9c-81d3-edf9a85337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d2e7c2-c546-45d1-9dfa-a2156753f9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B8785A-4ABD-4BEC-BCA3-A6686A129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731efb-d95f-4b9c-81d3-edf9a8533796"/>
    <ds:schemaRef ds:uri="32d2e7c2-c546-45d1-9dfa-a2156753f9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2056B-6A60-4370-9126-72E2651EF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640949-F722-4E85-A66F-2ADFE25CD1C4}">
  <ds:schemaRefs>
    <ds:schemaRef ds:uri="http://schemas.microsoft.com/office/2006/documentManagement/types"/>
    <ds:schemaRef ds:uri="32d2e7c2-c546-45d1-9dfa-a2156753f9aa"/>
    <ds:schemaRef ds:uri="http://purl.org/dc/elements/1.1/"/>
    <ds:schemaRef ds:uri="http://schemas.microsoft.com/office/2006/metadata/properties"/>
    <ds:schemaRef ds:uri="71731efb-d95f-4b9c-81d3-edf9a8533796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743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Wingdings</vt:lpstr>
      <vt:lpstr>1_Aurora Divider</vt:lpstr>
      <vt:lpstr>Highly Confidential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Darcey McAllister</dc:creator>
  <cp:lastModifiedBy>Jakub Gwozdz</cp:lastModifiedBy>
  <cp:revision>112</cp:revision>
  <dcterms:created xsi:type="dcterms:W3CDTF">2017-08-31T16:41:06Z</dcterms:created>
  <dcterms:modified xsi:type="dcterms:W3CDTF">2019-03-10T10:18:46Z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0x010100E3FE0192A8E73A4CBE9024D002920532</vt:lpwstr>
  </property>
  <property fmtid="{D5CDD505-2E9C-101B-9397-08002B2CF9AE}" pid="3" name="MSIP_Label_236020b0-6d69-48c1-9bb5-c586c1062b70_Enabled">
    <vt:lpwstr>True</vt:lpwstr>
  </property>
  <property fmtid="{D5CDD505-2E9C-101B-9397-08002B2CF9AE}" pid="4" name="MSIP_Label_236020b0-6d69-48c1-9bb5-c586c1062b70_SiteId">
    <vt:lpwstr>cf36141c-ddd7-45a7-b073-111f66d0b30c</vt:lpwstr>
  </property>
  <property fmtid="{D5CDD505-2E9C-101B-9397-08002B2CF9AE}" pid="5" name="MSIP_Label_236020b0-6d69-48c1-9bb5-c586c1062b70_Owner">
    <vt:lpwstr>jakub.gwozdz@avanade.com</vt:lpwstr>
  </property>
  <property fmtid="{D5CDD505-2E9C-101B-9397-08002B2CF9AE}" pid="6" name="MSIP_Label_236020b0-6d69-48c1-9bb5-c586c1062b70_SetDate">
    <vt:lpwstr>2019-03-05T13:43:04.7694276Z</vt:lpwstr>
  </property>
  <property fmtid="{D5CDD505-2E9C-101B-9397-08002B2CF9AE}" pid="7" name="MSIP_Label_236020b0-6d69-48c1-9bb5-c586c1062b70_Name">
    <vt:lpwstr>Confidential</vt:lpwstr>
  </property>
  <property fmtid="{D5CDD505-2E9C-101B-9397-08002B2CF9AE}" pid="8" name="MSIP_Label_236020b0-6d69-48c1-9bb5-c586c1062b70_Application">
    <vt:lpwstr>Microsoft Azure Information Protection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jakub.gwozdz@avanade.com</vt:lpwstr>
  </property>
  <property fmtid="{D5CDD505-2E9C-101B-9397-08002B2CF9AE}" pid="13" name="MSIP_Label_5fae8262-b78e-4366-8929-a5d6aac95320_SetDate">
    <vt:lpwstr>2019-03-05T13:43:04.7694276Z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Parent">
    <vt:lpwstr>236020b0-6d69-48c1-9bb5-c586c1062b70</vt:lpwstr>
  </property>
  <property fmtid="{D5CDD505-2E9C-101B-9397-08002B2CF9AE}" pid="17" name="MSIP_Label_5fae8262-b78e-4366-8929-a5d6aac95320_Extended_MSFT_Method">
    <vt:lpwstr>Automatic</vt:lpwstr>
  </property>
  <property fmtid="{D5CDD505-2E9C-101B-9397-08002B2CF9AE}" pid="18" name="Sensitivity">
    <vt:lpwstr>Confidential Recipients Have Full Control</vt:lpwstr>
  </property>
</Properties>
</file>