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</p:sldMasterIdLst>
  <p:notesMasterIdLst>
    <p:notesMasterId r:id="rId29"/>
  </p:notesMasterIdLst>
  <p:sldIdLst>
    <p:sldId id="257" r:id="rId6"/>
    <p:sldId id="267" r:id="rId7"/>
    <p:sldId id="268" r:id="rId8"/>
    <p:sldId id="287" r:id="rId9"/>
    <p:sldId id="272" r:id="rId10"/>
    <p:sldId id="273" r:id="rId11"/>
    <p:sldId id="274" r:id="rId12"/>
    <p:sldId id="275" r:id="rId13"/>
    <p:sldId id="279" r:id="rId14"/>
    <p:sldId id="269" r:id="rId15"/>
    <p:sldId id="270" r:id="rId16"/>
    <p:sldId id="276" r:id="rId17"/>
    <p:sldId id="278" r:id="rId18"/>
    <p:sldId id="281" r:id="rId19"/>
    <p:sldId id="282" r:id="rId20"/>
    <p:sldId id="271" r:id="rId21"/>
    <p:sldId id="283" r:id="rId22"/>
    <p:sldId id="284" r:id="rId23"/>
    <p:sldId id="285" r:id="rId24"/>
    <p:sldId id="288" r:id="rId25"/>
    <p:sldId id="286" r:id="rId26"/>
    <p:sldId id="290" r:id="rId27"/>
    <p:sldId id="28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6A753-1D98-4AE6-8E67-140FF97975C3}" type="datetimeFigureOut">
              <a:rPr lang="en-US" smtClean="0"/>
              <a:t>3/13/2019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B935D-F27A-4D3F-8EB6-E15F855A74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376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789175"/>
            <a:ext cx="10524898" cy="108086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197895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Large Box Blue B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595870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2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icture Placeholder 21"/>
          <p:cNvSpPr>
            <a:spLocks noGrp="1"/>
          </p:cNvSpPr>
          <p:nvPr>
            <p:ph type="pic" sz="quarter" idx="24" hasCustomPrompt="1"/>
          </p:nvPr>
        </p:nvSpPr>
        <p:spPr>
          <a:xfrm>
            <a:off x="5862774" y="624468"/>
            <a:ext cx="5512883" cy="5512468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5870" y="1603611"/>
            <a:ext cx="3992458" cy="1226035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827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"/>
          </p:nvPr>
        </p:nvSpPr>
        <p:spPr>
          <a:xfrm>
            <a:off x="1698091" y="1828800"/>
            <a:ext cx="8763336" cy="44402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913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580572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992375"/>
            <a:ext cx="10524898" cy="1080861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D69F59-5B36-48D4-89B6-6767BE7F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28761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41582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54267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8935040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90719"/>
            <a:ext cx="11430000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81000" y="1524000"/>
            <a:ext cx="11430000" cy="4597400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buFont typeface="Arial"/>
              <a:buNone/>
              <a:defRPr lang="en-US" sz="20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8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6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4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Second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Third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Fourth level</a:t>
            </a:r>
          </a:p>
          <a:p>
            <a:pPr marL="20574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259841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98559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Left Ima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Picture Placeholder 28"/>
          <p:cNvSpPr>
            <a:spLocks noGrp="1"/>
          </p:cNvSpPr>
          <p:nvPr>
            <p:ph type="pic" sz="quarter" idx="12" hasCustomPrompt="1"/>
          </p:nvPr>
        </p:nvSpPr>
        <p:spPr>
          <a:xfrm>
            <a:off x="-9526" y="0"/>
            <a:ext cx="6965495" cy="6858000"/>
          </a:xfrm>
          <a:solidFill>
            <a:schemeClr val="bg2">
              <a:lumMod val="95000"/>
            </a:schemeClr>
          </a:solidFill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/>
            </a:lvl1pPr>
          </a:lstStyle>
          <a:p>
            <a:r>
              <a:rPr lang="en-US" dirty="0"/>
              <a:t>Click icon to insert picture</a:t>
            </a:r>
          </a:p>
          <a:p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9939" y="0"/>
            <a:ext cx="1708030" cy="1708030"/>
            <a:chOff x="-19878" y="0"/>
            <a:chExt cx="3416060" cy="3416060"/>
          </a:xfrm>
        </p:grpSpPr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9878" y="0"/>
              <a:ext cx="3416060" cy="3416060"/>
            </a:xfrm>
            <a:prstGeom prst="rect">
              <a:avLst/>
            </a:prstGeom>
          </p:spPr>
        </p:pic>
        <p:pic>
          <p:nvPicPr>
            <p:cNvPr id="23" name="Infusion_white.pdf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241862" y="215828"/>
              <a:ext cx="639288" cy="6945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2" name="Title 2"/>
          <p:cNvSpPr>
            <a:spLocks noGrp="1"/>
          </p:cNvSpPr>
          <p:nvPr>
            <p:ph type="title"/>
          </p:nvPr>
        </p:nvSpPr>
        <p:spPr>
          <a:xfrm>
            <a:off x="7600828" y="1603612"/>
            <a:ext cx="3992457" cy="900113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7600827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2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532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814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vanadeLogoNoTM_AWColor_RGB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B43C1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05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83386" y="2789175"/>
            <a:ext cx="10524898" cy="1080861"/>
          </a:xfrm>
        </p:spPr>
        <p:txBody>
          <a:bodyPr/>
          <a:lstStyle/>
          <a:p>
            <a:r>
              <a:rPr lang="pl-PL" dirty="0"/>
              <a:t>Create containerized solutions</a:t>
            </a:r>
            <a:endParaRPr lang="en-US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5D88B0EE-43C6-4ED7-AEA4-14B5656BEE74}"/>
              </a:ext>
            </a:extLst>
          </p:cNvPr>
          <p:cNvSpPr txBox="1">
            <a:spLocks/>
          </p:cNvSpPr>
          <p:nvPr/>
        </p:nvSpPr>
        <p:spPr>
          <a:xfrm>
            <a:off x="9263163" y="5090746"/>
            <a:ext cx="2799883" cy="66377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400" b="0" i="0" kern="12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800" dirty="0"/>
              <a:t>Jakub Gwoźdź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2112499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6198AD-F532-40F2-8D83-651571C2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758" y="632352"/>
            <a:ext cx="10524898" cy="1080861"/>
          </a:xfrm>
        </p:spPr>
        <p:txBody>
          <a:bodyPr/>
          <a:lstStyle/>
          <a:p>
            <a:r>
              <a:rPr lang="pl-PL" dirty="0"/>
              <a:t>Azure Container Register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0B010-88F2-4353-824D-1620CB02EB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3386" y="1411358"/>
            <a:ext cx="10524898" cy="4814290"/>
          </a:xfrm>
        </p:spPr>
        <p:txBody>
          <a:bodyPr/>
          <a:lstStyle/>
          <a:p>
            <a:r>
              <a:rPr lang="en-US" dirty="0"/>
              <a:t>The Registry is a stateless, highly scalable server side application that stores and lets you distribute Docker images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/>
              <a:t>There are many avaliable :</a:t>
            </a:r>
          </a:p>
          <a:p>
            <a:pPr marL="457200" indent="-457200">
              <a:buFontTx/>
              <a:buChar char="-"/>
            </a:pPr>
            <a:r>
              <a:rPr lang="pl-PL" dirty="0"/>
              <a:t>Docker hub</a:t>
            </a:r>
          </a:p>
          <a:p>
            <a:pPr marL="457200" indent="-457200">
              <a:buFontTx/>
              <a:buChar char="-"/>
            </a:pPr>
            <a:r>
              <a:rPr lang="pl-PL" dirty="0"/>
              <a:t>Google Cloud Register </a:t>
            </a:r>
          </a:p>
          <a:p>
            <a:pPr marL="457200" indent="-457200">
              <a:buFontTx/>
              <a:buChar char="-"/>
            </a:pPr>
            <a:r>
              <a:rPr lang="pl-PL" dirty="0"/>
              <a:t>AWS Container Registry</a:t>
            </a:r>
          </a:p>
          <a:p>
            <a:pPr marL="457200" indent="-457200">
              <a:buFontTx/>
              <a:buChar char="-"/>
            </a:pPr>
            <a:r>
              <a:rPr lang="pl-PL" b="1" dirty="0"/>
              <a:t>Azure Container Register </a:t>
            </a:r>
          </a:p>
          <a:p>
            <a:pPr marL="457200" indent="-457200">
              <a:buFontTx/>
              <a:buChar char="-"/>
            </a:pPr>
            <a:r>
              <a:rPr lang="pl-PL" dirty="0"/>
              <a:t>And so on..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17776-166D-44C4-8E82-4C877FEC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4285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6198AD-F532-40F2-8D83-651571C2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758" y="632352"/>
            <a:ext cx="10524898" cy="1080861"/>
          </a:xfrm>
        </p:spPr>
        <p:txBody>
          <a:bodyPr/>
          <a:lstStyle/>
          <a:p>
            <a:r>
              <a:rPr lang="pl-PL" dirty="0"/>
              <a:t>Azure Container Register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17776-166D-44C4-8E82-4C877FEC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E9EA15-E601-45AB-B53F-261EF03EF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386" y="1320871"/>
            <a:ext cx="10401902" cy="474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6913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6198AD-F532-40F2-8D83-651571C2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758" y="632352"/>
            <a:ext cx="10524898" cy="1080861"/>
          </a:xfrm>
        </p:spPr>
        <p:txBody>
          <a:bodyPr/>
          <a:lstStyle/>
          <a:p>
            <a:r>
              <a:rPr lang="pl-PL" dirty="0"/>
              <a:t>Azure Container Register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17776-166D-44C4-8E82-4C877FEC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633299A-E38D-40C1-A984-747C75C888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3386" y="1590262"/>
            <a:ext cx="10524898" cy="3658632"/>
          </a:xfrm>
        </p:spPr>
        <p:txBody>
          <a:bodyPr/>
          <a:lstStyle/>
          <a:p>
            <a:r>
              <a:rPr lang="en-US" dirty="0"/>
              <a:t>Let’s play ! Run ./createRegister.ps1 script</a:t>
            </a:r>
          </a:p>
          <a:p>
            <a:endParaRPr lang="pl-PL" dirty="0"/>
          </a:p>
          <a:p>
            <a:r>
              <a:rPr lang="pl-PL" dirty="0"/>
              <a:t>-   Create ACR</a:t>
            </a:r>
          </a:p>
          <a:p>
            <a:pPr marL="457200" indent="-457200">
              <a:buFontTx/>
              <a:buChar char="-"/>
            </a:pPr>
            <a:r>
              <a:rPr lang="pl-PL" dirty="0"/>
              <a:t>Build image </a:t>
            </a:r>
          </a:p>
          <a:p>
            <a:pPr marL="457200" indent="-457200">
              <a:buFontTx/>
              <a:buChar char="-"/>
            </a:pPr>
            <a:r>
              <a:rPr lang="pl-PL" dirty="0"/>
              <a:t>Push image into ACR</a:t>
            </a:r>
          </a:p>
          <a:p>
            <a:pPr marL="457200" indent="-457200">
              <a:buFontTx/>
              <a:buChar char="-"/>
            </a:pPr>
            <a:r>
              <a:rPr lang="pl-PL" dirty="0"/>
              <a:t>Run image locally from ACR</a:t>
            </a:r>
          </a:p>
          <a:p>
            <a:pPr marL="457200" indent="-457200">
              <a:buFontTx/>
              <a:buChar char="-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3855367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6198AD-F532-40F2-8D83-651571C2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758" y="632352"/>
            <a:ext cx="10524898" cy="1080861"/>
          </a:xfrm>
        </p:spPr>
        <p:txBody>
          <a:bodyPr/>
          <a:lstStyle/>
          <a:p>
            <a:r>
              <a:rPr lang="pl-PL" dirty="0"/>
              <a:t>Azure Container Instances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17776-166D-44C4-8E82-4C877FEC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633299A-E38D-40C1-A984-747C75C888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3386" y="1590262"/>
            <a:ext cx="10524898" cy="3658632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pl-PL" dirty="0"/>
              <a:t>F</a:t>
            </a:r>
            <a:r>
              <a:rPr lang="en-US" dirty="0" err="1"/>
              <a:t>ast</a:t>
            </a:r>
            <a:r>
              <a:rPr lang="en-US" dirty="0"/>
              <a:t> and </a:t>
            </a:r>
            <a:r>
              <a:rPr lang="pl-PL" dirty="0"/>
              <a:t>super </a:t>
            </a:r>
            <a:r>
              <a:rPr lang="en-US" dirty="0" err="1"/>
              <a:t>simpl</a:t>
            </a:r>
            <a:r>
              <a:rPr lang="pl-PL" dirty="0"/>
              <a:t>e</a:t>
            </a:r>
            <a:r>
              <a:rPr lang="en-US" dirty="0"/>
              <a:t> way to run a container in Azure</a:t>
            </a:r>
            <a:r>
              <a:rPr lang="pl-PL" dirty="0"/>
              <a:t>.</a:t>
            </a:r>
          </a:p>
          <a:p>
            <a:pPr marL="457200" indent="-457200">
              <a:buFontTx/>
              <a:buChar char="-"/>
            </a:pPr>
            <a:r>
              <a:rPr lang="pl-PL" dirty="0"/>
              <a:t>Provides p</a:t>
            </a:r>
            <a:r>
              <a:rPr lang="en-US" dirty="0" err="1"/>
              <a:t>ublic</a:t>
            </a:r>
            <a:r>
              <a:rPr lang="en-US" dirty="0"/>
              <a:t> IP and DNS </a:t>
            </a:r>
            <a:r>
              <a:rPr lang="en-US" dirty="0" err="1"/>
              <a:t>nam</a:t>
            </a:r>
            <a:r>
              <a:rPr lang="pl-PL" dirty="0"/>
              <a:t>e</a:t>
            </a:r>
          </a:p>
          <a:p>
            <a:pPr marL="457200" indent="-457200">
              <a:buFontTx/>
              <a:buChar char="-"/>
            </a:pPr>
            <a:r>
              <a:rPr lang="pl-PL" dirty="0"/>
              <a:t>Good solution for small application, POC’s, simple scenarios</a:t>
            </a:r>
          </a:p>
          <a:p>
            <a:pPr marL="457200" indent="-457200">
              <a:buFontTx/>
              <a:buChar char="-"/>
            </a:pPr>
            <a:r>
              <a:rPr lang="pl-PL" dirty="0"/>
              <a:t>If more containers / more sophisticated solution – use K8s or Azure Service Fabric </a:t>
            </a:r>
            <a:endParaRPr lang="en-US" dirty="0"/>
          </a:p>
          <a:p>
            <a:br>
              <a:rPr lang="en-US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7637182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6198AD-F532-40F2-8D83-651571C2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758" y="632352"/>
            <a:ext cx="10524898" cy="1080861"/>
          </a:xfrm>
        </p:spPr>
        <p:txBody>
          <a:bodyPr/>
          <a:lstStyle/>
          <a:p>
            <a:r>
              <a:rPr lang="pl-PL" dirty="0"/>
              <a:t>Azure Container Instances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17776-166D-44C4-8E82-4C877FEC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7894D0-3232-49A2-8D9A-676C7A579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554" y="1508297"/>
            <a:ext cx="8801863" cy="3505504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633299A-E38D-40C1-A984-747C75C888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3386" y="5262464"/>
            <a:ext cx="10524898" cy="963183"/>
          </a:xfrm>
        </p:spPr>
        <p:txBody>
          <a:bodyPr/>
          <a:lstStyle/>
          <a:p>
            <a:r>
              <a:rPr lang="pl-PL" dirty="0"/>
              <a:t>Container group - single container instance can contains multiple images, they shared the same network.</a:t>
            </a:r>
          </a:p>
        </p:txBody>
      </p:sp>
    </p:spTree>
    <p:extLst>
      <p:ext uri="{BB962C8B-B14F-4D97-AF65-F5344CB8AC3E}">
        <p14:creationId xmlns:p14="http://schemas.microsoft.com/office/powerpoint/2010/main" val="263137380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6198AD-F532-40F2-8D83-651571C2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758" y="632352"/>
            <a:ext cx="10524898" cy="1080861"/>
          </a:xfrm>
        </p:spPr>
        <p:txBody>
          <a:bodyPr/>
          <a:lstStyle/>
          <a:p>
            <a:r>
              <a:rPr lang="pl-PL" dirty="0"/>
              <a:t>Azure Container Instances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17776-166D-44C4-8E82-4C877FEC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6F05DC3-E3FB-4E81-8BEA-51FEE7B2C8A3}"/>
              </a:ext>
            </a:extLst>
          </p:cNvPr>
          <p:cNvSpPr txBox="1">
            <a:spLocks/>
          </p:cNvSpPr>
          <p:nvPr/>
        </p:nvSpPr>
        <p:spPr>
          <a:xfrm>
            <a:off x="1083386" y="1590262"/>
            <a:ext cx="10524898" cy="3658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Let’s play ! Run createImageContainerInstance.ps1</a:t>
            </a:r>
            <a:r>
              <a:rPr lang="pl-PL" dirty="0"/>
              <a:t>  script </a:t>
            </a:r>
            <a:endParaRPr lang="en-US" dirty="0"/>
          </a:p>
          <a:p>
            <a:endParaRPr lang="pl-PL" dirty="0"/>
          </a:p>
          <a:p>
            <a:r>
              <a:rPr lang="pl-PL" dirty="0"/>
              <a:t>-   Login into ACR</a:t>
            </a:r>
          </a:p>
          <a:p>
            <a:pPr marL="457200" indent="-457200">
              <a:buFontTx/>
              <a:buChar char="-"/>
            </a:pPr>
            <a:r>
              <a:rPr lang="pl-PL" dirty="0"/>
              <a:t>Get login and password</a:t>
            </a:r>
          </a:p>
          <a:p>
            <a:pPr marL="457200" indent="-457200">
              <a:buFontTx/>
              <a:buChar char="-"/>
            </a:pPr>
            <a:r>
              <a:rPr lang="pl-PL" dirty="0"/>
              <a:t>Create container instance using image from ACR</a:t>
            </a:r>
          </a:p>
          <a:p>
            <a:pPr marL="457200" indent="-457200">
              <a:buFontTx/>
              <a:buChar char="-"/>
            </a:pPr>
            <a:r>
              <a:rPr lang="pl-PL" dirty="0"/>
              <a:t>Run container </a:t>
            </a:r>
          </a:p>
          <a:p>
            <a:pPr marL="457200" indent="-457200">
              <a:buFontTx/>
              <a:buChar char="-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6342059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6198AD-F532-40F2-8D83-651571C2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758" y="632352"/>
            <a:ext cx="10524898" cy="1080861"/>
          </a:xfrm>
        </p:spPr>
        <p:txBody>
          <a:bodyPr/>
          <a:lstStyle/>
          <a:p>
            <a:r>
              <a:rPr lang="pl-PL" dirty="0"/>
              <a:t>Azure K8s Services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0B010-88F2-4353-824D-1620CB02EB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3386" y="1436914"/>
            <a:ext cx="10524898" cy="4599992"/>
          </a:xfrm>
        </p:spPr>
        <p:txBody>
          <a:bodyPr/>
          <a:lstStyle/>
          <a:p>
            <a:r>
              <a:rPr lang="pl-PL" dirty="0"/>
              <a:t>Containers orchestration freamwork. </a:t>
            </a:r>
          </a:p>
          <a:p>
            <a:r>
              <a:rPr lang="pl-PL" dirty="0"/>
              <a:t>S</a:t>
            </a:r>
            <a:r>
              <a:rPr lang="en-US" dirty="0" err="1"/>
              <a:t>ystem</a:t>
            </a:r>
            <a:r>
              <a:rPr lang="en-US" dirty="0"/>
              <a:t> for automating deployment, scaling, and management of containerized applications.</a:t>
            </a:r>
            <a:endParaRPr lang="pl-PL" dirty="0"/>
          </a:p>
          <a:p>
            <a:pPr marL="457200" indent="-457200">
              <a:buFontTx/>
              <a:buChar char="-"/>
            </a:pPr>
            <a:r>
              <a:rPr lang="pl-PL" dirty="0"/>
              <a:t>deploys multi-container applications</a:t>
            </a:r>
          </a:p>
          <a:p>
            <a:pPr marL="457200" indent="-457200">
              <a:buFontTx/>
              <a:buChar char="-"/>
            </a:pPr>
            <a:r>
              <a:rPr lang="pl-PL" dirty="0"/>
              <a:t>scales containerized apps</a:t>
            </a:r>
          </a:p>
          <a:p>
            <a:pPr marL="457200" indent="-457200">
              <a:buFontTx/>
              <a:buChar char="-"/>
            </a:pPr>
            <a:r>
              <a:rPr lang="en-US" dirty="0"/>
              <a:t>rolls out new versions of apps without downtime</a:t>
            </a:r>
            <a:endParaRPr lang="pl-PL" dirty="0"/>
          </a:p>
          <a:p>
            <a:pPr marL="457200" indent="-457200">
              <a:buFontTx/>
              <a:buChar char="-"/>
            </a:pPr>
            <a:r>
              <a:rPr lang="en-US" dirty="0"/>
              <a:t>provides </a:t>
            </a:r>
            <a:r>
              <a:rPr lang="en-US" dirty="0" err="1"/>
              <a:t>networkin</a:t>
            </a:r>
            <a:r>
              <a:rPr lang="pl-PL" dirty="0"/>
              <a:t>g</a:t>
            </a:r>
          </a:p>
          <a:p>
            <a:pPr marL="457200" indent="-457200">
              <a:buFontTx/>
              <a:buChar char="-"/>
            </a:pPr>
            <a:r>
              <a:rPr lang="en-US" dirty="0"/>
              <a:t>provides </a:t>
            </a:r>
            <a:r>
              <a:rPr lang="pl-PL" dirty="0"/>
              <a:t>monitoring, logging, and debugging</a:t>
            </a:r>
          </a:p>
          <a:p>
            <a:pPr marL="457200" indent="-457200">
              <a:buFontTx/>
              <a:buChar char="-"/>
            </a:pPr>
            <a:r>
              <a:rPr lang="pl-PL" dirty="0"/>
              <a:t>operates in any environment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17776-166D-44C4-8E82-4C877FEC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26" name="Picture 2" descr="Kubernetes (container engine).png">
            <a:extLst>
              <a:ext uri="{FF2B5EF4-FFF2-40B4-BE49-F238E27FC236}">
                <a16:creationId xmlns:a16="http://schemas.microsoft.com/office/drawing/2014/main" id="{60CCE2E9-A712-466C-A1E4-B903DDE71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517" y="67846"/>
            <a:ext cx="19907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89672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6198AD-F532-40F2-8D83-651571C2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758" y="632352"/>
            <a:ext cx="10524898" cy="1080861"/>
          </a:xfrm>
        </p:spPr>
        <p:txBody>
          <a:bodyPr/>
          <a:lstStyle/>
          <a:p>
            <a:r>
              <a:rPr lang="pl-PL" dirty="0"/>
              <a:t>Azure K8s Services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0B010-88F2-4353-824D-1620CB02EB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758" y="1464906"/>
            <a:ext cx="10524898" cy="4599992"/>
          </a:xfrm>
        </p:spPr>
        <p:txBody>
          <a:bodyPr/>
          <a:lstStyle/>
          <a:p>
            <a:r>
              <a:rPr lang="pl-PL" dirty="0"/>
              <a:t>Originally from Google, but now one of the biggest open-source projects ever (~80k commits and ~2k contributes.). </a:t>
            </a:r>
          </a:p>
          <a:p>
            <a:r>
              <a:rPr lang="pl-PL" dirty="0"/>
              <a:t>Becomming industry standard : </a:t>
            </a:r>
          </a:p>
          <a:p>
            <a:endParaRPr lang="pl-PL" dirty="0"/>
          </a:p>
          <a:p>
            <a:pPr marL="457200" indent="-457200">
              <a:buFontTx/>
              <a:buChar char="-"/>
            </a:pPr>
            <a:r>
              <a:rPr lang="pl-PL" dirty="0"/>
              <a:t>Google Kubernetes Enging</a:t>
            </a:r>
          </a:p>
          <a:p>
            <a:pPr marL="457200" indent="-457200">
              <a:buFontTx/>
              <a:buChar char="-"/>
            </a:pPr>
            <a:r>
              <a:rPr lang="pl-PL" dirty="0"/>
              <a:t>K</a:t>
            </a:r>
            <a:r>
              <a:rPr lang="en-US" dirty="0" err="1"/>
              <a:t>ubernetes</a:t>
            </a:r>
            <a:r>
              <a:rPr lang="en-US" dirty="0"/>
              <a:t> on A</a:t>
            </a:r>
            <a:r>
              <a:rPr lang="pl-PL" dirty="0"/>
              <a:t>WS</a:t>
            </a:r>
          </a:p>
          <a:p>
            <a:pPr marL="457200" indent="-457200">
              <a:buFontTx/>
              <a:buChar char="-"/>
            </a:pPr>
            <a:r>
              <a:rPr lang="pl-PL" b="1" dirty="0"/>
              <a:t>Azure Kubernetes Services </a:t>
            </a:r>
          </a:p>
          <a:p>
            <a:pPr marL="457200" indent="-457200">
              <a:buFontTx/>
              <a:buChar char="-"/>
            </a:pPr>
            <a:r>
              <a:rPr lang="pl-PL" dirty="0"/>
              <a:t>IBM Cloud, Baidu, CloudStack end so on.. </a:t>
            </a:r>
          </a:p>
          <a:p>
            <a:pPr marL="457200" indent="-457200">
              <a:buFontTx/>
              <a:buChar char="-"/>
            </a:pPr>
            <a:r>
              <a:rPr lang="pl-PL" dirty="0"/>
              <a:t>We can deploy kubernetes on our own infrastracture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17776-166D-44C4-8E82-4C877FEC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62978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www.aquasec.com/wiki/download/attachments/2855092/kubertes.png?version=1&amp;modificationDate=1520363380138&amp;api=v2">
            <a:extLst>
              <a:ext uri="{FF2B5EF4-FFF2-40B4-BE49-F238E27FC236}">
                <a16:creationId xmlns:a16="http://schemas.microsoft.com/office/drawing/2014/main" id="{F402AC1B-9544-4668-A024-EDD4AA438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37" y="1373483"/>
            <a:ext cx="7525236" cy="543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6198AD-F532-40F2-8D83-651571C2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758" y="632352"/>
            <a:ext cx="10524898" cy="1080861"/>
          </a:xfrm>
        </p:spPr>
        <p:txBody>
          <a:bodyPr/>
          <a:lstStyle/>
          <a:p>
            <a:r>
              <a:rPr lang="pl-PL" dirty="0"/>
              <a:t>Azure K8s Services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0B010-88F2-4353-824D-1620CB02EB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758" y="1464906"/>
            <a:ext cx="10524898" cy="4599992"/>
          </a:xfrm>
        </p:spPr>
        <p:txBody>
          <a:bodyPr/>
          <a:lstStyle/>
          <a:p>
            <a:r>
              <a:rPr lang="pl-PL" dirty="0"/>
              <a:t>Too broad topic for part of single L&amp;L. </a:t>
            </a:r>
          </a:p>
          <a:p>
            <a:endParaRPr lang="pl-PL" dirty="0"/>
          </a:p>
          <a:p>
            <a:r>
              <a:rPr lang="pl-P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17776-166D-44C4-8E82-4C877FEC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73532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6198AD-F532-40F2-8D83-651571C2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758" y="632352"/>
            <a:ext cx="10524898" cy="1080861"/>
          </a:xfrm>
        </p:spPr>
        <p:txBody>
          <a:bodyPr/>
          <a:lstStyle/>
          <a:p>
            <a:r>
              <a:rPr lang="pl-PL" dirty="0"/>
              <a:t>Azure K8s Services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0B010-88F2-4353-824D-1620CB02EB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758" y="1464906"/>
            <a:ext cx="10524898" cy="4599992"/>
          </a:xfrm>
        </p:spPr>
        <p:txBody>
          <a:bodyPr/>
          <a:lstStyle/>
          <a:p>
            <a:r>
              <a:rPr lang="pl-PL" dirty="0"/>
              <a:t>But few fundamental concepts : </a:t>
            </a:r>
          </a:p>
          <a:p>
            <a:pPr marL="457200" indent="-457200">
              <a:buFontTx/>
              <a:buChar char="-"/>
            </a:pPr>
            <a:r>
              <a:rPr lang="pl-PL" dirty="0"/>
              <a:t>Node - abstraction over real commputing units </a:t>
            </a:r>
          </a:p>
          <a:p>
            <a:pPr marL="457200" indent="-457200">
              <a:buFontTx/>
              <a:buChar char="-"/>
            </a:pPr>
            <a:r>
              <a:rPr lang="pl-PL" dirty="0"/>
              <a:t>Kubectl - kubernetes command-line client </a:t>
            </a:r>
          </a:p>
          <a:p>
            <a:pPr marL="457200" indent="-457200">
              <a:buFontTx/>
              <a:buChar char="-"/>
            </a:pPr>
            <a:r>
              <a:rPr lang="pl-PL" dirty="0"/>
              <a:t>Pod - encapsulates an application container (or containers)</a:t>
            </a:r>
          </a:p>
          <a:p>
            <a:pPr marL="457200" indent="-457200">
              <a:buFontTx/>
              <a:buChar char="-"/>
            </a:pPr>
            <a:r>
              <a:rPr lang="pl-PL" dirty="0"/>
              <a:t>Service – logical set of pods – can be used to expose pods to outside network</a:t>
            </a:r>
          </a:p>
          <a:p>
            <a:pPr marL="457200" indent="-457200">
              <a:buFontTx/>
              <a:buChar char="-"/>
            </a:pPr>
            <a:r>
              <a:rPr lang="pl-PL" dirty="0"/>
              <a:t>Deployment – is responsible for pods lifecycle</a:t>
            </a:r>
          </a:p>
          <a:p>
            <a:endParaRPr lang="pl-PL" dirty="0"/>
          </a:p>
          <a:p>
            <a:r>
              <a:rPr lang="pl-P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17776-166D-44C4-8E82-4C877FEC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52292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D8140-5EF5-4A31-826A-A67F025282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2109" y="1505154"/>
            <a:ext cx="10524898" cy="463558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pl-PL" dirty="0"/>
          </a:p>
          <a:p>
            <a:pPr marL="514350" indent="-514350">
              <a:buFont typeface="+mj-lt"/>
              <a:buAutoNum type="arabicPeriod"/>
            </a:pPr>
            <a:endParaRPr lang="pl-PL" dirty="0"/>
          </a:p>
          <a:p>
            <a:endParaRPr lang="pl-PL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FC60B28-F2F7-431F-ADB7-9BE7055F8DEE}"/>
              </a:ext>
            </a:extLst>
          </p:cNvPr>
          <p:cNvSpPr txBox="1">
            <a:spLocks/>
          </p:cNvSpPr>
          <p:nvPr/>
        </p:nvSpPr>
        <p:spPr>
          <a:xfrm>
            <a:off x="1055395" y="1007705"/>
            <a:ext cx="10524898" cy="4469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Presentation and scripts ara available on GitHub </a:t>
            </a:r>
          </a:p>
          <a:p>
            <a:endParaRPr lang="pl-PL" dirty="0"/>
          </a:p>
          <a:p>
            <a:r>
              <a:rPr lang="pl-PL" dirty="0"/>
              <a:t>https://github.com/jakubgw/azure-containerization</a:t>
            </a:r>
          </a:p>
          <a:p>
            <a:endParaRPr lang="pl-PL" dirty="0"/>
          </a:p>
          <a:p>
            <a:r>
              <a:rPr lang="pl-PL" dirty="0"/>
              <a:t>Examples are in the Azure CLI scripts, in the containers world this is proper way to do things. </a:t>
            </a:r>
          </a:p>
          <a:p>
            <a:r>
              <a:rPr lang="pl-PL" dirty="0"/>
              <a:t>With external tools like docker or kubectl lot of things are not possible with portal UI. </a:t>
            </a:r>
          </a:p>
        </p:txBody>
      </p:sp>
    </p:spTree>
    <p:extLst>
      <p:ext uri="{BB962C8B-B14F-4D97-AF65-F5344CB8AC3E}">
        <p14:creationId xmlns:p14="http://schemas.microsoft.com/office/powerpoint/2010/main" val="238121992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6198AD-F532-40F2-8D83-651571C2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758" y="632352"/>
            <a:ext cx="10524898" cy="1080861"/>
          </a:xfrm>
        </p:spPr>
        <p:txBody>
          <a:bodyPr/>
          <a:lstStyle/>
          <a:p>
            <a:r>
              <a:rPr lang="pl-PL" dirty="0"/>
              <a:t>Azure K8s Services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0B010-88F2-4353-824D-1620CB02EB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758" y="1464906"/>
            <a:ext cx="10524898" cy="4599992"/>
          </a:xfrm>
        </p:spPr>
        <p:txBody>
          <a:bodyPr/>
          <a:lstStyle/>
          <a:p>
            <a:r>
              <a:rPr lang="pl-PL" dirty="0"/>
              <a:t>Pricing </a:t>
            </a:r>
          </a:p>
          <a:p>
            <a:endParaRPr lang="pl-PL" dirty="0"/>
          </a:p>
          <a:p>
            <a:pPr marL="457200" indent="-457200">
              <a:buFontTx/>
              <a:buChar char="-"/>
            </a:pPr>
            <a:r>
              <a:rPr lang="pl-PL" dirty="0"/>
              <a:t>There is no fee for cluster managments </a:t>
            </a:r>
          </a:p>
          <a:p>
            <a:pPr marL="457200" indent="-457200">
              <a:buFontTx/>
              <a:buChar char="-"/>
            </a:pPr>
            <a:r>
              <a:rPr lang="pl-PL" dirty="0"/>
              <a:t>Fee for nodes – only pay for what you use. V</a:t>
            </a:r>
            <a:r>
              <a:rPr lang="en-US" dirty="0" err="1"/>
              <a:t>irtual</a:t>
            </a:r>
            <a:r>
              <a:rPr lang="en-US" dirty="0"/>
              <a:t> machines instances, storage and networking resources consumed by your Kubernetes cluster. </a:t>
            </a:r>
            <a:endParaRPr lang="pl-PL" dirty="0"/>
          </a:p>
          <a:p>
            <a:pPr marL="457200" indent="-457200">
              <a:buFontTx/>
              <a:buChar char="-"/>
            </a:pPr>
            <a:r>
              <a:rPr lang="pl-PL" dirty="0"/>
              <a:t>IP address options. By default free dynamic virtual IP, can be extended </a:t>
            </a:r>
          </a:p>
          <a:p>
            <a:pPr marL="457200" indent="-457200">
              <a:buFontTx/>
              <a:buChar char="-"/>
            </a:pPr>
            <a:endParaRPr lang="pl-PL" dirty="0"/>
          </a:p>
          <a:p>
            <a:pPr marL="457200" indent="-457200">
              <a:buFontTx/>
              <a:buChar char="-"/>
            </a:pPr>
            <a:endParaRPr lang="pl-PL" dirty="0"/>
          </a:p>
          <a:p>
            <a:pPr marL="457200" indent="-457200">
              <a:buFontTx/>
              <a:buChar char="-"/>
            </a:pPr>
            <a:endParaRPr lang="pl-PL" dirty="0"/>
          </a:p>
          <a:p>
            <a:endParaRPr lang="pl-PL" dirty="0"/>
          </a:p>
          <a:p>
            <a:r>
              <a:rPr lang="pl-P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17776-166D-44C4-8E82-4C877FEC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69458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6198AD-F532-40F2-8D83-651571C2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758" y="632352"/>
            <a:ext cx="10524898" cy="1080861"/>
          </a:xfrm>
        </p:spPr>
        <p:txBody>
          <a:bodyPr/>
          <a:lstStyle/>
          <a:p>
            <a:r>
              <a:rPr lang="pl-PL" dirty="0"/>
              <a:t>Azure K8s Services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17776-166D-44C4-8E82-4C877FEC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2426F91-34DF-4F3B-880A-CD2CCA9958FB}"/>
              </a:ext>
            </a:extLst>
          </p:cNvPr>
          <p:cNvSpPr txBox="1">
            <a:spLocks noGrp="1"/>
          </p:cNvSpPr>
          <p:nvPr>
            <p:ph type="body" sz="quarter" idx="11"/>
          </p:nvPr>
        </p:nvSpPr>
        <p:spPr>
          <a:xfrm>
            <a:off x="952500" y="1465263"/>
            <a:ext cx="10525125" cy="4598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Let’s play ! </a:t>
            </a:r>
            <a:endParaRPr lang="pl-PL" dirty="0"/>
          </a:p>
          <a:p>
            <a:r>
              <a:rPr lang="en-US" dirty="0"/>
              <a:t>Run createK8sCluster.ps1</a:t>
            </a:r>
            <a:r>
              <a:rPr lang="pl-PL" dirty="0"/>
              <a:t>  script </a:t>
            </a:r>
          </a:p>
          <a:p>
            <a:pPr marL="457200" indent="-457200">
              <a:buFontTx/>
              <a:buChar char="-"/>
            </a:pPr>
            <a:r>
              <a:rPr lang="pl-PL" dirty="0"/>
              <a:t>Creates K8s cluster</a:t>
            </a:r>
          </a:p>
          <a:p>
            <a:pPr marL="457200" indent="-457200">
              <a:buFontTx/>
              <a:buChar char="-"/>
            </a:pPr>
            <a:r>
              <a:rPr lang="pl-PL" dirty="0"/>
              <a:t>Checks nodes</a:t>
            </a:r>
          </a:p>
          <a:p>
            <a:r>
              <a:rPr lang="en-US" dirty="0"/>
              <a:t>Run </a:t>
            </a:r>
            <a:r>
              <a:rPr lang="pl-PL" dirty="0"/>
              <a:t>publicApplicationIntoK8s</a:t>
            </a:r>
            <a:r>
              <a:rPr lang="en-US" dirty="0"/>
              <a:t>.ps1</a:t>
            </a:r>
            <a:r>
              <a:rPr lang="pl-PL" dirty="0"/>
              <a:t>  script </a:t>
            </a:r>
          </a:p>
          <a:p>
            <a:pPr marL="457200" indent="-457200">
              <a:buFontTx/>
              <a:buChar char="-"/>
            </a:pPr>
            <a:r>
              <a:rPr lang="pl-PL" dirty="0"/>
              <a:t>Authenticate k8s cluster into ACR </a:t>
            </a:r>
          </a:p>
          <a:p>
            <a:pPr marL="457200" indent="-457200">
              <a:buFontTx/>
              <a:buChar char="-"/>
            </a:pPr>
            <a:r>
              <a:rPr lang="pl-PL" dirty="0"/>
              <a:t>Loginto kubectl </a:t>
            </a:r>
          </a:p>
          <a:p>
            <a:pPr marL="457200" indent="-457200">
              <a:buFontTx/>
              <a:buChar char="-"/>
            </a:pPr>
            <a:r>
              <a:rPr lang="pl-PL" dirty="0"/>
              <a:t>Deploy pod and service </a:t>
            </a:r>
          </a:p>
        </p:txBody>
      </p:sp>
    </p:spTree>
    <p:extLst>
      <p:ext uri="{BB962C8B-B14F-4D97-AF65-F5344CB8AC3E}">
        <p14:creationId xmlns:p14="http://schemas.microsoft.com/office/powerpoint/2010/main" val="156551727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6198AD-F532-40F2-8D83-651571C2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758" y="632352"/>
            <a:ext cx="10524898" cy="1080861"/>
          </a:xfrm>
        </p:spPr>
        <p:txBody>
          <a:bodyPr/>
          <a:lstStyle/>
          <a:p>
            <a:r>
              <a:rPr lang="pl-PL" dirty="0"/>
              <a:t>Azure Service Fabric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17776-166D-44C4-8E82-4C877FEC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2426F91-34DF-4F3B-880A-CD2CCA9958FB}"/>
              </a:ext>
            </a:extLst>
          </p:cNvPr>
          <p:cNvSpPr txBox="1">
            <a:spLocks noGrp="1"/>
          </p:cNvSpPr>
          <p:nvPr>
            <p:ph type="body" sz="quarter" idx="11"/>
          </p:nvPr>
        </p:nvSpPr>
        <p:spPr>
          <a:xfrm>
            <a:off x="952500" y="1465263"/>
            <a:ext cx="10525125" cy="4598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pl-PL" dirty="0"/>
          </a:p>
          <a:p>
            <a:pPr marL="457200" indent="-457200">
              <a:buFontTx/>
              <a:buChar char="-"/>
            </a:pPr>
            <a:r>
              <a:rPr lang="pl-PL" dirty="0"/>
              <a:t>Another and older way to orchestrate containers in the Azure Cloud </a:t>
            </a:r>
          </a:p>
          <a:p>
            <a:pPr marL="457200" indent="-457200">
              <a:buFontTx/>
              <a:buChar char="-"/>
            </a:pPr>
            <a:r>
              <a:rPr lang="pl-PL" dirty="0"/>
              <a:t>It looks, not in the scope of az-203  </a:t>
            </a:r>
          </a:p>
        </p:txBody>
      </p:sp>
    </p:spTree>
    <p:extLst>
      <p:ext uri="{BB962C8B-B14F-4D97-AF65-F5344CB8AC3E}">
        <p14:creationId xmlns:p14="http://schemas.microsoft.com/office/powerpoint/2010/main" val="325654554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E95726-D500-4264-B9B3-81C8E02AFD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/>
              <a:t>Thanks 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8B3D3-0DDC-4AAC-9DFB-8878A872D0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4739E-7747-4572-96AC-EF87758E8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21354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6198AD-F532-40F2-8D83-651571C2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758" y="632352"/>
            <a:ext cx="10524898" cy="1080861"/>
          </a:xfrm>
        </p:spPr>
        <p:txBody>
          <a:bodyPr/>
          <a:lstStyle/>
          <a:p>
            <a:r>
              <a:rPr lang="pl-PL" dirty="0"/>
              <a:t>Create containerized solutions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0B010-88F2-4353-824D-1620CB02EB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3386" y="1576873"/>
            <a:ext cx="10524898" cy="4469363"/>
          </a:xfrm>
        </p:spPr>
        <p:txBody>
          <a:bodyPr/>
          <a:lstStyle/>
          <a:p>
            <a:pPr fontAlgn="base"/>
            <a:r>
              <a:rPr lang="en-US" dirty="0"/>
              <a:t>Create containerized solutions</a:t>
            </a:r>
            <a:endParaRPr lang="pl-PL" dirty="0"/>
          </a:p>
          <a:p>
            <a:pPr fontAlgn="base"/>
            <a:endParaRPr lang="pl-PL" dirty="0"/>
          </a:p>
          <a:p>
            <a:pPr marL="457200" indent="-457200" fontAlgn="base">
              <a:buFontTx/>
              <a:buChar char="-"/>
            </a:pPr>
            <a:r>
              <a:rPr lang="en-US" dirty="0"/>
              <a:t>Create an Azure Managed Kubernetes Service (AKS) cluster</a:t>
            </a:r>
            <a:endParaRPr lang="pl-PL" dirty="0"/>
          </a:p>
          <a:p>
            <a:pPr marL="457200" indent="-457200" fontAlgn="base">
              <a:buFontTx/>
              <a:buChar char="-"/>
            </a:pPr>
            <a:r>
              <a:rPr lang="en-US" dirty="0"/>
              <a:t>Create container images for solutions</a:t>
            </a:r>
            <a:endParaRPr lang="pl-PL" dirty="0"/>
          </a:p>
          <a:p>
            <a:pPr marL="457200" indent="-457200" fontAlgn="base">
              <a:buFontTx/>
              <a:buChar char="-"/>
            </a:pPr>
            <a:r>
              <a:rPr lang="en-US" dirty="0"/>
              <a:t>Publish an image to the Azure Container Registry</a:t>
            </a:r>
            <a:endParaRPr lang="pl-PL" dirty="0"/>
          </a:p>
          <a:p>
            <a:pPr marL="457200" indent="-457200" fontAlgn="base">
              <a:buFontTx/>
              <a:buChar char="-"/>
            </a:pPr>
            <a:r>
              <a:rPr lang="en-US" dirty="0"/>
              <a:t>Run containers by using Azure Container Instance or AKS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17776-166D-44C4-8E82-4C877FEC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0240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6198AD-F532-40F2-8D83-651571C2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758" y="632352"/>
            <a:ext cx="10524898" cy="1080861"/>
          </a:xfrm>
        </p:spPr>
        <p:txBody>
          <a:bodyPr/>
          <a:lstStyle/>
          <a:p>
            <a:r>
              <a:rPr lang="pl-PL" dirty="0"/>
              <a:t>Containers &amp; Docker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0B010-88F2-4353-824D-1620CB02EB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3386" y="1576873"/>
            <a:ext cx="10524898" cy="4469363"/>
          </a:xfrm>
        </p:spPr>
        <p:txBody>
          <a:bodyPr/>
          <a:lstStyle/>
          <a:p>
            <a:r>
              <a:rPr lang="en-US" dirty="0"/>
              <a:t>Containers provide a standard way to package your application's code, configurations, and dependencies into a single object.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17776-166D-44C4-8E82-4C877FEC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8" name="Picture 4" descr="Containers_whats_in_a_container">
            <a:extLst>
              <a:ext uri="{FF2B5EF4-FFF2-40B4-BE49-F238E27FC236}">
                <a16:creationId xmlns:a16="http://schemas.microsoft.com/office/drawing/2014/main" id="{89CC954F-9209-488B-8B42-6B047E0AD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71650"/>
            <a:ext cx="6520069" cy="434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www.docker.com/sites/default/files/social/docker_facebook_share.png">
            <a:extLst>
              <a:ext uri="{FF2B5EF4-FFF2-40B4-BE49-F238E27FC236}">
                <a16:creationId xmlns:a16="http://schemas.microsoft.com/office/drawing/2014/main" id="{48F028F3-28AF-45A6-A4E4-D5EDCAC99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455" y="2966035"/>
            <a:ext cx="32004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36994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D7C883-BFA6-4BB4-B3BE-DBCEC2CE65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83386" y="528246"/>
            <a:ext cx="10524898" cy="1080861"/>
          </a:xfrm>
        </p:spPr>
        <p:txBody>
          <a:bodyPr/>
          <a:lstStyle/>
          <a:p>
            <a:r>
              <a:rPr lang="pl-PL" dirty="0"/>
              <a:t>Containers &amp; Docker </a:t>
            </a:r>
          </a:p>
          <a:p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26C26-DF9E-46D7-8CE8-75C0A20DF2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3873" y="1273726"/>
            <a:ext cx="10524898" cy="1092819"/>
          </a:xfrm>
        </p:spPr>
        <p:txBody>
          <a:bodyPr/>
          <a:lstStyle/>
          <a:p>
            <a:r>
              <a:rPr lang="en-US" dirty="0"/>
              <a:t>Containers share an operating system installed on the server and run as resource-isolated processes, ensuring quick, reliable,</a:t>
            </a:r>
            <a:r>
              <a:rPr lang="pl-PL" dirty="0"/>
              <a:t> secure</a:t>
            </a:r>
            <a:r>
              <a:rPr lang="en-US" dirty="0"/>
              <a:t> and consistent deployments, regardless of environment.</a:t>
            </a:r>
            <a:endParaRPr lang="pl-PL" dirty="0"/>
          </a:p>
          <a:p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0F8E4-A573-4D22-B52D-3DBEE6698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0" name="Picture 2" descr="Image result for what is container">
            <a:extLst>
              <a:ext uri="{FF2B5EF4-FFF2-40B4-BE49-F238E27FC236}">
                <a16:creationId xmlns:a16="http://schemas.microsoft.com/office/drawing/2014/main" id="{F55BA620-33F5-4174-8514-E19048525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045" y="2420161"/>
            <a:ext cx="6691520" cy="429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59718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84031A-1402-4035-A050-6090EAC635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04482" y="438018"/>
            <a:ext cx="10524898" cy="1080861"/>
          </a:xfrm>
        </p:spPr>
        <p:txBody>
          <a:bodyPr/>
          <a:lstStyle/>
          <a:p>
            <a:r>
              <a:rPr lang="pl-PL" dirty="0"/>
              <a:t>Containers &amp; Docker </a:t>
            </a:r>
          </a:p>
          <a:p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88067-2870-495A-80F7-BECD4BAC74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3386" y="1272210"/>
            <a:ext cx="10524898" cy="4601816"/>
          </a:xfrm>
        </p:spPr>
        <p:txBody>
          <a:bodyPr/>
          <a:lstStyle/>
          <a:p>
            <a:r>
              <a:rPr lang="pl-PL" dirty="0"/>
              <a:t>Docker’s main concepts</a:t>
            </a:r>
          </a:p>
          <a:p>
            <a:endParaRPr lang="pl-PL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Image - </a:t>
            </a:r>
            <a:r>
              <a:rPr lang="en-US" dirty="0"/>
              <a:t>read-only template with instructions for creating a Docker container</a:t>
            </a:r>
            <a:endParaRPr lang="pl-PL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Container  -</a:t>
            </a:r>
            <a:r>
              <a:rPr lang="en-US" dirty="0"/>
              <a:t> runnable instance of an image. </a:t>
            </a:r>
            <a:r>
              <a:rPr lang="pl-PL" dirty="0"/>
              <a:t>We</a:t>
            </a:r>
            <a:r>
              <a:rPr lang="en-US" dirty="0"/>
              <a:t> can create, start, stop, move, or delete </a:t>
            </a:r>
            <a:r>
              <a:rPr lang="pl-PL" dirty="0"/>
              <a:t>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Volume – mechanism to persist data. We can bind local file or directory to location in the container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AD227-25F2-48F5-8657-F0729785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40625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9632CA-1594-49E6-AE06-89438AF39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44238" y="528246"/>
            <a:ext cx="10524898" cy="1080861"/>
          </a:xfrm>
        </p:spPr>
        <p:txBody>
          <a:bodyPr/>
          <a:lstStyle/>
          <a:p>
            <a:r>
              <a:rPr lang="pl-PL" dirty="0"/>
              <a:t>Containers &amp; Docker </a:t>
            </a:r>
          </a:p>
          <a:p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EDA5C-352C-44F1-B982-C3C9375C27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3629" y="1166843"/>
            <a:ext cx="4929788" cy="1080861"/>
          </a:xfrm>
        </p:spPr>
        <p:txBody>
          <a:bodyPr/>
          <a:lstStyle/>
          <a:p>
            <a:r>
              <a:rPr lang="pl-PL" dirty="0"/>
              <a:t>Docker main commands 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24374-7FF7-4D3D-9299-69D1279FE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FAA45B-166C-403D-8AA6-8B3AF0226867}"/>
              </a:ext>
            </a:extLst>
          </p:cNvPr>
          <p:cNvSpPr/>
          <p:nvPr/>
        </p:nvSpPr>
        <p:spPr>
          <a:xfrm>
            <a:off x="944238" y="1643175"/>
            <a:ext cx="789164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docker build -f .\Dockerfile -t jakubgw/test-image .</a:t>
            </a:r>
          </a:p>
          <a:p>
            <a:endParaRPr lang="pl-PL" dirty="0"/>
          </a:p>
          <a:p>
            <a:r>
              <a:rPr lang="sv-SE" dirty="0"/>
              <a:t>docker run -p </a:t>
            </a:r>
            <a:r>
              <a:rPr lang="pl-PL" dirty="0"/>
              <a:t>internal</a:t>
            </a:r>
            <a:r>
              <a:rPr lang="sv-SE" dirty="0"/>
              <a:t>:</a:t>
            </a:r>
            <a:r>
              <a:rPr lang="pl-PL" dirty="0"/>
              <a:t>external -v"$(pwd):/var/www" </a:t>
            </a:r>
            <a:r>
              <a:rPr lang="sv-SE" dirty="0"/>
              <a:t> azuredockerrepotest</a:t>
            </a:r>
          </a:p>
          <a:p>
            <a:endParaRPr lang="pl-PL" dirty="0"/>
          </a:p>
          <a:p>
            <a:r>
              <a:rPr lang="pl-PL" dirty="0"/>
              <a:t>docker pull  remote-repo-name</a:t>
            </a:r>
          </a:p>
          <a:p>
            <a:r>
              <a:rPr lang="pl-PL" dirty="0"/>
              <a:t>docker push  repo-name</a:t>
            </a:r>
          </a:p>
          <a:p>
            <a:endParaRPr lang="pl-PL" dirty="0"/>
          </a:p>
          <a:p>
            <a:r>
              <a:rPr lang="pl-PL" dirty="0"/>
              <a:t>docker images </a:t>
            </a:r>
          </a:p>
          <a:p>
            <a:r>
              <a:rPr lang="pl-PL" dirty="0"/>
              <a:t>docker run image-name</a:t>
            </a:r>
          </a:p>
          <a:p>
            <a:r>
              <a:rPr lang="pl-PL" dirty="0"/>
              <a:t>docker rmi image-id</a:t>
            </a:r>
          </a:p>
          <a:p>
            <a:r>
              <a:rPr lang="pl-PL" dirty="0"/>
              <a:t> </a:t>
            </a:r>
          </a:p>
          <a:p>
            <a:r>
              <a:rPr lang="pl-PL" dirty="0"/>
              <a:t>docker ps</a:t>
            </a:r>
          </a:p>
          <a:p>
            <a:r>
              <a:rPr lang="pl-PL" dirty="0"/>
              <a:t>docker ps -a</a:t>
            </a:r>
          </a:p>
          <a:p>
            <a:r>
              <a:rPr lang="pl-PL" dirty="0"/>
              <a:t>docker rm container-id</a:t>
            </a:r>
          </a:p>
          <a:p>
            <a:endParaRPr lang="pl-PL" dirty="0"/>
          </a:p>
          <a:p>
            <a:r>
              <a:rPr lang="pl-PL" dirty="0"/>
              <a:t>docker exec -it  container-id bash</a:t>
            </a:r>
          </a:p>
        </p:txBody>
      </p:sp>
    </p:spTree>
    <p:extLst>
      <p:ext uri="{BB962C8B-B14F-4D97-AF65-F5344CB8AC3E}">
        <p14:creationId xmlns:p14="http://schemas.microsoft.com/office/powerpoint/2010/main" val="97718741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8B7D2-C780-47D3-984A-723207EB9D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4117" y="528246"/>
            <a:ext cx="10524898" cy="1080861"/>
          </a:xfrm>
        </p:spPr>
        <p:txBody>
          <a:bodyPr/>
          <a:lstStyle/>
          <a:p>
            <a:r>
              <a:rPr lang="pl-PL" dirty="0"/>
              <a:t>Containers &amp; Docker </a:t>
            </a:r>
          </a:p>
          <a:p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F4744-38BD-4437-A903-E9F8CA7E3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4117" y="1709530"/>
            <a:ext cx="10389683" cy="3539363"/>
          </a:xfrm>
        </p:spPr>
        <p:txBody>
          <a:bodyPr/>
          <a:lstStyle/>
          <a:p>
            <a:r>
              <a:rPr lang="pl-PL" dirty="0"/>
              <a:t>Let’s play ! Run ./createAndRunImage.ps1 script</a:t>
            </a:r>
          </a:p>
          <a:p>
            <a:endParaRPr lang="pl-PL" dirty="0"/>
          </a:p>
          <a:p>
            <a:pPr marL="457200" indent="-457200">
              <a:buFontTx/>
              <a:buChar char="-"/>
            </a:pPr>
            <a:r>
              <a:rPr lang="pl-PL" dirty="0"/>
              <a:t>Build image</a:t>
            </a:r>
          </a:p>
          <a:p>
            <a:pPr marL="457200" indent="-457200">
              <a:buFontTx/>
              <a:buChar char="-"/>
            </a:pPr>
            <a:r>
              <a:rPr lang="pl-PL" dirty="0"/>
              <a:t>Run container  </a:t>
            </a:r>
          </a:p>
          <a:p>
            <a:pPr marL="457200" indent="-457200">
              <a:buFontTx/>
              <a:buChar char="-"/>
            </a:pPr>
            <a:r>
              <a:rPr lang="pl-PL" dirty="0"/>
              <a:t>Login into container </a:t>
            </a:r>
          </a:p>
          <a:p>
            <a:pPr marL="457200" indent="-457200">
              <a:buFontTx/>
              <a:buChar char="-"/>
            </a:pPr>
            <a:r>
              <a:rPr lang="pl-PL" dirty="0"/>
              <a:t>Remove container &amp; image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2FB5F-292C-4140-B249-0ACFFB159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9375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4FBC4D-4CD2-4704-9617-44E8DA4110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4360" y="528246"/>
            <a:ext cx="10524898" cy="1080861"/>
          </a:xfrm>
        </p:spPr>
        <p:txBody>
          <a:bodyPr/>
          <a:lstStyle/>
          <a:p>
            <a:r>
              <a:rPr lang="pl-PL" dirty="0"/>
              <a:t>Containers &amp; Docker </a:t>
            </a:r>
          </a:p>
          <a:p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031E-78FA-47FE-924A-6D3D9FBD9B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3386" y="1480930"/>
            <a:ext cx="10524898" cy="4393096"/>
          </a:xfrm>
        </p:spPr>
        <p:txBody>
          <a:bodyPr/>
          <a:lstStyle/>
          <a:p>
            <a:r>
              <a:rPr lang="pl-PL" dirty="0"/>
              <a:t>Much broder topic </a:t>
            </a:r>
          </a:p>
          <a:p>
            <a:endParaRPr lang="pl-PL" dirty="0"/>
          </a:p>
          <a:p>
            <a:pPr marL="457200" indent="-457200">
              <a:buFontTx/>
              <a:buChar char="-"/>
            </a:pPr>
            <a:r>
              <a:rPr lang="pl-PL" dirty="0"/>
              <a:t>Networks </a:t>
            </a:r>
          </a:p>
          <a:p>
            <a:pPr marL="457200" indent="-457200">
              <a:buFontTx/>
              <a:buChar char="-"/>
            </a:pPr>
            <a:r>
              <a:rPr lang="pl-PL" dirty="0"/>
              <a:t>Windows docker images </a:t>
            </a:r>
          </a:p>
          <a:p>
            <a:pPr marL="457200" indent="-457200">
              <a:buFontTx/>
              <a:buChar char="-"/>
            </a:pPr>
            <a:r>
              <a:rPr lang="pl-PL" dirty="0"/>
              <a:t>Docker Compose </a:t>
            </a:r>
          </a:p>
          <a:p>
            <a:pPr marL="457200" indent="-457200">
              <a:buFontTx/>
              <a:buChar char="-"/>
            </a:pPr>
            <a:r>
              <a:rPr lang="pl-PL" dirty="0"/>
              <a:t>Docker Swarm (better use K8s </a:t>
            </a:r>
            <a:r>
              <a:rPr lang="pl-PL" dirty="0">
                <a:sym typeface="Wingdings" panose="05000000000000000000" pitchFamily="2" charset="2"/>
              </a:rPr>
              <a:t> )</a:t>
            </a:r>
            <a:endParaRPr lang="pl-PL" dirty="0"/>
          </a:p>
          <a:p>
            <a:pPr marL="457200" indent="-457200">
              <a:buFontTx/>
              <a:buChar char="-"/>
            </a:pPr>
            <a:r>
              <a:rPr lang="pl-PL" dirty="0"/>
              <a:t>And so on..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4CADD-4C84-4DB4-B0CA-F742C49D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9454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Aurora Divider">
  <a:themeElements>
    <a:clrScheme name="Avanade_Glow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Glow.potx_Project05_SG01" id="{7BE758C4-D3BD-4B55-9EA0-57E47087A1AC}" vid="{7A0E1E66-F39B-4BA9-A0E8-2D6FF4A3CD07}"/>
    </a:ext>
  </a:extLst>
</a:theme>
</file>

<file path=ppt/theme/theme2.xml><?xml version="1.0" encoding="utf-8"?>
<a:theme xmlns:a="http://schemas.openxmlformats.org/drawingml/2006/main" name="Highly Confidential">
  <a:themeElements>
    <a:clrScheme name="Avanade_Glow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Glow.potx_Project05_SG01" id="{7BE758C4-D3BD-4B55-9EA0-57E47087A1AC}" vid="{33BBE9A7-EABC-4AA2-B42D-1B00D908E4E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FE0192A8E73A4CBE9024D002920532" ma:contentTypeVersion="4" ma:contentTypeDescription="Create a new document." ma:contentTypeScope="" ma:versionID="0d8d7d6300e8a4bc3e35ba2e8abe715d">
  <xsd:schema xmlns:xsd="http://www.w3.org/2001/XMLSchema" xmlns:xs="http://www.w3.org/2001/XMLSchema" xmlns:p="http://schemas.microsoft.com/office/2006/metadata/properties" xmlns:ns2="71731efb-d95f-4b9c-81d3-edf9a8533796" xmlns:ns3="32d2e7c2-c546-45d1-9dfa-a2156753f9aa" targetNamespace="http://schemas.microsoft.com/office/2006/metadata/properties" ma:root="true" ma:fieldsID="81d01d78a55cc593d64bbd371c420f74" ns2:_="" ns3:_="">
    <xsd:import namespace="71731efb-d95f-4b9c-81d3-edf9a8533796"/>
    <xsd:import namespace="32d2e7c2-c546-45d1-9dfa-a2156753f9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731efb-d95f-4b9c-81d3-edf9a85337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d2e7c2-c546-45d1-9dfa-a2156753f9a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640949-F722-4E85-A66F-2ADFE25CD1C4}">
  <ds:schemaRefs>
    <ds:schemaRef ds:uri="http://schemas.microsoft.com/office/2006/documentManagement/types"/>
    <ds:schemaRef ds:uri="32d2e7c2-c546-45d1-9dfa-a2156753f9aa"/>
    <ds:schemaRef ds:uri="http://purl.org/dc/elements/1.1/"/>
    <ds:schemaRef ds:uri="http://schemas.microsoft.com/office/2006/metadata/properties"/>
    <ds:schemaRef ds:uri="71731efb-d95f-4b9c-81d3-edf9a8533796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BD2056B-6A60-4370-9126-72E2651EF5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B8785A-4ABD-4BEC-BCA3-A6686A1297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731efb-d95f-4b9c-81d3-edf9a8533796"/>
    <ds:schemaRef ds:uri="32d2e7c2-c546-45d1-9dfa-a2156753f9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5487</TotalTime>
  <Words>743</Words>
  <Application>Microsoft Office PowerPoint</Application>
  <PresentationFormat>Widescreen</PresentationFormat>
  <Paragraphs>168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Segoe UI</vt:lpstr>
      <vt:lpstr>Segoe UI Light</vt:lpstr>
      <vt:lpstr>Wingdings</vt:lpstr>
      <vt:lpstr>1_Aurora Divider</vt:lpstr>
      <vt:lpstr>Highly Confidential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Darcey McAllister</dc:creator>
  <cp:lastModifiedBy>Jakub Gwozdz</cp:lastModifiedBy>
  <cp:revision>113</cp:revision>
  <dcterms:created xsi:type="dcterms:W3CDTF">2017-08-31T16:41:06Z</dcterms:created>
  <dcterms:modified xsi:type="dcterms:W3CDTF">2019-03-13T15:31:34Z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0x010100E3FE0192A8E73A4CBE9024D002920532</vt:lpwstr>
  </property>
  <property fmtid="{D5CDD505-2E9C-101B-9397-08002B2CF9AE}" pid="3" name="MSIP_Label_236020b0-6d69-48c1-9bb5-c586c1062b70_Enabled">
    <vt:lpwstr>True</vt:lpwstr>
  </property>
  <property fmtid="{D5CDD505-2E9C-101B-9397-08002B2CF9AE}" pid="4" name="MSIP_Label_236020b0-6d69-48c1-9bb5-c586c1062b70_SiteId">
    <vt:lpwstr>cf36141c-ddd7-45a7-b073-111f66d0b30c</vt:lpwstr>
  </property>
  <property fmtid="{D5CDD505-2E9C-101B-9397-08002B2CF9AE}" pid="5" name="MSIP_Label_236020b0-6d69-48c1-9bb5-c586c1062b70_Owner">
    <vt:lpwstr>jakub.gwozdz@avanade.com</vt:lpwstr>
  </property>
  <property fmtid="{D5CDD505-2E9C-101B-9397-08002B2CF9AE}" pid="6" name="MSIP_Label_236020b0-6d69-48c1-9bb5-c586c1062b70_SetDate">
    <vt:lpwstr>2019-03-05T13:43:04.7694276Z</vt:lpwstr>
  </property>
  <property fmtid="{D5CDD505-2E9C-101B-9397-08002B2CF9AE}" pid="7" name="MSIP_Label_236020b0-6d69-48c1-9bb5-c586c1062b70_Name">
    <vt:lpwstr>Confidential</vt:lpwstr>
  </property>
  <property fmtid="{D5CDD505-2E9C-101B-9397-08002B2CF9AE}" pid="8" name="MSIP_Label_236020b0-6d69-48c1-9bb5-c586c1062b70_Application">
    <vt:lpwstr>Microsoft Azure Information Protection</vt:lpwstr>
  </property>
  <property fmtid="{D5CDD505-2E9C-101B-9397-08002B2CF9AE}" pid="9" name="MSIP_Label_236020b0-6d69-48c1-9bb5-c586c1062b70_Extended_MSFT_Method">
    <vt:lpwstr>Automatic</vt:lpwstr>
  </property>
  <property fmtid="{D5CDD505-2E9C-101B-9397-08002B2CF9AE}" pid="10" name="MSIP_Label_5fae8262-b78e-4366-8929-a5d6aac95320_Enabled">
    <vt:lpwstr>True</vt:lpwstr>
  </property>
  <property fmtid="{D5CDD505-2E9C-101B-9397-08002B2CF9AE}" pid="11" name="MSIP_Label_5fae8262-b78e-4366-8929-a5d6aac95320_SiteId">
    <vt:lpwstr>cf36141c-ddd7-45a7-b073-111f66d0b30c</vt:lpwstr>
  </property>
  <property fmtid="{D5CDD505-2E9C-101B-9397-08002B2CF9AE}" pid="12" name="MSIP_Label_5fae8262-b78e-4366-8929-a5d6aac95320_Owner">
    <vt:lpwstr>jakub.gwozdz@avanade.com</vt:lpwstr>
  </property>
  <property fmtid="{D5CDD505-2E9C-101B-9397-08002B2CF9AE}" pid="13" name="MSIP_Label_5fae8262-b78e-4366-8929-a5d6aac95320_SetDate">
    <vt:lpwstr>2019-03-05T13:43:04.7694276Z</vt:lpwstr>
  </property>
  <property fmtid="{D5CDD505-2E9C-101B-9397-08002B2CF9AE}" pid="14" name="MSIP_Label_5fae8262-b78e-4366-8929-a5d6aac95320_Name">
    <vt:lpwstr>Recipients Have Full Control</vt:lpwstr>
  </property>
  <property fmtid="{D5CDD505-2E9C-101B-9397-08002B2CF9AE}" pid="15" name="MSIP_Label_5fae8262-b78e-4366-8929-a5d6aac95320_Application">
    <vt:lpwstr>Microsoft Azure Information Protection</vt:lpwstr>
  </property>
  <property fmtid="{D5CDD505-2E9C-101B-9397-08002B2CF9AE}" pid="16" name="MSIP_Label_5fae8262-b78e-4366-8929-a5d6aac95320_Parent">
    <vt:lpwstr>236020b0-6d69-48c1-9bb5-c586c1062b70</vt:lpwstr>
  </property>
  <property fmtid="{D5CDD505-2E9C-101B-9397-08002B2CF9AE}" pid="17" name="MSIP_Label_5fae8262-b78e-4366-8929-a5d6aac95320_Extended_MSFT_Method">
    <vt:lpwstr>Automatic</vt:lpwstr>
  </property>
  <property fmtid="{D5CDD505-2E9C-101B-9397-08002B2CF9AE}" pid="18" name="Sensitivity">
    <vt:lpwstr>Confidential Recipients Have Full Control</vt:lpwstr>
  </property>
</Properties>
</file>