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13"/>
  </p:notesMasterIdLst>
  <p:sldIdLst>
    <p:sldId id="257" r:id="rId6"/>
    <p:sldId id="259" r:id="rId7"/>
    <p:sldId id="260" r:id="rId8"/>
    <p:sldId id="264"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6A753-1D98-4AE6-8E67-140FF97975C3}" type="datetimeFigureOut">
              <a:rPr lang="en-US" smtClean="0"/>
              <a:t>7/22/2018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935D-F27A-4D3F-8EB6-E15F855A7436}" type="slidenum">
              <a:rPr lang="en-US" smtClean="0"/>
              <a:t>‹#›</a:t>
            </a:fld>
            <a:endParaRPr lang="en-US"/>
          </a:p>
        </p:txBody>
      </p:sp>
    </p:spTree>
    <p:extLst>
      <p:ext uri="{BB962C8B-B14F-4D97-AF65-F5344CB8AC3E}">
        <p14:creationId xmlns:p14="http://schemas.microsoft.com/office/powerpoint/2010/main" val="319937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will continue to use both your Avanade and Infusion accounts for some period of time, you must also ensure that you are using good password hygiene on your Infusion account.  Make sure your Infusion account password is set to one that is not used anywhere else.  You may choose to use/sync your new, strong Avanade password or passphrase on your Infusion account to have one corporate password so long as this password is not used anywhere else, though ideally this would be different as well.</a:t>
            </a:r>
            <a:endParaRPr lang="en-US" dirty="0"/>
          </a:p>
        </p:txBody>
      </p:sp>
      <p:sp>
        <p:nvSpPr>
          <p:cNvPr id="4" name="Slide Number Placeholder 3"/>
          <p:cNvSpPr>
            <a:spLocks noGrp="1"/>
          </p:cNvSpPr>
          <p:nvPr>
            <p:ph type="sldNum" sz="quarter" idx="10"/>
          </p:nvPr>
        </p:nvSpPr>
        <p:spPr/>
        <p:txBody>
          <a:bodyPr/>
          <a:lstStyle/>
          <a:p>
            <a:fld id="{83F17A60-5211-564C-AE51-C5EE6D827C53}" type="slidenum">
              <a:rPr lang="en-US" smtClean="0"/>
              <a:t>2</a:t>
            </a:fld>
            <a:endParaRPr lang="en-US"/>
          </a:p>
        </p:txBody>
      </p:sp>
    </p:spTree>
    <p:extLst>
      <p:ext uri="{BB962C8B-B14F-4D97-AF65-F5344CB8AC3E}">
        <p14:creationId xmlns:p14="http://schemas.microsoft.com/office/powerpoint/2010/main" val="14990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789175"/>
            <a:ext cx="10524898" cy="1080861"/>
          </a:xfrm>
          <a:prstGeom prst="rect">
            <a:avLst/>
          </a:prstGeom>
        </p:spPr>
        <p:txBody>
          <a:bodyPr anchor="b">
            <a:noAutofit/>
          </a:bodyPr>
          <a:lstStyle>
            <a:lvl1pPr marL="0" indent="0">
              <a:buNone/>
              <a:defRPr sz="4400" b="0" i="0">
                <a:solidFill>
                  <a:schemeClr val="bg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a:prstGeom prst="rect">
            <a:avLst/>
          </a:prstGeom>
        </p:spPr>
        <p:txBody>
          <a:bodyPr>
            <a:noAutofit/>
          </a:bodyPr>
          <a:lstStyle>
            <a:lvl1pPr marL="0" indent="0">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8197895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Large Box Blue BG">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2"/>
                </a:solidFill>
              </a:defRPr>
            </a:lvl1pPr>
          </a:lstStyle>
          <a:p>
            <a:fld id="{0D558541-60C9-42A2-8392-FF12533A6B7A}" type="slidenum">
              <a:rPr lang="en-US" smtClean="0"/>
              <a:pPr/>
              <a:t>‹#›</a:t>
            </a:fld>
            <a:endParaRPr lang="en-US" dirty="0"/>
          </a:p>
        </p:txBody>
      </p:sp>
      <p:sp>
        <p:nvSpPr>
          <p:cNvPr id="5" name="Text Placeholder 14"/>
          <p:cNvSpPr>
            <a:spLocks noGrp="1"/>
          </p:cNvSpPr>
          <p:nvPr>
            <p:ph type="body" sz="quarter" idx="20"/>
          </p:nvPr>
        </p:nvSpPr>
        <p:spPr>
          <a:xfrm>
            <a:off x="595870"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
        <p:nvSpPr>
          <p:cNvPr id="6" name="Picture Placeholder 21"/>
          <p:cNvSpPr>
            <a:spLocks noGrp="1"/>
          </p:cNvSpPr>
          <p:nvPr>
            <p:ph type="pic" sz="quarter" idx="24" hasCustomPrompt="1"/>
          </p:nvPr>
        </p:nvSpPr>
        <p:spPr>
          <a:xfrm>
            <a:off x="5862774" y="624468"/>
            <a:ext cx="5512883" cy="5512468"/>
          </a:xfrm>
          <a:custGeom>
            <a:avLst/>
            <a:gdLst>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939 w 3321989"/>
              <a:gd name="connsiteY0" fmla="*/ 553255 h 3319463"/>
              <a:gd name="connsiteX1" fmla="*/ 13605 w 3321989"/>
              <a:gd name="connsiteY1" fmla="*/ 5751 h 3319463"/>
              <a:gd name="connsiteX2" fmla="*/ 2768734 w 3321989"/>
              <a:gd name="connsiteY2" fmla="*/ 0 h 3319463"/>
              <a:gd name="connsiteX3" fmla="*/ 3321989 w 3321989"/>
              <a:gd name="connsiteY3" fmla="*/ 553255 h 3319463"/>
              <a:gd name="connsiteX4" fmla="*/ 3321989 w 3321989"/>
              <a:gd name="connsiteY4" fmla="*/ 2766208 h 3319463"/>
              <a:gd name="connsiteX5" fmla="*/ 2768734 w 3321989"/>
              <a:gd name="connsiteY5" fmla="*/ 3319463 h 3319463"/>
              <a:gd name="connsiteX6" fmla="*/ 554194 w 3321989"/>
              <a:gd name="connsiteY6" fmla="*/ 3319463 h 3319463"/>
              <a:gd name="connsiteX7" fmla="*/ 939 w 3321989"/>
              <a:gd name="connsiteY7" fmla="*/ 2766208 h 3319463"/>
              <a:gd name="connsiteX8" fmla="*/ 939 w 3321989"/>
              <a:gd name="connsiteY8" fmla="*/ 553255 h 3319463"/>
              <a:gd name="connsiteX0" fmla="*/ 939 w 3321989"/>
              <a:gd name="connsiteY0" fmla="*/ 553402 h 3319610"/>
              <a:gd name="connsiteX1" fmla="*/ 13605 w 3321989"/>
              <a:gd name="connsiteY1" fmla="*/ 5898 h 3319610"/>
              <a:gd name="connsiteX2" fmla="*/ 2768734 w 3321989"/>
              <a:gd name="connsiteY2" fmla="*/ 147 h 3319610"/>
              <a:gd name="connsiteX3" fmla="*/ 3321989 w 3321989"/>
              <a:gd name="connsiteY3" fmla="*/ 553402 h 3319610"/>
              <a:gd name="connsiteX4" fmla="*/ 3321989 w 3321989"/>
              <a:gd name="connsiteY4" fmla="*/ 2766355 h 3319610"/>
              <a:gd name="connsiteX5" fmla="*/ 2768734 w 3321989"/>
              <a:gd name="connsiteY5" fmla="*/ 3319610 h 3319610"/>
              <a:gd name="connsiteX6" fmla="*/ 554194 w 3321989"/>
              <a:gd name="connsiteY6" fmla="*/ 3319610 h 3319610"/>
              <a:gd name="connsiteX7" fmla="*/ 939 w 3321989"/>
              <a:gd name="connsiteY7" fmla="*/ 2766355 h 3319610"/>
              <a:gd name="connsiteX8" fmla="*/ 939 w 3321989"/>
              <a:gd name="connsiteY8"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8" fmla="*/ 105045 w 3321989"/>
              <a:gd name="connsiteY8" fmla="*/ 97338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2666 w 3321050"/>
              <a:gd name="connsiteY0" fmla="*/ 5898 h 3319610"/>
              <a:gd name="connsiteX1" fmla="*/ 2767795 w 3321050"/>
              <a:gd name="connsiteY1" fmla="*/ 147 h 3319610"/>
              <a:gd name="connsiteX2" fmla="*/ 3321050 w 3321050"/>
              <a:gd name="connsiteY2" fmla="*/ 553402 h 3319610"/>
              <a:gd name="connsiteX3" fmla="*/ 3321050 w 3321050"/>
              <a:gd name="connsiteY3" fmla="*/ 2766355 h 3319610"/>
              <a:gd name="connsiteX4" fmla="*/ 2767795 w 3321050"/>
              <a:gd name="connsiteY4" fmla="*/ 3319610 h 3319610"/>
              <a:gd name="connsiteX5" fmla="*/ 553255 w 3321050"/>
              <a:gd name="connsiteY5" fmla="*/ 3319610 h 3319610"/>
              <a:gd name="connsiteX6" fmla="*/ 0 w 3321050"/>
              <a:gd name="connsiteY6" fmla="*/ 2766355 h 3319610"/>
              <a:gd name="connsiteX7" fmla="*/ 9903 w 3321050"/>
              <a:gd name="connsiteY7" fmla="*/ 104455 h 3319610"/>
              <a:gd name="connsiteX0" fmla="*/ 12666 w 3321050"/>
              <a:gd name="connsiteY0" fmla="*/ 7088 h 3320800"/>
              <a:gd name="connsiteX1" fmla="*/ 2767795 w 3321050"/>
              <a:gd name="connsiteY1" fmla="*/ 1337 h 3320800"/>
              <a:gd name="connsiteX2" fmla="*/ 3321050 w 3321050"/>
              <a:gd name="connsiteY2" fmla="*/ 554592 h 3320800"/>
              <a:gd name="connsiteX3" fmla="*/ 3321050 w 3321050"/>
              <a:gd name="connsiteY3" fmla="*/ 2767545 h 3320800"/>
              <a:gd name="connsiteX4" fmla="*/ 2767795 w 3321050"/>
              <a:gd name="connsiteY4" fmla="*/ 3320800 h 3320800"/>
              <a:gd name="connsiteX5" fmla="*/ 553255 w 3321050"/>
              <a:gd name="connsiteY5" fmla="*/ 3320800 h 3320800"/>
              <a:gd name="connsiteX6" fmla="*/ 0 w 3321050"/>
              <a:gd name="connsiteY6" fmla="*/ 2767545 h 3320800"/>
              <a:gd name="connsiteX7" fmla="*/ 13204 w 3321050"/>
              <a:gd name="connsiteY7" fmla="*/ 10 h 3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050" h="3320800">
                <a:moveTo>
                  <a:pt x="12666" y="7088"/>
                </a:moveTo>
                <a:cubicBezTo>
                  <a:pt x="16888" y="-2885"/>
                  <a:pt x="1849419" y="3254"/>
                  <a:pt x="2767795" y="1337"/>
                </a:cubicBezTo>
                <a:cubicBezTo>
                  <a:pt x="3073349" y="1337"/>
                  <a:pt x="3321050" y="249038"/>
                  <a:pt x="3321050" y="554592"/>
                </a:cubicBezTo>
                <a:lnTo>
                  <a:pt x="3321050" y="2767545"/>
                </a:lnTo>
                <a:cubicBezTo>
                  <a:pt x="3321050" y="3073099"/>
                  <a:pt x="3073349" y="3320800"/>
                  <a:pt x="2767795" y="3320800"/>
                </a:cubicBezTo>
                <a:lnTo>
                  <a:pt x="553255" y="3320800"/>
                </a:lnTo>
                <a:cubicBezTo>
                  <a:pt x="247701" y="3320800"/>
                  <a:pt x="0" y="3073099"/>
                  <a:pt x="0" y="2767545"/>
                </a:cubicBezTo>
                <a:cubicBezTo>
                  <a:pt x="0" y="2029894"/>
                  <a:pt x="11093" y="-5367"/>
                  <a:pt x="13204" y="10"/>
                </a:cubicBezTo>
              </a:path>
            </a:pathLst>
          </a:custGeom>
          <a:solidFill>
            <a:schemeClr val="bg2">
              <a:lumMod val="95000"/>
            </a:schemeClr>
          </a:solidFill>
        </p:spPr>
        <p:txBody>
          <a:bodyPr/>
          <a:lstStyle>
            <a:lvl1pPr marL="0" marR="0" indent="0" algn="l" defTabSz="914400" rtl="0" eaLnBrk="1" fontAlgn="auto" latinLnBrk="0" hangingPunct="1">
              <a:lnSpc>
                <a:spcPct val="100000"/>
              </a:lnSpc>
              <a:spcBef>
                <a:spcPts val="1200"/>
              </a:spcBef>
              <a:spcAft>
                <a:spcPts val="0"/>
              </a:spcAft>
              <a:buClrTx/>
              <a:buSzTx/>
              <a:buFont typeface="Arial" pitchFamily="34" charset="0"/>
              <a:buNone/>
              <a:tabLst/>
              <a:defRPr sz="1400">
                <a:solidFill>
                  <a:schemeClr val="tx2"/>
                </a:solidFill>
              </a:defRPr>
            </a:lvl1pPr>
          </a:lstStyle>
          <a:p>
            <a:r>
              <a:rPr lang="en-US" sz="1400" dirty="0"/>
              <a:t>Click on icon to insert photo</a:t>
            </a:r>
            <a:endParaRPr lang="en-US" dirty="0"/>
          </a:p>
        </p:txBody>
      </p:sp>
      <p:sp>
        <p:nvSpPr>
          <p:cNvPr id="7" name="Title 1"/>
          <p:cNvSpPr>
            <a:spLocks noGrp="1"/>
          </p:cNvSpPr>
          <p:nvPr>
            <p:ph type="title"/>
          </p:nvPr>
        </p:nvSpPr>
        <p:spPr>
          <a:xfrm>
            <a:off x="595870" y="1603611"/>
            <a:ext cx="3992458" cy="1226035"/>
          </a:xfrm>
        </p:spPr>
        <p:txBody>
          <a:bodyPr/>
          <a:lstStyle>
            <a:lvl1pPr>
              <a:defRPr sz="3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8682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12" name="Title Placeholder 1"/>
          <p:cNvSpPr>
            <a:spLocks noGrp="1"/>
          </p:cNvSpPr>
          <p:nvPr>
            <p:ph type="title"/>
          </p:nvPr>
        </p:nvSpPr>
        <p:spPr>
          <a:xfrm>
            <a:off x="1698091" y="457200"/>
            <a:ext cx="8763336" cy="900113"/>
          </a:xfrm>
          <a:prstGeom prst="rect">
            <a:avLst/>
          </a:prstGeom>
        </p:spPr>
        <p:txBody>
          <a:bodyPr vert="horz" lIns="0" tIns="0" rIns="0" bIns="0" rtlCol="0" anchor="t" anchorCtr="0">
            <a:noAutofit/>
          </a:bodyPr>
          <a:lstStyle>
            <a:lvl1pPr>
              <a:defRPr sz="5000"/>
            </a:lvl1pPr>
          </a:lstStyle>
          <a:p>
            <a:r>
              <a:rPr lang="en-US" dirty="0"/>
              <a:t>Click to edit Master title style</a:t>
            </a:r>
          </a:p>
        </p:txBody>
      </p:sp>
      <p:sp>
        <p:nvSpPr>
          <p:cNvPr id="13" name="Text Placeholder 2"/>
          <p:cNvSpPr>
            <a:spLocks noGrp="1"/>
          </p:cNvSpPr>
          <p:nvPr>
            <p:ph idx="1"/>
          </p:nvPr>
        </p:nvSpPr>
        <p:spPr>
          <a:xfrm>
            <a:off x="1698091" y="1828800"/>
            <a:ext cx="8763336" cy="44402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1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58057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01328761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22184158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4267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935040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5625984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27389855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Left Image Blue">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sp>
        <p:nvSpPr>
          <p:cNvPr id="31" name="Picture Placeholder 28"/>
          <p:cNvSpPr>
            <a:spLocks noGrp="1"/>
          </p:cNvSpPr>
          <p:nvPr>
            <p:ph type="pic" sz="quarter" idx="12" hasCustomPrompt="1"/>
          </p:nvPr>
        </p:nvSpPr>
        <p:spPr>
          <a:xfrm>
            <a:off x="-9526" y="0"/>
            <a:ext cx="6965495" cy="6858000"/>
          </a:xfrm>
          <a:solidFill>
            <a:schemeClr val="bg2">
              <a:lumMod val="95000"/>
            </a:schemeClr>
          </a:solidFill>
        </p:spPr>
        <p:txBody>
          <a:bodyPr/>
          <a:lstStyle>
            <a:lvl1pPr marL="0" marR="0" indent="0" algn="r" defTabSz="914400" rtl="0" eaLnBrk="1" fontAlgn="auto" latinLnBrk="0" hangingPunct="1">
              <a:lnSpc>
                <a:spcPct val="100000"/>
              </a:lnSpc>
              <a:spcBef>
                <a:spcPts val="1200"/>
              </a:spcBef>
              <a:spcAft>
                <a:spcPts val="0"/>
              </a:spcAft>
              <a:buClrTx/>
              <a:buSzTx/>
              <a:buFont typeface="Arial" pitchFamily="34" charset="0"/>
              <a:buNone/>
              <a:tabLst/>
              <a:defRPr sz="2000"/>
            </a:lvl1pPr>
          </a:lstStyle>
          <a:p>
            <a:r>
              <a:rPr lang="en-US" dirty="0"/>
              <a:t>Click icon to insert picture</a:t>
            </a:r>
          </a:p>
          <a:p>
            <a:endParaRPr lang="en-US" dirty="0"/>
          </a:p>
        </p:txBody>
      </p:sp>
      <p:grpSp>
        <p:nvGrpSpPr>
          <p:cNvPr id="21" name="Group 20"/>
          <p:cNvGrpSpPr/>
          <p:nvPr userDrawn="1"/>
        </p:nvGrpSpPr>
        <p:grpSpPr>
          <a:xfrm>
            <a:off x="-9939" y="0"/>
            <a:ext cx="1708030" cy="1708030"/>
            <a:chOff x="-19878" y="0"/>
            <a:chExt cx="3416060" cy="341606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9878" y="0"/>
              <a:ext cx="3416060" cy="3416060"/>
            </a:xfrm>
            <a:prstGeom prst="rect">
              <a:avLst/>
            </a:prstGeom>
          </p:spPr>
        </p:pic>
        <p:pic>
          <p:nvPicPr>
            <p:cNvPr id="23" name="Infusion_white.pdf"/>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41862" y="215828"/>
              <a:ext cx="639288" cy="694592"/>
            </a:xfrm>
            <a:prstGeom prst="rect">
              <a:avLst/>
            </a:prstGeom>
            <a:ln w="12700" cap="flat">
              <a:noFill/>
              <a:miter lim="400000"/>
            </a:ln>
            <a:effectLst/>
          </p:spPr>
        </p:pic>
      </p:grpSp>
      <p:sp>
        <p:nvSpPr>
          <p:cNvPr id="32" name="Title 2"/>
          <p:cNvSpPr>
            <a:spLocks noGrp="1"/>
          </p:cNvSpPr>
          <p:nvPr>
            <p:ph type="title"/>
          </p:nvPr>
        </p:nvSpPr>
        <p:spPr>
          <a:xfrm>
            <a:off x="7600828" y="1603612"/>
            <a:ext cx="3992457" cy="900113"/>
          </a:xfrm>
        </p:spPr>
        <p:txBody>
          <a:bodyPr/>
          <a:lstStyle>
            <a:lvl1pPr>
              <a:defRPr sz="3600">
                <a:solidFill>
                  <a:schemeClr val="bg2"/>
                </a:solidFill>
                <a:latin typeface="+mn-lt"/>
              </a:defRPr>
            </a:lvl1pPr>
          </a:lstStyle>
          <a:p>
            <a:r>
              <a:rPr lang="en-US" dirty="0"/>
              <a:t>Click to edit Master title style</a:t>
            </a:r>
          </a:p>
        </p:txBody>
      </p:sp>
      <p:sp>
        <p:nvSpPr>
          <p:cNvPr id="33" name="Text Placeholder 14"/>
          <p:cNvSpPr>
            <a:spLocks noGrp="1"/>
          </p:cNvSpPr>
          <p:nvPr>
            <p:ph type="body" sz="quarter" idx="13"/>
          </p:nvPr>
        </p:nvSpPr>
        <p:spPr>
          <a:xfrm>
            <a:off x="7600827"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1015320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48968"/>
      </p:ext>
    </p:extLst>
  </p:cSld>
  <p:clrMap bg1="lt1" tx1="dk1" bg2="lt2" tx2="dk2" accent1="accent1" accent2="accent2" accent3="accent3" accent4="accent4" accent5="accent5" accent6="accent6" hlink="hlink" folHlink="folHlink"/>
  <p:sldLayoutIdLst>
    <p:sldLayoutId id="2147483661" r:id="rId1"/>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13"/>
              </a:rPr>
              <a:t>Data Management Policy</a:t>
            </a:r>
            <a:endParaRPr lang="en-US" sz="700">
              <a:solidFill>
                <a:srgbClr val="FF5800"/>
              </a:solidFill>
            </a:endParaRP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05870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pl-PL" dirty="0"/>
              <a:t>Elasticsearch short introduction</a:t>
            </a:r>
            <a:endParaRPr lang="en-US" dirty="0"/>
          </a:p>
        </p:txBody>
      </p:sp>
    </p:spTree>
    <p:extLst>
      <p:ext uri="{BB962C8B-B14F-4D97-AF65-F5344CB8AC3E}">
        <p14:creationId xmlns:p14="http://schemas.microsoft.com/office/powerpoint/2010/main" val="30211249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2</a:t>
            </a:fld>
            <a:endParaRPr lang="en-US"/>
          </a:p>
        </p:txBody>
      </p:sp>
      <p:sp>
        <p:nvSpPr>
          <p:cNvPr id="4" name="Title 3"/>
          <p:cNvSpPr>
            <a:spLocks noGrp="1"/>
          </p:cNvSpPr>
          <p:nvPr>
            <p:ph type="title"/>
          </p:nvPr>
        </p:nvSpPr>
        <p:spPr>
          <a:xfrm>
            <a:off x="1031130" y="2325026"/>
            <a:ext cx="10270415" cy="998344"/>
          </a:xfrm>
        </p:spPr>
        <p:txBody>
          <a:bodyPr/>
          <a:lstStyle/>
          <a:p>
            <a:r>
              <a:rPr lang="en-US" dirty="0"/>
              <a:t>Elasticsearch is a highly scalable open-source full-text search and analytics engine</a:t>
            </a:r>
            <a:r>
              <a:rPr lang="pl-PL" dirty="0"/>
              <a:t>. A</a:t>
            </a:r>
            <a:r>
              <a:rPr lang="en-US" dirty="0" err="1"/>
              <a:t>llows</a:t>
            </a:r>
            <a:r>
              <a:rPr lang="en-US" dirty="0"/>
              <a:t> you to store, search, and analyze big volumes of data quickly and in near real time.</a:t>
            </a:r>
            <a:endParaRPr lang="en-US" sz="2800" dirty="0"/>
          </a:p>
        </p:txBody>
      </p:sp>
      <p:sp>
        <p:nvSpPr>
          <p:cNvPr id="6" name="Content Placeholder 1"/>
          <p:cNvSpPr txBox="1">
            <a:spLocks/>
          </p:cNvSpPr>
          <p:nvPr/>
        </p:nvSpPr>
        <p:spPr>
          <a:xfrm>
            <a:off x="1120648" y="982442"/>
            <a:ext cx="7186590" cy="2979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600"/>
              </a:spcBef>
              <a:buFont typeface="+mj-lt"/>
              <a:buAutoNum type="arabicPeriod"/>
              <a:defRPr/>
            </a:pP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968136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44A95-11F3-4376-8A05-DA529743A7EA}"/>
              </a:ext>
            </a:extLst>
          </p:cNvPr>
          <p:cNvSpPr>
            <a:spLocks noGrp="1"/>
          </p:cNvSpPr>
          <p:nvPr>
            <p:ph type="body" sz="quarter" idx="10"/>
          </p:nvPr>
        </p:nvSpPr>
        <p:spPr>
          <a:xfrm>
            <a:off x="942709" y="528246"/>
            <a:ext cx="10524898" cy="1080861"/>
          </a:xfrm>
        </p:spPr>
        <p:txBody>
          <a:bodyPr/>
          <a:lstStyle/>
          <a:p>
            <a:r>
              <a:rPr lang="pl-PL" dirty="0"/>
              <a:t>Example uses cases </a:t>
            </a:r>
          </a:p>
        </p:txBody>
      </p:sp>
      <p:sp>
        <p:nvSpPr>
          <p:cNvPr id="3" name="Text Placeholder 2">
            <a:extLst>
              <a:ext uri="{FF2B5EF4-FFF2-40B4-BE49-F238E27FC236}">
                <a16:creationId xmlns:a16="http://schemas.microsoft.com/office/drawing/2014/main" id="{3F53B8C4-34F3-480F-993D-6CC1C994E9EE}"/>
              </a:ext>
            </a:extLst>
          </p:cNvPr>
          <p:cNvSpPr>
            <a:spLocks noGrp="1"/>
          </p:cNvSpPr>
          <p:nvPr>
            <p:ph type="body" sz="quarter" idx="11"/>
          </p:nvPr>
        </p:nvSpPr>
        <p:spPr>
          <a:xfrm>
            <a:off x="1083386" y="1301262"/>
            <a:ext cx="10524898" cy="4879730"/>
          </a:xfrm>
        </p:spPr>
        <p:txBody>
          <a:bodyPr/>
          <a:lstStyle/>
          <a:p>
            <a:pPr marL="514350" indent="-514350">
              <a:buAutoNum type="arabicPeriod"/>
            </a:pPr>
            <a:r>
              <a:rPr lang="pl-PL" dirty="0"/>
              <a:t>NoSQL database + fulltext search – ex. web store that provides near to realtime search for whole inventory </a:t>
            </a:r>
          </a:p>
          <a:p>
            <a:pPr marL="514350" indent="-514350">
              <a:buAutoNum type="arabicPeriod"/>
            </a:pPr>
            <a:r>
              <a:rPr lang="pl-PL" dirty="0"/>
              <a:t>Log analize and mining, check for t</a:t>
            </a:r>
            <a:r>
              <a:rPr lang="en-US" dirty="0"/>
              <a:t>rends, statistics, summarizations, or anomalies</a:t>
            </a:r>
            <a:r>
              <a:rPr lang="pl-PL" dirty="0"/>
              <a:t>. Search + aggregations </a:t>
            </a:r>
          </a:p>
          <a:p>
            <a:pPr marL="514350" indent="-514350">
              <a:buAutoNum type="arabicPeriod"/>
            </a:pPr>
            <a:r>
              <a:rPr lang="pl-PL" dirty="0"/>
              <a:t>Analitics and bussiness inteligance - quick investigation, analyze and visualization milions or bilons of records. Elastic + kibana, plugin which works on top of the index and provides visulization capabilities </a:t>
            </a:r>
          </a:p>
          <a:p>
            <a:pPr marL="514350" indent="-514350">
              <a:buAutoNum type="arabicPeriod"/>
            </a:pPr>
            <a:r>
              <a:rPr lang="pl-PL" dirty="0"/>
              <a:t>Spatial queries, search for the nearest point, search for the polygons which contains point, create cluster aggregations </a:t>
            </a:r>
          </a:p>
        </p:txBody>
      </p:sp>
    </p:spTree>
    <p:extLst>
      <p:ext uri="{BB962C8B-B14F-4D97-AF65-F5344CB8AC3E}">
        <p14:creationId xmlns:p14="http://schemas.microsoft.com/office/powerpoint/2010/main" val="25921782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B04A3-E0ED-491C-B1D6-766A84B39E5F}"/>
              </a:ext>
            </a:extLst>
          </p:cNvPr>
          <p:cNvSpPr>
            <a:spLocks noGrp="1"/>
          </p:cNvSpPr>
          <p:nvPr>
            <p:ph type="body" sz="quarter" idx="10"/>
          </p:nvPr>
        </p:nvSpPr>
        <p:spPr>
          <a:xfrm>
            <a:off x="969086" y="442606"/>
            <a:ext cx="10524898" cy="1080861"/>
          </a:xfrm>
        </p:spPr>
        <p:txBody>
          <a:bodyPr/>
          <a:lstStyle/>
          <a:p>
            <a:r>
              <a:rPr lang="pl-PL" dirty="0"/>
              <a:t>Full text search – demo </a:t>
            </a:r>
          </a:p>
        </p:txBody>
      </p:sp>
      <p:sp>
        <p:nvSpPr>
          <p:cNvPr id="3" name="Text Placeholder 2">
            <a:extLst>
              <a:ext uri="{FF2B5EF4-FFF2-40B4-BE49-F238E27FC236}">
                <a16:creationId xmlns:a16="http://schemas.microsoft.com/office/drawing/2014/main" id="{A1D842CF-6FED-4A69-995C-CFF49B03F4C2}"/>
              </a:ext>
            </a:extLst>
          </p:cNvPr>
          <p:cNvSpPr>
            <a:spLocks noGrp="1"/>
          </p:cNvSpPr>
          <p:nvPr>
            <p:ph type="body" sz="quarter" idx="11"/>
          </p:nvPr>
        </p:nvSpPr>
        <p:spPr>
          <a:xfrm>
            <a:off x="969086" y="1277282"/>
            <a:ext cx="10524898" cy="4464095"/>
          </a:xfrm>
        </p:spPr>
        <p:txBody>
          <a:bodyPr/>
          <a:lstStyle/>
          <a:p>
            <a:r>
              <a:rPr lang="pl-PL" dirty="0"/>
              <a:t>Shakespere index – contains dialogs for 36 plays </a:t>
            </a:r>
          </a:p>
          <a:p>
            <a:endParaRPr lang="pl-PL" dirty="0"/>
          </a:p>
          <a:p>
            <a:r>
              <a:rPr lang="pl-PL" dirty="0"/>
              <a:t>How to find „to be or not to be” dialouge in ~ 20 miliseconds </a:t>
            </a:r>
          </a:p>
          <a:p>
            <a:endParaRPr lang="pl-PL" dirty="0"/>
          </a:p>
          <a:p>
            <a:pPr marL="457200" indent="-457200">
              <a:buFont typeface="Arial" panose="020B0604020202020204" pitchFamily="34" charset="0"/>
              <a:buChar char="•"/>
            </a:pPr>
            <a:endParaRPr lang="pl-PL" dirty="0"/>
          </a:p>
          <a:p>
            <a:r>
              <a:rPr lang="pl-PL" dirty="0"/>
              <a:t> </a:t>
            </a:r>
          </a:p>
        </p:txBody>
      </p:sp>
      <p:pic>
        <p:nvPicPr>
          <p:cNvPr id="6" name="Picture 5">
            <a:extLst>
              <a:ext uri="{FF2B5EF4-FFF2-40B4-BE49-F238E27FC236}">
                <a16:creationId xmlns:a16="http://schemas.microsoft.com/office/drawing/2014/main" id="{52158A8A-6EF9-4083-A888-FD1E9B8B9D92}"/>
              </a:ext>
            </a:extLst>
          </p:cNvPr>
          <p:cNvPicPr>
            <a:picLocks noChangeAspect="1"/>
          </p:cNvPicPr>
          <p:nvPr/>
        </p:nvPicPr>
        <p:blipFill>
          <a:blip r:embed="rId2"/>
          <a:stretch>
            <a:fillRect/>
          </a:stretch>
        </p:blipFill>
        <p:spPr>
          <a:xfrm>
            <a:off x="1059167" y="1765004"/>
            <a:ext cx="9780638" cy="549830"/>
          </a:xfrm>
          <a:prstGeom prst="rect">
            <a:avLst/>
          </a:prstGeom>
        </p:spPr>
      </p:pic>
      <p:sp>
        <p:nvSpPr>
          <p:cNvPr id="7" name="TextBox 6">
            <a:extLst>
              <a:ext uri="{FF2B5EF4-FFF2-40B4-BE49-F238E27FC236}">
                <a16:creationId xmlns:a16="http://schemas.microsoft.com/office/drawing/2014/main" id="{8BEB350E-3DEA-4D65-BE80-B2DEFA94EAFD}"/>
              </a:ext>
            </a:extLst>
          </p:cNvPr>
          <p:cNvSpPr txBox="1"/>
          <p:nvPr/>
        </p:nvSpPr>
        <p:spPr>
          <a:xfrm>
            <a:off x="1059167" y="3061429"/>
            <a:ext cx="9879511" cy="3139321"/>
          </a:xfrm>
          <a:prstGeom prst="rect">
            <a:avLst/>
          </a:prstGeom>
          <a:noFill/>
          <a:ln>
            <a:solidFill>
              <a:schemeClr val="tx1"/>
            </a:solidFill>
          </a:ln>
        </p:spPr>
        <p:txBody>
          <a:bodyPr wrap="square" rtlCol="0">
            <a:spAutoFit/>
          </a:bodyPr>
          <a:lstStyle/>
          <a:p>
            <a:r>
              <a:rPr lang="pl-PL" dirty="0"/>
              <a:t>POST /shakespeare/_search?size=10 </a:t>
            </a:r>
          </a:p>
          <a:p>
            <a:r>
              <a:rPr lang="pl-PL" dirty="0"/>
              <a:t>HTTP/1.1Host: localhost:9200</a:t>
            </a:r>
          </a:p>
          <a:p>
            <a:r>
              <a:rPr lang="pl-PL" dirty="0"/>
              <a:t>Content-Type: application/json</a:t>
            </a:r>
          </a:p>
          <a:p>
            <a:r>
              <a:rPr lang="en-US" dirty="0"/>
              <a:t>{</a:t>
            </a:r>
          </a:p>
          <a:p>
            <a:r>
              <a:rPr lang="en-US" dirty="0"/>
              <a:t>	"query": {</a:t>
            </a:r>
          </a:p>
          <a:p>
            <a:r>
              <a:rPr lang="en-US" dirty="0"/>
              <a:t>		"match": {</a:t>
            </a:r>
          </a:p>
          <a:p>
            <a:r>
              <a:rPr lang="en-US" dirty="0"/>
              <a:t>			"</a:t>
            </a:r>
            <a:r>
              <a:rPr lang="en-US" dirty="0" err="1"/>
              <a:t>text_entry</a:t>
            </a:r>
            <a:r>
              <a:rPr lang="en-US" dirty="0"/>
              <a:t>": "to be or not to be"</a:t>
            </a:r>
          </a:p>
          <a:p>
            <a:r>
              <a:rPr lang="en-US" dirty="0"/>
              <a:t>		}</a:t>
            </a:r>
          </a:p>
          <a:p>
            <a:r>
              <a:rPr lang="en-US" dirty="0"/>
              <a:t>	}</a:t>
            </a:r>
          </a:p>
          <a:p>
            <a:r>
              <a:rPr lang="en-US" dirty="0"/>
              <a:t>}</a:t>
            </a:r>
          </a:p>
          <a:p>
            <a:endParaRPr lang="pl-PL" dirty="0"/>
          </a:p>
        </p:txBody>
      </p:sp>
    </p:spTree>
    <p:extLst>
      <p:ext uri="{BB962C8B-B14F-4D97-AF65-F5344CB8AC3E}">
        <p14:creationId xmlns:p14="http://schemas.microsoft.com/office/powerpoint/2010/main" val="37477419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E911D-F98A-4B54-A2AF-5FB4418807D6}"/>
              </a:ext>
            </a:extLst>
          </p:cNvPr>
          <p:cNvSpPr>
            <a:spLocks noGrp="1"/>
          </p:cNvSpPr>
          <p:nvPr>
            <p:ph type="body" sz="quarter" idx="10"/>
          </p:nvPr>
        </p:nvSpPr>
        <p:spPr>
          <a:xfrm>
            <a:off x="1083386" y="293136"/>
            <a:ext cx="10524898" cy="1080861"/>
          </a:xfrm>
        </p:spPr>
        <p:txBody>
          <a:bodyPr/>
          <a:lstStyle/>
          <a:p>
            <a:r>
              <a:rPr lang="pl-PL" dirty="0"/>
              <a:t>Inverted index </a:t>
            </a:r>
          </a:p>
        </p:txBody>
      </p:sp>
      <p:sp>
        <p:nvSpPr>
          <p:cNvPr id="3" name="Text Placeholder 2">
            <a:extLst>
              <a:ext uri="{FF2B5EF4-FFF2-40B4-BE49-F238E27FC236}">
                <a16:creationId xmlns:a16="http://schemas.microsoft.com/office/drawing/2014/main" id="{20937A16-D441-4581-A6B8-987EBEBAF47F}"/>
              </a:ext>
            </a:extLst>
          </p:cNvPr>
          <p:cNvSpPr>
            <a:spLocks noGrp="1"/>
          </p:cNvSpPr>
          <p:nvPr>
            <p:ph type="body" sz="quarter" idx="11"/>
          </p:nvPr>
        </p:nvSpPr>
        <p:spPr>
          <a:xfrm>
            <a:off x="1083386" y="1149104"/>
            <a:ext cx="10524898" cy="4706573"/>
          </a:xfrm>
        </p:spPr>
        <p:txBody>
          <a:bodyPr/>
          <a:lstStyle/>
          <a:p>
            <a:r>
              <a:rPr lang="pl-PL" dirty="0"/>
              <a:t>Data structure at the heart of the each search algorithm, hashmap that directs from the word to the document index  </a:t>
            </a:r>
          </a:p>
          <a:p>
            <a:pPr marL="514350" indent="-514350">
              <a:buAutoNum type="arabicPeriod"/>
            </a:pPr>
            <a:r>
              <a:rPr lang="pl-PL" dirty="0"/>
              <a:t>Get the document</a:t>
            </a:r>
          </a:p>
          <a:p>
            <a:pPr marL="514350" indent="-514350">
              <a:buAutoNum type="arabicPeriod"/>
            </a:pPr>
            <a:r>
              <a:rPr lang="pl-PL" dirty="0"/>
              <a:t>Tokenize text into single worlds </a:t>
            </a:r>
          </a:p>
          <a:p>
            <a:pPr marL="514350" indent="-514350">
              <a:buAutoNum type="arabicPeriod"/>
            </a:pPr>
            <a:r>
              <a:rPr lang="pl-PL" dirty="0"/>
              <a:t>Normalize, lowercase, remove punctioations, special characters and other noises </a:t>
            </a:r>
          </a:p>
          <a:p>
            <a:pPr marL="514350" indent="-514350">
              <a:buAutoNum type="arabicPeriod"/>
            </a:pPr>
            <a:r>
              <a:rPr lang="pl-PL" dirty="0"/>
              <a:t>Analize worlds, depends on needs for example : </a:t>
            </a:r>
          </a:p>
          <a:p>
            <a:pPr marL="1028700" lvl="1" indent="-342900">
              <a:buFont typeface="+mj-lt"/>
              <a:buAutoNum type="alphaLcParenR"/>
            </a:pPr>
            <a:r>
              <a:rPr lang="pl-PL" dirty="0"/>
              <a:t>To find endinds reverse "fantastic" → "citsatnaf„</a:t>
            </a:r>
          </a:p>
          <a:p>
            <a:pPr marL="1028700" lvl="1" indent="-342900">
              <a:buFont typeface="+mj-lt"/>
              <a:buAutoNum type="alphaLcParenR"/>
            </a:pPr>
            <a:r>
              <a:rPr lang="pl-PL" dirty="0"/>
              <a:t>To find substrings build n-grams „</a:t>
            </a:r>
            <a:r>
              <a:rPr lang="en-US" dirty="0"/>
              <a:t> yours" </a:t>
            </a:r>
            <a:r>
              <a:rPr lang="pl-PL" dirty="0"/>
              <a:t>→</a:t>
            </a:r>
            <a:r>
              <a:rPr lang="en-US" dirty="0"/>
              <a:t> "^</a:t>
            </a:r>
            <a:r>
              <a:rPr lang="en-US" dirty="0" err="1"/>
              <a:t>yo</a:t>
            </a:r>
            <a:r>
              <a:rPr lang="en-US" dirty="0"/>
              <a:t>", "you", "our", "</a:t>
            </a:r>
            <a:r>
              <a:rPr lang="en-US" dirty="0" err="1"/>
              <a:t>urs</a:t>
            </a:r>
            <a:r>
              <a:rPr lang="en-US" dirty="0"/>
              <a:t>", "</a:t>
            </a:r>
            <a:r>
              <a:rPr lang="en-US" dirty="0" err="1"/>
              <a:t>rs</a:t>
            </a:r>
            <a:r>
              <a:rPr lang="en-US" dirty="0"/>
              <a:t>$„</a:t>
            </a:r>
            <a:endParaRPr lang="pl-PL" dirty="0"/>
          </a:p>
          <a:p>
            <a:pPr marL="1028700" lvl="1" indent="-342900">
              <a:buFont typeface="+mj-lt"/>
              <a:buAutoNum type="alphaLcParenR"/>
            </a:pPr>
            <a:r>
              <a:rPr lang="pl-PL" dirty="0"/>
              <a:t>To finds cooridante points create heo hashes (60.6384, 6.5017)  → „u4u8gyykk”</a:t>
            </a:r>
          </a:p>
          <a:p>
            <a:pPr marL="514350" indent="-514350">
              <a:buAutoNum type="arabicPeriod"/>
            </a:pPr>
            <a:r>
              <a:rPr lang="pl-PL" dirty="0"/>
              <a:t>Sort and put into dictionary </a:t>
            </a:r>
          </a:p>
          <a:p>
            <a:pPr marL="514350" indent="-514350">
              <a:buAutoNum type="arabicPeriod"/>
            </a:pPr>
            <a:endParaRPr lang="pl-PL" dirty="0"/>
          </a:p>
        </p:txBody>
      </p:sp>
    </p:spTree>
    <p:extLst>
      <p:ext uri="{BB962C8B-B14F-4D97-AF65-F5344CB8AC3E}">
        <p14:creationId xmlns:p14="http://schemas.microsoft.com/office/powerpoint/2010/main" val="27845450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399046-0AB3-446E-BD7A-ED9A9E46EE6F}"/>
              </a:ext>
            </a:extLst>
          </p:cNvPr>
          <p:cNvSpPr>
            <a:spLocks noGrp="1"/>
          </p:cNvSpPr>
          <p:nvPr>
            <p:ph type="body" sz="quarter" idx="11"/>
          </p:nvPr>
        </p:nvSpPr>
        <p:spPr/>
        <p:txBody>
          <a:bodyPr/>
          <a:lstStyle/>
          <a:p>
            <a:endParaRPr lang="pl-PL" dirty="0"/>
          </a:p>
        </p:txBody>
      </p:sp>
      <p:pic>
        <p:nvPicPr>
          <p:cNvPr id="4" name="Picture 3">
            <a:extLst>
              <a:ext uri="{FF2B5EF4-FFF2-40B4-BE49-F238E27FC236}">
                <a16:creationId xmlns:a16="http://schemas.microsoft.com/office/drawing/2014/main" id="{F15CBFAB-E828-4E53-8FC2-7270B601764E}"/>
              </a:ext>
            </a:extLst>
          </p:cNvPr>
          <p:cNvPicPr>
            <a:picLocks noChangeAspect="1"/>
          </p:cNvPicPr>
          <p:nvPr/>
        </p:nvPicPr>
        <p:blipFill>
          <a:blip r:embed="rId2"/>
          <a:stretch>
            <a:fillRect/>
          </a:stretch>
        </p:blipFill>
        <p:spPr>
          <a:xfrm>
            <a:off x="961132" y="1036112"/>
            <a:ext cx="10463167" cy="4785775"/>
          </a:xfrm>
          <a:prstGeom prst="rect">
            <a:avLst/>
          </a:prstGeom>
        </p:spPr>
      </p:pic>
    </p:spTree>
    <p:extLst>
      <p:ext uri="{BB962C8B-B14F-4D97-AF65-F5344CB8AC3E}">
        <p14:creationId xmlns:p14="http://schemas.microsoft.com/office/powerpoint/2010/main" val="38956385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6C9DD0-F82E-4FB5-A17E-8C5484B99C06}"/>
              </a:ext>
            </a:extLst>
          </p:cNvPr>
          <p:cNvSpPr>
            <a:spLocks noGrp="1"/>
          </p:cNvSpPr>
          <p:nvPr>
            <p:ph type="body" sz="quarter" idx="10"/>
          </p:nvPr>
        </p:nvSpPr>
        <p:spPr>
          <a:xfrm>
            <a:off x="960293" y="528246"/>
            <a:ext cx="10524898" cy="1080861"/>
          </a:xfrm>
        </p:spPr>
        <p:txBody>
          <a:bodyPr/>
          <a:lstStyle/>
          <a:p>
            <a:r>
              <a:rPr lang="pl-PL" dirty="0"/>
              <a:t>Scoring calculations </a:t>
            </a:r>
          </a:p>
        </p:txBody>
      </p:sp>
      <p:sp>
        <p:nvSpPr>
          <p:cNvPr id="3" name="Text Placeholder 2">
            <a:extLst>
              <a:ext uri="{FF2B5EF4-FFF2-40B4-BE49-F238E27FC236}">
                <a16:creationId xmlns:a16="http://schemas.microsoft.com/office/drawing/2014/main" id="{640310AD-7255-494D-AAFA-A7C3448D3E0B}"/>
              </a:ext>
            </a:extLst>
          </p:cNvPr>
          <p:cNvSpPr>
            <a:spLocks noGrp="1"/>
          </p:cNvSpPr>
          <p:nvPr>
            <p:ph type="body" sz="quarter" idx="11"/>
          </p:nvPr>
        </p:nvSpPr>
        <p:spPr>
          <a:xfrm>
            <a:off x="960293" y="1423009"/>
            <a:ext cx="10524898" cy="4749191"/>
          </a:xfrm>
        </p:spPr>
        <p:txBody>
          <a:bodyPr/>
          <a:lstStyle/>
          <a:p>
            <a:r>
              <a:rPr lang="pl-PL" dirty="0"/>
              <a:t>Inverted index is used for finding documents buy also scorring calculation – to put results in the correct order </a:t>
            </a:r>
          </a:p>
          <a:p>
            <a:pPr marL="457200" indent="-457200">
              <a:buFont typeface="Arial" panose="020B0604020202020204" pitchFamily="34" charset="0"/>
              <a:buChar char="•"/>
            </a:pPr>
            <a:r>
              <a:rPr lang="pl-PL" dirty="0"/>
              <a:t>Term Frequency - h</a:t>
            </a:r>
            <a:r>
              <a:rPr lang="en-US" dirty="0"/>
              <a:t>ow often does the term appear in this document</a:t>
            </a:r>
            <a:r>
              <a:rPr lang="pl-PL" dirty="0"/>
              <a:t> ?  </a:t>
            </a:r>
            <a:r>
              <a:rPr lang="en-US" dirty="0"/>
              <a:t>more often</a:t>
            </a:r>
            <a:r>
              <a:rPr lang="pl-PL" dirty="0"/>
              <a:t>, score is </a:t>
            </a:r>
            <a:r>
              <a:rPr lang="pl-PL" b="1" dirty="0"/>
              <a:t>higher</a:t>
            </a:r>
            <a:r>
              <a:rPr lang="pl-PL" dirty="0"/>
              <a:t> </a:t>
            </a:r>
          </a:p>
          <a:p>
            <a:pPr marL="457200" indent="-457200">
              <a:buFont typeface="Arial" panose="020B0604020202020204" pitchFamily="34" charset="0"/>
              <a:buChar char="•"/>
            </a:pPr>
            <a:r>
              <a:rPr lang="en-US" dirty="0"/>
              <a:t>Inverse Document Frequency</a:t>
            </a:r>
            <a:r>
              <a:rPr lang="pl-PL" dirty="0"/>
              <a:t> - h</a:t>
            </a:r>
            <a:r>
              <a:rPr lang="en-US" dirty="0"/>
              <a:t>ow often does each term appear in</a:t>
            </a:r>
            <a:r>
              <a:rPr lang="pl-PL" dirty="0"/>
              <a:t> all documents in the</a:t>
            </a:r>
            <a:r>
              <a:rPr lang="en-US" dirty="0"/>
              <a:t> index? The more often,</a:t>
            </a:r>
            <a:r>
              <a:rPr lang="pl-PL" dirty="0"/>
              <a:t> score is </a:t>
            </a:r>
            <a:r>
              <a:rPr lang="pl-PL" b="1" dirty="0"/>
              <a:t>lower</a:t>
            </a:r>
            <a:r>
              <a:rPr lang="pl-PL" dirty="0"/>
              <a:t> </a:t>
            </a:r>
            <a:r>
              <a:rPr lang="en-US" dirty="0"/>
              <a:t> </a:t>
            </a:r>
            <a:endParaRPr lang="pl-PL" dirty="0"/>
          </a:p>
          <a:p>
            <a:pPr marL="457200" indent="-457200">
              <a:buFont typeface="Arial" panose="020B0604020202020204" pitchFamily="34" charset="0"/>
              <a:buChar char="•"/>
            </a:pPr>
            <a:r>
              <a:rPr lang="pl-PL" dirty="0"/>
              <a:t>Field-length norm – h</a:t>
            </a:r>
            <a:r>
              <a:rPr lang="en-US" dirty="0"/>
              <a:t>ow long is the field? The longer it is, the less likely it is that words in the field will be relevant</a:t>
            </a:r>
            <a:endParaRPr lang="pl-PL" dirty="0"/>
          </a:p>
          <a:p>
            <a:br>
              <a:rPr lang="en-US" dirty="0"/>
            </a:br>
            <a:endParaRPr lang="pl-PL" dirty="0"/>
          </a:p>
        </p:txBody>
      </p:sp>
      <p:sp>
        <p:nvSpPr>
          <p:cNvPr id="4" name="TextBox 3">
            <a:extLst>
              <a:ext uri="{FF2B5EF4-FFF2-40B4-BE49-F238E27FC236}">
                <a16:creationId xmlns:a16="http://schemas.microsoft.com/office/drawing/2014/main" id="{A2EE7B88-E16E-4DAA-B954-E64DD6FDB314}"/>
              </a:ext>
            </a:extLst>
          </p:cNvPr>
          <p:cNvSpPr txBox="1"/>
          <p:nvPr/>
        </p:nvSpPr>
        <p:spPr>
          <a:xfrm>
            <a:off x="1091006" y="5127205"/>
            <a:ext cx="10009987" cy="923330"/>
          </a:xfrm>
          <a:prstGeom prst="rect">
            <a:avLst/>
          </a:prstGeom>
          <a:noFill/>
          <a:ln>
            <a:solidFill>
              <a:schemeClr val="tx1"/>
            </a:solidFill>
          </a:ln>
        </p:spPr>
        <p:txBody>
          <a:bodyPr wrap="square" rtlCol="0">
            <a:spAutoFit/>
          </a:bodyPr>
          <a:lstStyle/>
          <a:p>
            <a:r>
              <a:rPr lang="pl-PL" dirty="0"/>
              <a:t>Use explain query paramter to get details </a:t>
            </a:r>
          </a:p>
          <a:p>
            <a:endParaRPr lang="pl-PL" dirty="0"/>
          </a:p>
          <a:p>
            <a:r>
              <a:rPr lang="en-US" dirty="0"/>
              <a:t>localhost:9200/</a:t>
            </a:r>
            <a:r>
              <a:rPr lang="en-US" dirty="0" err="1"/>
              <a:t>shakespeare</a:t>
            </a:r>
            <a:r>
              <a:rPr lang="en-US" dirty="0"/>
              <a:t>/_</a:t>
            </a:r>
            <a:r>
              <a:rPr lang="en-US" dirty="0" err="1"/>
              <a:t>search?</a:t>
            </a:r>
            <a:r>
              <a:rPr lang="en-US" b="1" dirty="0" err="1"/>
              <a:t>explain</a:t>
            </a:r>
            <a:r>
              <a:rPr lang="en-US" b="1" dirty="0"/>
              <a:t>=true</a:t>
            </a:r>
          </a:p>
        </p:txBody>
      </p:sp>
    </p:spTree>
    <p:extLst>
      <p:ext uri="{BB962C8B-B14F-4D97-AF65-F5344CB8AC3E}">
        <p14:creationId xmlns:p14="http://schemas.microsoft.com/office/powerpoint/2010/main" val="3327384960"/>
      </p:ext>
    </p:extLst>
  </p:cSld>
  <p:clrMapOvr>
    <a:masterClrMapping/>
  </p:clrMapOvr>
  <p:transition>
    <p:fade/>
  </p:transition>
</p:sld>
</file>

<file path=ppt/theme/theme1.xml><?xml version="1.0" encoding="utf-8"?>
<a:theme xmlns:a="http://schemas.openxmlformats.org/drawingml/2006/main" name="1_Aurora Divider">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7A0E1E66-F39B-4BA9-A0E8-2D6FF4A3CD07}"/>
    </a:ext>
  </a:extLst>
</a:theme>
</file>

<file path=ppt/theme/theme2.xml><?xml version="1.0" encoding="utf-8"?>
<a:theme xmlns:a="http://schemas.openxmlformats.org/drawingml/2006/main" name="Highly Confidential">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33BBE9A7-EABC-4AA2-B42D-1B00D908E4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FE0192A8E73A4CBE9024D002920532" ma:contentTypeVersion="4" ma:contentTypeDescription="Create a new document." ma:contentTypeScope="" ma:versionID="0d8d7d6300e8a4bc3e35ba2e8abe715d">
  <xsd:schema xmlns:xsd="http://www.w3.org/2001/XMLSchema" xmlns:xs="http://www.w3.org/2001/XMLSchema" xmlns:p="http://schemas.microsoft.com/office/2006/metadata/properties" xmlns:ns2="71731efb-d95f-4b9c-81d3-edf9a8533796" xmlns:ns3="32d2e7c2-c546-45d1-9dfa-a2156753f9aa" targetNamespace="http://schemas.microsoft.com/office/2006/metadata/properties" ma:root="true" ma:fieldsID="81d01d78a55cc593d64bbd371c420f74" ns2:_="" ns3:_="">
    <xsd:import namespace="71731efb-d95f-4b9c-81d3-edf9a8533796"/>
    <xsd:import namespace="32d2e7c2-c546-45d1-9dfa-a2156753f9a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731efb-d95f-4b9c-81d3-edf9a853379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d2e7c2-c546-45d1-9dfa-a2156753f9a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640949-F722-4E85-A66F-2ADFE25CD1C4}">
  <ds:schemaRefs>
    <ds:schemaRef ds:uri="http://purl.org/dc/elements/1.1/"/>
    <ds:schemaRef ds:uri="http://schemas.microsoft.com/office/2006/metadata/properties"/>
    <ds:schemaRef ds:uri="71731efb-d95f-4b9c-81d3-edf9a8533796"/>
    <ds:schemaRef ds:uri="http://purl.org/dc/terms/"/>
    <ds:schemaRef ds:uri="http://schemas.microsoft.com/office/2006/documentManagement/types"/>
    <ds:schemaRef ds:uri="http://purl.org/dc/dcmitype/"/>
    <ds:schemaRef ds:uri="32d2e7c2-c546-45d1-9dfa-a2156753f9aa"/>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4B8785A-4ABD-4BEC-BCA3-A6686A129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731efb-d95f-4b9c-81d3-edf9a8533796"/>
    <ds:schemaRef ds:uri="32d2e7c2-c546-45d1-9dfa-a2156753f9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D2056B-6A60-4370-9126-72E2651EF5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1372</TotalTime>
  <Words>402</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Segoe UI</vt:lpstr>
      <vt:lpstr>Segoe UI Light</vt:lpstr>
      <vt:lpstr>1_Aurora Divider</vt:lpstr>
      <vt:lpstr>Highly Confidential</vt:lpstr>
      <vt:lpstr>PowerPoint Presentation</vt:lpstr>
      <vt:lpstr>Elasticsearch is a highly scalable open-source full-text search and analytics engine. Allows you to store, search, and analyze big volumes of data quickly and in near real time.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Darcey McAllister</dc:creator>
  <cp:lastModifiedBy>Jakub Gwozdz</cp:lastModifiedBy>
  <cp:revision>16</cp:revision>
  <dcterms:created xsi:type="dcterms:W3CDTF">2017-08-31T16:41:06Z</dcterms:created>
  <dcterms:modified xsi:type="dcterms:W3CDTF">2018-07-23T08:02:35Z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0x010100E3FE0192A8E73A4CBE9024D002920532</vt:lpwstr>
  </property>
</Properties>
</file>